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7A8DA-3B20-40A8-907C-A6D261F2A396}">
  <a:tblStyle styleId="{4A67A8DA-3B20-40A8-907C-A6D261F2A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536d78caa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536d78caa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536d78caa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536d78caa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536d78caa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536d78caa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536d78ca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536d78ca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536d78caa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536d78caa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536d78ca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536d78ca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536d78c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536d78c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36d78ca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36d78ca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36d78caa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536d78caa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36d78ca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36d78ca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536d78caa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536d78caa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36d78ca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536d78ca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536d78ca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536d78ca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536d78caa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536d78ca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655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 </a:t>
            </a:r>
            <a:r>
              <a:rPr lang="en" sz="2400">
                <a:solidFill>
                  <a:srgbClr val="000000"/>
                </a:solidFill>
              </a:rPr>
              <a:t>Federated Approach for Classification of Alzheimer's Disease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Task 6 : Based on Completed Paper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83450" y="2711116"/>
            <a:ext cx="35709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Team: 22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Sameha Kamrul, ID: 23266016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Rifat Alam Pomil, ID: 23266028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Marshia Nujhat, ID: 23266030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Ahmed Mahir Ruhan, ID: 23366025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079100" y="2649430"/>
            <a:ext cx="35709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CSE707: Distributed Computing Systems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Instructor: Annajiat Alim Rasel (AAR)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RA: Md. Sabbir Hossain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ST: Farah Binta Haque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200 communication rounds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Loss - categorical_crossentropy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Metrics -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Optimizer - SGD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Rate - 0.01</a:t>
            </a:r>
            <a:endParaRPr sz="1600"/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825" y="1837150"/>
            <a:ext cx="4256700" cy="182567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>
            <a:off x="2823025" y="3835450"/>
            <a:ext cx="425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Classification Report of Global Model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{4A67A8DA-3B20-40A8-907C-A6D261F2A396}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Model Accuracy on 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Model Loss on 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00" y="1538725"/>
            <a:ext cx="3700731" cy="2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43" y="1538725"/>
            <a:ext cx="3700731" cy="25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1365100" y="40866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Accuracy Graph of Global Model on Test Data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5109050" y="40866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Loss Graph of Global Model on Test Data</a:t>
            </a:r>
            <a:endParaRPr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Insufficient data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-Imbalanced class dataset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Absence of CNN architecture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Communication Overhead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Higher learning rate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-Skipping Over Optimal solution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907850" y="1924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Early </a:t>
            </a:r>
            <a:r>
              <a:rPr b="1" lang="en" sz="1600"/>
              <a:t>detection: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a disease in an early stage is as important as taking precautions to it.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Disease 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Alzheimer is one kind of dementia which progressively leads to short term memory loss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Federated Learning and Machine Learning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Enables the use of local model’s parameters to train a global model while ensuring the privacy and security of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Decentralized and collaborative approach.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 model parameters shared with a central or global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Comparable results with centralized approaches.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Federated Learning for Detection of Alzheimer’s Disease?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331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Privacy Concerns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Healthcare Regulations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00" y="2744613"/>
            <a:ext cx="1756449" cy="18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4658250" y="1990725"/>
            <a:ext cx="4071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Richer dataset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Actual data not shared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712525" y="3310750"/>
            <a:ext cx="1359800" cy="849875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471000" y="2895550"/>
            <a:ext cx="709450" cy="555650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5150" y="3835899"/>
            <a:ext cx="709450" cy="555650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7473175" y="3835899"/>
            <a:ext cx="709450" cy="555650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396500" y="2812849"/>
            <a:ext cx="709450" cy="555650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6"/>
          <p:cNvCxnSpPr>
            <a:stCxn id="155" idx="4"/>
          </p:cNvCxnSpPr>
          <p:nvPr/>
        </p:nvCxnSpPr>
        <p:spPr>
          <a:xfrm>
            <a:off x="5180450" y="3173375"/>
            <a:ext cx="5247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8" idx="2"/>
          </p:cNvCxnSpPr>
          <p:nvPr/>
        </p:nvCxnSpPr>
        <p:spPr>
          <a:xfrm flipH="1">
            <a:off x="7079700" y="3090674"/>
            <a:ext cx="3168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6" idx="4"/>
          </p:cNvCxnSpPr>
          <p:nvPr/>
        </p:nvCxnSpPr>
        <p:spPr>
          <a:xfrm flipH="1" rot="10800000">
            <a:off x="5214600" y="3890224"/>
            <a:ext cx="5052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57" idx="2"/>
          </p:cNvCxnSpPr>
          <p:nvPr/>
        </p:nvCxnSpPr>
        <p:spPr>
          <a:xfrm rot="10800000">
            <a:off x="7101775" y="3882724"/>
            <a:ext cx="3714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819150" y="1507575"/>
            <a:ext cx="75057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6400 MRI images (128, 128)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Collected from Kaggle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 classes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0" name="Google Shape;170;p17"/>
          <p:cNvGraphicFramePr/>
          <p:nvPr/>
        </p:nvGraphicFramePr>
        <p:xfrm>
          <a:off x="952500" y="23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{4A67A8DA-3B20-40A8-907C-A6D261F2A396}</a:tableStyleId>
              </a:tblPr>
              <a:tblGrid>
                <a:gridCol w="2413000"/>
                <a:gridCol w="2413000"/>
              </a:tblGrid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Mild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Mild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600" y="2335800"/>
            <a:ext cx="5307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3600" y="2994300"/>
            <a:ext cx="5307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600" y="3596175"/>
            <a:ext cx="5307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3600" y="4221050"/>
            <a:ext cx="530775" cy="53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7"/>
          <p:cNvCxnSpPr>
            <a:endCxn id="171" idx="1"/>
          </p:cNvCxnSpPr>
          <p:nvPr/>
        </p:nvCxnSpPr>
        <p:spPr>
          <a:xfrm flipH="1" rot="10800000">
            <a:off x="5808700" y="2601188"/>
            <a:ext cx="14349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>
            <a:endCxn id="172" idx="1"/>
          </p:cNvCxnSpPr>
          <p:nvPr/>
        </p:nvCxnSpPr>
        <p:spPr>
          <a:xfrm flipH="1" rot="10800000">
            <a:off x="5808700" y="3259688"/>
            <a:ext cx="14349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endCxn id="173" idx="1"/>
          </p:cNvCxnSpPr>
          <p:nvPr/>
        </p:nvCxnSpPr>
        <p:spPr>
          <a:xfrm flipH="1" rot="10800000">
            <a:off x="5801200" y="3861563"/>
            <a:ext cx="1442400" cy="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endCxn id="174" idx="1"/>
          </p:cNvCxnSpPr>
          <p:nvPr/>
        </p:nvCxnSpPr>
        <p:spPr>
          <a:xfrm>
            <a:off x="5771500" y="4448938"/>
            <a:ext cx="14721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19150" y="756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(Data Pre Processing)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975" y="1430675"/>
            <a:ext cx="5128827" cy="28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25" y="4413450"/>
            <a:ext cx="6446950" cy="3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38" y="2048400"/>
            <a:ext cx="7049523" cy="2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(Creating the MLP model)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825" y="1606725"/>
            <a:ext cx="5786348" cy="295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(Model Weight Aggregation)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182375" y="1780950"/>
            <a:ext cx="1936200" cy="5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Get global model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3463125" y="1780950"/>
            <a:ext cx="1936200" cy="5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 Initialize local model weights to that of global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5827925" y="1780950"/>
            <a:ext cx="1936200" cy="5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Fit local model with client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498675" y="2967975"/>
            <a:ext cx="1936200" cy="5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Scale local model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827925" y="2967975"/>
            <a:ext cx="1936200" cy="5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4. Find weight scaling factor for each client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169425" y="2967975"/>
            <a:ext cx="1936200" cy="5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Sum scaled weights and set to global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1"/>
          <p:cNvCxnSpPr>
            <a:stCxn id="207" idx="3"/>
            <a:endCxn id="208" idx="1"/>
          </p:cNvCxnSpPr>
          <p:nvPr/>
        </p:nvCxnSpPr>
        <p:spPr>
          <a:xfrm>
            <a:off x="3118575" y="2076600"/>
            <a:ext cx="3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1"/>
          <p:cNvCxnSpPr>
            <a:stCxn id="208" idx="3"/>
            <a:endCxn id="209" idx="1"/>
          </p:cNvCxnSpPr>
          <p:nvPr/>
        </p:nvCxnSpPr>
        <p:spPr>
          <a:xfrm>
            <a:off x="5399325" y="2076600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>
            <a:stCxn id="209" idx="2"/>
            <a:endCxn id="211" idx="0"/>
          </p:cNvCxnSpPr>
          <p:nvPr/>
        </p:nvCxnSpPr>
        <p:spPr>
          <a:xfrm>
            <a:off x="6796025" y="23722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>
            <a:stCxn id="211" idx="1"/>
            <a:endCxn id="210" idx="3"/>
          </p:cNvCxnSpPr>
          <p:nvPr/>
        </p:nvCxnSpPr>
        <p:spPr>
          <a:xfrm rot="10800000">
            <a:off x="5434925" y="3263625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210" idx="1"/>
            <a:endCxn id="212" idx="3"/>
          </p:cNvCxnSpPr>
          <p:nvPr/>
        </p:nvCxnSpPr>
        <p:spPr>
          <a:xfrm rot="10800000">
            <a:off x="3105675" y="3263625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