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5" r:id="rId6"/>
    <p:sldId id="259" r:id="rId7"/>
    <p:sldId id="260" r:id="rId8"/>
    <p:sldId id="271" r:id="rId9"/>
    <p:sldId id="261" r:id="rId10"/>
    <p:sldId id="272" r:id="rId11"/>
    <p:sldId id="274" r:id="rId12"/>
    <p:sldId id="262" r:id="rId13"/>
    <p:sldId id="276" r:id="rId14"/>
    <p:sldId id="277" r:id="rId15"/>
    <p:sldId id="278" r:id="rId16"/>
    <p:sldId id="267" r:id="rId17"/>
    <p:sldId id="26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5B517-6F5D-4594-881A-33D2519FBD9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F133AA7-C26E-4D5E-9362-84EEDB0B813E}">
      <dgm:prSet/>
      <dgm:spPr/>
      <dgm:t>
        <a:bodyPr/>
        <a:lstStyle/>
        <a:p>
          <a:r>
            <a:rPr lang="en-CA"/>
            <a:t>Primary Research Question: </a:t>
          </a:r>
          <a:endParaRPr lang="en-US"/>
        </a:p>
      </dgm:t>
    </dgm:pt>
    <dgm:pt modelId="{A759C7BC-45BC-4CA1-BFAF-C2A30BF559F8}" type="parTrans" cxnId="{5B4C6939-F691-4327-877F-FDDA5DAC3776}">
      <dgm:prSet/>
      <dgm:spPr/>
      <dgm:t>
        <a:bodyPr/>
        <a:lstStyle/>
        <a:p>
          <a:endParaRPr lang="en-US"/>
        </a:p>
      </dgm:t>
    </dgm:pt>
    <dgm:pt modelId="{32DE829B-CFD8-4CB7-B9D4-D5C0BEABA1BC}" type="sibTrans" cxnId="{5B4C6939-F691-4327-877F-FDDA5DAC3776}">
      <dgm:prSet/>
      <dgm:spPr/>
      <dgm:t>
        <a:bodyPr/>
        <a:lstStyle/>
        <a:p>
          <a:endParaRPr lang="en-US"/>
        </a:p>
      </dgm:t>
    </dgm:pt>
    <dgm:pt modelId="{3A93063B-9270-49B8-AF3D-56449D3E9839}">
      <dgm:prSet/>
      <dgm:spPr/>
      <dgm:t>
        <a:bodyPr/>
        <a:lstStyle/>
        <a:p>
          <a:r>
            <a:rPr lang="en-CA"/>
            <a:t>How did COVID-19 impact the global economy?</a:t>
          </a:r>
          <a:endParaRPr lang="en-US"/>
        </a:p>
      </dgm:t>
    </dgm:pt>
    <dgm:pt modelId="{BF1BF243-F07D-48BD-87D2-BD1A55FE6EAC}" type="parTrans" cxnId="{BA25F362-CDC7-41F7-B1C6-62BDE9B8FFEA}">
      <dgm:prSet/>
      <dgm:spPr/>
      <dgm:t>
        <a:bodyPr/>
        <a:lstStyle/>
        <a:p>
          <a:endParaRPr lang="en-US"/>
        </a:p>
      </dgm:t>
    </dgm:pt>
    <dgm:pt modelId="{9DEF07BB-7DDF-4008-BC0A-266B425DE74D}" type="sibTrans" cxnId="{BA25F362-CDC7-41F7-B1C6-62BDE9B8FFEA}">
      <dgm:prSet/>
      <dgm:spPr/>
      <dgm:t>
        <a:bodyPr/>
        <a:lstStyle/>
        <a:p>
          <a:endParaRPr lang="en-US"/>
        </a:p>
      </dgm:t>
    </dgm:pt>
    <dgm:pt modelId="{5941DD90-0F0E-495D-B31F-D76B6AE54C1C}">
      <dgm:prSet/>
      <dgm:spPr/>
      <dgm:t>
        <a:bodyPr/>
        <a:lstStyle/>
        <a:p>
          <a:r>
            <a:rPr lang="en-CA"/>
            <a:t>Secondary Research Question: </a:t>
          </a:r>
          <a:endParaRPr lang="en-US"/>
        </a:p>
      </dgm:t>
    </dgm:pt>
    <dgm:pt modelId="{5ABE0FE3-933C-40BF-A408-6A369CFB85ED}" type="parTrans" cxnId="{9C22D246-A4F6-4CF3-BAB9-83660B358451}">
      <dgm:prSet/>
      <dgm:spPr/>
      <dgm:t>
        <a:bodyPr/>
        <a:lstStyle/>
        <a:p>
          <a:endParaRPr lang="en-US"/>
        </a:p>
      </dgm:t>
    </dgm:pt>
    <dgm:pt modelId="{1BD4E947-44E5-4840-B866-0B0F61EDDFA3}" type="sibTrans" cxnId="{9C22D246-A4F6-4CF3-BAB9-83660B358451}">
      <dgm:prSet/>
      <dgm:spPr/>
      <dgm:t>
        <a:bodyPr/>
        <a:lstStyle/>
        <a:p>
          <a:endParaRPr lang="en-US"/>
        </a:p>
      </dgm:t>
    </dgm:pt>
    <dgm:pt modelId="{1CEA1E47-1493-49ED-BC34-2CA13E29ED2E}">
      <dgm:prSet/>
      <dgm:spPr/>
      <dgm:t>
        <a:bodyPr/>
        <a:lstStyle/>
        <a:p>
          <a:r>
            <a:rPr lang="en-CA"/>
            <a:t>How was the impact different for different industries?</a:t>
          </a:r>
          <a:endParaRPr lang="en-US"/>
        </a:p>
      </dgm:t>
    </dgm:pt>
    <dgm:pt modelId="{AB00CF53-96AF-45BA-BF66-C84DBBE04F08}" type="parTrans" cxnId="{A7983028-0E9B-4250-A33B-4585B847484D}">
      <dgm:prSet/>
      <dgm:spPr/>
      <dgm:t>
        <a:bodyPr/>
        <a:lstStyle/>
        <a:p>
          <a:endParaRPr lang="en-US"/>
        </a:p>
      </dgm:t>
    </dgm:pt>
    <dgm:pt modelId="{22E1AF58-843C-4B5A-89E6-7F7E5060451D}" type="sibTrans" cxnId="{A7983028-0E9B-4250-A33B-4585B847484D}">
      <dgm:prSet/>
      <dgm:spPr/>
      <dgm:t>
        <a:bodyPr/>
        <a:lstStyle/>
        <a:p>
          <a:endParaRPr lang="en-US"/>
        </a:p>
      </dgm:t>
    </dgm:pt>
    <dgm:pt modelId="{BF8D4B10-D3DA-4CD3-A98A-B02A88739D47}" type="pres">
      <dgm:prSet presAssocID="{0625B517-6F5D-4594-881A-33D2519FBD95}" presName="linear" presStyleCnt="0">
        <dgm:presLayoutVars>
          <dgm:dir/>
          <dgm:animLvl val="lvl"/>
          <dgm:resizeHandles val="exact"/>
        </dgm:presLayoutVars>
      </dgm:prSet>
      <dgm:spPr/>
    </dgm:pt>
    <dgm:pt modelId="{A6BD3E1B-4707-41D2-930A-80BAF38FCCAA}" type="pres">
      <dgm:prSet presAssocID="{4F133AA7-C26E-4D5E-9362-84EEDB0B813E}" presName="parentLin" presStyleCnt="0"/>
      <dgm:spPr/>
    </dgm:pt>
    <dgm:pt modelId="{EBEE42FB-D4C6-48A0-BB8C-F97E479E00BA}" type="pres">
      <dgm:prSet presAssocID="{4F133AA7-C26E-4D5E-9362-84EEDB0B813E}" presName="parentLeftMargin" presStyleLbl="node1" presStyleIdx="0" presStyleCnt="2"/>
      <dgm:spPr/>
    </dgm:pt>
    <dgm:pt modelId="{B587754F-AE5A-4305-BA8B-1477C2424507}" type="pres">
      <dgm:prSet presAssocID="{4F133AA7-C26E-4D5E-9362-84EEDB0B81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40DF46-3720-4F3F-A5C9-71C3BA9F3EF1}" type="pres">
      <dgm:prSet presAssocID="{4F133AA7-C26E-4D5E-9362-84EEDB0B813E}" presName="negativeSpace" presStyleCnt="0"/>
      <dgm:spPr/>
    </dgm:pt>
    <dgm:pt modelId="{1483CA47-2180-4C3E-A743-C3F3DBF4FCB7}" type="pres">
      <dgm:prSet presAssocID="{4F133AA7-C26E-4D5E-9362-84EEDB0B813E}" presName="childText" presStyleLbl="conFgAcc1" presStyleIdx="0" presStyleCnt="2">
        <dgm:presLayoutVars>
          <dgm:bulletEnabled val="1"/>
        </dgm:presLayoutVars>
      </dgm:prSet>
      <dgm:spPr/>
    </dgm:pt>
    <dgm:pt modelId="{1A809142-E68E-47D7-A782-7E4BB109370B}" type="pres">
      <dgm:prSet presAssocID="{32DE829B-CFD8-4CB7-B9D4-D5C0BEABA1BC}" presName="spaceBetweenRectangles" presStyleCnt="0"/>
      <dgm:spPr/>
    </dgm:pt>
    <dgm:pt modelId="{AD8289D1-E45B-4A82-A0D9-D3BC1016BB8E}" type="pres">
      <dgm:prSet presAssocID="{5941DD90-0F0E-495D-B31F-D76B6AE54C1C}" presName="parentLin" presStyleCnt="0"/>
      <dgm:spPr/>
    </dgm:pt>
    <dgm:pt modelId="{45EAF286-0010-435A-8E06-660B6E72EFFA}" type="pres">
      <dgm:prSet presAssocID="{5941DD90-0F0E-495D-B31F-D76B6AE54C1C}" presName="parentLeftMargin" presStyleLbl="node1" presStyleIdx="0" presStyleCnt="2"/>
      <dgm:spPr/>
    </dgm:pt>
    <dgm:pt modelId="{A2F0D0F4-0034-49BC-8D1F-DD0E6EF6AB80}" type="pres">
      <dgm:prSet presAssocID="{5941DD90-0F0E-495D-B31F-D76B6AE54C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575A64-A689-4AFD-985A-09A38D37D4C8}" type="pres">
      <dgm:prSet presAssocID="{5941DD90-0F0E-495D-B31F-D76B6AE54C1C}" presName="negativeSpace" presStyleCnt="0"/>
      <dgm:spPr/>
    </dgm:pt>
    <dgm:pt modelId="{7801D40C-AFD3-4C45-9CF5-67DF0C7157C9}" type="pres">
      <dgm:prSet presAssocID="{5941DD90-0F0E-495D-B31F-D76B6AE54C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983028-0E9B-4250-A33B-4585B847484D}" srcId="{5941DD90-0F0E-495D-B31F-D76B6AE54C1C}" destId="{1CEA1E47-1493-49ED-BC34-2CA13E29ED2E}" srcOrd="0" destOrd="0" parTransId="{AB00CF53-96AF-45BA-BF66-C84DBBE04F08}" sibTransId="{22E1AF58-843C-4B5A-89E6-7F7E5060451D}"/>
    <dgm:cxn modelId="{C4909D2A-AAA6-4D6C-855D-30C55868FCD0}" type="presOf" srcId="{1CEA1E47-1493-49ED-BC34-2CA13E29ED2E}" destId="{7801D40C-AFD3-4C45-9CF5-67DF0C7157C9}" srcOrd="0" destOrd="0" presId="urn:microsoft.com/office/officeart/2005/8/layout/list1"/>
    <dgm:cxn modelId="{7712CE2B-83B9-4932-8B5D-4DCD229A3306}" type="presOf" srcId="{4F133AA7-C26E-4D5E-9362-84EEDB0B813E}" destId="{EBEE42FB-D4C6-48A0-BB8C-F97E479E00BA}" srcOrd="0" destOrd="0" presId="urn:microsoft.com/office/officeart/2005/8/layout/list1"/>
    <dgm:cxn modelId="{5B4C6939-F691-4327-877F-FDDA5DAC3776}" srcId="{0625B517-6F5D-4594-881A-33D2519FBD95}" destId="{4F133AA7-C26E-4D5E-9362-84EEDB0B813E}" srcOrd="0" destOrd="0" parTransId="{A759C7BC-45BC-4CA1-BFAF-C2A30BF559F8}" sibTransId="{32DE829B-CFD8-4CB7-B9D4-D5C0BEABA1BC}"/>
    <dgm:cxn modelId="{BA25F362-CDC7-41F7-B1C6-62BDE9B8FFEA}" srcId="{4F133AA7-C26E-4D5E-9362-84EEDB0B813E}" destId="{3A93063B-9270-49B8-AF3D-56449D3E9839}" srcOrd="0" destOrd="0" parTransId="{BF1BF243-F07D-48BD-87D2-BD1A55FE6EAC}" sibTransId="{9DEF07BB-7DDF-4008-BC0A-266B425DE74D}"/>
    <dgm:cxn modelId="{9C22D246-A4F6-4CF3-BAB9-83660B358451}" srcId="{0625B517-6F5D-4594-881A-33D2519FBD95}" destId="{5941DD90-0F0E-495D-B31F-D76B6AE54C1C}" srcOrd="1" destOrd="0" parTransId="{5ABE0FE3-933C-40BF-A408-6A369CFB85ED}" sibTransId="{1BD4E947-44E5-4840-B866-0B0F61EDDFA3}"/>
    <dgm:cxn modelId="{A1B9728C-947A-4673-888B-7A1AC0FD04AA}" type="presOf" srcId="{4F133AA7-C26E-4D5E-9362-84EEDB0B813E}" destId="{B587754F-AE5A-4305-BA8B-1477C2424507}" srcOrd="1" destOrd="0" presId="urn:microsoft.com/office/officeart/2005/8/layout/list1"/>
    <dgm:cxn modelId="{79B57EAA-3098-4663-8683-FAD661EC4163}" type="presOf" srcId="{3A93063B-9270-49B8-AF3D-56449D3E9839}" destId="{1483CA47-2180-4C3E-A743-C3F3DBF4FCB7}" srcOrd="0" destOrd="0" presId="urn:microsoft.com/office/officeart/2005/8/layout/list1"/>
    <dgm:cxn modelId="{DC7427C6-F383-439D-A801-2760600A0067}" type="presOf" srcId="{5941DD90-0F0E-495D-B31F-D76B6AE54C1C}" destId="{45EAF286-0010-435A-8E06-660B6E72EFFA}" srcOrd="0" destOrd="0" presId="urn:microsoft.com/office/officeart/2005/8/layout/list1"/>
    <dgm:cxn modelId="{3F2FEED1-5857-4A31-9A79-F34E9DA2C918}" type="presOf" srcId="{5941DD90-0F0E-495D-B31F-D76B6AE54C1C}" destId="{A2F0D0F4-0034-49BC-8D1F-DD0E6EF6AB80}" srcOrd="1" destOrd="0" presId="urn:microsoft.com/office/officeart/2005/8/layout/list1"/>
    <dgm:cxn modelId="{7F17A6EC-1A45-4611-8942-1F92D78B80DD}" type="presOf" srcId="{0625B517-6F5D-4594-881A-33D2519FBD95}" destId="{BF8D4B10-D3DA-4CD3-A98A-B02A88739D47}" srcOrd="0" destOrd="0" presId="urn:microsoft.com/office/officeart/2005/8/layout/list1"/>
    <dgm:cxn modelId="{56C59E74-AA4A-49FC-91F1-30DB64D342D5}" type="presParOf" srcId="{BF8D4B10-D3DA-4CD3-A98A-B02A88739D47}" destId="{A6BD3E1B-4707-41D2-930A-80BAF38FCCAA}" srcOrd="0" destOrd="0" presId="urn:microsoft.com/office/officeart/2005/8/layout/list1"/>
    <dgm:cxn modelId="{AE9B8F96-0BA4-4DBB-9B8C-872A035EA6ED}" type="presParOf" srcId="{A6BD3E1B-4707-41D2-930A-80BAF38FCCAA}" destId="{EBEE42FB-D4C6-48A0-BB8C-F97E479E00BA}" srcOrd="0" destOrd="0" presId="urn:microsoft.com/office/officeart/2005/8/layout/list1"/>
    <dgm:cxn modelId="{61BBC921-247F-4245-9CE8-3B580BCFB658}" type="presParOf" srcId="{A6BD3E1B-4707-41D2-930A-80BAF38FCCAA}" destId="{B587754F-AE5A-4305-BA8B-1477C2424507}" srcOrd="1" destOrd="0" presId="urn:microsoft.com/office/officeart/2005/8/layout/list1"/>
    <dgm:cxn modelId="{9A13EA80-828C-416B-B368-31B94EEDB5BB}" type="presParOf" srcId="{BF8D4B10-D3DA-4CD3-A98A-B02A88739D47}" destId="{B840DF46-3720-4F3F-A5C9-71C3BA9F3EF1}" srcOrd="1" destOrd="0" presId="urn:microsoft.com/office/officeart/2005/8/layout/list1"/>
    <dgm:cxn modelId="{6E9B6F23-577E-48C6-A783-F6E8161F9A73}" type="presParOf" srcId="{BF8D4B10-D3DA-4CD3-A98A-B02A88739D47}" destId="{1483CA47-2180-4C3E-A743-C3F3DBF4FCB7}" srcOrd="2" destOrd="0" presId="urn:microsoft.com/office/officeart/2005/8/layout/list1"/>
    <dgm:cxn modelId="{78566302-C259-4798-A87F-DA01A7CA374E}" type="presParOf" srcId="{BF8D4B10-D3DA-4CD3-A98A-B02A88739D47}" destId="{1A809142-E68E-47D7-A782-7E4BB109370B}" srcOrd="3" destOrd="0" presId="urn:microsoft.com/office/officeart/2005/8/layout/list1"/>
    <dgm:cxn modelId="{391687CA-D277-4596-AF05-D3DD25B77D02}" type="presParOf" srcId="{BF8D4B10-D3DA-4CD3-A98A-B02A88739D47}" destId="{AD8289D1-E45B-4A82-A0D9-D3BC1016BB8E}" srcOrd="4" destOrd="0" presId="urn:microsoft.com/office/officeart/2005/8/layout/list1"/>
    <dgm:cxn modelId="{1C18357E-BFE3-4113-972F-7F9BBE64BEFC}" type="presParOf" srcId="{AD8289D1-E45B-4A82-A0D9-D3BC1016BB8E}" destId="{45EAF286-0010-435A-8E06-660B6E72EFFA}" srcOrd="0" destOrd="0" presId="urn:microsoft.com/office/officeart/2005/8/layout/list1"/>
    <dgm:cxn modelId="{ED89CF3E-3408-4690-842B-C7C567044357}" type="presParOf" srcId="{AD8289D1-E45B-4A82-A0D9-D3BC1016BB8E}" destId="{A2F0D0F4-0034-49BC-8D1F-DD0E6EF6AB80}" srcOrd="1" destOrd="0" presId="urn:microsoft.com/office/officeart/2005/8/layout/list1"/>
    <dgm:cxn modelId="{C528A327-76A4-4B1C-8F3F-4DD734FC64BD}" type="presParOf" srcId="{BF8D4B10-D3DA-4CD3-A98A-B02A88739D47}" destId="{58575A64-A689-4AFD-985A-09A38D37D4C8}" srcOrd="5" destOrd="0" presId="urn:microsoft.com/office/officeart/2005/8/layout/list1"/>
    <dgm:cxn modelId="{12FEE39B-169D-4A53-88BE-FA9FD48AF3D6}" type="presParOf" srcId="{BF8D4B10-D3DA-4CD3-A98A-B02A88739D47}" destId="{7801D40C-AFD3-4C45-9CF5-67DF0C7157C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92BB1-3778-40EB-B4A0-A9113E07B47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A4FA84-84D3-40DA-BC0E-0451CC631C69}">
      <dgm:prSet/>
      <dgm:spPr/>
      <dgm:t>
        <a:bodyPr/>
        <a:lstStyle/>
        <a:p>
          <a:r>
            <a:rPr lang="en-CA"/>
            <a:t>Companies chosen from 10 countries:</a:t>
          </a:r>
          <a:endParaRPr lang="en-US"/>
        </a:p>
      </dgm:t>
    </dgm:pt>
    <dgm:pt modelId="{6D3997CC-7DE9-4811-B628-AD06766C7CD8}" type="parTrans" cxnId="{130C9BD9-8501-4958-BBF9-DD14A5405373}">
      <dgm:prSet/>
      <dgm:spPr/>
      <dgm:t>
        <a:bodyPr/>
        <a:lstStyle/>
        <a:p>
          <a:endParaRPr lang="en-US"/>
        </a:p>
      </dgm:t>
    </dgm:pt>
    <dgm:pt modelId="{AAC4B7AA-3122-43C3-8665-E5F89BD44760}" type="sibTrans" cxnId="{130C9BD9-8501-4958-BBF9-DD14A5405373}">
      <dgm:prSet/>
      <dgm:spPr/>
      <dgm:t>
        <a:bodyPr/>
        <a:lstStyle/>
        <a:p>
          <a:endParaRPr lang="en-US"/>
        </a:p>
      </dgm:t>
    </dgm:pt>
    <dgm:pt modelId="{14B2E720-141C-4370-B954-FF71736A236A}">
      <dgm:prSet/>
      <dgm:spPr/>
      <dgm:t>
        <a:bodyPr/>
        <a:lstStyle/>
        <a:p>
          <a:r>
            <a:rPr lang="en-US"/>
            <a:t>Canada, United States, Japan, Brazil, Australia, France, Germany, Italy, Singapore, and United Kingdom</a:t>
          </a:r>
        </a:p>
      </dgm:t>
    </dgm:pt>
    <dgm:pt modelId="{E5030D6C-E3E6-4CAC-86A2-22F1755ABB95}" type="parTrans" cxnId="{D418C142-94C8-4B24-AAD7-BC97322DCFA5}">
      <dgm:prSet/>
      <dgm:spPr/>
      <dgm:t>
        <a:bodyPr/>
        <a:lstStyle/>
        <a:p>
          <a:endParaRPr lang="en-US"/>
        </a:p>
      </dgm:t>
    </dgm:pt>
    <dgm:pt modelId="{B8343B79-104A-4538-B431-5AF76D321D05}" type="sibTrans" cxnId="{D418C142-94C8-4B24-AAD7-BC97322DCFA5}">
      <dgm:prSet/>
      <dgm:spPr/>
      <dgm:t>
        <a:bodyPr/>
        <a:lstStyle/>
        <a:p>
          <a:endParaRPr lang="en-US"/>
        </a:p>
      </dgm:t>
    </dgm:pt>
    <dgm:pt modelId="{F47F54AA-09EE-48E5-9D5B-649AD9328251}">
      <dgm:prSet/>
      <dgm:spPr/>
      <dgm:t>
        <a:bodyPr/>
        <a:lstStyle/>
        <a:p>
          <a:r>
            <a:rPr lang="en-CA"/>
            <a:t>Companies chosen from 5 industries:</a:t>
          </a:r>
          <a:endParaRPr lang="en-US"/>
        </a:p>
      </dgm:t>
    </dgm:pt>
    <dgm:pt modelId="{921FB43C-C5A1-4386-9FC3-0B80498BD434}" type="parTrans" cxnId="{9A15A026-7B14-44FE-AA11-9BB931F71947}">
      <dgm:prSet/>
      <dgm:spPr/>
      <dgm:t>
        <a:bodyPr/>
        <a:lstStyle/>
        <a:p>
          <a:endParaRPr lang="en-US"/>
        </a:p>
      </dgm:t>
    </dgm:pt>
    <dgm:pt modelId="{FA60B504-60CE-4A19-AE85-52ED2FFA0585}" type="sibTrans" cxnId="{9A15A026-7B14-44FE-AA11-9BB931F71947}">
      <dgm:prSet/>
      <dgm:spPr/>
      <dgm:t>
        <a:bodyPr/>
        <a:lstStyle/>
        <a:p>
          <a:endParaRPr lang="en-US"/>
        </a:p>
      </dgm:t>
    </dgm:pt>
    <dgm:pt modelId="{1E820D79-0A62-4804-B386-EFAF0FF51B94}">
      <dgm:prSet/>
      <dgm:spPr/>
      <dgm:t>
        <a:bodyPr/>
        <a:lstStyle/>
        <a:p>
          <a:r>
            <a:rPr lang="en-US"/>
            <a:t>Finance/Banking, Tourism/Travel, Manufacturing, Food/Agriculture, Energy/Petroleum</a:t>
          </a:r>
        </a:p>
      </dgm:t>
    </dgm:pt>
    <dgm:pt modelId="{C0610681-9E2B-46F2-A508-83B2C3196A57}" type="parTrans" cxnId="{1D6832C2-C06B-4EFF-83CA-6DCE00394B3D}">
      <dgm:prSet/>
      <dgm:spPr/>
      <dgm:t>
        <a:bodyPr/>
        <a:lstStyle/>
        <a:p>
          <a:endParaRPr lang="en-US"/>
        </a:p>
      </dgm:t>
    </dgm:pt>
    <dgm:pt modelId="{DD820DC3-2DE1-46CF-9E98-0175C29B7140}" type="sibTrans" cxnId="{1D6832C2-C06B-4EFF-83CA-6DCE00394B3D}">
      <dgm:prSet/>
      <dgm:spPr/>
      <dgm:t>
        <a:bodyPr/>
        <a:lstStyle/>
        <a:p>
          <a:endParaRPr lang="en-US"/>
        </a:p>
      </dgm:t>
    </dgm:pt>
    <dgm:pt modelId="{904BBF81-8E6D-4620-B297-342DB9509568}">
      <dgm:prSet/>
      <dgm:spPr/>
      <dgm:t>
        <a:bodyPr/>
        <a:lstStyle/>
        <a:p>
          <a:r>
            <a:rPr lang="en-US"/>
            <a:t>Abbreviated as: Finance, Tourism, Manufacturing, Food, Energy</a:t>
          </a:r>
        </a:p>
      </dgm:t>
    </dgm:pt>
    <dgm:pt modelId="{902E11DD-0496-44D9-9E84-16410607273C}" type="parTrans" cxnId="{06827F86-E1BA-4A96-8E47-1D698D275CA6}">
      <dgm:prSet/>
      <dgm:spPr/>
      <dgm:t>
        <a:bodyPr/>
        <a:lstStyle/>
        <a:p>
          <a:endParaRPr lang="en-US"/>
        </a:p>
      </dgm:t>
    </dgm:pt>
    <dgm:pt modelId="{7DAC8E81-7869-4AC3-8336-4AD9F708174A}" type="sibTrans" cxnId="{06827F86-E1BA-4A96-8E47-1D698D275CA6}">
      <dgm:prSet/>
      <dgm:spPr/>
      <dgm:t>
        <a:bodyPr/>
        <a:lstStyle/>
        <a:p>
          <a:endParaRPr lang="en-US"/>
        </a:p>
      </dgm:t>
    </dgm:pt>
    <dgm:pt modelId="{05AD6693-B6D4-4644-9683-85B2F956243F}" type="pres">
      <dgm:prSet presAssocID="{90392BB1-3778-40EB-B4A0-A9113E07B47B}" presName="linear" presStyleCnt="0">
        <dgm:presLayoutVars>
          <dgm:dir/>
          <dgm:animLvl val="lvl"/>
          <dgm:resizeHandles val="exact"/>
        </dgm:presLayoutVars>
      </dgm:prSet>
      <dgm:spPr/>
    </dgm:pt>
    <dgm:pt modelId="{AF189003-7FD5-45CD-A178-5E1EA18FF277}" type="pres">
      <dgm:prSet presAssocID="{30A4FA84-84D3-40DA-BC0E-0451CC631C69}" presName="parentLin" presStyleCnt="0"/>
      <dgm:spPr/>
    </dgm:pt>
    <dgm:pt modelId="{16734F0C-EE0E-4667-BC51-020D0DDAD518}" type="pres">
      <dgm:prSet presAssocID="{30A4FA84-84D3-40DA-BC0E-0451CC631C69}" presName="parentLeftMargin" presStyleLbl="node1" presStyleIdx="0" presStyleCnt="2"/>
      <dgm:spPr/>
    </dgm:pt>
    <dgm:pt modelId="{DFE3CA45-8B74-412D-B342-5E4DEB7BCFA8}" type="pres">
      <dgm:prSet presAssocID="{30A4FA84-84D3-40DA-BC0E-0451CC631C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A80A3C-DE5A-4E16-9DF1-E5193D288D36}" type="pres">
      <dgm:prSet presAssocID="{30A4FA84-84D3-40DA-BC0E-0451CC631C69}" presName="negativeSpace" presStyleCnt="0"/>
      <dgm:spPr/>
    </dgm:pt>
    <dgm:pt modelId="{49DC0114-7FBD-4F9A-BD9E-094BD956BE22}" type="pres">
      <dgm:prSet presAssocID="{30A4FA84-84D3-40DA-BC0E-0451CC631C69}" presName="childText" presStyleLbl="conFgAcc1" presStyleIdx="0" presStyleCnt="2">
        <dgm:presLayoutVars>
          <dgm:bulletEnabled val="1"/>
        </dgm:presLayoutVars>
      </dgm:prSet>
      <dgm:spPr/>
    </dgm:pt>
    <dgm:pt modelId="{6A3A4942-452A-46A2-9B58-DC02D51EB8DD}" type="pres">
      <dgm:prSet presAssocID="{AAC4B7AA-3122-43C3-8665-E5F89BD44760}" presName="spaceBetweenRectangles" presStyleCnt="0"/>
      <dgm:spPr/>
    </dgm:pt>
    <dgm:pt modelId="{40E88757-7CFF-4D7C-80B9-90BC776F183E}" type="pres">
      <dgm:prSet presAssocID="{F47F54AA-09EE-48E5-9D5B-649AD9328251}" presName="parentLin" presStyleCnt="0"/>
      <dgm:spPr/>
    </dgm:pt>
    <dgm:pt modelId="{BA3085DD-0E4B-4B41-A4F9-A70C3860CC85}" type="pres">
      <dgm:prSet presAssocID="{F47F54AA-09EE-48E5-9D5B-649AD9328251}" presName="parentLeftMargin" presStyleLbl="node1" presStyleIdx="0" presStyleCnt="2"/>
      <dgm:spPr/>
    </dgm:pt>
    <dgm:pt modelId="{601CC63C-40FF-46BF-BF48-645EC0160F10}" type="pres">
      <dgm:prSet presAssocID="{F47F54AA-09EE-48E5-9D5B-649AD93282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F571AD-5080-4D24-8408-21F1C4D9CC45}" type="pres">
      <dgm:prSet presAssocID="{F47F54AA-09EE-48E5-9D5B-649AD9328251}" presName="negativeSpace" presStyleCnt="0"/>
      <dgm:spPr/>
    </dgm:pt>
    <dgm:pt modelId="{1B3C3789-A467-4EFF-985F-A7CC3C59E713}" type="pres">
      <dgm:prSet presAssocID="{F47F54AA-09EE-48E5-9D5B-649AD932825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15A026-7B14-44FE-AA11-9BB931F71947}" srcId="{90392BB1-3778-40EB-B4A0-A9113E07B47B}" destId="{F47F54AA-09EE-48E5-9D5B-649AD9328251}" srcOrd="1" destOrd="0" parTransId="{921FB43C-C5A1-4386-9FC3-0B80498BD434}" sibTransId="{FA60B504-60CE-4A19-AE85-52ED2FFA0585}"/>
    <dgm:cxn modelId="{15EE6837-1184-448D-A054-6620C4F33780}" type="presOf" srcId="{30A4FA84-84D3-40DA-BC0E-0451CC631C69}" destId="{DFE3CA45-8B74-412D-B342-5E4DEB7BCFA8}" srcOrd="1" destOrd="0" presId="urn:microsoft.com/office/officeart/2005/8/layout/list1"/>
    <dgm:cxn modelId="{6F3B433C-2F95-4F98-AA14-0A6EB118819A}" type="presOf" srcId="{90392BB1-3778-40EB-B4A0-A9113E07B47B}" destId="{05AD6693-B6D4-4644-9683-85B2F956243F}" srcOrd="0" destOrd="0" presId="urn:microsoft.com/office/officeart/2005/8/layout/list1"/>
    <dgm:cxn modelId="{B7B5DA5F-D0B8-4F57-8483-02AEACDCFFF5}" type="presOf" srcId="{30A4FA84-84D3-40DA-BC0E-0451CC631C69}" destId="{16734F0C-EE0E-4667-BC51-020D0DDAD518}" srcOrd="0" destOrd="0" presId="urn:microsoft.com/office/officeart/2005/8/layout/list1"/>
    <dgm:cxn modelId="{833F7162-EDCF-4957-8BCA-16F79FDD612D}" type="presOf" srcId="{F47F54AA-09EE-48E5-9D5B-649AD9328251}" destId="{601CC63C-40FF-46BF-BF48-645EC0160F10}" srcOrd="1" destOrd="0" presId="urn:microsoft.com/office/officeart/2005/8/layout/list1"/>
    <dgm:cxn modelId="{D418C142-94C8-4B24-AAD7-BC97322DCFA5}" srcId="{30A4FA84-84D3-40DA-BC0E-0451CC631C69}" destId="{14B2E720-141C-4370-B954-FF71736A236A}" srcOrd="0" destOrd="0" parTransId="{E5030D6C-E3E6-4CAC-86A2-22F1755ABB95}" sibTransId="{B8343B79-104A-4538-B431-5AF76D321D05}"/>
    <dgm:cxn modelId="{666B6268-288C-4A8E-AFD1-5E79F93B563B}" type="presOf" srcId="{1E820D79-0A62-4804-B386-EFAF0FF51B94}" destId="{1B3C3789-A467-4EFF-985F-A7CC3C59E713}" srcOrd="0" destOrd="0" presId="urn:microsoft.com/office/officeart/2005/8/layout/list1"/>
    <dgm:cxn modelId="{CC504078-AEA0-4776-B2D4-9235054FD0FE}" type="presOf" srcId="{F47F54AA-09EE-48E5-9D5B-649AD9328251}" destId="{BA3085DD-0E4B-4B41-A4F9-A70C3860CC85}" srcOrd="0" destOrd="0" presId="urn:microsoft.com/office/officeart/2005/8/layout/list1"/>
    <dgm:cxn modelId="{06827F86-E1BA-4A96-8E47-1D698D275CA6}" srcId="{F47F54AA-09EE-48E5-9D5B-649AD9328251}" destId="{904BBF81-8E6D-4620-B297-342DB9509568}" srcOrd="1" destOrd="0" parTransId="{902E11DD-0496-44D9-9E84-16410607273C}" sibTransId="{7DAC8E81-7869-4AC3-8336-4AD9F708174A}"/>
    <dgm:cxn modelId="{E67EE8A0-7808-4CD7-9446-AA7186DE99CE}" type="presOf" srcId="{904BBF81-8E6D-4620-B297-342DB9509568}" destId="{1B3C3789-A467-4EFF-985F-A7CC3C59E713}" srcOrd="0" destOrd="1" presId="urn:microsoft.com/office/officeart/2005/8/layout/list1"/>
    <dgm:cxn modelId="{1D6832C2-C06B-4EFF-83CA-6DCE00394B3D}" srcId="{F47F54AA-09EE-48E5-9D5B-649AD9328251}" destId="{1E820D79-0A62-4804-B386-EFAF0FF51B94}" srcOrd="0" destOrd="0" parTransId="{C0610681-9E2B-46F2-A508-83B2C3196A57}" sibTransId="{DD820DC3-2DE1-46CF-9E98-0175C29B7140}"/>
    <dgm:cxn modelId="{130C9BD9-8501-4958-BBF9-DD14A5405373}" srcId="{90392BB1-3778-40EB-B4A0-A9113E07B47B}" destId="{30A4FA84-84D3-40DA-BC0E-0451CC631C69}" srcOrd="0" destOrd="0" parTransId="{6D3997CC-7DE9-4811-B628-AD06766C7CD8}" sibTransId="{AAC4B7AA-3122-43C3-8665-E5F89BD44760}"/>
    <dgm:cxn modelId="{6BFE44F3-4D5E-4D88-9794-E23B902B66C1}" type="presOf" srcId="{14B2E720-141C-4370-B954-FF71736A236A}" destId="{49DC0114-7FBD-4F9A-BD9E-094BD956BE22}" srcOrd="0" destOrd="0" presId="urn:microsoft.com/office/officeart/2005/8/layout/list1"/>
    <dgm:cxn modelId="{A0A9EF4A-9341-4E85-A645-EB8CCC30E8F4}" type="presParOf" srcId="{05AD6693-B6D4-4644-9683-85B2F956243F}" destId="{AF189003-7FD5-45CD-A178-5E1EA18FF277}" srcOrd="0" destOrd="0" presId="urn:microsoft.com/office/officeart/2005/8/layout/list1"/>
    <dgm:cxn modelId="{B59FEDA5-8854-46E7-A089-F158920FEF91}" type="presParOf" srcId="{AF189003-7FD5-45CD-A178-5E1EA18FF277}" destId="{16734F0C-EE0E-4667-BC51-020D0DDAD518}" srcOrd="0" destOrd="0" presId="urn:microsoft.com/office/officeart/2005/8/layout/list1"/>
    <dgm:cxn modelId="{48802694-3277-4D27-8D53-A8E344AA14B5}" type="presParOf" srcId="{AF189003-7FD5-45CD-A178-5E1EA18FF277}" destId="{DFE3CA45-8B74-412D-B342-5E4DEB7BCFA8}" srcOrd="1" destOrd="0" presId="urn:microsoft.com/office/officeart/2005/8/layout/list1"/>
    <dgm:cxn modelId="{60F3921F-206B-41B2-A182-54F3715E6425}" type="presParOf" srcId="{05AD6693-B6D4-4644-9683-85B2F956243F}" destId="{58A80A3C-DE5A-4E16-9DF1-E5193D288D36}" srcOrd="1" destOrd="0" presId="urn:microsoft.com/office/officeart/2005/8/layout/list1"/>
    <dgm:cxn modelId="{4871EA91-C767-496F-B96E-38CFFB5811F5}" type="presParOf" srcId="{05AD6693-B6D4-4644-9683-85B2F956243F}" destId="{49DC0114-7FBD-4F9A-BD9E-094BD956BE22}" srcOrd="2" destOrd="0" presId="urn:microsoft.com/office/officeart/2005/8/layout/list1"/>
    <dgm:cxn modelId="{94F25D48-3CBD-41AB-B6B0-69656E863447}" type="presParOf" srcId="{05AD6693-B6D4-4644-9683-85B2F956243F}" destId="{6A3A4942-452A-46A2-9B58-DC02D51EB8DD}" srcOrd="3" destOrd="0" presId="urn:microsoft.com/office/officeart/2005/8/layout/list1"/>
    <dgm:cxn modelId="{96EC8D69-ABE5-4C51-9DDB-AF99D40652B6}" type="presParOf" srcId="{05AD6693-B6D4-4644-9683-85B2F956243F}" destId="{40E88757-7CFF-4D7C-80B9-90BC776F183E}" srcOrd="4" destOrd="0" presId="urn:microsoft.com/office/officeart/2005/8/layout/list1"/>
    <dgm:cxn modelId="{5B9C491E-B393-48F3-9CD2-4FA2D209D659}" type="presParOf" srcId="{40E88757-7CFF-4D7C-80B9-90BC776F183E}" destId="{BA3085DD-0E4B-4B41-A4F9-A70C3860CC85}" srcOrd="0" destOrd="0" presId="urn:microsoft.com/office/officeart/2005/8/layout/list1"/>
    <dgm:cxn modelId="{11EC2E82-7F11-4AFB-9B81-E0B25B4DD02B}" type="presParOf" srcId="{40E88757-7CFF-4D7C-80B9-90BC776F183E}" destId="{601CC63C-40FF-46BF-BF48-645EC0160F10}" srcOrd="1" destOrd="0" presId="urn:microsoft.com/office/officeart/2005/8/layout/list1"/>
    <dgm:cxn modelId="{CE506425-308C-4BDD-B73C-7DD37E5C4B2C}" type="presParOf" srcId="{05AD6693-B6D4-4644-9683-85B2F956243F}" destId="{87F571AD-5080-4D24-8408-21F1C4D9CC45}" srcOrd="5" destOrd="0" presId="urn:microsoft.com/office/officeart/2005/8/layout/list1"/>
    <dgm:cxn modelId="{F9593EB5-C08E-4D91-9D4E-7D7D3212B1F6}" type="presParOf" srcId="{05AD6693-B6D4-4644-9683-85B2F956243F}" destId="{1B3C3789-A467-4EFF-985F-A7CC3C59E7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0FD39D-B840-4854-ABDF-90EC78D904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8AE175-D45B-4903-A4AB-490B023BB57A}">
      <dgm:prSet/>
      <dgm:spPr/>
      <dgm:t>
        <a:bodyPr/>
        <a:lstStyle/>
        <a:p>
          <a:r>
            <a:rPr lang="en-CA"/>
            <a:t>All data sourced from Yahoo Finance</a:t>
          </a:r>
          <a:endParaRPr lang="en-US"/>
        </a:p>
      </dgm:t>
    </dgm:pt>
    <dgm:pt modelId="{21476BD9-3DDA-42FE-A5ED-A581BD2DBC46}" type="parTrans" cxnId="{FA918BAD-1605-4735-9240-EFDE0D326D56}">
      <dgm:prSet/>
      <dgm:spPr/>
      <dgm:t>
        <a:bodyPr/>
        <a:lstStyle/>
        <a:p>
          <a:endParaRPr lang="en-US"/>
        </a:p>
      </dgm:t>
    </dgm:pt>
    <dgm:pt modelId="{4BF87C4F-4EBA-4CB2-98A9-F8167C76D3E4}" type="sibTrans" cxnId="{FA918BAD-1605-4735-9240-EFDE0D326D56}">
      <dgm:prSet/>
      <dgm:spPr/>
      <dgm:t>
        <a:bodyPr/>
        <a:lstStyle/>
        <a:p>
          <a:endParaRPr lang="en-US"/>
        </a:p>
      </dgm:t>
    </dgm:pt>
    <dgm:pt modelId="{5BB15766-AA50-467D-AADA-10848EC05E00}">
      <dgm:prSet/>
      <dgm:spPr/>
      <dgm:t>
        <a:bodyPr/>
        <a:lstStyle/>
        <a:p>
          <a:r>
            <a:rPr lang="en-CA"/>
            <a:t>Stock price data from January 2020 to March 2021</a:t>
          </a:r>
          <a:endParaRPr lang="en-US"/>
        </a:p>
      </dgm:t>
    </dgm:pt>
    <dgm:pt modelId="{61FE4B3C-B370-43BF-A79F-165F37AF6162}" type="parTrans" cxnId="{9394EA6D-966B-4198-83E2-F42BD6FDE1DF}">
      <dgm:prSet/>
      <dgm:spPr/>
      <dgm:t>
        <a:bodyPr/>
        <a:lstStyle/>
        <a:p>
          <a:endParaRPr lang="en-US"/>
        </a:p>
      </dgm:t>
    </dgm:pt>
    <dgm:pt modelId="{61AA6539-6015-4427-8ED9-6C8A070C3278}" type="sibTrans" cxnId="{9394EA6D-966B-4198-83E2-F42BD6FDE1DF}">
      <dgm:prSet/>
      <dgm:spPr/>
      <dgm:t>
        <a:bodyPr/>
        <a:lstStyle/>
        <a:p>
          <a:endParaRPr lang="en-US"/>
        </a:p>
      </dgm:t>
    </dgm:pt>
    <dgm:pt modelId="{C31C8306-BC1E-45AB-8BE2-BF96FFEB5854}">
      <dgm:prSet/>
      <dgm:spPr/>
      <dgm:t>
        <a:bodyPr/>
        <a:lstStyle/>
        <a:p>
          <a:r>
            <a:rPr lang="en-CA"/>
            <a:t>Annual Income Statements from 2018 to 2020</a:t>
          </a:r>
          <a:endParaRPr lang="en-US"/>
        </a:p>
      </dgm:t>
    </dgm:pt>
    <dgm:pt modelId="{FEEAE539-E881-417C-843F-CCEF74A4401E}" type="parTrans" cxnId="{E23EBD52-2914-4488-A1DA-51BEE5A8E28D}">
      <dgm:prSet/>
      <dgm:spPr/>
      <dgm:t>
        <a:bodyPr/>
        <a:lstStyle/>
        <a:p>
          <a:endParaRPr lang="en-US"/>
        </a:p>
      </dgm:t>
    </dgm:pt>
    <dgm:pt modelId="{19B9190B-CE58-4D62-AF3D-A485FB70CCFE}" type="sibTrans" cxnId="{E23EBD52-2914-4488-A1DA-51BEE5A8E28D}">
      <dgm:prSet/>
      <dgm:spPr/>
      <dgm:t>
        <a:bodyPr/>
        <a:lstStyle/>
        <a:p>
          <a:endParaRPr lang="en-US"/>
        </a:p>
      </dgm:t>
    </dgm:pt>
    <dgm:pt modelId="{67A66336-5A43-4FC2-AEC9-9214613D0C45}">
      <dgm:prSet/>
      <dgm:spPr/>
      <dgm:t>
        <a:bodyPr/>
        <a:lstStyle/>
        <a:p>
          <a:r>
            <a:rPr lang="en-CA"/>
            <a:t>Quarterly Income Statements from Q2 2020 to Q1 2021</a:t>
          </a:r>
          <a:endParaRPr lang="en-US"/>
        </a:p>
      </dgm:t>
    </dgm:pt>
    <dgm:pt modelId="{72C3D7CE-5FDE-4559-820B-30C9B23654A4}" type="parTrans" cxnId="{CEA507B9-C5FA-4FF1-840A-55BFF2AFB7E5}">
      <dgm:prSet/>
      <dgm:spPr/>
      <dgm:t>
        <a:bodyPr/>
        <a:lstStyle/>
        <a:p>
          <a:endParaRPr lang="en-US"/>
        </a:p>
      </dgm:t>
    </dgm:pt>
    <dgm:pt modelId="{AF46F927-8BF9-4B90-8418-EB753943CC95}" type="sibTrans" cxnId="{CEA507B9-C5FA-4FF1-840A-55BFF2AFB7E5}">
      <dgm:prSet/>
      <dgm:spPr/>
      <dgm:t>
        <a:bodyPr/>
        <a:lstStyle/>
        <a:p>
          <a:endParaRPr lang="en-US"/>
        </a:p>
      </dgm:t>
    </dgm:pt>
    <dgm:pt modelId="{FC1D51F5-36F5-4624-8C57-9E8CA0CC97A8}" type="pres">
      <dgm:prSet presAssocID="{650FD39D-B840-4854-ABDF-90EC78D90420}" presName="linear" presStyleCnt="0">
        <dgm:presLayoutVars>
          <dgm:animLvl val="lvl"/>
          <dgm:resizeHandles val="exact"/>
        </dgm:presLayoutVars>
      </dgm:prSet>
      <dgm:spPr/>
    </dgm:pt>
    <dgm:pt modelId="{1C586839-824D-4652-B892-0F0970049D16}" type="pres">
      <dgm:prSet presAssocID="{788AE175-D45B-4903-A4AB-490B023BB5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EE28DA-95E1-4D43-9CFB-5B3729F70C59}" type="pres">
      <dgm:prSet presAssocID="{4BF87C4F-4EBA-4CB2-98A9-F8167C76D3E4}" presName="spacer" presStyleCnt="0"/>
      <dgm:spPr/>
    </dgm:pt>
    <dgm:pt modelId="{04BAD99C-89FF-471C-8B9A-9FF32CC1B46A}" type="pres">
      <dgm:prSet presAssocID="{5BB15766-AA50-467D-AADA-10848EC05E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273FA-FA6A-451B-A62A-3827990ED893}" type="pres">
      <dgm:prSet presAssocID="{61AA6539-6015-4427-8ED9-6C8A070C3278}" presName="spacer" presStyleCnt="0"/>
      <dgm:spPr/>
    </dgm:pt>
    <dgm:pt modelId="{08136E58-6D29-43C9-9FBA-9477EDC1FE8B}" type="pres">
      <dgm:prSet presAssocID="{C31C8306-BC1E-45AB-8BE2-BF96FFEB58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AD5700-F357-45F4-A46D-029C75719126}" type="pres">
      <dgm:prSet presAssocID="{19B9190B-CE58-4D62-AF3D-A485FB70CCFE}" presName="spacer" presStyleCnt="0"/>
      <dgm:spPr/>
    </dgm:pt>
    <dgm:pt modelId="{9E6B4EB3-C4A2-4EA5-9E54-5B6574BC1F9D}" type="pres">
      <dgm:prSet presAssocID="{67A66336-5A43-4FC2-AEC9-9214613D0C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A20A31-5EA1-4429-A54A-F5191A9C232F}" type="presOf" srcId="{788AE175-D45B-4903-A4AB-490B023BB57A}" destId="{1C586839-824D-4652-B892-0F0970049D16}" srcOrd="0" destOrd="0" presId="urn:microsoft.com/office/officeart/2005/8/layout/vList2"/>
    <dgm:cxn modelId="{FB56825B-8736-452A-9B10-6540FDF84362}" type="presOf" srcId="{C31C8306-BC1E-45AB-8BE2-BF96FFEB5854}" destId="{08136E58-6D29-43C9-9FBA-9477EDC1FE8B}" srcOrd="0" destOrd="0" presId="urn:microsoft.com/office/officeart/2005/8/layout/vList2"/>
    <dgm:cxn modelId="{46B9A35D-13AE-4D25-B483-516BEC7C6858}" type="presOf" srcId="{67A66336-5A43-4FC2-AEC9-9214613D0C45}" destId="{9E6B4EB3-C4A2-4EA5-9E54-5B6574BC1F9D}" srcOrd="0" destOrd="0" presId="urn:microsoft.com/office/officeart/2005/8/layout/vList2"/>
    <dgm:cxn modelId="{0B190A4C-AC26-4952-A818-51023F480415}" type="presOf" srcId="{650FD39D-B840-4854-ABDF-90EC78D90420}" destId="{FC1D51F5-36F5-4624-8C57-9E8CA0CC97A8}" srcOrd="0" destOrd="0" presId="urn:microsoft.com/office/officeart/2005/8/layout/vList2"/>
    <dgm:cxn modelId="{9394EA6D-966B-4198-83E2-F42BD6FDE1DF}" srcId="{650FD39D-B840-4854-ABDF-90EC78D90420}" destId="{5BB15766-AA50-467D-AADA-10848EC05E00}" srcOrd="1" destOrd="0" parTransId="{61FE4B3C-B370-43BF-A79F-165F37AF6162}" sibTransId="{61AA6539-6015-4427-8ED9-6C8A070C3278}"/>
    <dgm:cxn modelId="{E23EBD52-2914-4488-A1DA-51BEE5A8E28D}" srcId="{650FD39D-B840-4854-ABDF-90EC78D90420}" destId="{C31C8306-BC1E-45AB-8BE2-BF96FFEB5854}" srcOrd="2" destOrd="0" parTransId="{FEEAE539-E881-417C-843F-CCEF74A4401E}" sibTransId="{19B9190B-CE58-4D62-AF3D-A485FB70CCFE}"/>
    <dgm:cxn modelId="{823A96A1-2D4D-4596-AAE9-CBCCAECE7975}" type="presOf" srcId="{5BB15766-AA50-467D-AADA-10848EC05E00}" destId="{04BAD99C-89FF-471C-8B9A-9FF32CC1B46A}" srcOrd="0" destOrd="0" presId="urn:microsoft.com/office/officeart/2005/8/layout/vList2"/>
    <dgm:cxn modelId="{FA918BAD-1605-4735-9240-EFDE0D326D56}" srcId="{650FD39D-B840-4854-ABDF-90EC78D90420}" destId="{788AE175-D45B-4903-A4AB-490B023BB57A}" srcOrd="0" destOrd="0" parTransId="{21476BD9-3DDA-42FE-A5ED-A581BD2DBC46}" sibTransId="{4BF87C4F-4EBA-4CB2-98A9-F8167C76D3E4}"/>
    <dgm:cxn modelId="{CEA507B9-C5FA-4FF1-840A-55BFF2AFB7E5}" srcId="{650FD39D-B840-4854-ABDF-90EC78D90420}" destId="{67A66336-5A43-4FC2-AEC9-9214613D0C45}" srcOrd="3" destOrd="0" parTransId="{72C3D7CE-5FDE-4559-820B-30C9B23654A4}" sibTransId="{AF46F927-8BF9-4B90-8418-EB753943CC95}"/>
    <dgm:cxn modelId="{52370E56-062A-4AC4-BE39-F79947553783}" type="presParOf" srcId="{FC1D51F5-36F5-4624-8C57-9E8CA0CC97A8}" destId="{1C586839-824D-4652-B892-0F0970049D16}" srcOrd="0" destOrd="0" presId="urn:microsoft.com/office/officeart/2005/8/layout/vList2"/>
    <dgm:cxn modelId="{A46EBB78-F6AE-4987-AEB4-C4F8AD7C9455}" type="presParOf" srcId="{FC1D51F5-36F5-4624-8C57-9E8CA0CC97A8}" destId="{1CEE28DA-95E1-4D43-9CFB-5B3729F70C59}" srcOrd="1" destOrd="0" presId="urn:microsoft.com/office/officeart/2005/8/layout/vList2"/>
    <dgm:cxn modelId="{415234F3-E490-4868-81EB-E979A4BE9CD8}" type="presParOf" srcId="{FC1D51F5-36F5-4624-8C57-9E8CA0CC97A8}" destId="{04BAD99C-89FF-471C-8B9A-9FF32CC1B46A}" srcOrd="2" destOrd="0" presId="urn:microsoft.com/office/officeart/2005/8/layout/vList2"/>
    <dgm:cxn modelId="{29D6E739-DA69-4FB9-92BC-AA8D21721340}" type="presParOf" srcId="{FC1D51F5-36F5-4624-8C57-9E8CA0CC97A8}" destId="{C1F273FA-FA6A-451B-A62A-3827990ED893}" srcOrd="3" destOrd="0" presId="urn:microsoft.com/office/officeart/2005/8/layout/vList2"/>
    <dgm:cxn modelId="{76F4E983-6CDC-4FEB-9672-7CAD4A839EF7}" type="presParOf" srcId="{FC1D51F5-36F5-4624-8C57-9E8CA0CC97A8}" destId="{08136E58-6D29-43C9-9FBA-9477EDC1FE8B}" srcOrd="4" destOrd="0" presId="urn:microsoft.com/office/officeart/2005/8/layout/vList2"/>
    <dgm:cxn modelId="{AF086940-B300-44D5-93DD-89E7606255BD}" type="presParOf" srcId="{FC1D51F5-36F5-4624-8C57-9E8CA0CC97A8}" destId="{71AD5700-F357-45F4-A46D-029C75719126}" srcOrd="5" destOrd="0" presId="urn:microsoft.com/office/officeart/2005/8/layout/vList2"/>
    <dgm:cxn modelId="{6E9CCA2E-9758-4FCE-BB1F-44B6FD5B3415}" type="presParOf" srcId="{FC1D51F5-36F5-4624-8C57-9E8CA0CC97A8}" destId="{9E6B4EB3-C4A2-4EA5-9E54-5B6574BC1F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C58181-8F13-466E-AB5B-F6A6EC4FA2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85D9B9-3788-4133-833C-55D18DEF33D6}">
      <dgm:prSet/>
      <dgm:spPr/>
      <dgm:t>
        <a:bodyPr/>
        <a:lstStyle/>
        <a:p>
          <a:r>
            <a:rPr lang="en-CA"/>
            <a:t>John Hopkins University CSSEGIS data repository for COVID-19</a:t>
          </a:r>
          <a:endParaRPr lang="en-US"/>
        </a:p>
      </dgm:t>
    </dgm:pt>
    <dgm:pt modelId="{902BD6AE-40C7-4FD4-ACF7-D1FE781AE2CF}" type="parTrans" cxnId="{DDEDB593-AF13-4FCC-8E8E-2EDC82F6E640}">
      <dgm:prSet/>
      <dgm:spPr/>
      <dgm:t>
        <a:bodyPr/>
        <a:lstStyle/>
        <a:p>
          <a:endParaRPr lang="en-US"/>
        </a:p>
      </dgm:t>
    </dgm:pt>
    <dgm:pt modelId="{F8B448E3-2C01-49C2-BC58-64BE48623BC1}" type="sibTrans" cxnId="{DDEDB593-AF13-4FCC-8E8E-2EDC82F6E640}">
      <dgm:prSet/>
      <dgm:spPr/>
      <dgm:t>
        <a:bodyPr/>
        <a:lstStyle/>
        <a:p>
          <a:endParaRPr lang="en-US"/>
        </a:p>
      </dgm:t>
    </dgm:pt>
    <dgm:pt modelId="{7AB5A584-6F41-4E30-9918-A43905553A7E}">
      <dgm:prSet/>
      <dgm:spPr/>
      <dgm:t>
        <a:bodyPr/>
        <a:lstStyle/>
        <a:p>
          <a:r>
            <a:rPr lang="en-CA"/>
            <a:t>Daily case counts by Country</a:t>
          </a:r>
          <a:endParaRPr lang="en-US"/>
        </a:p>
      </dgm:t>
    </dgm:pt>
    <dgm:pt modelId="{77E9DEFA-8DB7-4ACD-B1F4-8268CD1F4055}" type="parTrans" cxnId="{259E6503-E575-4B31-92E4-3FDE366BCF33}">
      <dgm:prSet/>
      <dgm:spPr/>
      <dgm:t>
        <a:bodyPr/>
        <a:lstStyle/>
        <a:p>
          <a:endParaRPr lang="en-US"/>
        </a:p>
      </dgm:t>
    </dgm:pt>
    <dgm:pt modelId="{1EB7397A-2974-4AC9-8D36-E9FF96AB22F0}" type="sibTrans" cxnId="{259E6503-E575-4B31-92E4-3FDE366BCF33}">
      <dgm:prSet/>
      <dgm:spPr/>
      <dgm:t>
        <a:bodyPr/>
        <a:lstStyle/>
        <a:p>
          <a:endParaRPr lang="en-US"/>
        </a:p>
      </dgm:t>
    </dgm:pt>
    <dgm:pt modelId="{65EEDA2C-0EB5-4AE4-A0FD-B24681696999}">
      <dgm:prSet/>
      <dgm:spPr/>
      <dgm:t>
        <a:bodyPr/>
        <a:lstStyle/>
        <a:p>
          <a:r>
            <a:rPr lang="en-CA"/>
            <a:t>Daily death counts by Country</a:t>
          </a:r>
          <a:endParaRPr lang="en-US"/>
        </a:p>
      </dgm:t>
    </dgm:pt>
    <dgm:pt modelId="{8AE0A290-D8A5-4F2B-875F-77CB34F6C094}" type="parTrans" cxnId="{2770F725-24D8-482E-842C-970EEE70296F}">
      <dgm:prSet/>
      <dgm:spPr/>
      <dgm:t>
        <a:bodyPr/>
        <a:lstStyle/>
        <a:p>
          <a:endParaRPr lang="en-US"/>
        </a:p>
      </dgm:t>
    </dgm:pt>
    <dgm:pt modelId="{0E3D2A49-8C89-4780-AA47-654999BF7893}" type="sibTrans" cxnId="{2770F725-24D8-482E-842C-970EEE70296F}">
      <dgm:prSet/>
      <dgm:spPr/>
      <dgm:t>
        <a:bodyPr/>
        <a:lstStyle/>
        <a:p>
          <a:endParaRPr lang="en-US"/>
        </a:p>
      </dgm:t>
    </dgm:pt>
    <dgm:pt modelId="{0BDFC2C3-D36C-42AA-AF35-F1E15A8E7B32}" type="pres">
      <dgm:prSet presAssocID="{5CC58181-8F13-466E-AB5B-F6A6EC4FA2A6}" presName="vert0" presStyleCnt="0">
        <dgm:presLayoutVars>
          <dgm:dir/>
          <dgm:animOne val="branch"/>
          <dgm:animLvl val="lvl"/>
        </dgm:presLayoutVars>
      </dgm:prSet>
      <dgm:spPr/>
    </dgm:pt>
    <dgm:pt modelId="{761EBD83-E454-4AF1-928B-2A728A0AB8FD}" type="pres">
      <dgm:prSet presAssocID="{E385D9B9-3788-4133-833C-55D18DEF33D6}" presName="thickLine" presStyleLbl="alignNode1" presStyleIdx="0" presStyleCnt="3"/>
      <dgm:spPr/>
    </dgm:pt>
    <dgm:pt modelId="{E4ECFAD2-FF1F-44FA-BD93-72F20B5787D8}" type="pres">
      <dgm:prSet presAssocID="{E385D9B9-3788-4133-833C-55D18DEF33D6}" presName="horz1" presStyleCnt="0"/>
      <dgm:spPr/>
    </dgm:pt>
    <dgm:pt modelId="{C79D0B7D-71A7-4EF2-98E1-3C1D42713259}" type="pres">
      <dgm:prSet presAssocID="{E385D9B9-3788-4133-833C-55D18DEF33D6}" presName="tx1" presStyleLbl="revTx" presStyleIdx="0" presStyleCnt="3"/>
      <dgm:spPr/>
    </dgm:pt>
    <dgm:pt modelId="{1B330502-F68D-4005-B1CA-7D68682D0663}" type="pres">
      <dgm:prSet presAssocID="{E385D9B9-3788-4133-833C-55D18DEF33D6}" presName="vert1" presStyleCnt="0"/>
      <dgm:spPr/>
    </dgm:pt>
    <dgm:pt modelId="{2AC989C7-D587-4E99-A8AA-4CDC0B8EE0AA}" type="pres">
      <dgm:prSet presAssocID="{7AB5A584-6F41-4E30-9918-A43905553A7E}" presName="thickLine" presStyleLbl="alignNode1" presStyleIdx="1" presStyleCnt="3"/>
      <dgm:spPr/>
    </dgm:pt>
    <dgm:pt modelId="{2EBC5790-C0B7-42B4-94FD-53215D6B0462}" type="pres">
      <dgm:prSet presAssocID="{7AB5A584-6F41-4E30-9918-A43905553A7E}" presName="horz1" presStyleCnt="0"/>
      <dgm:spPr/>
    </dgm:pt>
    <dgm:pt modelId="{35B89894-BC77-476C-A070-C1D23FA506AF}" type="pres">
      <dgm:prSet presAssocID="{7AB5A584-6F41-4E30-9918-A43905553A7E}" presName="tx1" presStyleLbl="revTx" presStyleIdx="1" presStyleCnt="3"/>
      <dgm:spPr/>
    </dgm:pt>
    <dgm:pt modelId="{72857A86-219C-4C89-925C-706AEED6D01F}" type="pres">
      <dgm:prSet presAssocID="{7AB5A584-6F41-4E30-9918-A43905553A7E}" presName="vert1" presStyleCnt="0"/>
      <dgm:spPr/>
    </dgm:pt>
    <dgm:pt modelId="{D431EAD0-7ED2-4940-93B3-6D8175FBF83A}" type="pres">
      <dgm:prSet presAssocID="{65EEDA2C-0EB5-4AE4-A0FD-B24681696999}" presName="thickLine" presStyleLbl="alignNode1" presStyleIdx="2" presStyleCnt="3"/>
      <dgm:spPr/>
    </dgm:pt>
    <dgm:pt modelId="{BC60A3CD-7388-4D70-BDD9-672158E10D8D}" type="pres">
      <dgm:prSet presAssocID="{65EEDA2C-0EB5-4AE4-A0FD-B24681696999}" presName="horz1" presStyleCnt="0"/>
      <dgm:spPr/>
    </dgm:pt>
    <dgm:pt modelId="{9F8F7F1C-7EBD-47E5-8079-86F2AEE173A9}" type="pres">
      <dgm:prSet presAssocID="{65EEDA2C-0EB5-4AE4-A0FD-B24681696999}" presName="tx1" presStyleLbl="revTx" presStyleIdx="2" presStyleCnt="3"/>
      <dgm:spPr/>
    </dgm:pt>
    <dgm:pt modelId="{858B894E-FD35-4F5B-A418-214FA42352E5}" type="pres">
      <dgm:prSet presAssocID="{65EEDA2C-0EB5-4AE4-A0FD-B24681696999}" presName="vert1" presStyleCnt="0"/>
      <dgm:spPr/>
    </dgm:pt>
  </dgm:ptLst>
  <dgm:cxnLst>
    <dgm:cxn modelId="{259E6503-E575-4B31-92E4-3FDE366BCF33}" srcId="{5CC58181-8F13-466E-AB5B-F6A6EC4FA2A6}" destId="{7AB5A584-6F41-4E30-9918-A43905553A7E}" srcOrd="1" destOrd="0" parTransId="{77E9DEFA-8DB7-4ACD-B1F4-8268CD1F4055}" sibTransId="{1EB7397A-2974-4AC9-8D36-E9FF96AB22F0}"/>
    <dgm:cxn modelId="{7DAB9D0D-D6DE-4073-80F0-F3C59D3A90A4}" type="presOf" srcId="{7AB5A584-6F41-4E30-9918-A43905553A7E}" destId="{35B89894-BC77-476C-A070-C1D23FA506AF}" srcOrd="0" destOrd="0" presId="urn:microsoft.com/office/officeart/2008/layout/LinedList"/>
    <dgm:cxn modelId="{2770F725-24D8-482E-842C-970EEE70296F}" srcId="{5CC58181-8F13-466E-AB5B-F6A6EC4FA2A6}" destId="{65EEDA2C-0EB5-4AE4-A0FD-B24681696999}" srcOrd="2" destOrd="0" parTransId="{8AE0A290-D8A5-4F2B-875F-77CB34F6C094}" sibTransId="{0E3D2A49-8C89-4780-AA47-654999BF7893}"/>
    <dgm:cxn modelId="{85854750-A6C4-431F-9547-79CBCE723FD7}" type="presOf" srcId="{E385D9B9-3788-4133-833C-55D18DEF33D6}" destId="{C79D0B7D-71A7-4EF2-98E1-3C1D42713259}" srcOrd="0" destOrd="0" presId="urn:microsoft.com/office/officeart/2008/layout/LinedList"/>
    <dgm:cxn modelId="{DDEDB593-AF13-4FCC-8E8E-2EDC82F6E640}" srcId="{5CC58181-8F13-466E-AB5B-F6A6EC4FA2A6}" destId="{E385D9B9-3788-4133-833C-55D18DEF33D6}" srcOrd="0" destOrd="0" parTransId="{902BD6AE-40C7-4FD4-ACF7-D1FE781AE2CF}" sibTransId="{F8B448E3-2C01-49C2-BC58-64BE48623BC1}"/>
    <dgm:cxn modelId="{3DB1709A-343B-41A3-90A2-E829656EB246}" type="presOf" srcId="{5CC58181-8F13-466E-AB5B-F6A6EC4FA2A6}" destId="{0BDFC2C3-D36C-42AA-AF35-F1E15A8E7B32}" srcOrd="0" destOrd="0" presId="urn:microsoft.com/office/officeart/2008/layout/LinedList"/>
    <dgm:cxn modelId="{6722C0E7-3613-4C79-BE4A-D52E8E2110B1}" type="presOf" srcId="{65EEDA2C-0EB5-4AE4-A0FD-B24681696999}" destId="{9F8F7F1C-7EBD-47E5-8079-86F2AEE173A9}" srcOrd="0" destOrd="0" presId="urn:microsoft.com/office/officeart/2008/layout/LinedList"/>
    <dgm:cxn modelId="{8D88495E-F700-431F-842A-CF963037969A}" type="presParOf" srcId="{0BDFC2C3-D36C-42AA-AF35-F1E15A8E7B32}" destId="{761EBD83-E454-4AF1-928B-2A728A0AB8FD}" srcOrd="0" destOrd="0" presId="urn:microsoft.com/office/officeart/2008/layout/LinedList"/>
    <dgm:cxn modelId="{AFFD8CB1-B49B-4070-A39C-1C920529A57E}" type="presParOf" srcId="{0BDFC2C3-D36C-42AA-AF35-F1E15A8E7B32}" destId="{E4ECFAD2-FF1F-44FA-BD93-72F20B5787D8}" srcOrd="1" destOrd="0" presId="urn:microsoft.com/office/officeart/2008/layout/LinedList"/>
    <dgm:cxn modelId="{0D1C988E-B4CA-4937-B7F1-B7281CAD88D9}" type="presParOf" srcId="{E4ECFAD2-FF1F-44FA-BD93-72F20B5787D8}" destId="{C79D0B7D-71A7-4EF2-98E1-3C1D42713259}" srcOrd="0" destOrd="0" presId="urn:microsoft.com/office/officeart/2008/layout/LinedList"/>
    <dgm:cxn modelId="{2EB2DF6C-F371-4081-A29B-321C126EF2BF}" type="presParOf" srcId="{E4ECFAD2-FF1F-44FA-BD93-72F20B5787D8}" destId="{1B330502-F68D-4005-B1CA-7D68682D0663}" srcOrd="1" destOrd="0" presId="urn:microsoft.com/office/officeart/2008/layout/LinedList"/>
    <dgm:cxn modelId="{ACD0A408-ECCF-4A97-A7C1-388EA9E1E84A}" type="presParOf" srcId="{0BDFC2C3-D36C-42AA-AF35-F1E15A8E7B32}" destId="{2AC989C7-D587-4E99-A8AA-4CDC0B8EE0AA}" srcOrd="2" destOrd="0" presId="urn:microsoft.com/office/officeart/2008/layout/LinedList"/>
    <dgm:cxn modelId="{B3F38760-343D-4CCD-8D00-FE311CA3EAD7}" type="presParOf" srcId="{0BDFC2C3-D36C-42AA-AF35-F1E15A8E7B32}" destId="{2EBC5790-C0B7-42B4-94FD-53215D6B0462}" srcOrd="3" destOrd="0" presId="urn:microsoft.com/office/officeart/2008/layout/LinedList"/>
    <dgm:cxn modelId="{8EBEBDC0-5212-4801-8EB3-4C8EBBEB7812}" type="presParOf" srcId="{2EBC5790-C0B7-42B4-94FD-53215D6B0462}" destId="{35B89894-BC77-476C-A070-C1D23FA506AF}" srcOrd="0" destOrd="0" presId="urn:microsoft.com/office/officeart/2008/layout/LinedList"/>
    <dgm:cxn modelId="{AE81889A-182A-4624-9300-4FA249D666FB}" type="presParOf" srcId="{2EBC5790-C0B7-42B4-94FD-53215D6B0462}" destId="{72857A86-219C-4C89-925C-706AEED6D01F}" srcOrd="1" destOrd="0" presId="urn:microsoft.com/office/officeart/2008/layout/LinedList"/>
    <dgm:cxn modelId="{4776C60F-97A1-4033-B086-F0B076FC9CC0}" type="presParOf" srcId="{0BDFC2C3-D36C-42AA-AF35-F1E15A8E7B32}" destId="{D431EAD0-7ED2-4940-93B3-6D8175FBF83A}" srcOrd="4" destOrd="0" presId="urn:microsoft.com/office/officeart/2008/layout/LinedList"/>
    <dgm:cxn modelId="{E811E6A1-6D89-4678-91A6-8610DCCA72E8}" type="presParOf" srcId="{0BDFC2C3-D36C-42AA-AF35-F1E15A8E7B32}" destId="{BC60A3CD-7388-4D70-BDD9-672158E10D8D}" srcOrd="5" destOrd="0" presId="urn:microsoft.com/office/officeart/2008/layout/LinedList"/>
    <dgm:cxn modelId="{6BD10EDA-4560-4DCD-9079-61C526F1DC5E}" type="presParOf" srcId="{BC60A3CD-7388-4D70-BDD9-672158E10D8D}" destId="{9F8F7F1C-7EBD-47E5-8079-86F2AEE173A9}" srcOrd="0" destOrd="0" presId="urn:microsoft.com/office/officeart/2008/layout/LinedList"/>
    <dgm:cxn modelId="{B91DDEC0-F0E0-4DA3-8263-3BD9773223A8}" type="presParOf" srcId="{BC60A3CD-7388-4D70-BDD9-672158E10D8D}" destId="{858B894E-FD35-4F5B-A418-214FA42352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61132B-E4EA-4F58-91A5-2894007F263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0FC178-1FBF-4AA3-90EB-E9FEEB1937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Small sample size</a:t>
          </a:r>
          <a:endParaRPr lang="en-US"/>
        </a:p>
      </dgm:t>
    </dgm:pt>
    <dgm:pt modelId="{5176A0B7-BC25-43C6-A48B-B720CBF3CA26}" type="parTrans" cxnId="{78026170-FB99-4872-9843-BDEFAF29414D}">
      <dgm:prSet/>
      <dgm:spPr/>
      <dgm:t>
        <a:bodyPr/>
        <a:lstStyle/>
        <a:p>
          <a:endParaRPr lang="en-US"/>
        </a:p>
      </dgm:t>
    </dgm:pt>
    <dgm:pt modelId="{D411AAD7-F752-411D-B8D8-DC4CF23E2222}" type="sibTrans" cxnId="{78026170-FB99-4872-9843-BDEFAF29414D}">
      <dgm:prSet/>
      <dgm:spPr/>
      <dgm:t>
        <a:bodyPr/>
        <a:lstStyle/>
        <a:p>
          <a:endParaRPr lang="en-US"/>
        </a:p>
      </dgm:t>
    </dgm:pt>
    <dgm:pt modelId="{6E418B81-4239-4240-BAB4-B40332BD3BA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 only sampled 50 companies total, and 30% of the data had to be discarded</a:t>
          </a:r>
          <a:endParaRPr lang="en-US" dirty="0"/>
        </a:p>
      </dgm:t>
    </dgm:pt>
    <dgm:pt modelId="{F8A71C04-ACB2-4815-B685-8C4B13D76901}" type="parTrans" cxnId="{01D68AF2-9146-45E8-AC50-C18F49694697}">
      <dgm:prSet/>
      <dgm:spPr/>
      <dgm:t>
        <a:bodyPr/>
        <a:lstStyle/>
        <a:p>
          <a:endParaRPr lang="en-US"/>
        </a:p>
      </dgm:t>
    </dgm:pt>
    <dgm:pt modelId="{9C214059-CB71-429A-A218-04CBFC989FE8}" type="sibTrans" cxnId="{01D68AF2-9146-45E8-AC50-C18F49694697}">
      <dgm:prSet/>
      <dgm:spPr/>
      <dgm:t>
        <a:bodyPr/>
        <a:lstStyle/>
        <a:p>
          <a:endParaRPr lang="en-US"/>
        </a:p>
      </dgm:t>
    </dgm:pt>
    <dgm:pt modelId="{1A0EF2B1-8E92-41AF-B185-47F9B9B94B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Sample bias</a:t>
          </a:r>
          <a:endParaRPr lang="en-US"/>
        </a:p>
      </dgm:t>
    </dgm:pt>
    <dgm:pt modelId="{995B231D-557D-4012-9B3D-86D96AECA35A}" type="parTrans" cxnId="{6933F64E-5E30-4FB0-818B-F617FDAAE490}">
      <dgm:prSet/>
      <dgm:spPr/>
      <dgm:t>
        <a:bodyPr/>
        <a:lstStyle/>
        <a:p>
          <a:endParaRPr lang="en-US"/>
        </a:p>
      </dgm:t>
    </dgm:pt>
    <dgm:pt modelId="{4288B544-B411-43EB-B335-51C15DD95436}" type="sibTrans" cxnId="{6933F64E-5E30-4FB0-818B-F617FDAAE490}">
      <dgm:prSet/>
      <dgm:spPr/>
      <dgm:t>
        <a:bodyPr/>
        <a:lstStyle/>
        <a:p>
          <a:endParaRPr lang="en-US"/>
        </a:p>
      </dgm:t>
    </dgm:pt>
    <dgm:pt modelId="{F8AEA6CE-99C3-4133-BF84-B269E69A7A8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All companies chosen were large</a:t>
          </a:r>
          <a:endParaRPr lang="en-US" dirty="0"/>
        </a:p>
      </dgm:t>
    </dgm:pt>
    <dgm:pt modelId="{345550C9-0B41-486E-8FB9-A275053F8062}" type="parTrans" cxnId="{FB3EBE4C-96EC-4D83-AFE3-B13695B7FFCB}">
      <dgm:prSet/>
      <dgm:spPr/>
      <dgm:t>
        <a:bodyPr/>
        <a:lstStyle/>
        <a:p>
          <a:endParaRPr lang="en-US"/>
        </a:p>
      </dgm:t>
    </dgm:pt>
    <dgm:pt modelId="{6361F8A2-A32B-4A9A-9A15-39381841FB23}" type="sibTrans" cxnId="{FB3EBE4C-96EC-4D83-AFE3-B13695B7FFCB}">
      <dgm:prSet/>
      <dgm:spPr/>
      <dgm:t>
        <a:bodyPr/>
        <a:lstStyle/>
        <a:p>
          <a:endParaRPr lang="en-US"/>
        </a:p>
      </dgm:t>
    </dgm:pt>
    <dgm:pt modelId="{92295C64-AD6A-4AFB-BEF8-F4347AE1D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Granularity</a:t>
          </a:r>
          <a:endParaRPr lang="en-US"/>
        </a:p>
      </dgm:t>
    </dgm:pt>
    <dgm:pt modelId="{846A6584-C70C-48FA-A7FC-2B346107CBE6}" type="parTrans" cxnId="{5C3423F5-F495-47BC-8DF6-A19A1E433F41}">
      <dgm:prSet/>
      <dgm:spPr/>
      <dgm:t>
        <a:bodyPr/>
        <a:lstStyle/>
        <a:p>
          <a:endParaRPr lang="en-US"/>
        </a:p>
      </dgm:t>
    </dgm:pt>
    <dgm:pt modelId="{3AC52318-CE76-4DBF-B960-7CFC802B94B5}" type="sibTrans" cxnId="{5C3423F5-F495-47BC-8DF6-A19A1E433F41}">
      <dgm:prSet/>
      <dgm:spPr/>
      <dgm:t>
        <a:bodyPr/>
        <a:lstStyle/>
        <a:p>
          <a:endParaRPr lang="en-US"/>
        </a:p>
      </dgm:t>
    </dgm:pt>
    <dgm:pt modelId="{5B836BFB-715C-496B-BD7C-4971518B4E3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Companies only release financial statements every quarter</a:t>
          </a:r>
          <a:endParaRPr lang="en-US"/>
        </a:p>
      </dgm:t>
    </dgm:pt>
    <dgm:pt modelId="{844B7F21-517F-4F67-BC61-43A7A0311DC3}" type="parTrans" cxnId="{5F5F5209-4654-4662-B314-92CCF249372B}">
      <dgm:prSet/>
      <dgm:spPr/>
      <dgm:t>
        <a:bodyPr/>
        <a:lstStyle/>
        <a:p>
          <a:endParaRPr lang="en-US"/>
        </a:p>
      </dgm:t>
    </dgm:pt>
    <dgm:pt modelId="{0CE9E689-A03D-4D24-965F-C4A33A43CD21}" type="sibTrans" cxnId="{5F5F5209-4654-4662-B314-92CCF249372B}">
      <dgm:prSet/>
      <dgm:spPr/>
      <dgm:t>
        <a:bodyPr/>
        <a:lstStyle/>
        <a:p>
          <a:endParaRPr lang="en-US"/>
        </a:p>
      </dgm:t>
    </dgm:pt>
    <dgm:pt modelId="{72307696-7E10-473E-9A3C-70076527E4C4}" type="pres">
      <dgm:prSet presAssocID="{C561132B-E4EA-4F58-91A5-2894007F2633}" presName="root" presStyleCnt="0">
        <dgm:presLayoutVars>
          <dgm:dir/>
          <dgm:resizeHandles val="exact"/>
        </dgm:presLayoutVars>
      </dgm:prSet>
      <dgm:spPr/>
    </dgm:pt>
    <dgm:pt modelId="{95BF2F41-F99E-46D8-8B24-42127B91FAA0}" type="pres">
      <dgm:prSet presAssocID="{8B0FC178-1FBF-4AA3-90EB-E9FEEB1937B4}" presName="compNode" presStyleCnt="0"/>
      <dgm:spPr/>
    </dgm:pt>
    <dgm:pt modelId="{0264E3D5-7497-4671-9E6E-85EA7DDF7507}" type="pres">
      <dgm:prSet presAssocID="{8B0FC178-1FBF-4AA3-90EB-E9FEEB1937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3BC7D5E-1DED-4A71-BFBE-B074A30C4B7E}" type="pres">
      <dgm:prSet presAssocID="{8B0FC178-1FBF-4AA3-90EB-E9FEEB1937B4}" presName="iconSpace" presStyleCnt="0"/>
      <dgm:spPr/>
    </dgm:pt>
    <dgm:pt modelId="{E03E0570-C82E-4A9F-81F1-70468130E8FF}" type="pres">
      <dgm:prSet presAssocID="{8B0FC178-1FBF-4AA3-90EB-E9FEEB1937B4}" presName="parTx" presStyleLbl="revTx" presStyleIdx="0" presStyleCnt="6">
        <dgm:presLayoutVars>
          <dgm:chMax val="0"/>
          <dgm:chPref val="0"/>
        </dgm:presLayoutVars>
      </dgm:prSet>
      <dgm:spPr/>
    </dgm:pt>
    <dgm:pt modelId="{27E4CAE0-6F40-46E8-BE11-D4EF02C0C42E}" type="pres">
      <dgm:prSet presAssocID="{8B0FC178-1FBF-4AA3-90EB-E9FEEB1937B4}" presName="txSpace" presStyleCnt="0"/>
      <dgm:spPr/>
    </dgm:pt>
    <dgm:pt modelId="{258D3E52-F3AD-4C7E-8B25-ECE0C6C27453}" type="pres">
      <dgm:prSet presAssocID="{8B0FC178-1FBF-4AA3-90EB-E9FEEB1937B4}" presName="desTx" presStyleLbl="revTx" presStyleIdx="1" presStyleCnt="6">
        <dgm:presLayoutVars/>
      </dgm:prSet>
      <dgm:spPr/>
    </dgm:pt>
    <dgm:pt modelId="{244417CD-9BD7-4C96-BCA6-9244650BF1E5}" type="pres">
      <dgm:prSet presAssocID="{D411AAD7-F752-411D-B8D8-DC4CF23E2222}" presName="sibTrans" presStyleCnt="0"/>
      <dgm:spPr/>
    </dgm:pt>
    <dgm:pt modelId="{D381F6CF-6716-4E34-9135-6BF86302007F}" type="pres">
      <dgm:prSet presAssocID="{1A0EF2B1-8E92-41AF-B185-47F9B9B94BDD}" presName="compNode" presStyleCnt="0"/>
      <dgm:spPr/>
    </dgm:pt>
    <dgm:pt modelId="{BBD5A04D-F642-4B79-AC11-15032B29B832}" type="pres">
      <dgm:prSet presAssocID="{1A0EF2B1-8E92-41AF-B185-47F9B9B94B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673CFED-C015-44D0-BB52-7344B07E973A}" type="pres">
      <dgm:prSet presAssocID="{1A0EF2B1-8E92-41AF-B185-47F9B9B94BDD}" presName="iconSpace" presStyleCnt="0"/>
      <dgm:spPr/>
    </dgm:pt>
    <dgm:pt modelId="{76EF2982-5C94-4138-9B4E-91BFD1907D35}" type="pres">
      <dgm:prSet presAssocID="{1A0EF2B1-8E92-41AF-B185-47F9B9B94BDD}" presName="parTx" presStyleLbl="revTx" presStyleIdx="2" presStyleCnt="6">
        <dgm:presLayoutVars>
          <dgm:chMax val="0"/>
          <dgm:chPref val="0"/>
        </dgm:presLayoutVars>
      </dgm:prSet>
      <dgm:spPr/>
    </dgm:pt>
    <dgm:pt modelId="{E8AA0918-7320-4643-BE85-8FED8BD242ED}" type="pres">
      <dgm:prSet presAssocID="{1A0EF2B1-8E92-41AF-B185-47F9B9B94BDD}" presName="txSpace" presStyleCnt="0"/>
      <dgm:spPr/>
    </dgm:pt>
    <dgm:pt modelId="{A25671C8-A39C-49AF-92BF-D2FE394B460C}" type="pres">
      <dgm:prSet presAssocID="{1A0EF2B1-8E92-41AF-B185-47F9B9B94BDD}" presName="desTx" presStyleLbl="revTx" presStyleIdx="3" presStyleCnt="6">
        <dgm:presLayoutVars/>
      </dgm:prSet>
      <dgm:spPr/>
    </dgm:pt>
    <dgm:pt modelId="{7753EB18-3ADC-42F8-9DA8-B57C442C7471}" type="pres">
      <dgm:prSet presAssocID="{4288B544-B411-43EB-B335-51C15DD95436}" presName="sibTrans" presStyleCnt="0"/>
      <dgm:spPr/>
    </dgm:pt>
    <dgm:pt modelId="{A8A446F0-E89D-465D-A74C-C795F43D806F}" type="pres">
      <dgm:prSet presAssocID="{92295C64-AD6A-4AFB-BEF8-F4347AE1D9F8}" presName="compNode" presStyleCnt="0"/>
      <dgm:spPr/>
    </dgm:pt>
    <dgm:pt modelId="{9675E515-6522-47D0-B784-4B0B6647D3EB}" type="pres">
      <dgm:prSet presAssocID="{92295C64-AD6A-4AFB-BEF8-F4347AE1D9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FAEB632B-9DCF-482F-A4A9-782FCCF7A30A}" type="pres">
      <dgm:prSet presAssocID="{92295C64-AD6A-4AFB-BEF8-F4347AE1D9F8}" presName="iconSpace" presStyleCnt="0"/>
      <dgm:spPr/>
    </dgm:pt>
    <dgm:pt modelId="{F3548141-B3F1-466C-82CF-B7EDA4B3540D}" type="pres">
      <dgm:prSet presAssocID="{92295C64-AD6A-4AFB-BEF8-F4347AE1D9F8}" presName="parTx" presStyleLbl="revTx" presStyleIdx="4" presStyleCnt="6">
        <dgm:presLayoutVars>
          <dgm:chMax val="0"/>
          <dgm:chPref val="0"/>
        </dgm:presLayoutVars>
      </dgm:prSet>
      <dgm:spPr/>
    </dgm:pt>
    <dgm:pt modelId="{833D5820-72A9-4793-94A2-8A45A50CD91D}" type="pres">
      <dgm:prSet presAssocID="{92295C64-AD6A-4AFB-BEF8-F4347AE1D9F8}" presName="txSpace" presStyleCnt="0"/>
      <dgm:spPr/>
    </dgm:pt>
    <dgm:pt modelId="{C0A091D5-A9F2-4A99-A437-871C3DC079A3}" type="pres">
      <dgm:prSet presAssocID="{92295C64-AD6A-4AFB-BEF8-F4347AE1D9F8}" presName="desTx" presStyleLbl="revTx" presStyleIdx="5" presStyleCnt="6">
        <dgm:presLayoutVars/>
      </dgm:prSet>
      <dgm:spPr/>
    </dgm:pt>
  </dgm:ptLst>
  <dgm:cxnLst>
    <dgm:cxn modelId="{5F5F5209-4654-4662-B314-92CCF249372B}" srcId="{92295C64-AD6A-4AFB-BEF8-F4347AE1D9F8}" destId="{5B836BFB-715C-496B-BD7C-4971518B4E32}" srcOrd="0" destOrd="0" parTransId="{844B7F21-517F-4F67-BC61-43A7A0311DC3}" sibTransId="{0CE9E689-A03D-4D24-965F-C4A33A43CD21}"/>
    <dgm:cxn modelId="{40F1F137-E105-48BD-A428-833C07157D37}" type="presOf" srcId="{6E418B81-4239-4240-BAB4-B40332BD3BAA}" destId="{258D3E52-F3AD-4C7E-8B25-ECE0C6C27453}" srcOrd="0" destOrd="0" presId="urn:microsoft.com/office/officeart/2018/5/layout/CenteredIconLabelDescriptionList"/>
    <dgm:cxn modelId="{ADDAF447-A58F-4CE0-9128-FE04B1711EFE}" type="presOf" srcId="{8B0FC178-1FBF-4AA3-90EB-E9FEEB1937B4}" destId="{E03E0570-C82E-4A9F-81F1-70468130E8FF}" srcOrd="0" destOrd="0" presId="urn:microsoft.com/office/officeart/2018/5/layout/CenteredIconLabelDescriptionList"/>
    <dgm:cxn modelId="{FB3EBE4C-96EC-4D83-AFE3-B13695B7FFCB}" srcId="{1A0EF2B1-8E92-41AF-B185-47F9B9B94BDD}" destId="{F8AEA6CE-99C3-4133-BF84-B269E69A7A89}" srcOrd="0" destOrd="0" parTransId="{345550C9-0B41-486E-8FB9-A275053F8062}" sibTransId="{6361F8A2-A32B-4A9A-9A15-39381841FB23}"/>
    <dgm:cxn modelId="{6933F64E-5E30-4FB0-818B-F617FDAAE490}" srcId="{C561132B-E4EA-4F58-91A5-2894007F2633}" destId="{1A0EF2B1-8E92-41AF-B185-47F9B9B94BDD}" srcOrd="1" destOrd="0" parTransId="{995B231D-557D-4012-9B3D-86D96AECA35A}" sibTransId="{4288B544-B411-43EB-B335-51C15DD95436}"/>
    <dgm:cxn modelId="{63AD214F-803C-467E-9632-407CFF3BC882}" type="presOf" srcId="{F8AEA6CE-99C3-4133-BF84-B269E69A7A89}" destId="{A25671C8-A39C-49AF-92BF-D2FE394B460C}" srcOrd="0" destOrd="0" presId="urn:microsoft.com/office/officeart/2018/5/layout/CenteredIconLabelDescriptionList"/>
    <dgm:cxn modelId="{78026170-FB99-4872-9843-BDEFAF29414D}" srcId="{C561132B-E4EA-4F58-91A5-2894007F2633}" destId="{8B0FC178-1FBF-4AA3-90EB-E9FEEB1937B4}" srcOrd="0" destOrd="0" parTransId="{5176A0B7-BC25-43C6-A48B-B720CBF3CA26}" sibTransId="{D411AAD7-F752-411D-B8D8-DC4CF23E2222}"/>
    <dgm:cxn modelId="{CE00DB74-5E12-4DBF-8F07-0F1AE9C5A3DE}" type="presOf" srcId="{92295C64-AD6A-4AFB-BEF8-F4347AE1D9F8}" destId="{F3548141-B3F1-466C-82CF-B7EDA4B3540D}" srcOrd="0" destOrd="0" presId="urn:microsoft.com/office/officeart/2018/5/layout/CenteredIconLabelDescriptionList"/>
    <dgm:cxn modelId="{EE31A657-CBD4-4356-91AF-C9EFF1E2CE43}" type="presOf" srcId="{1A0EF2B1-8E92-41AF-B185-47F9B9B94BDD}" destId="{76EF2982-5C94-4138-9B4E-91BFD1907D35}" srcOrd="0" destOrd="0" presId="urn:microsoft.com/office/officeart/2018/5/layout/CenteredIconLabelDescriptionList"/>
    <dgm:cxn modelId="{191BC88D-C904-4ED8-8221-4782C7670420}" type="presOf" srcId="{5B836BFB-715C-496B-BD7C-4971518B4E32}" destId="{C0A091D5-A9F2-4A99-A437-871C3DC079A3}" srcOrd="0" destOrd="0" presId="urn:microsoft.com/office/officeart/2018/5/layout/CenteredIconLabelDescriptionList"/>
    <dgm:cxn modelId="{A33FF88D-CB3C-403E-AE10-9C82837EBD03}" type="presOf" srcId="{C561132B-E4EA-4F58-91A5-2894007F2633}" destId="{72307696-7E10-473E-9A3C-70076527E4C4}" srcOrd="0" destOrd="0" presId="urn:microsoft.com/office/officeart/2018/5/layout/CenteredIconLabelDescriptionList"/>
    <dgm:cxn modelId="{01D68AF2-9146-45E8-AC50-C18F49694697}" srcId="{8B0FC178-1FBF-4AA3-90EB-E9FEEB1937B4}" destId="{6E418B81-4239-4240-BAB4-B40332BD3BAA}" srcOrd="0" destOrd="0" parTransId="{F8A71C04-ACB2-4815-B685-8C4B13D76901}" sibTransId="{9C214059-CB71-429A-A218-04CBFC989FE8}"/>
    <dgm:cxn modelId="{5C3423F5-F495-47BC-8DF6-A19A1E433F41}" srcId="{C561132B-E4EA-4F58-91A5-2894007F2633}" destId="{92295C64-AD6A-4AFB-BEF8-F4347AE1D9F8}" srcOrd="2" destOrd="0" parTransId="{846A6584-C70C-48FA-A7FC-2B346107CBE6}" sibTransId="{3AC52318-CE76-4DBF-B960-7CFC802B94B5}"/>
    <dgm:cxn modelId="{83C0A10A-E51B-4B54-B70C-B44D7EEF1C56}" type="presParOf" srcId="{72307696-7E10-473E-9A3C-70076527E4C4}" destId="{95BF2F41-F99E-46D8-8B24-42127B91FAA0}" srcOrd="0" destOrd="0" presId="urn:microsoft.com/office/officeart/2018/5/layout/CenteredIconLabelDescriptionList"/>
    <dgm:cxn modelId="{49FC40CD-EE6C-4532-B7B4-04DE4A2D027A}" type="presParOf" srcId="{95BF2F41-F99E-46D8-8B24-42127B91FAA0}" destId="{0264E3D5-7497-4671-9E6E-85EA7DDF7507}" srcOrd="0" destOrd="0" presId="urn:microsoft.com/office/officeart/2018/5/layout/CenteredIconLabelDescriptionList"/>
    <dgm:cxn modelId="{E14D93EA-3FAB-4CF1-A993-DA3A401A04EF}" type="presParOf" srcId="{95BF2F41-F99E-46D8-8B24-42127B91FAA0}" destId="{23BC7D5E-1DED-4A71-BFBE-B074A30C4B7E}" srcOrd="1" destOrd="0" presId="urn:microsoft.com/office/officeart/2018/5/layout/CenteredIconLabelDescriptionList"/>
    <dgm:cxn modelId="{842CDCD6-6665-4707-9820-D55D9EED9769}" type="presParOf" srcId="{95BF2F41-F99E-46D8-8B24-42127B91FAA0}" destId="{E03E0570-C82E-4A9F-81F1-70468130E8FF}" srcOrd="2" destOrd="0" presId="urn:microsoft.com/office/officeart/2018/5/layout/CenteredIconLabelDescriptionList"/>
    <dgm:cxn modelId="{11B07868-F781-41FB-9C90-A75050A8A836}" type="presParOf" srcId="{95BF2F41-F99E-46D8-8B24-42127B91FAA0}" destId="{27E4CAE0-6F40-46E8-BE11-D4EF02C0C42E}" srcOrd="3" destOrd="0" presId="urn:microsoft.com/office/officeart/2018/5/layout/CenteredIconLabelDescriptionList"/>
    <dgm:cxn modelId="{5E5B4031-3851-461C-9ABC-2FF0F2F82EE8}" type="presParOf" srcId="{95BF2F41-F99E-46D8-8B24-42127B91FAA0}" destId="{258D3E52-F3AD-4C7E-8B25-ECE0C6C27453}" srcOrd="4" destOrd="0" presId="urn:microsoft.com/office/officeart/2018/5/layout/CenteredIconLabelDescriptionList"/>
    <dgm:cxn modelId="{79360EC5-7F8C-450C-AFD2-9F0878FF1B25}" type="presParOf" srcId="{72307696-7E10-473E-9A3C-70076527E4C4}" destId="{244417CD-9BD7-4C96-BCA6-9244650BF1E5}" srcOrd="1" destOrd="0" presId="urn:microsoft.com/office/officeart/2018/5/layout/CenteredIconLabelDescriptionList"/>
    <dgm:cxn modelId="{42F622C5-8083-4CB7-B74D-97D6E3A7EE64}" type="presParOf" srcId="{72307696-7E10-473E-9A3C-70076527E4C4}" destId="{D381F6CF-6716-4E34-9135-6BF86302007F}" srcOrd="2" destOrd="0" presId="urn:microsoft.com/office/officeart/2018/5/layout/CenteredIconLabelDescriptionList"/>
    <dgm:cxn modelId="{D3494EE4-D19D-47D3-8FD5-36186BFA282D}" type="presParOf" srcId="{D381F6CF-6716-4E34-9135-6BF86302007F}" destId="{BBD5A04D-F642-4B79-AC11-15032B29B832}" srcOrd="0" destOrd="0" presId="urn:microsoft.com/office/officeart/2018/5/layout/CenteredIconLabelDescriptionList"/>
    <dgm:cxn modelId="{D2815552-2C57-4CDD-A4F6-78E4BDA640FF}" type="presParOf" srcId="{D381F6CF-6716-4E34-9135-6BF86302007F}" destId="{5673CFED-C015-44D0-BB52-7344B07E973A}" srcOrd="1" destOrd="0" presId="urn:microsoft.com/office/officeart/2018/5/layout/CenteredIconLabelDescriptionList"/>
    <dgm:cxn modelId="{517FC772-FEE9-49F6-8D25-42204B2B67C0}" type="presParOf" srcId="{D381F6CF-6716-4E34-9135-6BF86302007F}" destId="{76EF2982-5C94-4138-9B4E-91BFD1907D35}" srcOrd="2" destOrd="0" presId="urn:microsoft.com/office/officeart/2018/5/layout/CenteredIconLabelDescriptionList"/>
    <dgm:cxn modelId="{60B8724E-A230-4FF0-B27A-9E14B2124B83}" type="presParOf" srcId="{D381F6CF-6716-4E34-9135-6BF86302007F}" destId="{E8AA0918-7320-4643-BE85-8FED8BD242ED}" srcOrd="3" destOrd="0" presId="urn:microsoft.com/office/officeart/2018/5/layout/CenteredIconLabelDescriptionList"/>
    <dgm:cxn modelId="{0BF51007-E50B-4BE2-806B-0CF6CB96EA4B}" type="presParOf" srcId="{D381F6CF-6716-4E34-9135-6BF86302007F}" destId="{A25671C8-A39C-49AF-92BF-D2FE394B460C}" srcOrd="4" destOrd="0" presId="urn:microsoft.com/office/officeart/2018/5/layout/CenteredIconLabelDescriptionList"/>
    <dgm:cxn modelId="{77752F5B-55D0-4633-A8A5-0EE432FFA469}" type="presParOf" srcId="{72307696-7E10-473E-9A3C-70076527E4C4}" destId="{7753EB18-3ADC-42F8-9DA8-B57C442C7471}" srcOrd="3" destOrd="0" presId="urn:microsoft.com/office/officeart/2018/5/layout/CenteredIconLabelDescriptionList"/>
    <dgm:cxn modelId="{0BA9C1A8-CE1F-4D43-8088-F5C820380A6E}" type="presParOf" srcId="{72307696-7E10-473E-9A3C-70076527E4C4}" destId="{A8A446F0-E89D-465D-A74C-C795F43D806F}" srcOrd="4" destOrd="0" presId="urn:microsoft.com/office/officeart/2018/5/layout/CenteredIconLabelDescriptionList"/>
    <dgm:cxn modelId="{5819B38C-D1F2-4A9B-8004-A69A78532115}" type="presParOf" srcId="{A8A446F0-E89D-465D-A74C-C795F43D806F}" destId="{9675E515-6522-47D0-B784-4B0B6647D3EB}" srcOrd="0" destOrd="0" presId="urn:microsoft.com/office/officeart/2018/5/layout/CenteredIconLabelDescriptionList"/>
    <dgm:cxn modelId="{32EC3E48-1317-4BF6-9C38-F3EA87D18A84}" type="presParOf" srcId="{A8A446F0-E89D-465D-A74C-C795F43D806F}" destId="{FAEB632B-9DCF-482F-A4A9-782FCCF7A30A}" srcOrd="1" destOrd="0" presId="urn:microsoft.com/office/officeart/2018/5/layout/CenteredIconLabelDescriptionList"/>
    <dgm:cxn modelId="{9EF86A49-D69D-42F7-B95D-DF79F739F343}" type="presParOf" srcId="{A8A446F0-E89D-465D-A74C-C795F43D806F}" destId="{F3548141-B3F1-466C-82CF-B7EDA4B3540D}" srcOrd="2" destOrd="0" presId="urn:microsoft.com/office/officeart/2018/5/layout/CenteredIconLabelDescriptionList"/>
    <dgm:cxn modelId="{78437D62-B32B-4578-9EF7-BF5E520403EC}" type="presParOf" srcId="{A8A446F0-E89D-465D-A74C-C795F43D806F}" destId="{833D5820-72A9-4793-94A2-8A45A50CD91D}" srcOrd="3" destOrd="0" presId="urn:microsoft.com/office/officeart/2018/5/layout/CenteredIconLabelDescriptionList"/>
    <dgm:cxn modelId="{D622AC37-A071-4FB9-B70F-F3AF5DD22644}" type="presParOf" srcId="{A8A446F0-E89D-465D-A74C-C795F43D806F}" destId="{C0A091D5-A9F2-4A99-A437-871C3DC079A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CA47-2180-4C3E-A743-C3F3DBF4FCB7}">
      <dsp:nvSpPr>
        <dsp:cNvPr id="0" name=""/>
        <dsp:cNvSpPr/>
      </dsp:nvSpPr>
      <dsp:spPr>
        <a:xfrm>
          <a:off x="0" y="563934"/>
          <a:ext cx="9618133" cy="12103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604012" rIns="74647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kern="1200"/>
            <a:t>How did COVID-19 impact the global economy?</a:t>
          </a:r>
          <a:endParaRPr lang="en-US" sz="2900" kern="1200"/>
        </a:p>
      </dsp:txBody>
      <dsp:txXfrm>
        <a:off x="0" y="563934"/>
        <a:ext cx="9618133" cy="1210387"/>
      </dsp:txXfrm>
    </dsp:sp>
    <dsp:sp modelId="{B587754F-AE5A-4305-BA8B-1477C2424507}">
      <dsp:nvSpPr>
        <dsp:cNvPr id="0" name=""/>
        <dsp:cNvSpPr/>
      </dsp:nvSpPr>
      <dsp:spPr>
        <a:xfrm>
          <a:off x="480906" y="135894"/>
          <a:ext cx="6732693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Primary Research Question: </a:t>
          </a:r>
          <a:endParaRPr lang="en-US" sz="2900" kern="1200"/>
        </a:p>
      </dsp:txBody>
      <dsp:txXfrm>
        <a:off x="522696" y="177684"/>
        <a:ext cx="6649113" cy="772500"/>
      </dsp:txXfrm>
    </dsp:sp>
    <dsp:sp modelId="{7801D40C-AFD3-4C45-9CF5-67DF0C7157C9}">
      <dsp:nvSpPr>
        <dsp:cNvPr id="0" name=""/>
        <dsp:cNvSpPr/>
      </dsp:nvSpPr>
      <dsp:spPr>
        <a:xfrm>
          <a:off x="0" y="2358962"/>
          <a:ext cx="9618133" cy="1598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604012" rIns="74647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900" kern="1200"/>
            <a:t>How was the impact different for different industries?</a:t>
          </a:r>
          <a:endParaRPr lang="en-US" sz="2900" kern="1200"/>
        </a:p>
      </dsp:txBody>
      <dsp:txXfrm>
        <a:off x="0" y="2358962"/>
        <a:ext cx="9618133" cy="1598625"/>
      </dsp:txXfrm>
    </dsp:sp>
    <dsp:sp modelId="{A2F0D0F4-0034-49BC-8D1F-DD0E6EF6AB80}">
      <dsp:nvSpPr>
        <dsp:cNvPr id="0" name=""/>
        <dsp:cNvSpPr/>
      </dsp:nvSpPr>
      <dsp:spPr>
        <a:xfrm>
          <a:off x="480906" y="1930922"/>
          <a:ext cx="6732693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Secondary Research Question: </a:t>
          </a:r>
          <a:endParaRPr lang="en-US" sz="2900" kern="1200"/>
        </a:p>
      </dsp:txBody>
      <dsp:txXfrm>
        <a:off x="522696" y="1972712"/>
        <a:ext cx="6649113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C0114-7FBD-4F9A-BD9E-094BD956BE22}">
      <dsp:nvSpPr>
        <dsp:cNvPr id="0" name=""/>
        <dsp:cNvSpPr/>
      </dsp:nvSpPr>
      <dsp:spPr>
        <a:xfrm>
          <a:off x="0" y="390740"/>
          <a:ext cx="9618133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79044" rIns="74647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Canada, United States, Japan, Brazil, Australia, France, Germany, Italy, Singapore, and United Kingdom</a:t>
          </a:r>
        </a:p>
      </dsp:txBody>
      <dsp:txXfrm>
        <a:off x="0" y="390740"/>
        <a:ext cx="9618133" cy="1267875"/>
      </dsp:txXfrm>
    </dsp:sp>
    <dsp:sp modelId="{DFE3CA45-8B74-412D-B342-5E4DEB7BCFA8}">
      <dsp:nvSpPr>
        <dsp:cNvPr id="0" name=""/>
        <dsp:cNvSpPr/>
      </dsp:nvSpPr>
      <dsp:spPr>
        <a:xfrm>
          <a:off x="480906" y="51260"/>
          <a:ext cx="6732693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Companies chosen from 10 countries:</a:t>
          </a:r>
          <a:endParaRPr lang="en-US" sz="2300" kern="1200"/>
        </a:p>
      </dsp:txBody>
      <dsp:txXfrm>
        <a:off x="514050" y="84404"/>
        <a:ext cx="6666405" cy="612672"/>
      </dsp:txXfrm>
    </dsp:sp>
    <dsp:sp modelId="{1B3C3789-A467-4EFF-985F-A7CC3C59E713}">
      <dsp:nvSpPr>
        <dsp:cNvPr id="0" name=""/>
        <dsp:cNvSpPr/>
      </dsp:nvSpPr>
      <dsp:spPr>
        <a:xfrm>
          <a:off x="0" y="2122296"/>
          <a:ext cx="9618133" cy="191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79044" rIns="74647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Finance/Banking, Tourism/Travel, Manufacturing, Food/Agriculture, Energy/Petroleum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Abbreviated as: Finance, Tourism, Manufacturing, Food, Energy</a:t>
          </a:r>
        </a:p>
      </dsp:txBody>
      <dsp:txXfrm>
        <a:off x="0" y="2122296"/>
        <a:ext cx="9618133" cy="1919925"/>
      </dsp:txXfrm>
    </dsp:sp>
    <dsp:sp modelId="{601CC63C-40FF-46BF-BF48-645EC0160F10}">
      <dsp:nvSpPr>
        <dsp:cNvPr id="0" name=""/>
        <dsp:cNvSpPr/>
      </dsp:nvSpPr>
      <dsp:spPr>
        <a:xfrm>
          <a:off x="480906" y="1782816"/>
          <a:ext cx="6732693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Companies chosen from 5 industries:</a:t>
          </a:r>
          <a:endParaRPr lang="en-US" sz="2300" kern="1200"/>
        </a:p>
      </dsp:txBody>
      <dsp:txXfrm>
        <a:off x="514050" y="1815960"/>
        <a:ext cx="6666405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6839-824D-4652-B892-0F0970049D16}">
      <dsp:nvSpPr>
        <dsp:cNvPr id="0" name=""/>
        <dsp:cNvSpPr/>
      </dsp:nvSpPr>
      <dsp:spPr>
        <a:xfrm>
          <a:off x="0" y="7222"/>
          <a:ext cx="10906125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All data sourced from Yahoo Finance</a:t>
          </a:r>
          <a:endParaRPr lang="en-US" sz="3200" kern="1200"/>
        </a:p>
      </dsp:txBody>
      <dsp:txXfrm>
        <a:off x="36553" y="43775"/>
        <a:ext cx="10833019" cy="675694"/>
      </dsp:txXfrm>
    </dsp:sp>
    <dsp:sp modelId="{04BAD99C-89FF-471C-8B9A-9FF32CC1B46A}">
      <dsp:nvSpPr>
        <dsp:cNvPr id="0" name=""/>
        <dsp:cNvSpPr/>
      </dsp:nvSpPr>
      <dsp:spPr>
        <a:xfrm>
          <a:off x="0" y="848182"/>
          <a:ext cx="10906125" cy="74880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Stock price data from January 2020 to March 2021</a:t>
          </a:r>
          <a:endParaRPr lang="en-US" sz="3200" kern="1200"/>
        </a:p>
      </dsp:txBody>
      <dsp:txXfrm>
        <a:off x="36553" y="884735"/>
        <a:ext cx="10833019" cy="675694"/>
      </dsp:txXfrm>
    </dsp:sp>
    <dsp:sp modelId="{08136E58-6D29-43C9-9FBA-9477EDC1FE8B}">
      <dsp:nvSpPr>
        <dsp:cNvPr id="0" name=""/>
        <dsp:cNvSpPr/>
      </dsp:nvSpPr>
      <dsp:spPr>
        <a:xfrm>
          <a:off x="0" y="1689142"/>
          <a:ext cx="10906125" cy="74880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Annual Income Statements from 2018 to 2020</a:t>
          </a:r>
          <a:endParaRPr lang="en-US" sz="3200" kern="1200"/>
        </a:p>
      </dsp:txBody>
      <dsp:txXfrm>
        <a:off x="36553" y="1725695"/>
        <a:ext cx="10833019" cy="675694"/>
      </dsp:txXfrm>
    </dsp:sp>
    <dsp:sp modelId="{9E6B4EB3-C4A2-4EA5-9E54-5B6574BC1F9D}">
      <dsp:nvSpPr>
        <dsp:cNvPr id="0" name=""/>
        <dsp:cNvSpPr/>
      </dsp:nvSpPr>
      <dsp:spPr>
        <a:xfrm>
          <a:off x="0" y="2530102"/>
          <a:ext cx="10906125" cy="7488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Quarterly Income Statements from Q2 2020 to Q1 2021</a:t>
          </a:r>
          <a:endParaRPr lang="en-US" sz="3200" kern="1200"/>
        </a:p>
      </dsp:txBody>
      <dsp:txXfrm>
        <a:off x="36553" y="2566655"/>
        <a:ext cx="10833019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BD83-E454-4AF1-928B-2A728A0AB8FD}">
      <dsp:nvSpPr>
        <dsp:cNvPr id="0" name=""/>
        <dsp:cNvSpPr/>
      </dsp:nvSpPr>
      <dsp:spPr>
        <a:xfrm>
          <a:off x="0" y="1998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D0B7D-71A7-4EF2-98E1-3C1D42713259}">
      <dsp:nvSpPr>
        <dsp:cNvPr id="0" name=""/>
        <dsp:cNvSpPr/>
      </dsp:nvSpPr>
      <dsp:spPr>
        <a:xfrm>
          <a:off x="0" y="1998"/>
          <a:ext cx="9618133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John Hopkins University CSSEGIS data repository for COVID-19</a:t>
          </a:r>
          <a:endParaRPr lang="en-US" sz="3900" kern="1200"/>
        </a:p>
      </dsp:txBody>
      <dsp:txXfrm>
        <a:off x="0" y="1998"/>
        <a:ext cx="9618133" cy="1363161"/>
      </dsp:txXfrm>
    </dsp:sp>
    <dsp:sp modelId="{2AC989C7-D587-4E99-A8AA-4CDC0B8EE0AA}">
      <dsp:nvSpPr>
        <dsp:cNvPr id="0" name=""/>
        <dsp:cNvSpPr/>
      </dsp:nvSpPr>
      <dsp:spPr>
        <a:xfrm>
          <a:off x="0" y="1365160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89894-BC77-476C-A070-C1D23FA506AF}">
      <dsp:nvSpPr>
        <dsp:cNvPr id="0" name=""/>
        <dsp:cNvSpPr/>
      </dsp:nvSpPr>
      <dsp:spPr>
        <a:xfrm>
          <a:off x="0" y="1365160"/>
          <a:ext cx="9618133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Daily case counts by Country</a:t>
          </a:r>
          <a:endParaRPr lang="en-US" sz="3900" kern="1200"/>
        </a:p>
      </dsp:txBody>
      <dsp:txXfrm>
        <a:off x="0" y="1365160"/>
        <a:ext cx="9618133" cy="1363161"/>
      </dsp:txXfrm>
    </dsp:sp>
    <dsp:sp modelId="{D431EAD0-7ED2-4940-93B3-6D8175FBF83A}">
      <dsp:nvSpPr>
        <dsp:cNvPr id="0" name=""/>
        <dsp:cNvSpPr/>
      </dsp:nvSpPr>
      <dsp:spPr>
        <a:xfrm>
          <a:off x="0" y="272832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F7F1C-7EBD-47E5-8079-86F2AEE173A9}">
      <dsp:nvSpPr>
        <dsp:cNvPr id="0" name=""/>
        <dsp:cNvSpPr/>
      </dsp:nvSpPr>
      <dsp:spPr>
        <a:xfrm>
          <a:off x="0" y="2728321"/>
          <a:ext cx="9618133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Daily death counts by Country</a:t>
          </a:r>
          <a:endParaRPr lang="en-US" sz="3900" kern="1200"/>
        </a:p>
      </dsp:txBody>
      <dsp:txXfrm>
        <a:off x="0" y="2728321"/>
        <a:ext cx="9618133" cy="1363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4E3D5-7497-4671-9E6E-85EA7DDF7507}">
      <dsp:nvSpPr>
        <dsp:cNvPr id="0" name=""/>
        <dsp:cNvSpPr/>
      </dsp:nvSpPr>
      <dsp:spPr>
        <a:xfrm>
          <a:off x="936253" y="872063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E0570-C82E-4A9F-81F1-70468130E8FF}">
      <dsp:nvSpPr>
        <dsp:cNvPr id="0" name=""/>
        <dsp:cNvSpPr/>
      </dsp:nvSpPr>
      <dsp:spPr>
        <a:xfrm>
          <a:off x="3910" y="1977148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700" kern="1200"/>
            <a:t>Small sample size</a:t>
          </a:r>
          <a:endParaRPr lang="en-US" sz="2700" kern="1200"/>
        </a:p>
      </dsp:txBody>
      <dsp:txXfrm>
        <a:off x="3910" y="1977148"/>
        <a:ext cx="2868750" cy="430312"/>
      </dsp:txXfrm>
    </dsp:sp>
    <dsp:sp modelId="{258D3E52-F3AD-4C7E-8B25-ECE0C6C27453}">
      <dsp:nvSpPr>
        <dsp:cNvPr id="0" name=""/>
        <dsp:cNvSpPr/>
      </dsp:nvSpPr>
      <dsp:spPr>
        <a:xfrm>
          <a:off x="3910" y="2454447"/>
          <a:ext cx="2868750" cy="76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 only sampled 50 companies total, and 30% of the data had to be discarded</a:t>
          </a:r>
          <a:endParaRPr lang="en-US" sz="1700" kern="1200" dirty="0"/>
        </a:p>
      </dsp:txBody>
      <dsp:txXfrm>
        <a:off x="3910" y="2454447"/>
        <a:ext cx="2868750" cy="766970"/>
      </dsp:txXfrm>
    </dsp:sp>
    <dsp:sp modelId="{BBD5A04D-F642-4B79-AC11-15032B29B832}">
      <dsp:nvSpPr>
        <dsp:cNvPr id="0" name=""/>
        <dsp:cNvSpPr/>
      </dsp:nvSpPr>
      <dsp:spPr>
        <a:xfrm>
          <a:off x="4307035" y="872063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F2982-5C94-4138-9B4E-91BFD1907D35}">
      <dsp:nvSpPr>
        <dsp:cNvPr id="0" name=""/>
        <dsp:cNvSpPr/>
      </dsp:nvSpPr>
      <dsp:spPr>
        <a:xfrm>
          <a:off x="3374691" y="1977148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700" kern="1200"/>
            <a:t>Sample bias</a:t>
          </a:r>
          <a:endParaRPr lang="en-US" sz="2700" kern="1200"/>
        </a:p>
      </dsp:txBody>
      <dsp:txXfrm>
        <a:off x="3374691" y="1977148"/>
        <a:ext cx="2868750" cy="430312"/>
      </dsp:txXfrm>
    </dsp:sp>
    <dsp:sp modelId="{A25671C8-A39C-49AF-92BF-D2FE394B460C}">
      <dsp:nvSpPr>
        <dsp:cNvPr id="0" name=""/>
        <dsp:cNvSpPr/>
      </dsp:nvSpPr>
      <dsp:spPr>
        <a:xfrm>
          <a:off x="3374691" y="2454447"/>
          <a:ext cx="2868750" cy="76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All companies chosen were large</a:t>
          </a:r>
          <a:endParaRPr lang="en-US" sz="1700" kern="1200" dirty="0"/>
        </a:p>
      </dsp:txBody>
      <dsp:txXfrm>
        <a:off x="3374691" y="2454447"/>
        <a:ext cx="2868750" cy="766970"/>
      </dsp:txXfrm>
    </dsp:sp>
    <dsp:sp modelId="{9675E515-6522-47D0-B784-4B0B6647D3EB}">
      <dsp:nvSpPr>
        <dsp:cNvPr id="0" name=""/>
        <dsp:cNvSpPr/>
      </dsp:nvSpPr>
      <dsp:spPr>
        <a:xfrm>
          <a:off x="7677816" y="872063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8141-B3F1-466C-82CF-B7EDA4B3540D}">
      <dsp:nvSpPr>
        <dsp:cNvPr id="0" name=""/>
        <dsp:cNvSpPr/>
      </dsp:nvSpPr>
      <dsp:spPr>
        <a:xfrm>
          <a:off x="6745472" y="1977148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700" kern="1200"/>
            <a:t>Granularity</a:t>
          </a:r>
          <a:endParaRPr lang="en-US" sz="2700" kern="1200"/>
        </a:p>
      </dsp:txBody>
      <dsp:txXfrm>
        <a:off x="6745472" y="1977148"/>
        <a:ext cx="2868750" cy="430312"/>
      </dsp:txXfrm>
    </dsp:sp>
    <dsp:sp modelId="{C0A091D5-A9F2-4A99-A437-871C3DC079A3}">
      <dsp:nvSpPr>
        <dsp:cNvPr id="0" name=""/>
        <dsp:cNvSpPr/>
      </dsp:nvSpPr>
      <dsp:spPr>
        <a:xfrm>
          <a:off x="6745472" y="2454447"/>
          <a:ext cx="2868750" cy="76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Companies only release financial statements every quarter</a:t>
          </a:r>
          <a:endParaRPr lang="en-US" sz="1700" kern="1200"/>
        </a:p>
      </dsp:txBody>
      <dsp:txXfrm>
        <a:off x="6745472" y="2454447"/>
        <a:ext cx="2868750" cy="76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2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82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15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22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59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380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14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52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8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2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9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69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5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29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31D9-8CF7-45EF-AA17-DBECC72439C8}" type="datetimeFigureOut">
              <a:rPr lang="en-CA" smtClean="0"/>
              <a:t>2021-04-23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FE2FAB-110A-4AAB-A3D4-E3D14FAAC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4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EA181-768F-4CA6-8138-4431B4549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r="-1" b="90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3FCD-A670-4DAE-8A6F-D0FBFDEC0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SCI 2000  Group 8 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3224E-C856-4601-A6BB-8D589751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Erik Huebner, Isham Behl, Muhammad Bilal Sheikh</a:t>
            </a:r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Principal Component Analysis</a:t>
            </a:r>
            <a:br>
              <a:rPr lang="en-CA"/>
            </a:br>
            <a:r>
              <a:rPr lang="en-CA"/>
              <a:t>Important Financial Variables</a:t>
            </a:r>
            <a:endParaRPr lang="en-CA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68AB3AB-FFB3-418C-816F-C9B58BC9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930400"/>
            <a:ext cx="4658375" cy="44106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764578C-A40C-4CAB-AED9-9EF2C2CC2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3" y="1884055"/>
            <a:ext cx="465837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Analysis</a:t>
            </a: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Financial Similarity Within Industries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5F3C84-B708-4710-8240-030684E2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09" y="1078707"/>
            <a:ext cx="8414799" cy="31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Analysis – Stock Prices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4D96870-7361-4EFB-A5B3-2DFE89CC9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1954237"/>
            <a:ext cx="9274002" cy="33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Analysis – Stock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B997B-9583-43F9-8489-134B91DC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" y="1377950"/>
            <a:ext cx="826948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Further Analysis – Income Statements</a:t>
            </a:r>
            <a:endParaRPr lang="en-CA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BCFFDD-D11E-4729-8C85-CC74D8B0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3" y="2144483"/>
            <a:ext cx="9156630" cy="32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3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Further Analysis – Income Statements</a:t>
            </a:r>
            <a:endParaRPr lang="en-CA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2A775B5-5A48-4ED3-93A6-FF177FF4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2" y="1688488"/>
            <a:ext cx="8596668" cy="39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9ED36319-78EE-480C-A54B-B2008A4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1" r="1938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CA" dirty="0"/>
              <a:t>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E44C-6070-4DEB-A557-4FFE442C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84" y="2540001"/>
            <a:ext cx="4380581" cy="1320801"/>
          </a:xfrm>
        </p:spPr>
        <p:txBody>
          <a:bodyPr>
            <a:noAutofit/>
          </a:bodyPr>
          <a:lstStyle/>
          <a:p>
            <a:r>
              <a:rPr lang="en-CA" sz="2500" dirty="0"/>
              <a:t>They’re all either statistically insignificant or the assumptions of the linear regression model do not hold!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80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17C9987-7777-4A35-B372-BA8221E74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" b="2725"/>
          <a:stretch/>
        </p:blipFill>
        <p:spPr>
          <a:xfrm>
            <a:off x="95962" y="1243094"/>
            <a:ext cx="4673761" cy="43718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E44C-6070-4DEB-A557-4FFE442C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Our final conclusion was that expectation, not reality, was the main driver of global economic conditions</a:t>
            </a:r>
          </a:p>
        </p:txBody>
      </p:sp>
    </p:spTree>
    <p:extLst>
      <p:ext uri="{BB962C8B-B14F-4D97-AF65-F5344CB8AC3E}">
        <p14:creationId xmlns:p14="http://schemas.microsoft.com/office/powerpoint/2010/main" val="22316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Considerations/Sources of Error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FAFD73B-AB24-4324-9940-1CCA287ED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1893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7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80EC-6071-4967-A235-0BFC3D9F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Overall Research Idea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152344-FF1E-4E4C-ACA9-AC86585F7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506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96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3E73-4D0A-4E07-83F2-4B55FBA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Data Sources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0CDAD-146C-4753-97D6-02290F1A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2790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7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F03E73-4D0A-4E07-83F2-4B55FBA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Data Sources – Financial Data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8F1B48-EF21-4647-BE4D-B4B1C19A1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15172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91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3E73-4D0A-4E07-83F2-4B55FBA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Data Sources – COVID Data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FF56F-96DB-4734-8746-BD5DB583F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34832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2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4338A-34AE-4834-A90C-A05DB4D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CA"/>
              <a:t>Data Collection</a:t>
            </a:r>
            <a:endParaRPr lang="en-CA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64B2-D254-4BD1-8CAE-1CD7E764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CA"/>
              <a:t>COVID-19 data was available for download as CSV</a:t>
            </a:r>
          </a:p>
          <a:p>
            <a:endParaRPr lang="en-CA"/>
          </a:p>
          <a:p>
            <a:r>
              <a:rPr lang="en-CA"/>
              <a:t>Stock price data from Yahoo Finance easily scrapable in table format</a:t>
            </a:r>
          </a:p>
          <a:p>
            <a:endParaRPr lang="en-CA"/>
          </a:p>
          <a:p>
            <a:r>
              <a:rPr lang="en-CA"/>
              <a:t>Annual financial statements required more advanced text parsing</a:t>
            </a:r>
          </a:p>
          <a:p>
            <a:endParaRPr lang="en-CA"/>
          </a:p>
          <a:p>
            <a:r>
              <a:rPr lang="en-CA"/>
              <a:t>Quarterly financial statements required RSelenium</a:t>
            </a:r>
            <a:endParaRPr lang="en-CA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 sz="3300" dirty="0">
                <a:solidFill>
                  <a:schemeClr val="bg1"/>
                </a:solidFill>
              </a:rPr>
              <a:t>Data Cleaning/Preparation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E44C-6070-4DEB-A557-4FFE442C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83" y="2439990"/>
            <a:ext cx="3973943" cy="344011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COVID-19 Data Prep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Group data by country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Turn data into time series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text, light, lamp&#10;&#10;Description automatically generated">
            <a:extLst>
              <a:ext uri="{FF2B5EF4-FFF2-40B4-BE49-F238E27FC236}">
                <a16:creationId xmlns:a16="http://schemas.microsoft.com/office/drawing/2014/main" id="{A265CCD1-A13B-42B4-8D1F-7482D2076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6" b="-64"/>
          <a:stretch/>
        </p:blipFill>
        <p:spPr>
          <a:xfrm>
            <a:off x="5729301" y="643467"/>
            <a:ext cx="6038850" cy="272175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76E67D5-6087-4791-8118-AC4DDEB6F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73" y="3623165"/>
            <a:ext cx="6038824" cy="2575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4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 sz="3300" dirty="0">
                <a:solidFill>
                  <a:schemeClr val="bg1"/>
                </a:solidFill>
              </a:rPr>
              <a:t>Data Cleaning/Preparation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E44C-6070-4DEB-A557-4FFE442C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83" y="2439990"/>
            <a:ext cx="3973943" cy="344011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Financial Data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Convert to CAD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Calculate return for stock prices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Turn income statements into time series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Join COVID-19 Data with Financial data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Joined on date and company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Also include global case/death counts for each row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FBC353D-D2E2-4225-A31F-E56B92D4C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15"/>
          <a:stretch/>
        </p:blipFill>
        <p:spPr>
          <a:xfrm>
            <a:off x="5716872" y="474857"/>
            <a:ext cx="6168834" cy="255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2C7EAA6-7265-4CDD-9C20-093060C6B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5"/>
          <a:stretch/>
        </p:blipFill>
        <p:spPr>
          <a:xfrm>
            <a:off x="5690341" y="3294968"/>
            <a:ext cx="6347381" cy="3228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52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9A06-53DB-4AE7-82BD-932B55F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CA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E44C-6070-4DEB-A557-4FFE442C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CA" dirty="0"/>
              <a:t>Principal Component Analysis</a:t>
            </a:r>
          </a:p>
          <a:p>
            <a:pPr lvl="1"/>
            <a:r>
              <a:rPr lang="en-CA" dirty="0"/>
              <a:t>We have many financial variables we can analyze quarterly income statements with</a:t>
            </a:r>
          </a:p>
          <a:p>
            <a:pPr lvl="1"/>
            <a:r>
              <a:rPr lang="en-CA" dirty="0"/>
              <a:t>We’d like to find the few most important ones to focus our analysis</a:t>
            </a:r>
          </a:p>
          <a:p>
            <a:pPr lvl="1"/>
            <a:r>
              <a:rPr lang="en-CA" dirty="0"/>
              <a:t>We’d also like to confirm that companies within our industries behave similarly in a financial sense</a:t>
            </a:r>
          </a:p>
        </p:txBody>
      </p:sp>
      <p:pic>
        <p:nvPicPr>
          <p:cNvPr id="27" name="Picture 4" descr="Graph on document with pen">
            <a:extLst>
              <a:ext uri="{FF2B5EF4-FFF2-40B4-BE49-F238E27FC236}">
                <a16:creationId xmlns:a16="http://schemas.microsoft.com/office/drawing/2014/main" id="{51170920-EE0B-4CAC-9147-7E52D5C1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6" r="1688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42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416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SCI 2000  Group 8  Presentation</vt:lpstr>
      <vt:lpstr>Overall Research Idea</vt:lpstr>
      <vt:lpstr>Data Sources</vt:lpstr>
      <vt:lpstr>Data Sources – Financial Data</vt:lpstr>
      <vt:lpstr>Data Sources – COVID Data</vt:lpstr>
      <vt:lpstr>Data Collection</vt:lpstr>
      <vt:lpstr>Data Cleaning/Preparation</vt:lpstr>
      <vt:lpstr>Data Cleaning/Preparation</vt:lpstr>
      <vt:lpstr>Initial Analysis</vt:lpstr>
      <vt:lpstr>Principal Component Analysis Important Financial Variables</vt:lpstr>
      <vt:lpstr>Principal Component Analysis Financial Similarity Within Industries</vt:lpstr>
      <vt:lpstr>Further Analysis – Stock Prices</vt:lpstr>
      <vt:lpstr>Further Analysis – Stock Prices</vt:lpstr>
      <vt:lpstr>Further Analysis – Income Statements</vt:lpstr>
      <vt:lpstr>Further Analysis – Income Statements</vt:lpstr>
      <vt:lpstr>Results?</vt:lpstr>
      <vt:lpstr>Conclusion</vt:lpstr>
      <vt:lpstr>Considerations/Sources of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14</cp:revision>
  <dcterms:created xsi:type="dcterms:W3CDTF">2021-04-23T10:46:45Z</dcterms:created>
  <dcterms:modified xsi:type="dcterms:W3CDTF">2021-04-23T14:39:03Z</dcterms:modified>
</cp:coreProperties>
</file>