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2"/>
  </p:notesMasterIdLst>
  <p:sldIdLst>
    <p:sldId id="256" r:id="rId2"/>
    <p:sldId id="258" r:id="rId3"/>
    <p:sldId id="270" r:id="rId4"/>
    <p:sldId id="276" r:id="rId5"/>
    <p:sldId id="277" r:id="rId6"/>
    <p:sldId id="278" r:id="rId7"/>
    <p:sldId id="279" r:id="rId8"/>
    <p:sldId id="280" r:id="rId9"/>
    <p:sldId id="281" r:id="rId10"/>
    <p:sldId id="28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3DB9D-F6DA-424E-B24A-4923664AF705}" type="datetimeFigureOut">
              <a:rPr lang="en-US" smtClean="0"/>
              <a:t>12/30/2020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C043B-F80A-4C43-8A6C-C3B1C91DF665}" type="slidenum">
              <a:rPr lang="en-US" smtClean="0"/>
              <a:t>‹N°›</a:t>
            </a:fld>
            <a:endParaRPr lang="en-US"/>
          </a:p>
        </p:txBody>
      </p:sp>
    </p:spTree>
    <p:extLst>
      <p:ext uri="{BB962C8B-B14F-4D97-AF65-F5344CB8AC3E}">
        <p14:creationId xmlns:p14="http://schemas.microsoft.com/office/powerpoint/2010/main" val="322111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C0CE5-848A-4E55-BCCD-BD0E4983F6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FA692A4-4716-4008-B96B-E5A866881E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34A3EB-6AE5-4953-AD55-FFAD339F69F5}"/>
              </a:ext>
            </a:extLst>
          </p:cNvPr>
          <p:cNvSpPr>
            <a:spLocks noGrp="1"/>
          </p:cNvSpPr>
          <p:nvPr>
            <p:ph type="dt" sz="half" idx="10"/>
          </p:nvPr>
        </p:nvSpPr>
        <p:spPr/>
        <p:txBody>
          <a:bodyPr/>
          <a:lstStyle/>
          <a:p>
            <a:fld id="{42CFF2DA-57BC-48EE-91F7-34AF6930B31B}" type="datetime1">
              <a:rPr lang="en-US" smtClean="0"/>
              <a:t>12/30/2020</a:t>
            </a:fld>
            <a:endParaRPr lang="en-US" dirty="0"/>
          </a:p>
        </p:txBody>
      </p:sp>
      <p:sp>
        <p:nvSpPr>
          <p:cNvPr id="5" name="Espace réservé du pied de page 4">
            <a:extLst>
              <a:ext uri="{FF2B5EF4-FFF2-40B4-BE49-F238E27FC236}">
                <a16:creationId xmlns:a16="http://schemas.microsoft.com/office/drawing/2014/main" id="{8E6FADD0-2EA9-4D32-A80F-A2B8787D10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62DF563-FE9B-4E8C-9121-A941DCA01A0D}"/>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6408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66C47-EBE3-4074-AE0B-AACA67F3895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B8BE793-DEF1-434F-93F3-E4EBEB264DD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C09066-D212-4385-8271-96E15AD0527C}"/>
              </a:ext>
            </a:extLst>
          </p:cNvPr>
          <p:cNvSpPr>
            <a:spLocks noGrp="1"/>
          </p:cNvSpPr>
          <p:nvPr>
            <p:ph type="dt" sz="half" idx="10"/>
          </p:nvPr>
        </p:nvSpPr>
        <p:spPr/>
        <p:txBody>
          <a:bodyPr/>
          <a:lstStyle/>
          <a:p>
            <a:fld id="{1E2D470F-306C-4167-B74F-287D6C42E7C8}" type="datetime1">
              <a:rPr lang="en-US" smtClean="0"/>
              <a:t>12/30/2020</a:t>
            </a:fld>
            <a:endParaRPr lang="en-US" dirty="0"/>
          </a:p>
        </p:txBody>
      </p:sp>
      <p:sp>
        <p:nvSpPr>
          <p:cNvPr id="5" name="Espace réservé du pied de page 4">
            <a:extLst>
              <a:ext uri="{FF2B5EF4-FFF2-40B4-BE49-F238E27FC236}">
                <a16:creationId xmlns:a16="http://schemas.microsoft.com/office/drawing/2014/main" id="{EA81A95A-A43E-4A52-B0B7-198EFBE46091}"/>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4FD4946E-628D-420E-B565-53A3111C7925}"/>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680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A6EFF6F-BAE3-4349-A8AF-A47F9C18666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9AB5DBD-F721-4068-B765-F50A7AD0814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B567EB-A475-40A1-B10E-2FA5AA208DEF}"/>
              </a:ext>
            </a:extLst>
          </p:cNvPr>
          <p:cNvSpPr>
            <a:spLocks noGrp="1"/>
          </p:cNvSpPr>
          <p:nvPr>
            <p:ph type="dt" sz="half" idx="10"/>
          </p:nvPr>
        </p:nvSpPr>
        <p:spPr/>
        <p:txBody>
          <a:bodyPr/>
          <a:lstStyle/>
          <a:p>
            <a:fld id="{A7C3EBFE-A2D2-4E88-92A2-95375EEB7798}" type="datetime1">
              <a:rPr lang="en-US" smtClean="0"/>
              <a:t>12/30/2020</a:t>
            </a:fld>
            <a:endParaRPr lang="en-US" dirty="0"/>
          </a:p>
        </p:txBody>
      </p:sp>
      <p:sp>
        <p:nvSpPr>
          <p:cNvPr id="5" name="Espace réservé du pied de page 4">
            <a:extLst>
              <a:ext uri="{FF2B5EF4-FFF2-40B4-BE49-F238E27FC236}">
                <a16:creationId xmlns:a16="http://schemas.microsoft.com/office/drawing/2014/main" id="{229C9524-FF11-4F8A-88C2-72C653F46019}"/>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0D305B6-AC62-4D7C-AEA3-707536A70A1A}"/>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9983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93447-906F-45EE-B8C9-CC85DFF4317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C4A964-31F7-48E9-94AF-08E5A4B8B0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5CB2E-311F-4B36-BBDC-D69D7C1F21EC}"/>
              </a:ext>
            </a:extLst>
          </p:cNvPr>
          <p:cNvSpPr>
            <a:spLocks noGrp="1"/>
          </p:cNvSpPr>
          <p:nvPr>
            <p:ph type="dt" sz="half" idx="10"/>
          </p:nvPr>
        </p:nvSpPr>
        <p:spPr/>
        <p:txBody>
          <a:bodyPr/>
          <a:lstStyle/>
          <a:p>
            <a:fld id="{58AB4BA4-98B6-4DC9-83A4-7F137BEC6AFA}" type="datetime1">
              <a:rPr lang="en-US" smtClean="0"/>
              <a:t>12/30/2020</a:t>
            </a:fld>
            <a:endParaRPr lang="en-US" dirty="0"/>
          </a:p>
        </p:txBody>
      </p:sp>
      <p:sp>
        <p:nvSpPr>
          <p:cNvPr id="5" name="Espace réservé du pied de page 4">
            <a:extLst>
              <a:ext uri="{FF2B5EF4-FFF2-40B4-BE49-F238E27FC236}">
                <a16:creationId xmlns:a16="http://schemas.microsoft.com/office/drawing/2014/main" id="{4054F7C4-6127-4506-AACD-4C1C635927D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05176CE-7D33-4BBA-A44D-28192CE77F30}"/>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5667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64E7E-D647-43D4-BD18-89EF8074A11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47289B3-00D3-4351-8A5B-20D13DBA4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DF1E361-59DB-45AA-9E01-8C122628C9A2}"/>
              </a:ext>
            </a:extLst>
          </p:cNvPr>
          <p:cNvSpPr>
            <a:spLocks noGrp="1"/>
          </p:cNvSpPr>
          <p:nvPr>
            <p:ph type="dt" sz="half" idx="10"/>
          </p:nvPr>
        </p:nvSpPr>
        <p:spPr/>
        <p:txBody>
          <a:bodyPr/>
          <a:lstStyle/>
          <a:p>
            <a:fld id="{6292D5D6-B8BA-4AD1-AE9C-A14A84E00141}" type="datetime1">
              <a:rPr lang="en-US" smtClean="0"/>
              <a:t>12/30/2020</a:t>
            </a:fld>
            <a:endParaRPr lang="en-US" dirty="0"/>
          </a:p>
        </p:txBody>
      </p:sp>
      <p:sp>
        <p:nvSpPr>
          <p:cNvPr id="5" name="Espace réservé du pied de page 4">
            <a:extLst>
              <a:ext uri="{FF2B5EF4-FFF2-40B4-BE49-F238E27FC236}">
                <a16:creationId xmlns:a16="http://schemas.microsoft.com/office/drawing/2014/main" id="{1C28DD58-770C-473A-837D-F811F22B2BD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E27E982-D7E3-4A0B-87F4-FA2B93D63A33}"/>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0162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4849EF-810C-487F-ABE4-7AE1068BAA6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D202CE-5EEA-40B2-BE8F-C72F627E5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A014874-29CB-4497-BF76-7C1CDBAAFE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093819D-8758-4576-BBBC-1C5E37B24FA5}"/>
              </a:ext>
            </a:extLst>
          </p:cNvPr>
          <p:cNvSpPr>
            <a:spLocks noGrp="1"/>
          </p:cNvSpPr>
          <p:nvPr>
            <p:ph type="dt" sz="half" idx="10"/>
          </p:nvPr>
        </p:nvSpPr>
        <p:spPr/>
        <p:txBody>
          <a:bodyPr/>
          <a:lstStyle/>
          <a:p>
            <a:fld id="{51296B1C-D0D5-4F5E-A7D7-1EEABEFC4AC4}" type="datetime1">
              <a:rPr lang="en-US" smtClean="0"/>
              <a:t>12/30/2020</a:t>
            </a:fld>
            <a:endParaRPr lang="en-US" dirty="0"/>
          </a:p>
        </p:txBody>
      </p:sp>
      <p:sp>
        <p:nvSpPr>
          <p:cNvPr id="6" name="Espace réservé du pied de page 5">
            <a:extLst>
              <a:ext uri="{FF2B5EF4-FFF2-40B4-BE49-F238E27FC236}">
                <a16:creationId xmlns:a16="http://schemas.microsoft.com/office/drawing/2014/main" id="{80EBA6D8-CFD4-4053-B66E-104D1AF23E64}"/>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F72903FB-F7BC-4BFD-8BA4-C98552F22CF3}"/>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3067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36E1C-E20E-41A9-B2E3-989A8B542B4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B8C45E-54F7-4C5E-8F5D-D4F754391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1A74954-9887-4AD8-8A33-6EFC55C2AA5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4FB18B4-DE70-46FA-AFA1-1E2CA3138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532C671-5238-4C7D-9AFF-414AF2B1423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2A051FF-CB0E-48D6-A9F6-779A9691E7E2}"/>
              </a:ext>
            </a:extLst>
          </p:cNvPr>
          <p:cNvSpPr>
            <a:spLocks noGrp="1"/>
          </p:cNvSpPr>
          <p:nvPr>
            <p:ph type="dt" sz="half" idx="10"/>
          </p:nvPr>
        </p:nvSpPr>
        <p:spPr/>
        <p:txBody>
          <a:bodyPr/>
          <a:lstStyle/>
          <a:p>
            <a:fld id="{A976BF33-D8B5-4694-B882-0C54DBB826FA}" type="datetime1">
              <a:rPr lang="en-US" smtClean="0"/>
              <a:t>12/30/2020</a:t>
            </a:fld>
            <a:endParaRPr lang="en-US" dirty="0"/>
          </a:p>
        </p:txBody>
      </p:sp>
      <p:sp>
        <p:nvSpPr>
          <p:cNvPr id="8" name="Espace réservé du pied de page 7">
            <a:extLst>
              <a:ext uri="{FF2B5EF4-FFF2-40B4-BE49-F238E27FC236}">
                <a16:creationId xmlns:a16="http://schemas.microsoft.com/office/drawing/2014/main" id="{5DDB9974-CC0E-485F-A0A7-0EB9B11DB4CC}"/>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A0ADF942-6FDC-4C02-A512-14EF0DBCE659}"/>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1635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F1CAC-06BD-4E1F-BD75-F581BD42396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73EAC2B-11DD-432F-84EE-43DD1E9EB223}"/>
              </a:ext>
            </a:extLst>
          </p:cNvPr>
          <p:cNvSpPr>
            <a:spLocks noGrp="1"/>
          </p:cNvSpPr>
          <p:nvPr>
            <p:ph type="dt" sz="half" idx="10"/>
          </p:nvPr>
        </p:nvSpPr>
        <p:spPr/>
        <p:txBody>
          <a:bodyPr/>
          <a:lstStyle/>
          <a:p>
            <a:fld id="{6A627609-869E-4787-9F05-567CC6880CEB}" type="datetime1">
              <a:rPr lang="en-US" smtClean="0"/>
              <a:t>12/30/2020</a:t>
            </a:fld>
            <a:endParaRPr lang="en-US" dirty="0"/>
          </a:p>
        </p:txBody>
      </p:sp>
      <p:sp>
        <p:nvSpPr>
          <p:cNvPr id="4" name="Espace réservé du pied de page 3">
            <a:extLst>
              <a:ext uri="{FF2B5EF4-FFF2-40B4-BE49-F238E27FC236}">
                <a16:creationId xmlns:a16="http://schemas.microsoft.com/office/drawing/2014/main" id="{65D22BF1-F3A4-4286-B285-8043512346B3}"/>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3532306C-A074-4F76-8006-171844F93EB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8233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4ADCAC3-A7A7-45BB-B158-AFB6641EB88C}"/>
              </a:ext>
            </a:extLst>
          </p:cNvPr>
          <p:cNvSpPr>
            <a:spLocks noGrp="1"/>
          </p:cNvSpPr>
          <p:nvPr>
            <p:ph type="dt" sz="half" idx="10"/>
          </p:nvPr>
        </p:nvSpPr>
        <p:spPr/>
        <p:txBody>
          <a:bodyPr/>
          <a:lstStyle/>
          <a:p>
            <a:fld id="{EF949095-83A6-422D-8324-54D94A471361}" type="datetime1">
              <a:rPr lang="en-US" smtClean="0"/>
              <a:t>12/30/2020</a:t>
            </a:fld>
            <a:endParaRPr lang="en-US" dirty="0"/>
          </a:p>
        </p:txBody>
      </p:sp>
      <p:sp>
        <p:nvSpPr>
          <p:cNvPr id="3" name="Espace réservé du pied de page 2">
            <a:extLst>
              <a:ext uri="{FF2B5EF4-FFF2-40B4-BE49-F238E27FC236}">
                <a16:creationId xmlns:a16="http://schemas.microsoft.com/office/drawing/2014/main" id="{ECE3CFE7-FADC-4958-9A77-3F148B256383}"/>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10F50A0A-6328-4F29-B9FD-5BF855A12FF6}"/>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966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5DAF-7E07-44C5-B5CD-57B31DA2248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A5ED1AE-6C6A-4B53-8D76-2F214FC8F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7D897FF-DD55-4900-9653-6D75809E8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E7D369-BB09-471A-82E1-F30DB099608B}"/>
              </a:ext>
            </a:extLst>
          </p:cNvPr>
          <p:cNvSpPr>
            <a:spLocks noGrp="1"/>
          </p:cNvSpPr>
          <p:nvPr>
            <p:ph type="dt" sz="half" idx="10"/>
          </p:nvPr>
        </p:nvSpPr>
        <p:spPr/>
        <p:txBody>
          <a:bodyPr/>
          <a:lstStyle/>
          <a:p>
            <a:fld id="{4CBD7202-28EF-4F7B-B36D-3077CE9E01F9}" type="datetime1">
              <a:rPr lang="en-US" smtClean="0"/>
              <a:t>12/30/2020</a:t>
            </a:fld>
            <a:endParaRPr lang="en-US" dirty="0"/>
          </a:p>
        </p:txBody>
      </p:sp>
      <p:sp>
        <p:nvSpPr>
          <p:cNvPr id="6" name="Espace réservé du pied de page 5">
            <a:extLst>
              <a:ext uri="{FF2B5EF4-FFF2-40B4-BE49-F238E27FC236}">
                <a16:creationId xmlns:a16="http://schemas.microsoft.com/office/drawing/2014/main" id="{9C146010-2E08-44C9-96C4-A987323AE80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D31816D-96D2-4D34-9E39-B9DFC354D87F}"/>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7024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F3379-B29F-499D-AF90-D065804947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A5BDC2E-164D-4C6F-ADBB-554FA77E8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D20C93-F35F-4E0C-9020-2954A9889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E5B367-5620-4B1C-8FDF-6F9025B56A43}"/>
              </a:ext>
            </a:extLst>
          </p:cNvPr>
          <p:cNvSpPr>
            <a:spLocks noGrp="1"/>
          </p:cNvSpPr>
          <p:nvPr>
            <p:ph type="dt" sz="half" idx="10"/>
          </p:nvPr>
        </p:nvSpPr>
        <p:spPr/>
        <p:txBody>
          <a:bodyPr/>
          <a:lstStyle/>
          <a:p>
            <a:fld id="{132474FE-FBCB-494B-A394-E9D96F7D3652}" type="datetime1">
              <a:rPr lang="en-US" smtClean="0"/>
              <a:t>12/30/2020</a:t>
            </a:fld>
            <a:endParaRPr lang="en-US" dirty="0"/>
          </a:p>
        </p:txBody>
      </p:sp>
      <p:sp>
        <p:nvSpPr>
          <p:cNvPr id="6" name="Espace réservé du pied de page 5">
            <a:extLst>
              <a:ext uri="{FF2B5EF4-FFF2-40B4-BE49-F238E27FC236}">
                <a16:creationId xmlns:a16="http://schemas.microsoft.com/office/drawing/2014/main" id="{51C96F66-8F4E-4D22-80CB-84796873FA81}"/>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341950F-CAA5-459E-92CC-C3010550FD22}"/>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2696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D11EA70-B6B9-4099-8177-DFA3C28CB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6575CE0-88FC-4E82-8746-9613201E4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585673-172A-400D-B0C5-8E588CDF9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F1076-9260-4F43-8969-BDEAA93A052F}" type="datetime1">
              <a:rPr lang="en-US" smtClean="0"/>
              <a:t>12/30/2020</a:t>
            </a:fld>
            <a:endParaRPr lang="en-US" dirty="0"/>
          </a:p>
        </p:txBody>
      </p:sp>
      <p:sp>
        <p:nvSpPr>
          <p:cNvPr id="5" name="Espace réservé du pied de page 4">
            <a:extLst>
              <a:ext uri="{FF2B5EF4-FFF2-40B4-BE49-F238E27FC236}">
                <a16:creationId xmlns:a16="http://schemas.microsoft.com/office/drawing/2014/main" id="{04A10BB9-C2A2-4D5F-BEB4-472ED1DBD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958A78-50D6-42CC-A324-29A69572D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7441694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521927"/>
            <a:ext cx="12012030" cy="2016354"/>
          </a:xfrm>
        </p:spPr>
        <p:txBody>
          <a:bodyPr>
            <a:noAutofit/>
          </a:bodyPr>
          <a:lstStyle/>
          <a:p>
            <a:r>
              <a:rPr lang="fr-FR" sz="3200" dirty="0" err="1">
                <a:solidFill>
                  <a:srgbClr val="000000"/>
                </a:solidFill>
                <a:latin typeface="Open Sans"/>
                <a:ea typeface="+mn-ea"/>
                <a:cs typeface="+mn-cs"/>
              </a:rPr>
              <a:t>Chest</a:t>
            </a:r>
            <a:r>
              <a:rPr lang="fr-FR" sz="3200" dirty="0">
                <a:solidFill>
                  <a:srgbClr val="000000"/>
                </a:solidFill>
                <a:latin typeface="Open Sans"/>
                <a:ea typeface="+mn-ea"/>
                <a:cs typeface="+mn-cs"/>
              </a:rPr>
              <a:t> X-ray for  </a:t>
            </a:r>
            <a:r>
              <a:rPr lang="fr-FR" sz="3200" dirty="0" err="1">
                <a:solidFill>
                  <a:srgbClr val="000000"/>
                </a:solidFill>
                <a:latin typeface="Open Sans"/>
                <a:ea typeface="+mn-ea"/>
                <a:cs typeface="+mn-cs"/>
              </a:rPr>
              <a:t>Pneumonia</a:t>
            </a:r>
            <a:br>
              <a:rPr lang="fr-FR" sz="3200" dirty="0">
                <a:solidFill>
                  <a:srgbClr val="000000"/>
                </a:solidFill>
                <a:latin typeface="Open Sans"/>
                <a:ea typeface="+mn-ea"/>
                <a:cs typeface="+mn-cs"/>
              </a:rPr>
            </a:br>
            <a:br>
              <a:rPr lang="fr-FR" sz="3200" dirty="0">
                <a:solidFill>
                  <a:srgbClr val="000000"/>
                </a:solidFill>
                <a:latin typeface="Open Sans"/>
                <a:ea typeface="+mn-ea"/>
                <a:cs typeface="+mn-cs"/>
              </a:rPr>
            </a:br>
            <a:br>
              <a:rPr lang="en-US" sz="3200" dirty="0">
                <a:solidFill>
                  <a:srgbClr val="000000"/>
                </a:solidFill>
                <a:latin typeface="Open Sans"/>
                <a:ea typeface="+mn-ea"/>
                <a:cs typeface="+mn-cs"/>
              </a:rPr>
            </a:br>
            <a:r>
              <a:rPr lang="fr-FR" sz="3200" dirty="0" err="1">
                <a:solidFill>
                  <a:srgbClr val="000000"/>
                </a:solidFill>
                <a:latin typeface="Open Sans"/>
                <a:ea typeface="+mn-ea"/>
                <a:cs typeface="+mn-cs"/>
              </a:rPr>
              <a:t>Deep</a:t>
            </a:r>
            <a:r>
              <a:rPr lang="fr-FR" sz="3200" dirty="0">
                <a:solidFill>
                  <a:srgbClr val="000000"/>
                </a:solidFill>
                <a:latin typeface="Open Sans"/>
                <a:ea typeface="+mn-ea"/>
                <a:cs typeface="+mn-cs"/>
              </a:rPr>
              <a:t> Learning</a:t>
            </a:r>
            <a:endParaRPr lang="en-US" sz="3200" dirty="0">
              <a:solidFill>
                <a:srgbClr val="000000"/>
              </a:solidFill>
              <a:latin typeface="Open Sans"/>
              <a:ea typeface="+mn-ea"/>
              <a:cs typeface="+mn-cs"/>
            </a:endParaRPr>
          </a:p>
        </p:txBody>
      </p:sp>
      <p:sp>
        <p:nvSpPr>
          <p:cNvPr id="3" name="Sous-titre 2"/>
          <p:cNvSpPr>
            <a:spLocks noGrp="1"/>
          </p:cNvSpPr>
          <p:nvPr>
            <p:ph type="subTitle" idx="1"/>
          </p:nvPr>
        </p:nvSpPr>
        <p:spPr>
          <a:xfrm>
            <a:off x="1442925" y="4278765"/>
            <a:ext cx="2727370" cy="1126283"/>
          </a:xfrm>
        </p:spPr>
        <p:txBody>
          <a:bodyPr>
            <a:noAutofit/>
          </a:bodyPr>
          <a:lstStyle/>
          <a:p>
            <a:r>
              <a:rPr lang="en-US" sz="1800" dirty="0" err="1">
                <a:solidFill>
                  <a:srgbClr val="242021"/>
                </a:solidFill>
                <a:latin typeface="Times New Roman" panose="02020603050405020304" pitchFamily="18" charset="0"/>
                <a:ea typeface="+mj-ea"/>
                <a:cs typeface="Times New Roman" panose="02020603050405020304" pitchFamily="18" charset="0"/>
              </a:rPr>
              <a:t>Préparé</a:t>
            </a:r>
            <a:r>
              <a:rPr lang="en-US" sz="1800" dirty="0">
                <a:solidFill>
                  <a:srgbClr val="242021"/>
                </a:solidFill>
                <a:latin typeface="Times New Roman" panose="02020603050405020304" pitchFamily="18" charset="0"/>
                <a:ea typeface="+mj-ea"/>
                <a:cs typeface="Times New Roman" panose="02020603050405020304" pitchFamily="18" charset="0"/>
              </a:rPr>
              <a:t> par :</a:t>
            </a:r>
          </a:p>
          <a:p>
            <a:r>
              <a:rPr lang="en-US" sz="1800" dirty="0">
                <a:solidFill>
                  <a:srgbClr val="242021"/>
                </a:solidFill>
                <a:latin typeface="Times New Roman" panose="02020603050405020304" pitchFamily="18" charset="0"/>
                <a:ea typeface="+mj-ea"/>
                <a:cs typeface="Times New Roman" panose="02020603050405020304" pitchFamily="18" charset="0"/>
              </a:rPr>
              <a:t>- MARSINE Omar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346" y="199345"/>
            <a:ext cx="2727370" cy="155761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336" y="183746"/>
            <a:ext cx="2727370" cy="1573210"/>
          </a:xfrm>
          <a:prstGeom prst="rect">
            <a:avLst/>
          </a:prstGeom>
        </p:spPr>
      </p:pic>
      <p:sp>
        <p:nvSpPr>
          <p:cNvPr id="7" name="ZoneTexte 6"/>
          <p:cNvSpPr txBox="1"/>
          <p:nvPr/>
        </p:nvSpPr>
        <p:spPr>
          <a:xfrm>
            <a:off x="3555274" y="5954395"/>
            <a:ext cx="5081451" cy="341632"/>
          </a:xfrm>
          <a:prstGeom prst="rect">
            <a:avLst/>
          </a:prstGeom>
          <a:noFill/>
        </p:spPr>
        <p:txBody>
          <a:bodyPr wrap="square" rtlCol="0">
            <a:spAutoFit/>
          </a:bodyPr>
          <a:lstStyle/>
          <a:p>
            <a:pPr algn="ctr">
              <a:lnSpc>
                <a:spcPct val="90000"/>
              </a:lnSpc>
              <a:spcBef>
                <a:spcPct val="0"/>
              </a:spcBef>
            </a:pPr>
            <a:r>
              <a:rPr lang="en-US" dirty="0" err="1">
                <a:solidFill>
                  <a:srgbClr val="242021"/>
                </a:solidFill>
                <a:latin typeface="Times New Roman" panose="02020603050405020304" pitchFamily="18" charset="0"/>
                <a:ea typeface="+mj-ea"/>
                <a:cs typeface="Times New Roman" panose="02020603050405020304" pitchFamily="18" charset="0"/>
              </a:rPr>
              <a:t>Année</a:t>
            </a:r>
            <a:r>
              <a:rPr lang="en-US" dirty="0">
                <a:solidFill>
                  <a:srgbClr val="242021"/>
                </a:solidFill>
                <a:latin typeface="Times New Roman" panose="02020603050405020304" pitchFamily="18" charset="0"/>
                <a:ea typeface="+mj-ea"/>
                <a:cs typeface="Times New Roman" panose="02020603050405020304" pitchFamily="18" charset="0"/>
              </a:rPr>
              <a:t> </a:t>
            </a:r>
            <a:r>
              <a:rPr lang="en-US" dirty="0" err="1">
                <a:solidFill>
                  <a:srgbClr val="242021"/>
                </a:solidFill>
                <a:latin typeface="Times New Roman" panose="02020603050405020304" pitchFamily="18" charset="0"/>
                <a:ea typeface="+mj-ea"/>
                <a:cs typeface="Times New Roman" panose="02020603050405020304" pitchFamily="18" charset="0"/>
              </a:rPr>
              <a:t>universitaire</a:t>
            </a:r>
            <a:r>
              <a:rPr lang="en-US" dirty="0">
                <a:solidFill>
                  <a:srgbClr val="242021"/>
                </a:solidFill>
                <a:latin typeface="Times New Roman" panose="02020603050405020304" pitchFamily="18" charset="0"/>
                <a:ea typeface="+mj-ea"/>
                <a:cs typeface="Times New Roman" panose="02020603050405020304" pitchFamily="18" charset="0"/>
              </a:rPr>
              <a:t>  2019/2020</a:t>
            </a:r>
          </a:p>
        </p:txBody>
      </p:sp>
      <p:sp>
        <p:nvSpPr>
          <p:cNvPr id="8" name="Sous-titre 2">
            <a:extLst>
              <a:ext uri="{FF2B5EF4-FFF2-40B4-BE49-F238E27FC236}">
                <a16:creationId xmlns:a16="http://schemas.microsoft.com/office/drawing/2014/main" id="{55CAE891-C831-4FAA-8B10-D42400FE1F6E}"/>
              </a:ext>
            </a:extLst>
          </p:cNvPr>
          <p:cNvSpPr txBox="1">
            <a:spLocks/>
          </p:cNvSpPr>
          <p:nvPr/>
        </p:nvSpPr>
        <p:spPr>
          <a:xfrm>
            <a:off x="8681056" y="4278766"/>
            <a:ext cx="2727370" cy="1126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a:solidFill>
                  <a:srgbClr val="242021"/>
                </a:solidFill>
                <a:latin typeface="Times New Roman" panose="02020603050405020304" pitchFamily="18" charset="0"/>
                <a:ea typeface="+mj-ea"/>
                <a:cs typeface="Times New Roman" panose="02020603050405020304" pitchFamily="18" charset="0"/>
              </a:rPr>
              <a:t>Supervisé</a:t>
            </a:r>
            <a:r>
              <a:rPr lang="en-US" sz="1800" dirty="0">
                <a:solidFill>
                  <a:srgbClr val="242021"/>
                </a:solidFill>
                <a:latin typeface="Times New Roman" panose="02020603050405020304" pitchFamily="18" charset="0"/>
                <a:ea typeface="+mj-ea"/>
                <a:cs typeface="Times New Roman" panose="02020603050405020304" pitchFamily="18" charset="0"/>
              </a:rPr>
              <a:t> par :</a:t>
            </a:r>
          </a:p>
          <a:p>
            <a:r>
              <a:rPr lang="en-US" sz="1800" dirty="0">
                <a:solidFill>
                  <a:srgbClr val="242021"/>
                </a:solidFill>
                <a:latin typeface="Times New Roman" panose="02020603050405020304" pitchFamily="18" charset="0"/>
                <a:ea typeface="+mj-ea"/>
                <a:cs typeface="Times New Roman" panose="02020603050405020304" pitchFamily="18" charset="0"/>
              </a:rPr>
              <a:t>- </a:t>
            </a:r>
            <a:r>
              <a:rPr lang="en-US" sz="1800" dirty="0" err="1">
                <a:solidFill>
                  <a:srgbClr val="242021"/>
                </a:solidFill>
                <a:latin typeface="Times New Roman" panose="02020603050405020304" pitchFamily="18" charset="0"/>
                <a:ea typeface="+mj-ea"/>
                <a:cs typeface="Times New Roman" panose="02020603050405020304" pitchFamily="18" charset="0"/>
              </a:rPr>
              <a:t>Pr.Abdelhak</a:t>
            </a:r>
            <a:r>
              <a:rPr lang="en-US" sz="1800" dirty="0">
                <a:solidFill>
                  <a:srgbClr val="242021"/>
                </a:solidFill>
                <a:latin typeface="Times New Roman" panose="02020603050405020304" pitchFamily="18" charset="0"/>
                <a:ea typeface="+mj-ea"/>
                <a:cs typeface="Times New Roman" panose="02020603050405020304" pitchFamily="18" charset="0"/>
              </a:rPr>
              <a:t> </a:t>
            </a:r>
            <a:r>
              <a:rPr lang="en-US" sz="1800" dirty="0" err="1">
                <a:solidFill>
                  <a:srgbClr val="242021"/>
                </a:solidFill>
                <a:latin typeface="Times New Roman" panose="02020603050405020304" pitchFamily="18" charset="0"/>
                <a:ea typeface="+mj-ea"/>
                <a:cs typeface="Times New Roman" panose="02020603050405020304" pitchFamily="18" charset="0"/>
              </a:rPr>
              <a:t>Mahmoudi</a:t>
            </a:r>
            <a:endParaRPr lang="en-US" sz="1800" dirty="0">
              <a:solidFill>
                <a:srgbClr val="242021"/>
              </a:solidFill>
              <a:latin typeface="Times New Roman" panose="02020603050405020304" pitchFamily="18" charset="0"/>
              <a:ea typeface="+mj-ea"/>
              <a:cs typeface="Times New Roman" panose="02020603050405020304" pitchFamily="18" charset="0"/>
            </a:endParaRPr>
          </a:p>
        </p:txBody>
      </p:sp>
      <p:sp>
        <p:nvSpPr>
          <p:cNvPr id="9" name="Rectangle 1">
            <a:extLst>
              <a:ext uri="{FF2B5EF4-FFF2-40B4-BE49-F238E27FC236}">
                <a16:creationId xmlns:a16="http://schemas.microsoft.com/office/drawing/2014/main" id="{738E2AC7-A363-42E4-8174-D3D50705C1BA}"/>
              </a:ext>
            </a:extLst>
          </p:cNvPr>
          <p:cNvSpPr>
            <a:spLocks noChangeArrowheads="1"/>
          </p:cNvSpPr>
          <p:nvPr/>
        </p:nvSpPr>
        <p:spPr bwMode="auto">
          <a:xfrm>
            <a:off x="3971925"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1" name="Image 10">
            <a:extLst>
              <a:ext uri="{FF2B5EF4-FFF2-40B4-BE49-F238E27FC236}">
                <a16:creationId xmlns:a16="http://schemas.microsoft.com/office/drawing/2014/main" id="{8AF33A38-E469-4A02-96C8-A24308088DBB}"/>
              </a:ext>
            </a:extLst>
          </p:cNvPr>
          <p:cNvPicPr>
            <a:picLocks noChangeAspect="1"/>
          </p:cNvPicPr>
          <p:nvPr/>
        </p:nvPicPr>
        <p:blipFill>
          <a:blip r:embed="rId4"/>
          <a:stretch>
            <a:fillRect/>
          </a:stretch>
        </p:blipFill>
        <p:spPr>
          <a:xfrm>
            <a:off x="4258080" y="3773697"/>
            <a:ext cx="3732981" cy="2180698"/>
          </a:xfrm>
          <a:prstGeom prst="rect">
            <a:avLst/>
          </a:prstGeom>
        </p:spPr>
      </p:pic>
    </p:spTree>
    <p:extLst>
      <p:ext uri="{BB962C8B-B14F-4D97-AF65-F5344CB8AC3E}">
        <p14:creationId xmlns:p14="http://schemas.microsoft.com/office/powerpoint/2010/main" val="170074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4B97B-4DB3-493A-BE70-FB4203EA0467}"/>
              </a:ext>
            </a:extLst>
          </p:cNvPr>
          <p:cNvSpPr>
            <a:spLocks noGrp="1"/>
          </p:cNvSpPr>
          <p:nvPr>
            <p:ph type="title"/>
          </p:nvPr>
        </p:nvSpPr>
        <p:spPr>
          <a:xfrm>
            <a:off x="414131" y="404881"/>
            <a:ext cx="10515600" cy="1569692"/>
          </a:xfrm>
        </p:spPr>
        <p:txBody>
          <a:bodyPr>
            <a:normAutofit fontScale="90000"/>
          </a:bodyPr>
          <a:lstStyle/>
          <a:p>
            <a:r>
              <a:rPr lang="fr-FR" b="0" dirty="0">
                <a:solidFill>
                  <a:srgbClr val="6A9955"/>
                </a:solidFill>
                <a:effectLst/>
                <a:latin typeface="Consolas" panose="020B0609020204030204" pitchFamily="49" charset="0"/>
              </a:rPr>
              <a:t>performance </a:t>
            </a:r>
            <a:r>
              <a:rPr lang="fr-FR" b="0" dirty="0" err="1">
                <a:solidFill>
                  <a:srgbClr val="6A9955"/>
                </a:solidFill>
                <a:effectLst/>
                <a:latin typeface="Consolas" panose="020B0609020204030204" pitchFamily="49" charset="0"/>
              </a:rPr>
              <a:t>with</a:t>
            </a:r>
            <a:r>
              <a:rPr lang="fr-FR" b="0" dirty="0">
                <a:solidFill>
                  <a:srgbClr val="6A9955"/>
                </a:solidFill>
                <a:effectLst/>
                <a:latin typeface="Consolas" panose="020B0609020204030204" pitchFamily="49" charset="0"/>
              </a:rPr>
              <a:t> Confusion Matrix &amp; </a:t>
            </a:r>
            <a:r>
              <a:rPr lang="fr-FR" b="0" dirty="0" err="1">
                <a:solidFill>
                  <a:srgbClr val="6A9955"/>
                </a:solidFill>
                <a:effectLst/>
                <a:latin typeface="Consolas" panose="020B0609020204030204" pitchFamily="49" charset="0"/>
              </a:rPr>
              <a:t>With</a:t>
            </a:r>
            <a:r>
              <a:rPr lang="fr-FR" b="0" dirty="0">
                <a:solidFill>
                  <a:srgbClr val="6A9955"/>
                </a:solidFill>
                <a:effectLst/>
                <a:latin typeface="Consolas" panose="020B0609020204030204" pitchFamily="49" charset="0"/>
              </a:rPr>
              <a:t> ROC </a:t>
            </a:r>
            <a:r>
              <a:rPr lang="fr-FR" b="0" dirty="0" err="1">
                <a:solidFill>
                  <a:srgbClr val="6A9955"/>
                </a:solidFill>
                <a:effectLst/>
                <a:latin typeface="Consolas" panose="020B0609020204030204" pitchFamily="49" charset="0"/>
              </a:rPr>
              <a:t>curve</a:t>
            </a:r>
            <a:br>
              <a:rPr lang="fr-FR" b="0" dirty="0">
                <a:solidFill>
                  <a:srgbClr val="000000"/>
                </a:solidFill>
                <a:effectLst/>
                <a:latin typeface="Consolas" panose="020B0609020204030204" pitchFamily="49" charset="0"/>
              </a:rPr>
            </a:br>
            <a:endParaRPr lang="fr-FR" dirty="0"/>
          </a:p>
        </p:txBody>
      </p:sp>
      <p:pic>
        <p:nvPicPr>
          <p:cNvPr id="6" name="Espace réservé du contenu 5">
            <a:extLst>
              <a:ext uri="{FF2B5EF4-FFF2-40B4-BE49-F238E27FC236}">
                <a16:creationId xmlns:a16="http://schemas.microsoft.com/office/drawing/2014/main" id="{8DAF41EF-D57D-45B9-8B74-9DEE74DB6F82}"/>
              </a:ext>
            </a:extLst>
          </p:cNvPr>
          <p:cNvPicPr>
            <a:picLocks noGrp="1" noChangeAspect="1"/>
          </p:cNvPicPr>
          <p:nvPr>
            <p:ph idx="1"/>
          </p:nvPr>
        </p:nvPicPr>
        <p:blipFill>
          <a:blip r:embed="rId2"/>
          <a:stretch>
            <a:fillRect/>
          </a:stretch>
        </p:blipFill>
        <p:spPr>
          <a:xfrm>
            <a:off x="838200" y="1775859"/>
            <a:ext cx="4740965" cy="4779205"/>
          </a:xfrm>
        </p:spPr>
      </p:pic>
      <p:sp>
        <p:nvSpPr>
          <p:cNvPr id="4" name="Espace réservé du numéro de diapositive 3">
            <a:extLst>
              <a:ext uri="{FF2B5EF4-FFF2-40B4-BE49-F238E27FC236}">
                <a16:creationId xmlns:a16="http://schemas.microsoft.com/office/drawing/2014/main" id="{1BF71CF1-8855-44F4-8470-093BD64BCC1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Image 7">
            <a:extLst>
              <a:ext uri="{FF2B5EF4-FFF2-40B4-BE49-F238E27FC236}">
                <a16:creationId xmlns:a16="http://schemas.microsoft.com/office/drawing/2014/main" id="{A9E41443-549C-4D7B-9909-C24999937569}"/>
              </a:ext>
            </a:extLst>
          </p:cNvPr>
          <p:cNvPicPr>
            <a:picLocks noChangeAspect="1"/>
          </p:cNvPicPr>
          <p:nvPr/>
        </p:nvPicPr>
        <p:blipFill>
          <a:blip r:embed="rId3"/>
          <a:stretch>
            <a:fillRect/>
          </a:stretch>
        </p:blipFill>
        <p:spPr>
          <a:xfrm>
            <a:off x="6232664" y="1775859"/>
            <a:ext cx="4914900" cy="4677260"/>
          </a:xfrm>
          <a:prstGeom prst="rect">
            <a:avLst/>
          </a:prstGeom>
        </p:spPr>
      </p:pic>
    </p:spTree>
    <p:extLst>
      <p:ext uri="{BB962C8B-B14F-4D97-AF65-F5344CB8AC3E}">
        <p14:creationId xmlns:p14="http://schemas.microsoft.com/office/powerpoint/2010/main" val="14473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3753" y="431828"/>
            <a:ext cx="5190780" cy="2585323"/>
          </a:xfrm>
          <a:prstGeom prst="rect">
            <a:avLst/>
          </a:prstGeom>
          <a:noFill/>
        </p:spPr>
        <p:txBody>
          <a:bodyPr wrap="none" lIns="91440" tIns="45720" rIns="91440" bIns="45720">
            <a:spAutoFit/>
          </a:bodyPr>
          <a:lstStyle/>
          <a:p>
            <a:r>
              <a:rPr lang="fr-FR" sz="5400" dirty="0">
                <a:solidFill>
                  <a:srgbClr val="000000"/>
                </a:solidFill>
                <a:latin typeface="Open Sans"/>
              </a:rPr>
              <a:t>Vue d'ensemble</a:t>
            </a:r>
          </a:p>
          <a:p>
            <a:endPar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Espace réservé du contenu 2">
            <a:extLst>
              <a:ext uri="{FF2B5EF4-FFF2-40B4-BE49-F238E27FC236}">
                <a16:creationId xmlns:a16="http://schemas.microsoft.com/office/drawing/2014/main" id="{5C15641D-DAE0-455D-AD15-09D73A519191}"/>
              </a:ext>
            </a:extLst>
          </p:cNvPr>
          <p:cNvSpPr>
            <a:spLocks noGrp="1"/>
          </p:cNvSpPr>
          <p:nvPr>
            <p:ph idx="1"/>
          </p:nvPr>
        </p:nvSpPr>
        <p:spPr>
          <a:xfrm>
            <a:off x="833753" y="1724489"/>
            <a:ext cx="10891304" cy="5327374"/>
          </a:xfrm>
        </p:spPr>
        <p:txBody>
          <a:bodyPr>
            <a:noAutofit/>
          </a:bodyPr>
          <a:lstStyle/>
          <a:p>
            <a:r>
              <a:rPr lang="fr-FR" sz="1800" dirty="0">
                <a:latin typeface="Arial" panose="020B0604020202020204" pitchFamily="34" charset="0"/>
                <a:cs typeface="Arial" panose="020B0604020202020204" pitchFamily="34" charset="0"/>
              </a:rPr>
              <a:t>La pneumonie est une infection qui enflamme les sacs d'air dans un ou deux poumons. Les sacs d'air peuvent se remplir de liquide ou de pus (matière purulente), ce qui provoque une toux accompagnée de mucosités ou de pus, de la fièvre, des frissons et des difficultés à respirer. Divers organismes, notamment des bactéries, des virus et des champignons, peuvent provoquer une pneumonie.</a:t>
            </a:r>
          </a:p>
          <a:p>
            <a:pPr marL="0" indent="0">
              <a:buNone/>
            </a:pPr>
            <a:endParaRPr lang="fr-FR"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La gravité de la pneumonie peut varier de légère à grave. Elle est plus grave chez les nourrissons et les jeunes enfants, les personnes âgées de plus de 65 ans et les personnes ayant des problèmes de santé ou un système immunitaire affaibli.</a:t>
            </a:r>
            <a:endParaRPr lang="en-US" sz="1800" dirty="0">
              <a:latin typeface="Arial" panose="020B0604020202020204" pitchFamily="34" charset="0"/>
              <a:cs typeface="Arial" panose="020B0604020202020204" pitchFamily="34"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06912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33FD89-8190-4391-B4F6-F81669510A2C}"/>
              </a:ext>
            </a:extLst>
          </p:cNvPr>
          <p:cNvSpPr>
            <a:spLocks noGrp="1"/>
          </p:cNvSpPr>
          <p:nvPr>
            <p:ph idx="1"/>
          </p:nvPr>
        </p:nvSpPr>
        <p:spPr/>
        <p:txBody>
          <a:bodyPr/>
          <a:lstStyle/>
          <a:p>
            <a:pPr>
              <a:lnSpc>
                <a:spcPct val="107000"/>
              </a:lnSpc>
              <a:spcAft>
                <a:spcPts val="800"/>
              </a:spcAft>
            </a:pPr>
            <a:endParaRPr lang="fr-FR" sz="1200" b="0" i="0" dirty="0">
              <a:solidFill>
                <a:srgbClr val="111111"/>
              </a:solidFill>
              <a:effectLst/>
              <a:latin typeface="Helvetica"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dirty="0"/>
          </a:p>
        </p:txBody>
      </p:sp>
      <p:sp>
        <p:nvSpPr>
          <p:cNvPr id="4" name="Espace réservé du numéro de diapositive 3">
            <a:extLst>
              <a:ext uri="{FF2B5EF4-FFF2-40B4-BE49-F238E27FC236}">
                <a16:creationId xmlns:a16="http://schemas.microsoft.com/office/drawing/2014/main" id="{ACC4B137-2326-4ED6-AE33-6601A6A011D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a:extLst>
              <a:ext uri="{FF2B5EF4-FFF2-40B4-BE49-F238E27FC236}">
                <a16:creationId xmlns:a16="http://schemas.microsoft.com/office/drawing/2014/main" id="{F8136457-8F6F-40E9-B9B7-E95B0E00EB2F}"/>
              </a:ext>
            </a:extLst>
          </p:cNvPr>
          <p:cNvSpPr/>
          <p:nvPr/>
        </p:nvSpPr>
        <p:spPr>
          <a:xfrm>
            <a:off x="833753" y="431828"/>
            <a:ext cx="4101957" cy="923330"/>
          </a:xfrm>
          <a:prstGeom prst="rect">
            <a:avLst/>
          </a:prstGeom>
          <a:noFill/>
        </p:spPr>
        <p:txBody>
          <a:bodyPr wrap="none" lIns="91440" tIns="45720" rIns="91440" bIns="45720">
            <a:spAutoFit/>
          </a:bodyPr>
          <a:lstStyle/>
          <a:p>
            <a:r>
              <a:rPr lang="fr-FR" sz="5400" b="0" i="0" dirty="0">
                <a:solidFill>
                  <a:srgbClr val="000000"/>
                </a:solidFill>
                <a:effectLst/>
                <a:latin typeface="Open Sans"/>
              </a:rPr>
              <a:t>Symptômes </a:t>
            </a:r>
            <a:endParaRPr lang="fr-FR" sz="5400" b="0" i="0" dirty="0">
              <a:solidFill>
                <a:srgbClr val="111111"/>
              </a:solidFill>
              <a:effectLst/>
              <a:latin typeface="Helvetica" panose="020B0604020202020204" pitchFamily="34" charset="0"/>
            </a:endParaRPr>
          </a:p>
        </p:txBody>
      </p:sp>
      <p:sp>
        <p:nvSpPr>
          <p:cNvPr id="6" name="ZoneTexte 5">
            <a:extLst>
              <a:ext uri="{FF2B5EF4-FFF2-40B4-BE49-F238E27FC236}">
                <a16:creationId xmlns:a16="http://schemas.microsoft.com/office/drawing/2014/main" id="{52A3B6AB-F51F-4130-8ACD-AD8F755EF520}"/>
              </a:ext>
            </a:extLst>
          </p:cNvPr>
          <p:cNvSpPr txBox="1"/>
          <p:nvPr/>
        </p:nvSpPr>
        <p:spPr>
          <a:xfrm>
            <a:off x="689113" y="3314641"/>
            <a:ext cx="10359887" cy="2862322"/>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signes et symptômes de la pneumonie varient de légers à graves, selon des facteurs tels que le type de germe à l'origine de l'infection, l'âge et l'état de santé général. </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signes et symptômes de la pneumonie peuvent comprendre:</a:t>
            </a:r>
          </a:p>
          <a:p>
            <a:endParaRPr lang="fr-FR"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Douleurs à la poitrine lorsque vous respirez ou </a:t>
            </a:r>
            <a:r>
              <a:rPr lang="fr-FR" dirty="0" err="1">
                <a:latin typeface="Arial" panose="020B0604020202020204" pitchFamily="34" charset="0"/>
                <a:cs typeface="Arial" panose="020B0604020202020204" pitchFamily="34" charset="0"/>
              </a:rPr>
              <a:t>toussezConfusion</a:t>
            </a:r>
            <a:r>
              <a:rPr lang="fr-FR" dirty="0">
                <a:latin typeface="Arial" panose="020B0604020202020204" pitchFamily="34" charset="0"/>
                <a:cs typeface="Arial" panose="020B0604020202020204" pitchFamily="34" charset="0"/>
              </a:rPr>
              <a:t> ou changements dans la conscience mentale (chez les adultes de 65 ans et plus)</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La toux, qui peut produire des </a:t>
            </a:r>
            <a:r>
              <a:rPr lang="fr-FR" dirty="0" err="1">
                <a:latin typeface="Arial" panose="020B0604020202020204" pitchFamily="34" charset="0"/>
                <a:cs typeface="Arial" panose="020B0604020202020204" pitchFamily="34" charset="0"/>
              </a:rPr>
              <a:t>mucositésFatigueFièvre</a:t>
            </a:r>
            <a:r>
              <a:rPr lang="fr-FR"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transpiration et frissons Une température corporelle inférieure à la normale</a:t>
            </a:r>
          </a:p>
        </p:txBody>
      </p:sp>
      <p:pic>
        <p:nvPicPr>
          <p:cNvPr id="3074" name="Picture 2" descr="Lungs with pneumonia">
            <a:extLst>
              <a:ext uri="{FF2B5EF4-FFF2-40B4-BE49-F238E27FC236}">
                <a16:creationId xmlns:a16="http://schemas.microsoft.com/office/drawing/2014/main" id="{9DD1B9B8-7C4A-40B0-9AF0-565701CE4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030" y="31680"/>
            <a:ext cx="6019800" cy="297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05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A017DB7-7437-4B1D-AB48-E94D0E1FDE11}"/>
              </a:ext>
            </a:extLst>
          </p:cNvPr>
          <p:cNvSpPr>
            <a:spLocks noGrp="1"/>
          </p:cNvSpPr>
          <p:nvPr>
            <p:ph idx="1"/>
          </p:nvPr>
        </p:nvSpPr>
        <p:spPr>
          <a:xfrm>
            <a:off x="732183" y="1666599"/>
            <a:ext cx="10515600" cy="4826966"/>
          </a:xfrm>
        </p:spPr>
        <p:txBody>
          <a:bodyPr>
            <a:normAutofit lnSpcReduction="10000"/>
          </a:bodyPr>
          <a:lstStyle/>
          <a:p>
            <a:r>
              <a:rPr lang="fr-FR" sz="1800" dirty="0">
                <a:latin typeface="Arial" panose="020B0604020202020204" pitchFamily="34" charset="0"/>
                <a:cs typeface="Arial" panose="020B0604020202020204" pitchFamily="34" charset="0"/>
              </a:rPr>
              <a:t>De nombreux germes peuvent provoquer une pneumonie. Les plus courants sont les bactéries et les virus présents dans l'air que nous respirons. Votre corps empêche généralement ces germes d'infecter vos poumons. Mais parfois, ces germes peuvent vaincre votre système immunitaire, même si votre santé est généralement bonne.</a:t>
            </a:r>
          </a:p>
          <a:p>
            <a:pPr marL="0" indent="0">
              <a:buNone/>
            </a:pPr>
            <a:endParaRPr lang="fr-FR" sz="1800" dirty="0">
              <a:latin typeface="Arial" panose="020B0604020202020204" pitchFamily="34" charset="0"/>
              <a:cs typeface="Arial" panose="020B0604020202020204" pitchFamily="34" charset="0"/>
            </a:endParaRPr>
          </a:p>
          <a:p>
            <a:r>
              <a:rPr lang="fr-FR" sz="1800" b="1" dirty="0">
                <a:latin typeface="Arial" panose="020B0604020202020204" pitchFamily="34" charset="0"/>
                <a:cs typeface="Arial" panose="020B0604020202020204" pitchFamily="34" charset="0"/>
              </a:rPr>
              <a:t>Pneumonie communautaire</a:t>
            </a:r>
            <a:r>
              <a:rPr lang="fr-FR" sz="1800" dirty="0">
                <a:latin typeface="Arial" panose="020B0604020202020204" pitchFamily="34" charset="0"/>
                <a:cs typeface="Arial" panose="020B0604020202020204" pitchFamily="34" charset="0"/>
              </a:rPr>
              <a:t>:</a:t>
            </a:r>
          </a:p>
          <a:p>
            <a:pPr lvl="1"/>
            <a:r>
              <a:rPr lang="fr-FR" sz="1800" b="1" dirty="0" err="1">
                <a:latin typeface="Arial" panose="020B0604020202020204" pitchFamily="34" charset="0"/>
                <a:cs typeface="Arial" panose="020B0604020202020204" pitchFamily="34" charset="0"/>
              </a:rPr>
              <a:t>Bacteria</a:t>
            </a:r>
            <a:r>
              <a:rPr lang="fr-FR" sz="1800" dirty="0" err="1">
                <a:latin typeface="Arial" panose="020B0604020202020204" pitchFamily="34" charset="0"/>
                <a:cs typeface="Arial" panose="020B0604020202020204" pitchFamily="34" charset="0"/>
              </a:rPr>
              <a:t>:Streptococcus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pneumoniae</a:t>
            </a:r>
            <a:r>
              <a:rPr lang="fr-FR" sz="1800" dirty="0">
                <a:latin typeface="Arial" panose="020B0604020202020204" pitchFamily="34" charset="0"/>
                <a:cs typeface="Arial" panose="020B0604020202020204" pitchFamily="34" charset="0"/>
              </a:rPr>
              <a:t>. Ce type de pneumonie peut survenir seul ou après un rhume ou une grippe. Elle peut affecter une partie (lobe) du poumon, une affection appelée pneumonie lobaire.</a:t>
            </a:r>
          </a:p>
          <a:p>
            <a:pPr lvl="1"/>
            <a:r>
              <a:rPr lang="fr-FR" sz="1800" b="1" dirty="0" err="1">
                <a:latin typeface="Arial" panose="020B0604020202020204" pitchFamily="34" charset="0"/>
                <a:cs typeface="Arial" panose="020B0604020202020204" pitchFamily="34" charset="0"/>
              </a:rPr>
              <a:t>Fungi</a:t>
            </a:r>
            <a:r>
              <a:rPr lang="fr-FR" sz="1800" dirty="0" err="1">
                <a:latin typeface="Arial" panose="020B0604020202020204" pitchFamily="34" charset="0"/>
                <a:cs typeface="Arial" panose="020B0604020202020204" pitchFamily="34" charset="0"/>
              </a:rPr>
              <a:t>:Ce</a:t>
            </a:r>
            <a:r>
              <a:rPr lang="fr-FR" sz="1800" dirty="0">
                <a:latin typeface="Arial" panose="020B0604020202020204" pitchFamily="34" charset="0"/>
                <a:cs typeface="Arial" panose="020B0604020202020204" pitchFamily="34" charset="0"/>
              </a:rPr>
              <a:t> type de pneumonie est plus fréquent chez les personnes souffrant de problèmes de santé chroniques ou d'un système immunitaire affaibli, et chez les personnes ayant inhalé de fortes doses de ces organismes. Les champignons qui en sont la cause se trouvent dans le sol ou dans les fientes d'oiseaux et varient en fonction du lieu géographique.</a:t>
            </a:r>
          </a:p>
          <a:p>
            <a:pPr lvl="1"/>
            <a:r>
              <a:rPr lang="fr-FR" sz="1800" b="1" dirty="0" err="1">
                <a:latin typeface="Arial" panose="020B0604020202020204" pitchFamily="34" charset="0"/>
                <a:cs typeface="Arial" panose="020B0604020202020204" pitchFamily="34" charset="0"/>
              </a:rPr>
              <a:t>Viruses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including</a:t>
            </a:r>
            <a:r>
              <a:rPr lang="fr-FR" sz="1800" dirty="0">
                <a:latin typeface="Arial" panose="020B0604020202020204" pitchFamily="34" charset="0"/>
                <a:cs typeface="Arial" panose="020B0604020202020204" pitchFamily="34" charset="0"/>
              </a:rPr>
              <a:t> </a:t>
            </a:r>
            <a:r>
              <a:rPr lang="fr-FR" sz="1800" b="1" dirty="0">
                <a:latin typeface="Arial" panose="020B0604020202020204" pitchFamily="34" charset="0"/>
                <a:cs typeface="Arial" panose="020B0604020202020204" pitchFamily="34" charset="0"/>
              </a:rPr>
              <a:t>Covid-19</a:t>
            </a:r>
            <a:r>
              <a:rPr lang="fr-FR" sz="1800" dirty="0">
                <a:latin typeface="Arial" panose="020B0604020202020204" pitchFamily="34" charset="0"/>
                <a:cs typeface="Arial" panose="020B0604020202020204" pitchFamily="34" charset="0"/>
              </a:rPr>
              <a:t>:Certains des virus qui causent le rhume et la grippe peuvent provoquer une pneumonie. Les virus sont la cause la plus fréquente de pneumonie chez les enfants de moins de 5 ans. La pneumonie virale est généralement bénigne. Mais dans certains cas, elle peut devenir très grave. Le coronavirus 2019 (COVID-19) peut provoquer une pneumonie, qui peut devenir grave.</a:t>
            </a:r>
          </a:p>
          <a:p>
            <a:pPr lvl="1"/>
            <a:endParaRPr lang="fr-FR" sz="1400" dirty="0"/>
          </a:p>
        </p:txBody>
      </p:sp>
      <p:sp>
        <p:nvSpPr>
          <p:cNvPr id="4" name="Espace réservé du numéro de diapositive 3">
            <a:extLst>
              <a:ext uri="{FF2B5EF4-FFF2-40B4-BE49-F238E27FC236}">
                <a16:creationId xmlns:a16="http://schemas.microsoft.com/office/drawing/2014/main" id="{E9B131E4-2743-44B0-84F6-C059FE621E8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Titre 4">
            <a:extLst>
              <a:ext uri="{FF2B5EF4-FFF2-40B4-BE49-F238E27FC236}">
                <a16:creationId xmlns:a16="http://schemas.microsoft.com/office/drawing/2014/main" id="{B8284456-B025-4B58-8E18-7B7F854FE2AB}"/>
              </a:ext>
            </a:extLst>
          </p:cNvPr>
          <p:cNvSpPr>
            <a:spLocks noGrp="1"/>
          </p:cNvSpPr>
          <p:nvPr>
            <p:ph type="title"/>
          </p:nvPr>
        </p:nvSpPr>
        <p:spPr>
          <a:xfrm>
            <a:off x="838200" y="607791"/>
            <a:ext cx="3557384" cy="840230"/>
          </a:xfrm>
          <a:prstGeom prst="rect">
            <a:avLst/>
          </a:prstGeom>
          <a:noFill/>
        </p:spPr>
        <p:txBody>
          <a:bodyPr wrap="none" lIns="91440" tIns="45720" rIns="91440" bIns="45720">
            <a:spAutoFit/>
          </a:bodyPr>
          <a:lstStyle/>
          <a:p>
            <a:r>
              <a:rPr lang="fr-FR" sz="5400" b="0" i="0" dirty="0">
                <a:solidFill>
                  <a:srgbClr val="000000"/>
                </a:solidFill>
                <a:effectLst/>
                <a:latin typeface="Open Sans"/>
              </a:rPr>
              <a:t>Les causes </a:t>
            </a:r>
            <a:endParaRPr lang="fr-FR" sz="5400" b="0" i="0" dirty="0">
              <a:solidFill>
                <a:srgbClr val="111111"/>
              </a:solidFill>
              <a:effectLst/>
              <a:latin typeface="Helvetica" panose="020B0604020202020204" pitchFamily="34" charset="0"/>
            </a:endParaRPr>
          </a:p>
        </p:txBody>
      </p:sp>
    </p:spTree>
    <p:extLst>
      <p:ext uri="{BB962C8B-B14F-4D97-AF65-F5344CB8AC3E}">
        <p14:creationId xmlns:p14="http://schemas.microsoft.com/office/powerpoint/2010/main" val="144074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275B7-86ED-4C03-B3A5-231AA8415C8C}"/>
              </a:ext>
            </a:extLst>
          </p:cNvPr>
          <p:cNvSpPr>
            <a:spLocks noGrp="1"/>
          </p:cNvSpPr>
          <p:nvPr>
            <p:ph type="title"/>
          </p:nvPr>
        </p:nvSpPr>
        <p:spPr/>
        <p:txBody>
          <a:bodyPr/>
          <a:lstStyle/>
          <a:p>
            <a:r>
              <a:rPr lang="fr-FR" sz="5400" dirty="0">
                <a:solidFill>
                  <a:srgbClr val="000000"/>
                </a:solidFill>
                <a:latin typeface="Open Sans"/>
              </a:rPr>
              <a:t>Les facteurs de risque</a:t>
            </a:r>
          </a:p>
        </p:txBody>
      </p:sp>
      <p:sp>
        <p:nvSpPr>
          <p:cNvPr id="3" name="Espace réservé du contenu 2">
            <a:extLst>
              <a:ext uri="{FF2B5EF4-FFF2-40B4-BE49-F238E27FC236}">
                <a16:creationId xmlns:a16="http://schemas.microsoft.com/office/drawing/2014/main" id="{1F74D2D1-5237-430B-93E2-01E1AE3A24E3}"/>
              </a:ext>
            </a:extLst>
          </p:cNvPr>
          <p:cNvSpPr>
            <a:spLocks noGrp="1"/>
          </p:cNvSpPr>
          <p:nvPr>
            <p:ph idx="1"/>
          </p:nvPr>
        </p:nvSpPr>
        <p:spPr/>
        <p:txBody>
          <a:bodyPr>
            <a:normAutofit lnSpcReduction="10000"/>
          </a:bodyPr>
          <a:lstStyle/>
          <a:p>
            <a:r>
              <a:rPr lang="fr-FR" dirty="0"/>
              <a:t>La pneumonie peut toucher tout le monde. Mais les deux groupes d'âge les plus exposés sont :</a:t>
            </a:r>
          </a:p>
          <a:p>
            <a:pPr marL="0" indent="0">
              <a:buNone/>
            </a:pPr>
            <a:endParaRPr lang="fr-FR" dirty="0"/>
          </a:p>
          <a:p>
            <a:pPr lvl="1"/>
            <a:r>
              <a:rPr lang="fr-FR" dirty="0"/>
              <a:t>Les enfants de 2 ans ou moins</a:t>
            </a:r>
          </a:p>
          <a:p>
            <a:pPr lvl="1"/>
            <a:r>
              <a:rPr lang="fr-FR" dirty="0"/>
              <a:t>Personnes âgées de 65 ans ou plus</a:t>
            </a:r>
          </a:p>
          <a:p>
            <a:pPr marL="457200" lvl="1" indent="0">
              <a:buNone/>
            </a:pPr>
            <a:endParaRPr lang="fr-FR" dirty="0"/>
          </a:p>
          <a:p>
            <a:pPr lvl="2"/>
            <a:r>
              <a:rPr lang="fr-FR" dirty="0"/>
              <a:t>Parmi les autres facteurs de risque, on peut citer:</a:t>
            </a:r>
          </a:p>
          <a:p>
            <a:pPr lvl="3"/>
            <a:r>
              <a:rPr lang="fr-FR" b="1" dirty="0"/>
              <a:t>Être hospitalisé</a:t>
            </a:r>
            <a:r>
              <a:rPr lang="fr-FR" dirty="0"/>
              <a:t>. Le risque de pneumonie est plus élevé si vous êtes dans une unité de soins intensifs d'un hôpital, surtout si vous êtes sur un appareil qui vous aide à respirer (un ventilateur).</a:t>
            </a:r>
          </a:p>
          <a:p>
            <a:pPr marL="1371600" lvl="3" indent="0">
              <a:buNone/>
            </a:pPr>
            <a:endParaRPr lang="fr-FR" dirty="0"/>
          </a:p>
          <a:p>
            <a:pPr lvl="3"/>
            <a:r>
              <a:rPr lang="fr-FR" b="1" dirty="0"/>
              <a:t>Maladie chronique</a:t>
            </a:r>
            <a:r>
              <a:rPr lang="fr-FR" dirty="0"/>
              <a:t>. Vous êtes plus susceptible de contracter une pneumonie si vous souffrez d'asthme, de bronchopneumopathie chronique obstructive (BPCO) ou d'une maladie cardiaque.</a:t>
            </a:r>
          </a:p>
        </p:txBody>
      </p:sp>
      <p:sp>
        <p:nvSpPr>
          <p:cNvPr id="4" name="Espace réservé du numéro de diapositive 3">
            <a:extLst>
              <a:ext uri="{FF2B5EF4-FFF2-40B4-BE49-F238E27FC236}">
                <a16:creationId xmlns:a16="http://schemas.microsoft.com/office/drawing/2014/main" id="{F8CB90D7-CFE5-4AB0-B5BC-DA9E780C5FC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7155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8F1D4-F30C-4460-87B5-2A03CA008BAA}"/>
              </a:ext>
            </a:extLst>
          </p:cNvPr>
          <p:cNvSpPr>
            <a:spLocks noGrp="1"/>
          </p:cNvSpPr>
          <p:nvPr>
            <p:ph type="title"/>
          </p:nvPr>
        </p:nvSpPr>
        <p:spPr/>
        <p:txBody>
          <a:bodyPr>
            <a:normAutofit fontScale="90000"/>
          </a:bodyPr>
          <a:lstStyle/>
          <a:p>
            <a:r>
              <a:rPr lang="fr-FR" sz="5400" dirty="0">
                <a:solidFill>
                  <a:srgbClr val="000000"/>
                </a:solidFill>
                <a:latin typeface="Open Sans"/>
              </a:rPr>
              <a:t>Prévention</a:t>
            </a:r>
            <a:br>
              <a:rPr lang="fr-FR" b="0" i="0" dirty="0">
                <a:solidFill>
                  <a:srgbClr val="111111"/>
                </a:solidFill>
                <a:effectLst/>
                <a:latin typeface="Helvetica" panose="020B0604020202020204" pitchFamily="34" charset="0"/>
              </a:rPr>
            </a:br>
            <a:endParaRPr lang="fr-FR" dirty="0"/>
          </a:p>
        </p:txBody>
      </p:sp>
      <p:sp>
        <p:nvSpPr>
          <p:cNvPr id="3" name="Espace réservé du contenu 2">
            <a:extLst>
              <a:ext uri="{FF2B5EF4-FFF2-40B4-BE49-F238E27FC236}">
                <a16:creationId xmlns:a16="http://schemas.microsoft.com/office/drawing/2014/main" id="{17FD5D48-8EFF-457D-BBED-D84A3CBCDFAE}"/>
              </a:ext>
            </a:extLst>
          </p:cNvPr>
          <p:cNvSpPr>
            <a:spLocks noGrp="1"/>
          </p:cNvSpPr>
          <p:nvPr>
            <p:ph idx="1"/>
          </p:nvPr>
        </p:nvSpPr>
        <p:spPr/>
        <p:txBody>
          <a:bodyPr/>
          <a:lstStyle/>
          <a:p>
            <a:r>
              <a:rPr lang="fr-FR" dirty="0"/>
              <a:t>Faites-vous vacciner. Il existe des vaccins pour prévenir certains types de pneumonie et la grippe</a:t>
            </a:r>
          </a:p>
          <a:p>
            <a:r>
              <a:rPr lang="fr-FR" dirty="0"/>
              <a:t>Pratiquer une bonne hygiène. Pour vous protéger contre les infections respiratoires qui conduisent parfois à la pneumonie, lavez-vous les mains régulièrement ou utilisez un désinfectant pour les mains à base d'alcool.</a:t>
            </a:r>
          </a:p>
          <a:p>
            <a:r>
              <a:rPr lang="fr-FR" dirty="0"/>
              <a:t>Gardez votre système immunitaire fort. Dormez suffisamment, faites de l'exercice régulièrement et mangez sainement.</a:t>
            </a:r>
          </a:p>
        </p:txBody>
      </p:sp>
      <p:sp>
        <p:nvSpPr>
          <p:cNvPr id="4" name="Espace réservé du numéro de diapositive 3">
            <a:extLst>
              <a:ext uri="{FF2B5EF4-FFF2-40B4-BE49-F238E27FC236}">
                <a16:creationId xmlns:a16="http://schemas.microsoft.com/office/drawing/2014/main" id="{6FF6AC70-C4CD-4230-ABC5-DCAE5CEB777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89853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9CFEE-6438-45F0-B4AD-16E914B17773}"/>
              </a:ext>
            </a:extLst>
          </p:cNvPr>
          <p:cNvSpPr>
            <a:spLocks noGrp="1"/>
          </p:cNvSpPr>
          <p:nvPr>
            <p:ph type="title"/>
          </p:nvPr>
        </p:nvSpPr>
        <p:spPr/>
        <p:txBody>
          <a:bodyPr/>
          <a:lstStyle/>
          <a:p>
            <a:r>
              <a:rPr lang="fr-FR" dirty="0"/>
              <a:t>Simulation &amp; résultat</a:t>
            </a:r>
          </a:p>
        </p:txBody>
      </p:sp>
      <p:pic>
        <p:nvPicPr>
          <p:cNvPr id="6" name="Espace réservé du contenu 5">
            <a:extLst>
              <a:ext uri="{FF2B5EF4-FFF2-40B4-BE49-F238E27FC236}">
                <a16:creationId xmlns:a16="http://schemas.microsoft.com/office/drawing/2014/main" id="{4D6973CB-BCDC-47D0-94B7-D26F98D69A33}"/>
              </a:ext>
            </a:extLst>
          </p:cNvPr>
          <p:cNvPicPr>
            <a:picLocks noGrp="1" noChangeAspect="1"/>
          </p:cNvPicPr>
          <p:nvPr>
            <p:ph idx="1"/>
          </p:nvPr>
        </p:nvPicPr>
        <p:blipFill>
          <a:blip r:embed="rId2"/>
          <a:stretch>
            <a:fillRect/>
          </a:stretch>
        </p:blipFill>
        <p:spPr>
          <a:xfrm>
            <a:off x="838200" y="1819241"/>
            <a:ext cx="4972050" cy="3409950"/>
          </a:xfrm>
        </p:spPr>
      </p:pic>
      <p:sp>
        <p:nvSpPr>
          <p:cNvPr id="4" name="Espace réservé du numéro de diapositive 3">
            <a:extLst>
              <a:ext uri="{FF2B5EF4-FFF2-40B4-BE49-F238E27FC236}">
                <a16:creationId xmlns:a16="http://schemas.microsoft.com/office/drawing/2014/main" id="{4ECE2584-9FC3-4D2E-AA0B-E8DC31E1DDC1}"/>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Image 7">
            <a:extLst>
              <a:ext uri="{FF2B5EF4-FFF2-40B4-BE49-F238E27FC236}">
                <a16:creationId xmlns:a16="http://schemas.microsoft.com/office/drawing/2014/main" id="{0FC4BCA3-581D-4B41-8AE3-AC447ED85424}"/>
              </a:ext>
            </a:extLst>
          </p:cNvPr>
          <p:cNvPicPr>
            <a:picLocks noChangeAspect="1"/>
          </p:cNvPicPr>
          <p:nvPr/>
        </p:nvPicPr>
        <p:blipFill>
          <a:blip r:embed="rId3"/>
          <a:stretch>
            <a:fillRect/>
          </a:stretch>
        </p:blipFill>
        <p:spPr>
          <a:xfrm>
            <a:off x="6418193" y="1819241"/>
            <a:ext cx="4972050" cy="3409950"/>
          </a:xfrm>
          <a:prstGeom prst="rect">
            <a:avLst/>
          </a:prstGeom>
        </p:spPr>
      </p:pic>
      <p:sp>
        <p:nvSpPr>
          <p:cNvPr id="9" name="ZoneTexte 8">
            <a:extLst>
              <a:ext uri="{FF2B5EF4-FFF2-40B4-BE49-F238E27FC236}">
                <a16:creationId xmlns:a16="http://schemas.microsoft.com/office/drawing/2014/main" id="{D3524F58-DE13-4B73-9D85-73CAAEA52807}"/>
              </a:ext>
            </a:extLst>
          </p:cNvPr>
          <p:cNvSpPr txBox="1"/>
          <p:nvPr/>
        </p:nvSpPr>
        <p:spPr>
          <a:xfrm>
            <a:off x="1484243" y="5645426"/>
            <a:ext cx="4240263" cy="369332"/>
          </a:xfrm>
          <a:prstGeom prst="rect">
            <a:avLst/>
          </a:prstGeom>
          <a:noFill/>
        </p:spPr>
        <p:txBody>
          <a:bodyPr wrap="none" rtlCol="0">
            <a:spAutoFit/>
          </a:bodyPr>
          <a:lstStyle/>
          <a:p>
            <a:r>
              <a:rPr lang="fr-FR" dirty="0"/>
              <a:t>Fig1 &amp; fig2 : avant de commencer (training)</a:t>
            </a:r>
          </a:p>
        </p:txBody>
      </p:sp>
    </p:spTree>
    <p:extLst>
      <p:ext uri="{BB962C8B-B14F-4D97-AF65-F5344CB8AC3E}">
        <p14:creationId xmlns:p14="http://schemas.microsoft.com/office/powerpoint/2010/main" val="235541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C5917-0BDD-4873-87AE-49957A5E126A}"/>
              </a:ext>
            </a:extLst>
          </p:cNvPr>
          <p:cNvSpPr>
            <a:spLocks noGrp="1"/>
          </p:cNvSpPr>
          <p:nvPr>
            <p:ph type="title"/>
          </p:nvPr>
        </p:nvSpPr>
        <p:spPr/>
        <p:txBody>
          <a:bodyPr/>
          <a:lstStyle/>
          <a:p>
            <a:r>
              <a:rPr lang="fr-FR" dirty="0"/>
              <a:t>le réseau VGG16 contient les poids formés pour résoudre le problème d'</a:t>
            </a:r>
            <a:r>
              <a:rPr lang="fr-FR" dirty="0" err="1"/>
              <a:t>ImageNet</a:t>
            </a:r>
            <a:endParaRPr lang="fr-FR" dirty="0"/>
          </a:p>
        </p:txBody>
      </p:sp>
      <p:sp>
        <p:nvSpPr>
          <p:cNvPr id="4" name="Espace réservé du numéro de diapositive 3">
            <a:extLst>
              <a:ext uri="{FF2B5EF4-FFF2-40B4-BE49-F238E27FC236}">
                <a16:creationId xmlns:a16="http://schemas.microsoft.com/office/drawing/2014/main" id="{02F17F0C-8745-4EFA-988B-F088BDC42255}"/>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Espace réservé du contenu 7">
            <a:extLst>
              <a:ext uri="{FF2B5EF4-FFF2-40B4-BE49-F238E27FC236}">
                <a16:creationId xmlns:a16="http://schemas.microsoft.com/office/drawing/2014/main" id="{F7D4339C-79F3-4465-AF98-B448802AC2E4}"/>
              </a:ext>
            </a:extLst>
          </p:cNvPr>
          <p:cNvPicPr>
            <a:picLocks noGrp="1" noChangeAspect="1"/>
          </p:cNvPicPr>
          <p:nvPr>
            <p:ph idx="1"/>
          </p:nvPr>
        </p:nvPicPr>
        <p:blipFill>
          <a:blip r:embed="rId2"/>
          <a:stretch>
            <a:fillRect/>
          </a:stretch>
        </p:blipFill>
        <p:spPr>
          <a:xfrm>
            <a:off x="744607" y="1987827"/>
            <a:ext cx="3880402" cy="4368524"/>
          </a:xfrm>
        </p:spPr>
      </p:pic>
      <p:sp>
        <p:nvSpPr>
          <p:cNvPr id="10" name="ZoneTexte 9">
            <a:extLst>
              <a:ext uri="{FF2B5EF4-FFF2-40B4-BE49-F238E27FC236}">
                <a16:creationId xmlns:a16="http://schemas.microsoft.com/office/drawing/2014/main" id="{67E2CCCC-0B48-4CA9-837A-CE2A09868B16}"/>
              </a:ext>
            </a:extLst>
          </p:cNvPr>
          <p:cNvSpPr txBox="1"/>
          <p:nvPr/>
        </p:nvSpPr>
        <p:spPr>
          <a:xfrm>
            <a:off x="5165035" y="2091221"/>
            <a:ext cx="6096000" cy="4955203"/>
          </a:xfrm>
          <a:prstGeom prst="rect">
            <a:avLst/>
          </a:prstGeom>
          <a:noFill/>
        </p:spPr>
        <p:txBody>
          <a:bodyPr wrap="square">
            <a:spAutoFit/>
          </a:bodyPr>
          <a:lstStyle/>
          <a:p>
            <a:r>
              <a:rPr lang="fr-FR" sz="2800" dirty="0"/>
              <a:t>Nous remplacerons la couche de classification originale et en construirons une nouvelle composé :</a:t>
            </a:r>
          </a:p>
          <a:p>
            <a:pPr algn="l">
              <a:buFont typeface="Arial" panose="020B0604020202020204" pitchFamily="34" charset="0"/>
              <a:buChar char="•"/>
            </a:pPr>
            <a:r>
              <a:rPr lang="en-US" sz="2800" dirty="0"/>
              <a:t>Flatten transformation that reshapes the </a:t>
            </a:r>
            <a:r>
              <a:rPr lang="en-US" sz="2800" dirty="0" err="1"/>
              <a:t>MaxPool</a:t>
            </a:r>
            <a:r>
              <a:rPr lang="en-US" sz="2800" dirty="0"/>
              <a:t> output (4 x 4 x 512) into (1 x 1 x 8192)</a:t>
            </a:r>
          </a:p>
          <a:p>
            <a:pPr algn="l"/>
            <a:endParaRPr lang="fr-FR" sz="2800" dirty="0"/>
          </a:p>
          <a:p>
            <a:pPr algn="l">
              <a:buFont typeface="Arial" panose="020B0604020202020204" pitchFamily="34" charset="0"/>
              <a:buChar char="•"/>
            </a:pPr>
            <a:r>
              <a:rPr lang="en-US" sz="2800" dirty="0"/>
              <a:t>Fully Connected Dense layer with </a:t>
            </a:r>
            <a:r>
              <a:rPr lang="en-US" sz="2800" dirty="0" err="1"/>
              <a:t>Softmax</a:t>
            </a:r>
            <a:r>
              <a:rPr lang="en-US" sz="2800" dirty="0"/>
              <a:t> activation function with 2 outputs (1 x 1 x 2)</a:t>
            </a:r>
          </a:p>
          <a:p>
            <a:br>
              <a:rPr lang="en-US" dirty="0"/>
            </a:br>
            <a:endParaRPr lang="en-US" b="0" i="0" dirty="0">
              <a:effectLst/>
              <a:latin typeface="Inter"/>
            </a:endParaRPr>
          </a:p>
        </p:txBody>
      </p:sp>
    </p:spTree>
    <p:extLst>
      <p:ext uri="{BB962C8B-B14F-4D97-AF65-F5344CB8AC3E}">
        <p14:creationId xmlns:p14="http://schemas.microsoft.com/office/powerpoint/2010/main" val="154587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CA29CD40-9C61-4042-BDA7-FD7DD873B36C}"/>
              </a:ext>
            </a:extLst>
          </p:cNvPr>
          <p:cNvPicPr>
            <a:picLocks noGrp="1" noChangeAspect="1"/>
          </p:cNvPicPr>
          <p:nvPr>
            <p:ph idx="1"/>
          </p:nvPr>
        </p:nvPicPr>
        <p:blipFill>
          <a:blip r:embed="rId2"/>
          <a:stretch>
            <a:fillRect/>
          </a:stretch>
        </p:blipFill>
        <p:spPr>
          <a:xfrm>
            <a:off x="1000125" y="4158146"/>
            <a:ext cx="9477375" cy="2563329"/>
          </a:xfrm>
        </p:spPr>
      </p:pic>
      <p:sp>
        <p:nvSpPr>
          <p:cNvPr id="4" name="Espace réservé du numéro de diapositive 3">
            <a:extLst>
              <a:ext uri="{FF2B5EF4-FFF2-40B4-BE49-F238E27FC236}">
                <a16:creationId xmlns:a16="http://schemas.microsoft.com/office/drawing/2014/main" id="{2440EF58-EDAA-4BF2-B7AA-A050FA39F2A0}"/>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8" name="Image 7">
            <a:extLst>
              <a:ext uri="{FF2B5EF4-FFF2-40B4-BE49-F238E27FC236}">
                <a16:creationId xmlns:a16="http://schemas.microsoft.com/office/drawing/2014/main" id="{F01EDC2E-E1D3-4AE6-8FDB-D1F4E620EB7E}"/>
              </a:ext>
            </a:extLst>
          </p:cNvPr>
          <p:cNvPicPr>
            <a:picLocks noChangeAspect="1"/>
          </p:cNvPicPr>
          <p:nvPr/>
        </p:nvPicPr>
        <p:blipFill>
          <a:blip r:embed="rId3"/>
          <a:stretch>
            <a:fillRect/>
          </a:stretch>
        </p:blipFill>
        <p:spPr>
          <a:xfrm>
            <a:off x="1000125" y="1411494"/>
            <a:ext cx="9315450" cy="2300357"/>
          </a:xfrm>
          <a:prstGeom prst="rect">
            <a:avLst/>
          </a:prstGeom>
        </p:spPr>
      </p:pic>
      <p:pic>
        <p:nvPicPr>
          <p:cNvPr id="10" name="Image 9">
            <a:extLst>
              <a:ext uri="{FF2B5EF4-FFF2-40B4-BE49-F238E27FC236}">
                <a16:creationId xmlns:a16="http://schemas.microsoft.com/office/drawing/2014/main" id="{77AF4F6F-879D-4A9B-A8D1-58AB88EB89A7}"/>
              </a:ext>
            </a:extLst>
          </p:cNvPr>
          <p:cNvPicPr>
            <a:picLocks noChangeAspect="1"/>
          </p:cNvPicPr>
          <p:nvPr/>
        </p:nvPicPr>
        <p:blipFill>
          <a:blip r:embed="rId4"/>
          <a:stretch>
            <a:fillRect/>
          </a:stretch>
        </p:blipFill>
        <p:spPr>
          <a:xfrm>
            <a:off x="2484369" y="3711851"/>
            <a:ext cx="5667375" cy="419100"/>
          </a:xfrm>
          <a:prstGeom prst="rect">
            <a:avLst/>
          </a:prstGeom>
        </p:spPr>
      </p:pic>
      <p:sp>
        <p:nvSpPr>
          <p:cNvPr id="12" name="ZoneTexte 11">
            <a:extLst>
              <a:ext uri="{FF2B5EF4-FFF2-40B4-BE49-F238E27FC236}">
                <a16:creationId xmlns:a16="http://schemas.microsoft.com/office/drawing/2014/main" id="{C527B4BA-AD8B-4CAA-9593-6F57F58538D9}"/>
              </a:ext>
            </a:extLst>
          </p:cNvPr>
          <p:cNvSpPr txBox="1"/>
          <p:nvPr/>
        </p:nvSpPr>
        <p:spPr>
          <a:xfrm>
            <a:off x="27955" y="28924"/>
            <a:ext cx="11170132" cy="584775"/>
          </a:xfrm>
          <a:prstGeom prst="rect">
            <a:avLst/>
          </a:prstGeom>
          <a:noFill/>
        </p:spPr>
        <p:txBody>
          <a:bodyPr wrap="square">
            <a:spAutoFit/>
          </a:bodyPr>
          <a:lstStyle/>
          <a:p>
            <a:r>
              <a:rPr lang="en-US" sz="3200" dirty="0">
                <a:solidFill>
                  <a:srgbClr val="6A9955"/>
                </a:solidFill>
                <a:latin typeface="Consolas" panose="020B0609020204030204" pitchFamily="49" charset="0"/>
                <a:ea typeface="+mj-ea"/>
                <a:cs typeface="+mj-cs"/>
              </a:rPr>
              <a:t>Measure Loss and Accuracy on the test dataset</a:t>
            </a:r>
          </a:p>
        </p:txBody>
      </p:sp>
    </p:spTree>
    <p:extLst>
      <p:ext uri="{BB962C8B-B14F-4D97-AF65-F5344CB8AC3E}">
        <p14:creationId xmlns:p14="http://schemas.microsoft.com/office/powerpoint/2010/main" val="35455030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1223</TotalTime>
  <Words>755</Words>
  <Application>Microsoft Office PowerPoint</Application>
  <PresentationFormat>Grand écran</PresentationFormat>
  <Paragraphs>62</Paragraphs>
  <Slides>10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Arial</vt:lpstr>
      <vt:lpstr>Calibri</vt:lpstr>
      <vt:lpstr>Calibri Light</vt:lpstr>
      <vt:lpstr>Consolas</vt:lpstr>
      <vt:lpstr>Helvetica</vt:lpstr>
      <vt:lpstr>Inter</vt:lpstr>
      <vt:lpstr>Open Sans</vt:lpstr>
      <vt:lpstr>Times New Roman</vt:lpstr>
      <vt:lpstr>Thème Office</vt:lpstr>
      <vt:lpstr>Chest X-ray for  Pneumonia   Deep Learning</vt:lpstr>
      <vt:lpstr>Présentation PowerPoint</vt:lpstr>
      <vt:lpstr>Présentation PowerPoint</vt:lpstr>
      <vt:lpstr>Les causes </vt:lpstr>
      <vt:lpstr>Les facteurs de risque</vt:lpstr>
      <vt:lpstr>Prévention </vt:lpstr>
      <vt:lpstr>Simulation &amp; résultat</vt:lpstr>
      <vt:lpstr>le réseau VGG16 contient les poids formés pour résoudre le problème d'ImageNet</vt:lpstr>
      <vt:lpstr>Présentation PowerPoint</vt:lpstr>
      <vt:lpstr>performance with Confusion Matrix &amp; With ROC curve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and hidden information in biological Datasets</dc:title>
  <dc:creator>Youness</dc:creator>
  <cp:lastModifiedBy>Marsine Omar</cp:lastModifiedBy>
  <cp:revision>67</cp:revision>
  <dcterms:created xsi:type="dcterms:W3CDTF">2020-04-19T16:16:24Z</dcterms:created>
  <dcterms:modified xsi:type="dcterms:W3CDTF">2020-12-30T13:24:38Z</dcterms:modified>
</cp:coreProperties>
</file>