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3"/>
  </p:notesMasterIdLst>
  <p:sldIdLst>
    <p:sldId id="380" r:id="rId2"/>
    <p:sldId id="400" r:id="rId3"/>
    <p:sldId id="372" r:id="rId4"/>
    <p:sldId id="399" r:id="rId5"/>
    <p:sldId id="317" r:id="rId6"/>
    <p:sldId id="318" r:id="rId7"/>
    <p:sldId id="319" r:id="rId8"/>
    <p:sldId id="321" r:id="rId9"/>
    <p:sldId id="323" r:id="rId10"/>
    <p:sldId id="327" r:id="rId11"/>
    <p:sldId id="328" r:id="rId12"/>
    <p:sldId id="329" r:id="rId13"/>
    <p:sldId id="330" r:id="rId14"/>
    <p:sldId id="398" r:id="rId15"/>
    <p:sldId id="340" r:id="rId16"/>
    <p:sldId id="334" r:id="rId17"/>
    <p:sldId id="387" r:id="rId18"/>
    <p:sldId id="388" r:id="rId19"/>
    <p:sldId id="389" r:id="rId20"/>
    <p:sldId id="395" r:id="rId21"/>
    <p:sldId id="397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1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9D732-E574-43E5-A79F-D737EEA484B4}" type="datetimeFigureOut">
              <a:rPr lang="fr-FR" smtClean="0"/>
              <a:pPr/>
              <a:t>09/03/2019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F7CB-3CFF-458D-834E-37E37F95C66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98BD4-BF68-46AA-906C-5360807C4A5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67FE7D-3310-43A8-A389-AA24FF6D2400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3358-F5CC-4D46-AF4D-CBE3E2422AF9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097C-0AD3-428A-9C71-6F8D55683725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1A6-6E74-493E-890F-A42C21ED4FA5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61A30C-4F51-49C9-8C68-B1E7CEE0C46A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6337-94E2-4E23-94BD-3CDF4A06607B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16C7-97AC-4F1C-9604-B5AA00BBF455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8EC8-DE82-4106-9C08-9E8B43489156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33A0-2229-4EB3-973D-456BCBF6CD9D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DA3F-5951-470C-8DAD-0C001A460A41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759-2C4F-4070-A08E-595C6874EB51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8A2288-E497-4F3D-958E-67A317E28D43}" type="datetime1">
              <a:rPr lang="fr-FR" smtClean="0"/>
              <a:pPr/>
              <a:t>09/03/2019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8551863" cy="497205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  <p:pic>
        <p:nvPicPr>
          <p:cNvPr id="2050" name="Picture 2" descr="C:\Users\DELL\Desktop\LBS\GP\Gestion de portefeuil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7704856" cy="489654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5069160"/>
          </a:xfrm>
        </p:spPr>
        <p:txBody>
          <a:bodyPr/>
          <a:lstStyle/>
          <a:p>
            <a:r>
              <a:rPr lang="fr-FR" dirty="0" smtClean="0"/>
              <a:t>Faut il composé son portefeuille avec :</a:t>
            </a:r>
          </a:p>
          <a:p>
            <a:endParaRPr lang="fr-FR" dirty="0"/>
          </a:p>
        </p:txBody>
      </p:sp>
      <p:pic>
        <p:nvPicPr>
          <p:cNvPr id="56322" name="Picture 2" descr="C:\Users\DELL\Desktop\LBS\GP\1486504365-building-business-real-house-mall-store-company-state_813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1368152" cy="1368152"/>
          </a:xfrm>
          <a:prstGeom prst="rect">
            <a:avLst/>
          </a:prstGeom>
          <a:noFill/>
        </p:spPr>
      </p:pic>
      <p:pic>
        <p:nvPicPr>
          <p:cNvPr id="56323" name="Picture 3" descr="C:\Users\DELL\Desktop\LBS\GP\1486504365-building-business-real-house-mall-store-company-state_813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700808"/>
            <a:ext cx="2592288" cy="2592288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683568" y="4005064"/>
            <a:ext cx="3168352" cy="1008112"/>
          </a:xfrm>
          <a:prstGeom prst="roundRect">
            <a:avLst/>
          </a:prstGeom>
          <a:solidFill>
            <a:srgbClr val="2A9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Petite capitalisation boursière &lt; 1 Milliard  d’euros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796136" y="4437112"/>
            <a:ext cx="3096344" cy="1008112"/>
          </a:xfrm>
          <a:prstGeom prst="roundRect">
            <a:avLst/>
          </a:prstGeom>
          <a:solidFill>
            <a:srgbClr val="2A91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Grande capitalisation boursière &gt; 1 Milliard  d’euros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79512" y="5373216"/>
            <a:ext cx="5472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Intégrer les deux est un bon moyen de diversification!</a:t>
            </a:r>
            <a:endParaRPr lang="fr-F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11960" y="278092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ou</a:t>
            </a:r>
            <a:endParaRPr lang="fr-FR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60" cy="4997152"/>
          </a:xfrm>
        </p:spPr>
        <p:txBody>
          <a:bodyPr/>
          <a:lstStyle/>
          <a:p>
            <a:r>
              <a:rPr lang="fr-FR" dirty="0" smtClean="0"/>
              <a:t>Un ou plusieurs secteurs?</a:t>
            </a:r>
          </a:p>
          <a:p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796136" y="1916832"/>
            <a:ext cx="2843808" cy="39604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Les secteurs se complètent et </a:t>
            </a:r>
            <a:r>
              <a:rPr lang="fr-FR" sz="2400" dirty="0" smtClean="0"/>
              <a:t>n’évoluent </a:t>
            </a:r>
            <a:r>
              <a:rPr lang="fr-FR" sz="2400" dirty="0" smtClean="0"/>
              <a:t>pas tous en même temps.</a:t>
            </a:r>
          </a:p>
          <a:p>
            <a:pPr algn="ctr"/>
            <a:r>
              <a:rPr lang="fr-FR" sz="2400" dirty="0" smtClean="0"/>
              <a:t>Investir dans un seul secteur pénalise le </a:t>
            </a:r>
            <a:r>
              <a:rPr lang="fr-FR" sz="2400" dirty="0" smtClean="0"/>
              <a:t>portefeuille.</a:t>
            </a:r>
            <a:endParaRPr lang="fr-FR" sz="2400" dirty="0"/>
          </a:p>
        </p:txBody>
      </p:sp>
      <p:pic>
        <p:nvPicPr>
          <p:cNvPr id="57346" name="Picture 2" descr="C:\Users\DELL\Desktop\LBS\GP\Schemas-Activiteì-F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5616624" cy="432048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ou plusieurs pays?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5508104" y="1916832"/>
            <a:ext cx="3131840" cy="34563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L’évolution des changes peut améliorer ou réduire  la performance des titres. 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558924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=&gt; Investir dans des multinationales qui savent gérer le risque de change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8370" name="Picture 2" descr="C:\Users\DELL\Desktop\LBS\GP\ob_78d6fe_pay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3816424" cy="3240360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997152"/>
          </a:xfrm>
        </p:spPr>
        <p:txBody>
          <a:bodyPr/>
          <a:lstStyle/>
          <a:p>
            <a:r>
              <a:rPr lang="fr-FR" dirty="0" smtClean="0"/>
              <a:t>A chaque opération (Achat /vente) réalisée on a plusieurs frais : courtage, Taxe sur les </a:t>
            </a:r>
            <a:r>
              <a:rPr lang="fr-FR" dirty="0" smtClean="0"/>
              <a:t>transactions financières TTF</a:t>
            </a:r>
            <a:r>
              <a:rPr lang="fr-FR" dirty="0" smtClean="0"/>
              <a:t>, TVA…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Avoir le temps pour suivre</a:t>
            </a:r>
          </a:p>
          <a:p>
            <a:pPr>
              <a:buNone/>
            </a:pPr>
            <a:r>
              <a:rPr lang="fr-FR" dirty="0" smtClean="0"/>
              <a:t>ses valeurs </a:t>
            </a:r>
            <a:r>
              <a:rPr lang="fr-FR" dirty="0" smtClean="0"/>
              <a:t>quotidiennement;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95536" y="2924944"/>
            <a:ext cx="8424936" cy="7920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rgbClr val="C00000"/>
                </a:solidFill>
              </a:rPr>
              <a:t>Multiplier ces </a:t>
            </a:r>
            <a:r>
              <a:rPr lang="fr-FR" sz="2400" dirty="0" smtClean="0">
                <a:solidFill>
                  <a:srgbClr val="C00000"/>
                </a:solidFill>
              </a:rPr>
              <a:t>opérations </a:t>
            </a:r>
            <a:r>
              <a:rPr lang="fr-FR" sz="2400" dirty="0" smtClean="0">
                <a:solidFill>
                  <a:srgbClr val="C00000"/>
                </a:solidFill>
              </a:rPr>
              <a:t>augmente les frais et  diminue la performance du portefeuille!</a:t>
            </a:r>
            <a:endParaRPr lang="fr-FR" sz="2400" dirty="0">
              <a:solidFill>
                <a:srgbClr val="C00000"/>
              </a:solidFill>
            </a:endParaRPr>
          </a:p>
        </p:txBody>
      </p:sp>
      <p:pic>
        <p:nvPicPr>
          <p:cNvPr id="59394" name="Picture 2" descr="C:\Users\DELL\Desktop\LBS\GP\blog_post_image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4005064"/>
            <a:ext cx="3271654" cy="2132856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28600"/>
            <a:ext cx="8442520" cy="990600"/>
          </a:xfrm>
        </p:spPr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25144"/>
          </a:xfrm>
        </p:spPr>
        <p:txBody>
          <a:bodyPr/>
          <a:lstStyle/>
          <a:p>
            <a:r>
              <a:rPr lang="fr-FR" dirty="0" smtClean="0"/>
              <a:t>Durée </a:t>
            </a:r>
            <a:r>
              <a:rPr lang="fr-FR" dirty="0" smtClean="0"/>
              <a:t>de placement </a:t>
            </a:r>
            <a:endParaRPr lang="fr-FR" dirty="0"/>
          </a:p>
        </p:txBody>
      </p:sp>
      <p:pic>
        <p:nvPicPr>
          <p:cNvPr id="1026" name="Picture 2" descr="C:\Users\DELL\Desktop\LBS\GP\49246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412776"/>
            <a:ext cx="3713054" cy="1692969"/>
          </a:xfrm>
          <a:prstGeom prst="rect">
            <a:avLst/>
          </a:prstGeom>
          <a:noFill/>
        </p:spPr>
      </p:pic>
      <p:sp>
        <p:nvSpPr>
          <p:cNvPr id="6" name="Ellipse 5"/>
          <p:cNvSpPr/>
          <p:nvPr/>
        </p:nvSpPr>
        <p:spPr>
          <a:xfrm>
            <a:off x="179512" y="3140968"/>
            <a:ext cx="5400600" cy="165618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Une durée de 8 ans </a:t>
            </a:r>
            <a:r>
              <a:rPr lang="fr-FR" sz="2400" dirty="0" smtClean="0"/>
              <a:t>constitue </a:t>
            </a:r>
            <a:r>
              <a:rPr lang="fr-FR" sz="2400" dirty="0" smtClean="0"/>
              <a:t>un minimum</a:t>
            </a:r>
            <a:endParaRPr lang="fr-FR" sz="2400" dirty="0"/>
          </a:p>
        </p:txBody>
      </p:sp>
      <p:sp>
        <p:nvSpPr>
          <p:cNvPr id="7" name="Organigramme : Extraire 6"/>
          <p:cNvSpPr/>
          <p:nvPr/>
        </p:nvSpPr>
        <p:spPr>
          <a:xfrm>
            <a:off x="4283968" y="3212976"/>
            <a:ext cx="4608512" cy="2808312"/>
          </a:xfrm>
          <a:prstGeom prst="flowChartExtra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Une durée de quelques mois est possible mais présente plus de risque</a:t>
            </a: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709120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Attention </a:t>
            </a:r>
            <a:r>
              <a:rPr lang="fr-FR" dirty="0" smtClean="0">
                <a:solidFill>
                  <a:srgbClr val="C00000"/>
                </a:solidFill>
              </a:rPr>
              <a:t>à ne pas vous </a:t>
            </a:r>
            <a:r>
              <a:rPr lang="fr-FR" dirty="0" smtClean="0">
                <a:solidFill>
                  <a:srgbClr val="C00000"/>
                </a:solidFill>
              </a:rPr>
              <a:t>éparpiller</a:t>
            </a:r>
            <a:r>
              <a:rPr lang="fr-FR" dirty="0" smtClean="0">
                <a:solidFill>
                  <a:srgbClr val="C00000"/>
                </a:solidFill>
              </a:rPr>
              <a:t>!</a:t>
            </a:r>
            <a:endParaRPr lang="fr-FR" dirty="0" smtClean="0">
              <a:solidFill>
                <a:srgbClr val="C00000"/>
              </a:solidFill>
            </a:endParaRPr>
          </a:p>
          <a:p>
            <a:endParaRPr lang="fr-FR" dirty="0" smtClean="0"/>
          </a:p>
          <a:p>
            <a:pPr algn="just">
              <a:buNone/>
            </a:pPr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Un </a:t>
            </a: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portefeuille comportant un trop grand nombre de lignes et de produits pourra être difficile à suivre.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DELL\Desktop\ob_ccedaa_5368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24744"/>
            <a:ext cx="3140249" cy="316835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fr-FR" dirty="0" smtClean="0"/>
              <a:t>Si vous souhaitez investir en Bourse, vous devez être familier avec plusieurs notions fondamentales telles que le risque, </a:t>
            </a:r>
            <a:r>
              <a:rPr lang="fr-FR" dirty="0" smtClean="0"/>
              <a:t>le rendement et les classes d'actifs. </a:t>
            </a:r>
          </a:p>
          <a:p>
            <a:r>
              <a:rPr lang="fr-FR" dirty="0" smtClean="0"/>
              <a:t>Ces </a:t>
            </a:r>
            <a:r>
              <a:rPr lang="fr-FR" dirty="0" smtClean="0"/>
              <a:t>notions vous aideront à vous poser les bonnes questions avant d'investir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Quel risque suis-je prêt à supporter pour quelle perspective de rendement </a:t>
            </a:r>
            <a:r>
              <a:rPr lang="fr-FR" dirty="0" smtClean="0">
                <a:solidFill>
                  <a:srgbClr val="C00000"/>
                </a:solidFill>
              </a:rPr>
              <a:t>?</a:t>
            </a:r>
            <a:endParaRPr lang="fr-FR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Quel est mon horizon d'investissement </a:t>
            </a:r>
            <a:r>
              <a:rPr lang="fr-FR" dirty="0" smtClean="0">
                <a:solidFill>
                  <a:srgbClr val="C00000"/>
                </a:solidFill>
              </a:rPr>
              <a:t>?</a:t>
            </a:r>
            <a:endParaRPr lang="fr-FR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dirty="0" smtClean="0">
                <a:solidFill>
                  <a:srgbClr val="C00000"/>
                </a:solidFill>
              </a:rPr>
              <a:t>Quelles classes d'actifs utiliser ?</a:t>
            </a:r>
          </a:p>
          <a:p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fr-FR" dirty="0" smtClean="0"/>
              <a:t>Rendement et risque d’un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51766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théorie du portefeuille utilise le plus souvent deux statistiques différentes pour caractériser la distribution des taux de rentabilité </a:t>
            </a:r>
            <a:r>
              <a:rPr lang="fr-FR" dirty="0" smtClean="0"/>
              <a:t>:</a:t>
            </a:r>
            <a:endParaRPr lang="fr-FR" dirty="0" smtClean="0"/>
          </a:p>
        </p:txBody>
      </p:sp>
      <p:sp>
        <p:nvSpPr>
          <p:cNvPr id="5" name="Ellipse 4"/>
          <p:cNvSpPr/>
          <p:nvPr/>
        </p:nvSpPr>
        <p:spPr>
          <a:xfrm>
            <a:off x="571472" y="3857628"/>
            <a:ext cx="392852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L'espérance </a:t>
            </a:r>
            <a:endParaRPr lang="fr-FR" sz="3600" dirty="0"/>
          </a:p>
        </p:txBody>
      </p:sp>
      <p:sp>
        <p:nvSpPr>
          <p:cNvPr id="6" name="Ellipse 5"/>
          <p:cNvSpPr/>
          <p:nvPr/>
        </p:nvSpPr>
        <p:spPr>
          <a:xfrm>
            <a:off x="5214942" y="3857628"/>
            <a:ext cx="3214710" cy="13573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la variance</a:t>
            </a:r>
            <a:endParaRPr lang="fr-FR" sz="36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fr-FR" dirty="0" smtClean="0"/>
              <a:t>Rendement et risque d’un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1412776"/>
            <a:ext cx="8551766" cy="5159496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1/Mesure du rendement d’un titre (action)</a:t>
            </a:r>
          </a:p>
          <a:p>
            <a:pPr>
              <a:buNone/>
            </a:pPr>
            <a:r>
              <a:rPr lang="fr-FR" dirty="0" smtClean="0"/>
              <a:t>Le rendement d’un titre pour une période donnée (quotidienne, hebdomadaire, mensuelle,) noté R</a:t>
            </a:r>
            <a:r>
              <a:rPr lang="fr-FR" baseline="-25000" dirty="0" smtClean="0"/>
              <a:t>T</a:t>
            </a:r>
            <a:r>
              <a:rPr lang="fr-FR" dirty="0" smtClean="0"/>
              <a:t> peut se calculer ainsi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Avec :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P</a:t>
            </a:r>
            <a:r>
              <a:rPr lang="fr-FR" baseline="-25000" dirty="0" smtClean="0"/>
              <a:t>t</a:t>
            </a:r>
            <a:r>
              <a:rPr lang="fr-FR" dirty="0" smtClean="0"/>
              <a:t> </a:t>
            </a:r>
            <a:r>
              <a:rPr lang="fr-FR" dirty="0" smtClean="0"/>
              <a:t>: Prix du titre à la fin de la période t </a:t>
            </a:r>
            <a:r>
              <a:rPr lang="fr-FR" dirty="0" smtClean="0"/>
              <a:t>;</a:t>
            </a:r>
          </a:p>
          <a:p>
            <a:pPr>
              <a:buNone/>
            </a:pPr>
            <a:r>
              <a:rPr lang="fr-FR" dirty="0" smtClean="0"/>
              <a:t>P</a:t>
            </a:r>
            <a:r>
              <a:rPr lang="fr-FR" baseline="-25000" dirty="0" smtClean="0"/>
              <a:t>t-1</a:t>
            </a:r>
            <a:r>
              <a:rPr lang="fr-FR" dirty="0" smtClean="0"/>
              <a:t> </a:t>
            </a:r>
            <a:r>
              <a:rPr lang="fr-FR" dirty="0" smtClean="0"/>
              <a:t>: Prix du titre au début de la période t ; </a:t>
            </a:r>
            <a:endParaRPr lang="fr-FR" dirty="0" smtClean="0"/>
          </a:p>
          <a:p>
            <a:pPr>
              <a:buNone/>
            </a:pPr>
            <a:r>
              <a:rPr lang="fr-FR" dirty="0" err="1" smtClean="0"/>
              <a:t>D</a:t>
            </a:r>
            <a:r>
              <a:rPr lang="fr-FR" baseline="-25000" dirty="0" err="1" smtClean="0"/>
              <a:t>t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Dividende reçu pendant la </a:t>
            </a:r>
            <a:r>
              <a:rPr lang="fr-FR" dirty="0" smtClean="0"/>
              <a:t>période t ;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699792" y="2996952"/>
            <a:ext cx="5230934" cy="12961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            P</a:t>
            </a:r>
            <a:r>
              <a:rPr lang="fr-FR" sz="2400" b="1" baseline="-25000" dirty="0" smtClean="0"/>
              <a:t>t</a:t>
            </a:r>
            <a:r>
              <a:rPr lang="fr-FR" sz="2400" b="1" dirty="0" smtClean="0"/>
              <a:t> – P</a:t>
            </a:r>
            <a:r>
              <a:rPr lang="fr-FR" sz="2400" b="1" baseline="-25000" dirty="0" smtClean="0"/>
              <a:t>t-1 </a:t>
            </a:r>
            <a:r>
              <a:rPr lang="fr-FR" sz="2400" b="1" dirty="0" smtClean="0"/>
              <a:t>+ </a:t>
            </a:r>
            <a:r>
              <a:rPr lang="fr-FR" sz="2400" b="1" dirty="0" err="1" smtClean="0"/>
              <a:t>D</a:t>
            </a:r>
            <a:r>
              <a:rPr lang="fr-FR" sz="2400" b="1" baseline="-25000" dirty="0" err="1" smtClean="0"/>
              <a:t>t</a:t>
            </a:r>
            <a:r>
              <a:rPr lang="fr-FR" sz="2400" b="1" dirty="0" smtClean="0"/>
              <a:t> </a:t>
            </a:r>
            <a:endParaRPr lang="fr-FR" sz="2400" b="1" baseline="-25000" dirty="0" smtClean="0"/>
          </a:p>
          <a:p>
            <a:pPr algn="ctr"/>
            <a:r>
              <a:rPr lang="fr-FR" sz="2400" b="1" dirty="0" smtClean="0"/>
              <a:t>       </a:t>
            </a:r>
            <a:r>
              <a:rPr lang="fr-FR" sz="2400" b="1" dirty="0" err="1" smtClean="0"/>
              <a:t>R</a:t>
            </a:r>
            <a:r>
              <a:rPr lang="fr-FR" sz="2400" b="1" baseline="-25000" dirty="0" err="1" smtClean="0"/>
              <a:t>t</a:t>
            </a:r>
            <a:r>
              <a:rPr lang="fr-FR" sz="2400" b="1" baseline="-25000" dirty="0" smtClean="0"/>
              <a:t> </a:t>
            </a:r>
            <a:r>
              <a:rPr lang="fr-FR" sz="2400" b="1" dirty="0" smtClean="0"/>
              <a:t>= ---------------------------</a:t>
            </a:r>
          </a:p>
          <a:p>
            <a:pPr algn="ctr"/>
            <a:r>
              <a:rPr lang="fr-FR" sz="2400" b="1" dirty="0" smtClean="0"/>
              <a:t>             P</a:t>
            </a:r>
            <a:r>
              <a:rPr lang="fr-FR" sz="2400" b="1" baseline="-25000" dirty="0" smtClean="0"/>
              <a:t>t-1</a:t>
            </a:r>
            <a:endParaRPr lang="fr-FR" sz="2400" b="1" baseline="-25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fr-FR" dirty="0" smtClean="0"/>
              <a:t>Rendement et risque d’un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395536" y="1484784"/>
            <a:ext cx="8496944" cy="50446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La moyenne arithmétique est une mesure pour apprécier </a:t>
            </a:r>
            <a:r>
              <a:rPr lang="fr-FR" dirty="0" smtClean="0"/>
              <a:t>le </a:t>
            </a:r>
            <a:r>
              <a:rPr lang="fr-FR" dirty="0" smtClean="0"/>
              <a:t>rendement moyen d’un titre sur n </a:t>
            </a:r>
            <a:r>
              <a:rPr lang="fr-FR" dirty="0" smtClean="0"/>
              <a:t>périodes: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pt-BR" sz="2800" b="1" dirty="0" smtClean="0"/>
              <a:t>R</a:t>
            </a:r>
            <a:r>
              <a:rPr lang="pt-BR" sz="2800" b="1" baseline="-25000" dirty="0" smtClean="0"/>
              <a:t>t </a:t>
            </a:r>
            <a:r>
              <a:rPr lang="pt-BR" sz="2800" b="1" baseline="-25000" dirty="0" smtClean="0"/>
              <a:t> </a:t>
            </a:r>
            <a:r>
              <a:rPr lang="pt-BR" dirty="0" smtClean="0"/>
              <a:t>=</a:t>
            </a:r>
            <a:r>
              <a:rPr lang="pt-BR" sz="2800" b="1" baseline="-25000" dirty="0" smtClean="0"/>
              <a:t> </a:t>
            </a:r>
            <a:r>
              <a:rPr lang="fr-FR" dirty="0" smtClean="0"/>
              <a:t>Rendement </a:t>
            </a:r>
            <a:r>
              <a:rPr lang="fr-FR" dirty="0" smtClean="0"/>
              <a:t>du titre au cours de la période </a:t>
            </a:r>
            <a:r>
              <a:rPr lang="fr-FR" dirty="0" smtClean="0"/>
              <a:t>t</a:t>
            </a:r>
          </a:p>
          <a:p>
            <a:pPr>
              <a:buNone/>
            </a:pPr>
            <a:r>
              <a:rPr lang="fr-FR" b="1" dirty="0" smtClean="0"/>
              <a:t>N</a:t>
            </a:r>
            <a:r>
              <a:rPr lang="fr-FR" dirty="0" smtClean="0"/>
              <a:t>  = Nombre </a:t>
            </a:r>
            <a:r>
              <a:rPr lang="fr-FR" dirty="0" smtClean="0"/>
              <a:t>de périodes considérées</a:t>
            </a:r>
            <a:endParaRPr lang="fr-FR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b="1" u="sng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420888"/>
            <a:ext cx="3672408" cy="244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>
                <a:solidFill>
                  <a:schemeClr val="bg1"/>
                </a:solidFill>
              </a:rPr>
              <a:t>                    </a:t>
            </a:r>
          </a:p>
          <a:p>
            <a:endParaRPr lang="pt-BR" sz="1600" b="1" dirty="0" smtClean="0">
              <a:solidFill>
                <a:schemeClr val="bg1"/>
              </a:solidFill>
            </a:endParaRPr>
          </a:p>
          <a:p>
            <a:endParaRPr lang="pt-BR" sz="1600" b="1" dirty="0" smtClean="0">
              <a:solidFill>
                <a:schemeClr val="bg1"/>
              </a:solidFill>
            </a:endParaRPr>
          </a:p>
          <a:p>
            <a:r>
              <a:rPr lang="pt-BR" sz="1600" b="1" dirty="0" smtClean="0">
                <a:solidFill>
                  <a:schemeClr val="tx1"/>
                </a:solidFill>
              </a:rPr>
              <a:t>                             </a:t>
            </a:r>
            <a:r>
              <a:rPr lang="pt-BR" b="1" dirty="0" smtClean="0">
                <a:solidFill>
                  <a:schemeClr val="tx1"/>
                </a:solidFill>
              </a:rPr>
              <a:t>n</a:t>
            </a:r>
          </a:p>
          <a:p>
            <a:r>
              <a:rPr lang="pt-BR" sz="4000" b="1" dirty="0" smtClean="0">
                <a:solidFill>
                  <a:schemeClr val="tx1"/>
                </a:solidFill>
              </a:rPr>
              <a:t>           ∑ </a:t>
            </a:r>
            <a:r>
              <a:rPr lang="pt-BR" sz="4000" b="1" dirty="0" smtClean="0">
                <a:solidFill>
                  <a:schemeClr val="tx1"/>
                </a:solidFill>
              </a:rPr>
              <a:t>R</a:t>
            </a:r>
            <a:r>
              <a:rPr lang="pt-BR" sz="4000" b="1" baseline="-25000" dirty="0" smtClean="0">
                <a:solidFill>
                  <a:schemeClr val="tx1"/>
                </a:solidFill>
              </a:rPr>
              <a:t>t</a:t>
            </a:r>
            <a:endParaRPr lang="pt-BR" sz="4000" b="1" baseline="-25000" dirty="0" smtClean="0">
              <a:solidFill>
                <a:schemeClr val="tx1"/>
              </a:solidFill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  </a:t>
            </a:r>
            <a:r>
              <a:rPr lang="pt-BR" b="1" dirty="0" smtClean="0">
                <a:solidFill>
                  <a:schemeClr val="tx1"/>
                </a:solidFill>
              </a:rPr>
              <a:t>                        t=1 </a:t>
            </a:r>
            <a:endParaRPr lang="pt-BR" b="1" dirty="0" smtClean="0">
              <a:solidFill>
                <a:schemeClr val="tx1"/>
              </a:solidFill>
            </a:endParaRPr>
          </a:p>
          <a:p>
            <a:r>
              <a:rPr lang="pt-BR" sz="4000" b="1" dirty="0" smtClean="0">
                <a:solidFill>
                  <a:schemeClr val="tx1"/>
                </a:solidFill>
              </a:rPr>
              <a:t> R </a:t>
            </a:r>
            <a:r>
              <a:rPr lang="pt-BR" sz="4000" b="1" dirty="0" smtClean="0">
                <a:solidFill>
                  <a:schemeClr val="tx1"/>
                </a:solidFill>
              </a:rPr>
              <a:t>= </a:t>
            </a:r>
            <a:r>
              <a:rPr lang="pt-BR" sz="2400" b="1" dirty="0" smtClean="0">
                <a:solidFill>
                  <a:schemeClr val="tx1"/>
                </a:solidFill>
              </a:rPr>
              <a:t>--------------------</a:t>
            </a:r>
            <a:endParaRPr lang="pt-BR" sz="2400" b="1" dirty="0" smtClean="0">
              <a:solidFill>
                <a:schemeClr val="tx1"/>
              </a:solidFill>
            </a:endParaRPr>
          </a:p>
          <a:p>
            <a:r>
              <a:rPr lang="pt-BR" sz="2400" b="1" dirty="0" smtClean="0">
                <a:solidFill>
                  <a:schemeClr val="tx1"/>
                </a:solidFill>
              </a:rPr>
              <a:t>                       N</a:t>
            </a:r>
          </a:p>
          <a:p>
            <a:endParaRPr lang="pt-BR" b="1" dirty="0" smtClean="0">
              <a:solidFill>
                <a:schemeClr val="tx1"/>
              </a:solidFill>
            </a:endParaRPr>
          </a:p>
          <a:p>
            <a:endParaRPr lang="pt-BR" b="1" dirty="0" smtClean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971600" y="3789040"/>
            <a:ext cx="2160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51766" cy="4972072"/>
          </a:xfrm>
        </p:spPr>
        <p:txBody>
          <a:bodyPr>
            <a:normAutofit/>
          </a:bodyPr>
          <a:lstStyle/>
          <a:p>
            <a:r>
              <a:rPr lang="fr-FR" sz="4400" dirty="0" smtClean="0"/>
              <a:t>Un portefeuille est un ensemble de titres financiers : actions, obligations, les autres produits financiers, etc.</a:t>
            </a:r>
          </a:p>
          <a:p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fr-FR" dirty="0" smtClean="0"/>
              <a:t>Rendement et risque d’un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42844" y="1600200"/>
            <a:ext cx="8786874" cy="50435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2/Risque d’un titre</a:t>
            </a:r>
          </a:p>
          <a:p>
            <a:r>
              <a:rPr lang="fr-FR" dirty="0" smtClean="0"/>
              <a:t>Le risque d'un titre financier représente les fluctuations de valeur de celui-ci (</a:t>
            </a:r>
            <a:r>
              <a:rPr lang="fr-FR" b="1" dirty="0" smtClean="0"/>
              <a:t>la volatilité </a:t>
            </a:r>
            <a:r>
              <a:rPr lang="fr-FR" dirty="0" smtClean="0"/>
              <a:t>de la rentabilité du titre). </a:t>
            </a:r>
          </a:p>
          <a:p>
            <a:r>
              <a:rPr lang="fr-FR" b="1" dirty="0" smtClean="0">
                <a:solidFill>
                  <a:srgbClr val="FF0000"/>
                </a:solidFill>
              </a:rPr>
              <a:t>Plus cette volatilité est élevée, plus le risque est élevé et inversement.</a:t>
            </a:r>
          </a:p>
          <a:p>
            <a:r>
              <a:rPr lang="fr-FR" dirty="0" smtClean="0"/>
              <a:t> On exprime mathématiquement la volatilité du titre par </a:t>
            </a:r>
            <a:r>
              <a:rPr lang="fr-FR" b="1" dirty="0" smtClean="0"/>
              <a:t>l'écart-type</a:t>
            </a:r>
            <a:r>
              <a:rPr lang="fr-FR" dirty="0" smtClean="0"/>
              <a:t> des rentabilités : elle s'interprète alors comme une mesure de la dispersion des rentabilités autour de la rentabilité moyenne.</a:t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14282" y="228600"/>
            <a:ext cx="8551766" cy="990600"/>
          </a:xfrm>
        </p:spPr>
        <p:txBody>
          <a:bodyPr/>
          <a:lstStyle/>
          <a:p>
            <a:r>
              <a:rPr lang="fr-FR" dirty="0" smtClean="0"/>
              <a:t>Rendement et risque d’un titre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51766" cy="504351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La </a:t>
            </a:r>
            <a:r>
              <a:rPr lang="fr-FR" dirty="0" smtClean="0"/>
              <a:t>volatilité est par définition une mesure des amplitudes des variations du cours d’un actif financier.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C:\Users\DELL\Desktop\volatilité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0968"/>
            <a:ext cx="8429684" cy="309634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6496" cy="990600"/>
          </a:xfrm>
        </p:spPr>
        <p:txBody>
          <a:bodyPr/>
          <a:lstStyle/>
          <a:p>
            <a:r>
              <a:rPr lang="fr-FR" dirty="0" smtClean="0"/>
              <a:t>Les grandes classes d’actifs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56510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b="1" dirty="0" smtClean="0"/>
              <a:t>1. Les </a:t>
            </a:r>
            <a:r>
              <a:rPr lang="fr-FR" b="1" dirty="0" smtClean="0"/>
              <a:t>produits de taux :</a:t>
            </a:r>
            <a:endParaRPr lang="fr-FR" dirty="0" smtClean="0"/>
          </a:p>
          <a:p>
            <a:r>
              <a:rPr lang="fr-FR" dirty="0" smtClean="0"/>
              <a:t>Les produits monétaires (Certificat de dépôt, Bon du Trésor)</a:t>
            </a:r>
          </a:p>
          <a:p>
            <a:r>
              <a:rPr lang="fr-FR" dirty="0" smtClean="0"/>
              <a:t>Les produits obligataires (Obligation à taux, Obligation convertible)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b="1" dirty="0" smtClean="0"/>
              <a:t>2. Les </a:t>
            </a:r>
            <a:r>
              <a:rPr lang="fr-FR" b="1" dirty="0" smtClean="0"/>
              <a:t>produits actions</a:t>
            </a:r>
            <a:r>
              <a:rPr lang="fr-FR" dirty="0" smtClean="0"/>
              <a:t> :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actions (titres </a:t>
            </a:r>
            <a:r>
              <a:rPr lang="fr-FR" dirty="0" smtClean="0"/>
              <a:t>de </a:t>
            </a:r>
            <a:r>
              <a:rPr lang="fr-FR" dirty="0" smtClean="0"/>
              <a:t>propriété)</a:t>
            </a:r>
            <a:endParaRPr lang="fr-FR" dirty="0" smtClean="0"/>
          </a:p>
          <a:p>
            <a:r>
              <a:rPr lang="fr-FR" dirty="0" smtClean="0"/>
              <a:t>Les produits dérivés </a:t>
            </a:r>
            <a:r>
              <a:rPr lang="fr-FR" dirty="0" smtClean="0"/>
              <a:t>(Futures</a:t>
            </a:r>
            <a:r>
              <a:rPr lang="fr-FR" dirty="0" smtClean="0"/>
              <a:t>, </a:t>
            </a:r>
            <a:r>
              <a:rPr lang="fr-FR" dirty="0" smtClean="0"/>
              <a:t>Options</a:t>
            </a:r>
            <a:r>
              <a:rPr lang="fr-FR" dirty="0" smtClean="0"/>
              <a:t>, </a:t>
            </a:r>
            <a:r>
              <a:rPr lang="fr-FR" dirty="0" smtClean="0"/>
              <a:t>Warrants)</a:t>
            </a:r>
          </a:p>
          <a:p>
            <a:endParaRPr lang="fr-FR" dirty="0" smtClean="0"/>
          </a:p>
          <a:p>
            <a:pPr>
              <a:buNone/>
            </a:pPr>
            <a:r>
              <a:rPr lang="fr-FR" sz="2800" b="1" dirty="0" smtClean="0"/>
              <a:t>3. Les </a:t>
            </a:r>
            <a:r>
              <a:rPr lang="fr-FR" sz="2800" b="1" dirty="0" smtClean="0"/>
              <a:t>devises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>
              <a:buNone/>
            </a:pPr>
            <a:r>
              <a:rPr lang="fr-FR" b="1" dirty="0" smtClean="0"/>
              <a:t>4. </a:t>
            </a:r>
            <a:r>
              <a:rPr lang="fr-FR" sz="2800" b="1" dirty="0" smtClean="0"/>
              <a:t>Les actifs physiques :</a:t>
            </a:r>
          </a:p>
          <a:p>
            <a:r>
              <a:rPr lang="fr-FR" dirty="0" smtClean="0"/>
              <a:t>L'immobilier</a:t>
            </a:r>
          </a:p>
          <a:p>
            <a:r>
              <a:rPr lang="fr-FR" dirty="0" smtClean="0"/>
              <a:t>Les matières premières</a:t>
            </a:r>
          </a:p>
          <a:p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226496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actions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12968" cy="4565104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Le marché des actions</a:t>
            </a:r>
            <a:r>
              <a:rPr lang="fr-FR" dirty="0" smtClean="0"/>
              <a:t> est le marché sur lequel s'échangent les titres des sociétés cotées en bourse.  </a:t>
            </a:r>
            <a:endParaRPr lang="fr-FR" dirty="0" smtClean="0"/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Les </a:t>
            </a:r>
            <a:r>
              <a:rPr lang="fr-FR" dirty="0" smtClean="0"/>
              <a:t>investisseurs qui achètent ces titres deviennent alors actionnaires de la société et </a:t>
            </a:r>
            <a:r>
              <a:rPr lang="fr-FR" dirty="0" smtClean="0"/>
              <a:t>perçoivent des </a:t>
            </a:r>
            <a:r>
              <a:rPr lang="fr-FR" dirty="0" smtClean="0"/>
              <a:t>dividendes calculés à partir des bénéfices réalisés par </a:t>
            </a:r>
            <a:r>
              <a:rPr lang="fr-FR" dirty="0" smtClean="0"/>
              <a:t>l’entreprise. 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marché des actions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586536" cy="4997152"/>
          </a:xfrm>
        </p:spPr>
        <p:txBody>
          <a:bodyPr/>
          <a:lstStyle/>
          <a:p>
            <a:r>
              <a:rPr lang="fr-FR" dirty="0" smtClean="0"/>
              <a:t>L’évolution des cours des actions dépend de: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2708920"/>
            <a:ext cx="7056784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fr-FR" sz="3600" dirty="0" smtClean="0"/>
              <a:t>La conjoncture économique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7704" y="4077072"/>
            <a:ext cx="5904656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fr-FR" sz="3600" dirty="0" smtClean="0"/>
              <a:t>Taux d’intérêt</a:t>
            </a:r>
            <a:endParaRPr lang="fr-FR" sz="3600" dirty="0"/>
          </a:p>
        </p:txBody>
      </p:sp>
      <p:sp>
        <p:nvSpPr>
          <p:cNvPr id="7" name="Rectangle 6"/>
          <p:cNvSpPr/>
          <p:nvPr/>
        </p:nvSpPr>
        <p:spPr>
          <a:xfrm>
            <a:off x="2915816" y="5517232"/>
            <a:ext cx="4824536" cy="792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 smtClean="0"/>
              <a:t>Situation géopolitique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pic>
        <p:nvPicPr>
          <p:cNvPr id="50178" name="Picture 2" descr="C:\Users\DELL\Desktop\LBS\GP\fluctuations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5616624" cy="4176464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6300192" y="1628800"/>
            <a:ext cx="2448272" cy="41764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La croissance économique  s’accompagne généralement de la hausse des cours.</a:t>
            </a:r>
          </a:p>
          <a:p>
            <a:pPr algn="ctr"/>
            <a:r>
              <a:rPr lang="fr-FR" sz="2400" dirty="0" smtClean="0"/>
              <a:t>Les période de récession ne sont pas favorables aux actions.</a:t>
            </a:r>
            <a:endParaRPr lang="fr-FR" sz="240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actions</a:t>
            </a: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pic>
        <p:nvPicPr>
          <p:cNvPr id="51202" name="Picture 2" descr="C:\Users\DELL\Desktop\LBS\GP\images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420888"/>
            <a:ext cx="2143125" cy="2143125"/>
          </a:xfrm>
          <a:prstGeom prst="rect">
            <a:avLst/>
          </a:prstGeom>
          <a:noFill/>
        </p:spPr>
      </p:pic>
      <p:sp>
        <p:nvSpPr>
          <p:cNvPr id="6" name="Rectangle à coins arrondis 5"/>
          <p:cNvSpPr/>
          <p:nvPr/>
        </p:nvSpPr>
        <p:spPr>
          <a:xfrm>
            <a:off x="827584" y="2276872"/>
            <a:ext cx="4104456" cy="266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L’évolution des taux d’intérêt est inversement corrélée  avec l’évolution des marchés </a:t>
            </a:r>
            <a:r>
              <a:rPr lang="fr-FR" sz="2400" dirty="0" smtClean="0"/>
              <a:t>actions.</a:t>
            </a:r>
            <a:endParaRPr lang="fr-FR" sz="2400" dirty="0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actions</a:t>
            </a: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situation géopolitique</a:t>
            </a:r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11560" y="2204864"/>
            <a:ext cx="5256584" cy="2736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Les tensions </a:t>
            </a:r>
            <a:r>
              <a:rPr lang="fr-FR" sz="2800" dirty="0" smtClean="0"/>
              <a:t>géopolitiques </a:t>
            </a:r>
            <a:r>
              <a:rPr lang="fr-FR" sz="2800" dirty="0" smtClean="0"/>
              <a:t>et les conflits ont tendance à créer des perturbations en </a:t>
            </a:r>
            <a:r>
              <a:rPr lang="fr-FR" sz="2800" dirty="0" smtClean="0"/>
              <a:t>bourse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3250" name="Picture 2" descr="C:\Users\DELL\Desktop\LBS\GP\ter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2348880"/>
            <a:ext cx="2540000" cy="2540000"/>
          </a:xfrm>
          <a:prstGeom prst="rect">
            <a:avLst/>
          </a:prstGeom>
          <a:noFill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 smtClean="0"/>
              <a:t>Le marché des actions</a:t>
            </a:r>
            <a:endParaRPr lang="fr-FR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gérer son portefeuille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14528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4800" dirty="0" smtClean="0"/>
              <a:t> </a:t>
            </a:r>
          </a:p>
          <a:p>
            <a:pPr>
              <a:buNone/>
            </a:pPr>
            <a:endParaRPr lang="fr-FR" sz="4800" dirty="0" smtClean="0"/>
          </a:p>
          <a:p>
            <a:pPr>
              <a:buNone/>
            </a:pPr>
            <a:r>
              <a:rPr lang="fr-FR" sz="4800" dirty="0" smtClean="0"/>
              <a:t>    Diversifiez </a:t>
            </a:r>
            <a:r>
              <a:rPr lang="fr-FR" sz="4800" dirty="0" smtClean="0"/>
              <a:t>votre </a:t>
            </a:r>
            <a:r>
              <a:rPr lang="fr-FR" sz="4800" dirty="0" smtClean="0"/>
              <a:t>portefeuille!</a:t>
            </a:r>
            <a:endParaRPr lang="fr-FR" sz="4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4441</TotalTime>
  <Words>576</Words>
  <Application>Microsoft Office PowerPoint</Application>
  <PresentationFormat>Affichage à l'écran (4:3)</PresentationFormat>
  <Paragraphs>145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Origine</vt:lpstr>
      <vt:lpstr>Diapositive 1</vt:lpstr>
      <vt:lpstr>Gestion de portefeuille</vt:lpstr>
      <vt:lpstr>Les grandes classes d’actifs</vt:lpstr>
      <vt:lpstr>Le marché des actions</vt:lpstr>
      <vt:lpstr>Le marché des actions</vt:lpstr>
      <vt:lpstr>Le marché des actions</vt:lpstr>
      <vt:lpstr>Le marché des actions</vt:lpstr>
      <vt:lpstr>Le marché des actions</vt:lpstr>
      <vt:lpstr>Comment gérer son portefeuille</vt:lpstr>
      <vt:lpstr>Comment gérer son portefeuille</vt:lpstr>
      <vt:lpstr>Comment gérer son portefeuille</vt:lpstr>
      <vt:lpstr>Comment gérer son portefeuille</vt:lpstr>
      <vt:lpstr>Comment gérer son portefeuille</vt:lpstr>
      <vt:lpstr>Comment gérer son portefeuille</vt:lpstr>
      <vt:lpstr>Comment gérer son portefeuille</vt:lpstr>
      <vt:lpstr>Comment gérer son portefeuille</vt:lpstr>
      <vt:lpstr>Rendement et risque d’un titre</vt:lpstr>
      <vt:lpstr>Rendement et risque d’un titre</vt:lpstr>
      <vt:lpstr>Rendement et risque d’un titre</vt:lpstr>
      <vt:lpstr>Rendement et risque d’un titre</vt:lpstr>
      <vt:lpstr>Rendement et risque d’un titre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</dc:creator>
  <cp:lastModifiedBy>DELL</cp:lastModifiedBy>
  <cp:revision>373</cp:revision>
  <dcterms:created xsi:type="dcterms:W3CDTF">2017-09-03T09:26:06Z</dcterms:created>
  <dcterms:modified xsi:type="dcterms:W3CDTF">2019-03-09T19:12:02Z</dcterms:modified>
</cp:coreProperties>
</file>