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75" r:id="rId2"/>
    <p:sldId id="257" r:id="rId3"/>
    <p:sldId id="278" r:id="rId4"/>
    <p:sldId id="264" r:id="rId5"/>
    <p:sldId id="265" r:id="rId6"/>
    <p:sldId id="267" r:id="rId7"/>
    <p:sldId id="268" r:id="rId8"/>
    <p:sldId id="27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3890-DCEA-42E1-A663-D5A21B0137D4}" type="datetimeFigureOut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8BD4-BF68-46AA-906C-5360807C4A5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8BD4-BF68-46AA-906C-5360807C4A52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8BD4-BF68-46AA-906C-5360807C4A52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843-783B-494D-B2FE-54E0D6E2FFCB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B106-4D88-4F00-A9E4-9F3F39929949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36E-B3D6-446D-A4D4-FC86B5A96CC2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3E09-3D8D-4CBD-A653-12BD3F9D1716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F28A-DBC8-4059-A544-823AA62F0061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D4A1-0921-4AE6-BA1F-99D57CA925B3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A228-3431-4FDC-BE47-A40A357BD824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774F-12A4-47F4-AA70-7F7CCB4EE501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98E3-9BFB-470E-AED6-7B052D08DBDB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4E53-4E0E-40CD-93B4-88A5D34C543D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177-7606-4572-9D5A-FA7D8F1281EB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AAA94B-8F9A-47D5-B9D8-CF00D3DE6AB7}" type="datetime1">
              <a:rPr lang="fr-FR" smtClean="0"/>
              <a:pPr/>
              <a:t>09/03/2019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332656"/>
            <a:ext cx="8480328" cy="88654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sz="6700" dirty="0" smtClean="0">
                <a:solidFill>
                  <a:srgbClr val="002060"/>
                </a:solidFill>
              </a:rPr>
              <a:t>Les marchés financiers</a:t>
            </a:r>
            <a:endParaRPr lang="fr-FR" sz="67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DELL\Desktop\LBS\GP\Finance inter\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643734" cy="3286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23204" cy="511494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fr-FR" sz="3600" dirty="0" smtClean="0"/>
              <a:t>Pour investir sur </a:t>
            </a:r>
            <a:r>
              <a:rPr lang="fr-FR" sz="3600" b="1" dirty="0" smtClean="0"/>
              <a:t>les marchés financiers</a:t>
            </a:r>
            <a:r>
              <a:rPr lang="fr-FR" sz="3600" dirty="0" smtClean="0"/>
              <a:t>, la principale question est de choisir les bons </a:t>
            </a:r>
            <a:r>
              <a:rPr lang="fr-FR" sz="3600" b="1" dirty="0" smtClean="0"/>
              <a:t>titres financiers </a:t>
            </a:r>
            <a:r>
              <a:rPr lang="fr-FR" sz="3600" dirty="0" smtClean="0"/>
              <a:t>et de définir les critères de choix des </a:t>
            </a:r>
            <a:r>
              <a:rPr lang="fr-FR" sz="3600" b="1" dirty="0" smtClean="0"/>
              <a:t>actifs</a:t>
            </a:r>
            <a:r>
              <a:rPr lang="fr-FR" sz="3600" dirty="0" smtClean="0"/>
              <a:t> (souvent le critère de la rentabilité et du risque).</a:t>
            </a:r>
          </a:p>
          <a:p>
            <a:pPr algn="just">
              <a:spcBef>
                <a:spcPts val="0"/>
              </a:spcBef>
              <a:buNone/>
            </a:pPr>
            <a:endParaRPr lang="fr-FR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fr-FR" sz="2400" dirty="0" smtClean="0"/>
              <a:t>	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2000" dirty="0" smtClean="0">
                <a:latin typeface="Arial Black" pitchFamily="34" charset="0"/>
              </a:rPr>
              <a:t/>
            </a:r>
            <a:br>
              <a:rPr lang="fr-FR" sz="2000" dirty="0" smtClean="0">
                <a:latin typeface="Arial Black" pitchFamily="34" charset="0"/>
              </a:rPr>
            </a:br>
            <a:r>
              <a:rPr lang="fr-FR" sz="1600" dirty="0" smtClean="0">
                <a:latin typeface="Arial Black" pitchFamily="34" charset="0"/>
              </a:rPr>
              <a:t/>
            </a:r>
            <a:br>
              <a:rPr lang="fr-FR" sz="1600" dirty="0" smtClean="0">
                <a:latin typeface="Arial Black" pitchFamily="34" charset="0"/>
              </a:rPr>
            </a:br>
            <a:endParaRPr lang="fr-FR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836712"/>
            <a:ext cx="8623204" cy="5849848"/>
          </a:xfrm>
        </p:spPr>
        <p:txBody>
          <a:bodyPr>
            <a:noAutofit/>
          </a:bodyPr>
          <a:lstStyle/>
          <a:p>
            <a:r>
              <a:rPr lang="fr-FR" sz="3600" dirty="0" smtClean="0"/>
              <a:t>Un </a:t>
            </a:r>
            <a:r>
              <a:rPr lang="fr-FR" sz="3600" b="1" dirty="0" smtClean="0"/>
              <a:t>actif financier</a:t>
            </a:r>
            <a:r>
              <a:rPr lang="fr-FR" sz="3600" dirty="0" smtClean="0"/>
              <a:t> est un titre ou un contrat, généralement transmissible et négociable sur un marché financier qui est susceptible de produire à son détenteur des revenus ou un gain en capital, en contrepartie d'une certaine prise de </a:t>
            </a:r>
            <a:r>
              <a:rPr lang="fr-FR" sz="3600" dirty="0" smtClean="0"/>
              <a:t>risque.</a:t>
            </a:r>
            <a:endParaRPr lang="fr-FR" sz="3600" dirty="0" smtClean="0"/>
          </a:p>
          <a:p>
            <a:pPr>
              <a:buNone/>
            </a:pPr>
            <a:r>
              <a:rPr lang="fr-FR" sz="3600" dirty="0" smtClean="0"/>
              <a:t> (</a:t>
            </a:r>
            <a:r>
              <a:rPr lang="fr-FR" sz="3600" dirty="0" err="1" smtClean="0"/>
              <a:t>Exp</a:t>
            </a:r>
            <a:r>
              <a:rPr lang="fr-FR" sz="3600" dirty="0" smtClean="0"/>
              <a:t> :Actions, Obligations, Les contrats à terme…)</a:t>
            </a:r>
          </a:p>
          <a:p>
            <a:pPr algn="just">
              <a:spcBef>
                <a:spcPts val="0"/>
              </a:spcBef>
              <a:buNone/>
            </a:pPr>
            <a:endParaRPr lang="fr-FR" sz="2400" dirty="0" smtClean="0"/>
          </a:p>
          <a:p>
            <a:pPr algn="just">
              <a:spcBef>
                <a:spcPts val="0"/>
              </a:spcBef>
              <a:buNone/>
            </a:pPr>
            <a:r>
              <a:rPr lang="fr-FR" sz="2400" dirty="0" smtClean="0"/>
              <a:t>	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2000" dirty="0" smtClean="0">
                <a:latin typeface="Arial Black" pitchFamily="34" charset="0"/>
              </a:rPr>
              <a:t/>
            </a:r>
            <a:br>
              <a:rPr lang="fr-FR" sz="2000" dirty="0" smtClean="0">
                <a:latin typeface="Arial Black" pitchFamily="34" charset="0"/>
              </a:rPr>
            </a:br>
            <a:r>
              <a:rPr lang="fr-FR" sz="1600" dirty="0" smtClean="0">
                <a:latin typeface="Arial Black" pitchFamily="34" charset="0"/>
              </a:rPr>
              <a:t/>
            </a:r>
            <a:br>
              <a:rPr lang="fr-FR" sz="1600" dirty="0" smtClean="0">
                <a:latin typeface="Arial Black" pitchFamily="34" charset="0"/>
              </a:rPr>
            </a:br>
            <a:endParaRPr lang="fr-FR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5043510"/>
          </a:xfrm>
        </p:spPr>
        <p:txBody>
          <a:bodyPr>
            <a:normAutofit/>
          </a:bodyPr>
          <a:lstStyle/>
          <a:p>
            <a:pPr algn="just"/>
            <a:r>
              <a:rPr lang="fr-FR" sz="4000" dirty="0" smtClean="0"/>
              <a:t>Un </a:t>
            </a:r>
            <a:r>
              <a:rPr lang="fr-FR" sz="4000" b="1" dirty="0" smtClean="0"/>
              <a:t>marché financier</a:t>
            </a:r>
            <a:r>
              <a:rPr lang="fr-FR" sz="4000" dirty="0" smtClean="0"/>
              <a:t> est un marché sur lequel des personnes , des sociétés privées et des institutions publiques peuvent négocier des titres financiers, matières premières et autres actifs, à des prix qui reflètent l'offre et la demande.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764704"/>
            <a:ext cx="8715436" cy="5879006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Les marchés financiers peuvent être classés par type d'actif :</a:t>
            </a:r>
          </a:p>
          <a:p>
            <a:pPr algn="just">
              <a:buNone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Le marché des actions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algn="just">
              <a:buNone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Le marché des taux d’intérêts </a:t>
            </a:r>
            <a:r>
              <a:rPr lang="fr-FR" sz="3200" dirty="0" smtClean="0"/>
              <a:t>(marché obligataire, marché monétaire</a:t>
            </a:r>
            <a:r>
              <a:rPr lang="fr-FR" sz="3200" dirty="0" smtClean="0"/>
              <a:t>).</a:t>
            </a:r>
            <a:r>
              <a:rPr lang="fr-FR" sz="3200" dirty="0" smtClean="0"/>
              <a:t> </a:t>
            </a:r>
          </a:p>
          <a:p>
            <a:pPr algn="just">
              <a:buNone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Le marché des changes </a:t>
            </a:r>
            <a:r>
              <a:rPr lang="fr-FR" sz="3200" dirty="0" smtClean="0"/>
              <a:t>où s'échangent des </a:t>
            </a:r>
            <a:r>
              <a:rPr lang="fr-FR" sz="3200" dirty="0" smtClean="0"/>
              <a:t>devises.</a:t>
            </a:r>
            <a:r>
              <a:rPr lang="fr-FR" sz="3200" dirty="0" smtClean="0"/>
              <a:t> </a:t>
            </a:r>
          </a:p>
          <a:p>
            <a:pPr algn="just">
              <a:buNone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La bourse de commerce </a:t>
            </a:r>
            <a:r>
              <a:rPr lang="fr-FR" sz="3200" dirty="0" smtClean="0"/>
              <a:t>où s'échangent les matières </a:t>
            </a:r>
            <a:r>
              <a:rPr lang="fr-FR" sz="3200" dirty="0" smtClean="0"/>
              <a:t>premières </a:t>
            </a:r>
            <a:r>
              <a:rPr lang="fr-FR" sz="3200" dirty="0" smtClean="0"/>
              <a:t>et </a:t>
            </a:r>
            <a:r>
              <a:rPr lang="fr-FR" sz="3200" dirty="0" smtClean="0"/>
              <a:t>les produits </a:t>
            </a:r>
            <a:r>
              <a:rPr lang="fr-FR" sz="3200" dirty="0" smtClean="0"/>
              <a:t>de base (or, argent, platine, palladium, cuivre, pétrole, gaz naturel, Maïs, blé, sucre, soja</a:t>
            </a:r>
            <a:r>
              <a:rPr lang="fr-FR" sz="3200" dirty="0" smtClean="0"/>
              <a:t>). </a:t>
            </a:r>
            <a:endParaRPr lang="fr-FR" sz="32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908720"/>
            <a:ext cx="8929718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4000" dirty="0" smtClean="0"/>
              <a:t>On distingue aussi:</a:t>
            </a:r>
          </a:p>
          <a:p>
            <a:pPr>
              <a:buNone/>
            </a:pP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Le marché au comptant</a:t>
            </a:r>
            <a:r>
              <a:rPr lang="fr-FR" sz="4000" dirty="0" smtClean="0"/>
              <a:t>: Sur les marchés au comptant, l’achat ou la vente de titres est réglée immédiatement.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Le marché à terme:</a:t>
            </a:r>
            <a:r>
              <a:rPr lang="fr-FR" sz="4000" b="1" dirty="0" smtClean="0"/>
              <a:t> </a:t>
            </a:r>
            <a:r>
              <a:rPr lang="fr-FR" sz="4000" dirty="0" smtClean="0"/>
              <a:t>Le règlement s’effectue à une date future.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29718" cy="5043510"/>
          </a:xfrm>
        </p:spPr>
        <p:txBody>
          <a:bodyPr/>
          <a:lstStyle/>
          <a:p>
            <a:r>
              <a:rPr lang="fr-FR" sz="3200" dirty="0" smtClean="0"/>
              <a:t>On distingue également le:</a:t>
            </a:r>
          </a:p>
          <a:p>
            <a:pPr>
              <a:buNone/>
            </a:pPr>
            <a:endParaRPr lang="fr-FR" sz="3200" dirty="0" smtClean="0"/>
          </a:p>
          <a:p>
            <a:pPr>
              <a:buNone/>
            </a:pPr>
            <a:r>
              <a:rPr lang="fr-FR" sz="3200" dirty="0" smtClean="0"/>
              <a:t> 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Marché primaire: </a:t>
            </a:r>
            <a:r>
              <a:rPr lang="fr-FR" sz="3200" dirty="0" smtClean="0"/>
              <a:t>qui met en vente de nouveaux actifs financiers « Marché neuf ».</a:t>
            </a:r>
          </a:p>
          <a:p>
            <a:pPr>
              <a:buNone/>
            </a:pPr>
            <a:endParaRPr lang="fr-FR" sz="3200" dirty="0" smtClean="0"/>
          </a:p>
          <a:p>
            <a:pPr>
              <a:buNone/>
            </a:pPr>
            <a:r>
              <a:rPr lang="fr-FR" sz="3200" dirty="0" smtClean="0"/>
              <a:t> 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Marché secondaire: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200" dirty="0" smtClean="0"/>
              <a:t>celui de l'achat et de la vente d'actifs financiers déjà existants « Marché de l'occasion ».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28600"/>
            <a:ext cx="8408890" cy="990600"/>
          </a:xfrm>
        </p:spPr>
        <p:txBody>
          <a:bodyPr/>
          <a:lstStyle/>
          <a:p>
            <a:pPr algn="ctr"/>
            <a:r>
              <a:rPr lang="fr-FR" dirty="0" smtClean="0"/>
              <a:t>Investir en bourse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51766" cy="5043510"/>
          </a:xfrm>
        </p:spPr>
        <p:txBody>
          <a:bodyPr/>
          <a:lstStyle/>
          <a:p>
            <a:r>
              <a:rPr lang="fr-FR" sz="3200" dirty="0" smtClean="0"/>
              <a:t>La Bourse est un marché financier qui met en relation des sociétés qui ont besoin d'argent, avec des acteurs disposant de fonds à investir.</a:t>
            </a:r>
          </a:p>
          <a:p>
            <a:pPr>
              <a:buNone/>
            </a:pPr>
            <a:endParaRPr lang="fr-FR" sz="3200" dirty="0" smtClean="0"/>
          </a:p>
          <a:p>
            <a:pPr lvl="0"/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La bourse sert à financer 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l'économie.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La bourse sert à financer les 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États.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La bourse sert à apporter de la 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liquidité.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fr-FR" sz="3200" smtClean="0">
                <a:solidFill>
                  <a:schemeClr val="accent2">
                    <a:lumMod val="75000"/>
                  </a:schemeClr>
                </a:solidFill>
              </a:rPr>
              <a:t>La </a:t>
            </a:r>
            <a:r>
              <a:rPr lang="fr-FR" sz="3200" smtClean="0">
                <a:solidFill>
                  <a:schemeClr val="accent2">
                    <a:lumMod val="75000"/>
                  </a:schemeClr>
                </a:solidFill>
              </a:rPr>
              <a:t>bourse est 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un instrument </a:t>
            </a:r>
            <a:r>
              <a:rPr lang="fr-FR" sz="3200" smtClean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fr-FR" sz="3200" smtClean="0">
                <a:solidFill>
                  <a:schemeClr val="accent2">
                    <a:lumMod val="75000"/>
                  </a:schemeClr>
                </a:solidFill>
              </a:rPr>
              <a:t>communication.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fr-FR" sz="3200" dirty="0" smtClean="0"/>
          </a:p>
          <a:p>
            <a:pPr lvl="0"/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5298</TotalTime>
  <Words>129</Words>
  <Application>Microsoft Office PowerPoint</Application>
  <PresentationFormat>Affichage à l'écran (4:3)</PresentationFormat>
  <Paragraphs>44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Capitaux</vt:lpstr>
      <vt:lpstr>        Les marchés financiers</vt:lpstr>
      <vt:lpstr>Diapositive 2</vt:lpstr>
      <vt:lpstr>Diapositive 3</vt:lpstr>
      <vt:lpstr>Diapositive 4</vt:lpstr>
      <vt:lpstr>Diapositive 5</vt:lpstr>
      <vt:lpstr>Diapositive 6</vt:lpstr>
      <vt:lpstr>Diapositive 7</vt:lpstr>
      <vt:lpstr>Investir en bourse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DELL</cp:lastModifiedBy>
  <cp:revision>106</cp:revision>
  <dcterms:created xsi:type="dcterms:W3CDTF">2017-09-02T16:00:17Z</dcterms:created>
  <dcterms:modified xsi:type="dcterms:W3CDTF">2019-03-09T19:22:09Z</dcterms:modified>
</cp:coreProperties>
</file>