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25"/>
  </p:notesMasterIdLst>
  <p:sldIdLst>
    <p:sldId id="256" r:id="rId2"/>
    <p:sldId id="257" r:id="rId3"/>
    <p:sldId id="277" r:id="rId4"/>
    <p:sldId id="258" r:id="rId5"/>
    <p:sldId id="27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wei Zhao" initials="" lastIdx="3" clrIdx="0"/>
  <p:cmAuthor id="1" name="Baoling Yang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B46C94-F1CD-4F73-8E78-4B0E8EC35E7B}">
  <a:tblStyle styleId="{A6B46C94-F1CD-4F73-8E78-4B0E8EC35E7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5"/>
    <p:restoredTop sz="94665"/>
  </p:normalViewPr>
  <p:slideViewPr>
    <p:cSldViewPr snapToGrid="0" snapToObjects="1">
      <p:cViewPr varScale="1">
        <p:scale>
          <a:sx n="175" d="100"/>
          <a:sy n="175" d="100"/>
        </p:scale>
        <p:origin x="24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21T10:34:16.929" idx="1">
    <p:pos x="6000" y="0"/>
    <p:text>+baolyang@ebay.com please update the customer workflow too
_Assigned to you_</p:text>
  </p:cm>
  <p:cm authorId="1" dt="2016-11-21T10:34:16.929" idx="1">
    <p:pos x="6000" y="100"/>
    <p:text>Updated in next page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09T09:39:38.250" idx="2">
    <p:pos x="6000" y="0"/>
    <p:text>+meixlin@ebay.com please update phase 2 wireframe
_Assigned to Meixiu Lin_</p:text>
  </p:cm>
  <p:cm authorId="1" dt="2016-11-09T09:39:38.250" idx="2">
    <p:pos x="6000" y="100"/>
    <p:text>updated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07T07:23:30.272" idx="3">
    <p:pos x="6000" y="0"/>
    <p:text>+lichzhou@ebay.com please update data schema and metrics/dimension list
_Assigned to Lichun Zhou_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Aggregated is emphasized because we don’t want to data for the 1 L1 page, or the 1 L2 page, the merchandiser wants to understand what performance is on a page level and module level for ALL pages under a certain L1 or L2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do this on category level because that is also how Spotlight is operating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source target mapping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source target mapping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Exit Rate: conclude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Source Target Mapping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In case  &lt;100,  3/1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spotlight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category drill service update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Category Hierarchy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630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345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Open Sans"/>
              <a:buNone/>
              <a:defRPr sz="4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algn="ctr">
              <a:spcBef>
                <a:spcPts val="0"/>
              </a:spcBef>
              <a:buNone/>
              <a:defRPr sz="4200"/>
            </a:lvl2pPr>
            <a:lvl3pPr lvl="2" indent="0" algn="ctr">
              <a:spcBef>
                <a:spcPts val="0"/>
              </a:spcBef>
              <a:buNone/>
              <a:defRPr sz="4200"/>
            </a:lvl3pPr>
            <a:lvl4pPr lvl="3" indent="0" algn="ctr">
              <a:spcBef>
                <a:spcPts val="0"/>
              </a:spcBef>
              <a:buNone/>
              <a:defRPr sz="4200"/>
            </a:lvl4pPr>
            <a:lvl5pPr lvl="4" indent="0" algn="ctr">
              <a:spcBef>
                <a:spcPts val="0"/>
              </a:spcBef>
              <a:buNone/>
              <a:defRPr sz="4200"/>
            </a:lvl5pPr>
            <a:lvl6pPr lvl="5" indent="0" algn="ctr">
              <a:spcBef>
                <a:spcPts val="0"/>
              </a:spcBef>
              <a:buNone/>
              <a:defRPr sz="4200"/>
            </a:lvl6pPr>
            <a:lvl7pPr lvl="6" indent="0" algn="ctr">
              <a:spcBef>
                <a:spcPts val="0"/>
              </a:spcBef>
              <a:buNone/>
              <a:defRPr sz="4200"/>
            </a:lvl7pPr>
            <a:lvl8pPr lvl="7" indent="0" algn="ctr">
              <a:spcBef>
                <a:spcPts val="0"/>
              </a:spcBef>
              <a:buNone/>
              <a:defRPr sz="4200"/>
            </a:lvl8pPr>
            <a:lvl9pPr lvl="8" indent="0" algn="ctr">
              <a:spcBef>
                <a:spcPts val="0"/>
              </a:spcBef>
              <a:buNone/>
              <a:defRPr sz="4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4258" marR="0" lvl="0" indent="-1142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2100" b="0" i="0" u="none" strike="noStrike" cap="none">
                <a:solidFill>
                  <a:srgbClr val="796E6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776" marR="0" lvl="1" indent="-17767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2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034" marR="0" lvl="2" indent="-12683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2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562" marR="0" lvl="3" indent="-17756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2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6954" marR="0" lvl="4" indent="-18385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Font typeface="Arial"/>
              <a:buNone/>
              <a:defRPr sz="21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3718" marR="0" lvl="5" indent="-24041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0764" marR="0" lvl="6" indent="-24026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7803" marR="0" lvl="7" indent="-24010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4842" marR="0" lvl="8" indent="-23994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4258" marR="0" lvl="0" indent="-38057" algn="l" rtl="0">
              <a:spcBef>
                <a:spcPts val="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776" marR="0" lvl="1" indent="-101476" algn="l" rtl="0">
              <a:spcBef>
                <a:spcPts val="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034" marR="0" lvl="2" indent="-50634" algn="l" rtl="0">
              <a:spcBef>
                <a:spcPts val="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562" marR="0" lvl="3" indent="-101361" algn="l" rtl="0">
              <a:spcBef>
                <a:spcPts val="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6954" marR="0" lvl="4" indent="-107654" algn="l" rtl="0">
              <a:spcBef>
                <a:spcPts val="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3718" marR="0" lvl="5" indent="-11341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0764" marR="0" lvl="6" indent="-11326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7803" marR="0" lvl="7" indent="-11310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4842" marR="0" lvl="8" indent="-11294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-US"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4258" marR="0" lvl="0" indent="-38057" algn="l" rtl="0">
              <a:spcBef>
                <a:spcPts val="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776" marR="0" lvl="1" indent="-101476" algn="l" rtl="0">
              <a:spcBef>
                <a:spcPts val="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034" marR="0" lvl="2" indent="-50634" algn="l" rtl="0">
              <a:spcBef>
                <a:spcPts val="0"/>
              </a:spcBef>
              <a:buClr>
                <a:srgbClr val="796E6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562" marR="0" lvl="3" indent="-101361" algn="l" rtl="0">
              <a:spcBef>
                <a:spcPts val="0"/>
              </a:spcBef>
              <a:buClr>
                <a:srgbClr val="796E6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6954" marR="0" lvl="4" indent="-107654" algn="l" rtl="0">
              <a:spcBef>
                <a:spcPts val="0"/>
              </a:spcBef>
              <a:buClr>
                <a:srgbClr val="796E6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796E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3718" marR="0" lvl="5" indent="-11341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0764" marR="0" lvl="6" indent="-11326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7803" marR="0" lvl="7" indent="-11310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4842" marR="0" lvl="8" indent="-11294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-US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8522536" y="4881862"/>
            <a:ext cx="0" cy="9219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Shap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79" y="5038755"/>
            <a:ext cx="9146578" cy="12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 descr="ebay_logo_onl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34921" y="125250"/>
            <a:ext cx="673611" cy="250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834589" y="0"/>
            <a:ext cx="5309410" cy="5154544"/>
          </a:xfrm>
          <a:prstGeom prst="rect">
            <a:avLst/>
          </a:prstGeom>
          <a:solidFill>
            <a:srgbClr val="92BF2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65500" y="1877932"/>
            <a:ext cx="3978414" cy="7690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PRODUCT DESIGN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522639" y="457166"/>
            <a:ext cx="1625424" cy="368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Version control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6501875" y="394966"/>
            <a:ext cx="1943397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V0.1 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Oct 14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2554430" y="4521200"/>
            <a:ext cx="1280159" cy="630182"/>
          </a:xfrm>
          <a:prstGeom prst="rect">
            <a:avLst/>
          </a:prstGeom>
          <a:solidFill>
            <a:srgbClr val="F6B71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3854" y="4513319"/>
            <a:ext cx="1280159" cy="630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1287608" y="4521200"/>
            <a:ext cx="1280159" cy="6301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397" y="2886300"/>
            <a:ext cx="1594832" cy="47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hape 30"/>
          <p:cNvCxnSpPr/>
          <p:nvPr/>
        </p:nvCxnSpPr>
        <p:spPr>
          <a:xfrm>
            <a:off x="598531" y="2750440"/>
            <a:ext cx="0" cy="627363"/>
          </a:xfrm>
          <a:prstGeom prst="straightConnector1">
            <a:avLst/>
          </a:prstGeom>
          <a:noFill/>
          <a:ln w="19050" cap="flat" cmpd="sng">
            <a:solidFill>
              <a:srgbClr val="76767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 flipH="1">
            <a:off x="6247635" y="544479"/>
            <a:ext cx="15600" cy="78060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/>
          <p:nvPr/>
        </p:nvSpPr>
        <p:spPr>
          <a:xfrm>
            <a:off x="4045400" y="1785050"/>
            <a:ext cx="2456400" cy="302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599" sx="101000" sy="101000" algn="ctr" rotWithShape="0">
              <a:srgbClr val="7F7F7F">
                <a:alpha val="73725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Project: Site Merchandiser Dashboard Phase 2 (beta 1.1)</a:t>
            </a:r>
          </a:p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PM: April Zhou</a:t>
            </a:r>
          </a:p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App Arch: Wen Liu</a:t>
            </a:r>
          </a:p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Data Arch:</a:t>
            </a:r>
          </a:p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Lead Dev: Lingshan Wang, Hardy Li</a:t>
            </a:r>
          </a:p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QE: Xiaolan Chen</a:t>
            </a:r>
          </a:p>
        </p:txBody>
      </p:sp>
      <p:sp>
        <p:nvSpPr>
          <p:cNvPr id="33" name="Shape 33"/>
          <p:cNvSpPr/>
          <p:nvPr/>
        </p:nvSpPr>
        <p:spPr>
          <a:xfrm>
            <a:off x="6790500" y="1801723"/>
            <a:ext cx="2165400" cy="29186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599" sx="101000" sy="101000" algn="ctr" rotWithShape="0">
              <a:srgbClr val="7F7F7F">
                <a:alpha val="73725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BU: Katie Johnson</a:t>
            </a:r>
          </a:p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Analytics: Bharat Padebettu</a:t>
            </a:r>
          </a:p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Platform: </a:t>
            </a:r>
          </a:p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Sponsor Executive: </a:t>
            </a:r>
          </a:p>
        </p:txBody>
      </p:sp>
      <p:pic>
        <p:nvPicPr>
          <p:cNvPr id="34" name="Shape 34" descr="ebay_logo_onl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785" y="125523"/>
            <a:ext cx="673611" cy="2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854" y="-68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DESIGN - FUNCTIONAL FLOW (wireframe)</a:t>
            </a:r>
          </a:p>
        </p:txBody>
      </p:sp>
      <p:sp>
        <p:nvSpPr>
          <p:cNvPr id="305" name="Shape 305"/>
          <p:cNvSpPr/>
          <p:nvPr/>
        </p:nvSpPr>
        <p:spPr>
          <a:xfrm>
            <a:off x="1793175" y="1177300"/>
            <a:ext cx="4621200" cy="306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848895" y="1265300"/>
            <a:ext cx="727800" cy="1143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My Page Group</a:t>
            </a:r>
          </a:p>
        </p:txBody>
      </p:sp>
      <p:cxnSp>
        <p:nvCxnSpPr>
          <p:cNvPr id="307" name="Shape 307"/>
          <p:cNvCxnSpPr/>
          <p:nvPr/>
        </p:nvCxnSpPr>
        <p:spPr>
          <a:xfrm rot="10800000" flipH="1">
            <a:off x="2157658" y="1379300"/>
            <a:ext cx="4161300" cy="3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8" name="Shape 308"/>
          <p:cNvSpPr/>
          <p:nvPr/>
        </p:nvSpPr>
        <p:spPr>
          <a:xfrm>
            <a:off x="2576700" y="1265300"/>
            <a:ext cx="727800" cy="114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Browse Nodes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2153925" y="903500"/>
            <a:ext cx="2533200" cy="2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/>
              <a:t>Site Merchandiser Browse Node--Top Pages</a:t>
            </a:r>
          </a:p>
        </p:txBody>
      </p:sp>
      <p:sp>
        <p:nvSpPr>
          <p:cNvPr id="310" name="Shape 310"/>
          <p:cNvSpPr/>
          <p:nvPr/>
        </p:nvSpPr>
        <p:spPr>
          <a:xfrm>
            <a:off x="1848900" y="1435075"/>
            <a:ext cx="4455900" cy="2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1848900" y="1414525"/>
            <a:ext cx="598800" cy="21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600"/>
              <a:t>Page Group</a:t>
            </a:r>
          </a:p>
        </p:txBody>
      </p:sp>
      <p:grpSp>
        <p:nvGrpSpPr>
          <p:cNvPr id="312" name="Shape 312"/>
          <p:cNvGrpSpPr/>
          <p:nvPr/>
        </p:nvGrpSpPr>
        <p:grpSpPr>
          <a:xfrm>
            <a:off x="2406000" y="1511600"/>
            <a:ext cx="591600" cy="132300"/>
            <a:chOff x="1002075" y="1259550"/>
            <a:chExt cx="591600" cy="132300"/>
          </a:xfrm>
        </p:grpSpPr>
        <p:sp>
          <p:nvSpPr>
            <p:cNvPr id="313" name="Shape 313"/>
            <p:cNvSpPr/>
            <p:nvPr/>
          </p:nvSpPr>
          <p:spPr>
            <a:xfrm>
              <a:off x="1002075" y="1259550"/>
              <a:ext cx="591600" cy="132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600"/>
                <a:t>XX</a:t>
              </a:r>
            </a:p>
          </p:txBody>
        </p:sp>
        <p:sp>
          <p:nvSpPr>
            <p:cNvPr id="314" name="Shape 314"/>
            <p:cNvSpPr/>
            <p:nvPr/>
          </p:nvSpPr>
          <p:spPr>
            <a:xfrm rot="10800000">
              <a:off x="1462375" y="1294185"/>
              <a:ext cx="72900" cy="63025"/>
            </a:xfrm>
            <a:prstGeom prst="flowChartExtract">
              <a:avLst/>
            </a:pr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5" name="Shape 315"/>
          <p:cNvSpPr txBox="1"/>
          <p:nvPr/>
        </p:nvSpPr>
        <p:spPr>
          <a:xfrm>
            <a:off x="1793175" y="1677525"/>
            <a:ext cx="1201800" cy="21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/>
              <a:t>XX  </a:t>
            </a:r>
            <a:r>
              <a:rPr lang="en-US" sz="600">
                <a:solidFill>
                  <a:srgbClr val="666666"/>
                </a:solidFill>
              </a:rPr>
              <a:t>site: US</a:t>
            </a:r>
          </a:p>
        </p:txBody>
      </p:sp>
      <p:sp>
        <p:nvSpPr>
          <p:cNvPr id="316" name="Shape 316"/>
          <p:cNvSpPr/>
          <p:nvPr/>
        </p:nvSpPr>
        <p:spPr>
          <a:xfrm>
            <a:off x="1848900" y="1926850"/>
            <a:ext cx="2307600" cy="220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1916925" y="2023925"/>
            <a:ext cx="677400" cy="132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B7B7B7"/>
                </a:solidFill>
              </a:rPr>
              <a:t>Browse Node</a:t>
            </a:r>
          </a:p>
        </p:txBody>
      </p:sp>
      <p:sp>
        <p:nvSpPr>
          <p:cNvPr id="318" name="Shape 318"/>
          <p:cNvSpPr/>
          <p:nvPr/>
        </p:nvSpPr>
        <p:spPr>
          <a:xfrm>
            <a:off x="1916925" y="2286925"/>
            <a:ext cx="2113200" cy="21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     Search event name....</a:t>
            </a:r>
          </a:p>
        </p:txBody>
      </p:sp>
      <p:graphicFrame>
        <p:nvGraphicFramePr>
          <p:cNvPr id="319" name="Shape 319"/>
          <p:cNvGraphicFramePr/>
          <p:nvPr/>
        </p:nvGraphicFramePr>
        <p:xfrm>
          <a:off x="4290175" y="1926850"/>
          <a:ext cx="2014500" cy="2208106"/>
        </p:xfrm>
        <a:graphic>
          <a:graphicData uri="http://schemas.openxmlformats.org/drawingml/2006/table">
            <a:tbl>
              <a:tblPr>
                <a:noFill/>
                <a:tableStyleId>{A6B46C94-F1CD-4F73-8E78-4B0E8EC35E7B}</a:tableStyleId>
              </a:tblPr>
              <a:tblGrid>
                <a:gridCol w="867150"/>
                <a:gridCol w="595275"/>
                <a:gridCol w="552075"/>
              </a:tblGrid>
              <a:tr h="2703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Name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Type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987" y="2914287"/>
            <a:ext cx="66675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x="2601900" y="2023925"/>
            <a:ext cx="539400" cy="132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B7B7B7"/>
                </a:solidFill>
              </a:rPr>
              <a:t>Flexihub</a:t>
            </a:r>
          </a:p>
        </p:txBody>
      </p:sp>
      <p:sp>
        <p:nvSpPr>
          <p:cNvPr id="322" name="Shape 322"/>
          <p:cNvSpPr/>
          <p:nvPr/>
        </p:nvSpPr>
        <p:spPr>
          <a:xfrm>
            <a:off x="3148875" y="2023925"/>
            <a:ext cx="416100" cy="13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/>
              <a:t>Event</a:t>
            </a:r>
          </a:p>
        </p:txBody>
      </p:sp>
      <p:cxnSp>
        <p:nvCxnSpPr>
          <p:cNvPr id="323" name="Shape 323"/>
          <p:cNvCxnSpPr/>
          <p:nvPr/>
        </p:nvCxnSpPr>
        <p:spPr>
          <a:xfrm>
            <a:off x="1852050" y="2153225"/>
            <a:ext cx="2301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24" name="Shape 324"/>
          <p:cNvSpPr/>
          <p:nvPr/>
        </p:nvSpPr>
        <p:spPr>
          <a:xfrm>
            <a:off x="5816325" y="1490750"/>
            <a:ext cx="446100" cy="1740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>
                <a:solidFill>
                  <a:srgbClr val="FFFFFF"/>
                </a:solidFill>
              </a:rPr>
              <a:t>Save</a:t>
            </a:r>
          </a:p>
        </p:txBody>
      </p:sp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175" y="2337625"/>
            <a:ext cx="114300" cy="11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6" name="Shape 326"/>
          <p:cNvGraphicFramePr/>
          <p:nvPr/>
        </p:nvGraphicFramePr>
        <p:xfrm>
          <a:off x="1916187" y="2633325"/>
          <a:ext cx="2173025" cy="1490362"/>
        </p:xfrm>
        <a:graphic>
          <a:graphicData uri="http://schemas.openxmlformats.org/drawingml/2006/table">
            <a:tbl>
              <a:tblPr>
                <a:noFill/>
                <a:tableStyleId>{A6B46C94-F1CD-4F73-8E78-4B0E8EC35E7B}</a:tableStyleId>
              </a:tblPr>
              <a:tblGrid>
                <a:gridCol w="382850"/>
                <a:gridCol w="500625"/>
                <a:gridCol w="430775"/>
                <a:gridCol w="414100"/>
                <a:gridCol w="444675"/>
              </a:tblGrid>
              <a:tr h="2703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 Name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 ID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Date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Date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27" name="Shape 327"/>
          <p:cNvGrpSpPr/>
          <p:nvPr/>
        </p:nvGrpSpPr>
        <p:grpSpPr>
          <a:xfrm>
            <a:off x="2039625" y="2800537"/>
            <a:ext cx="114300" cy="1250635"/>
            <a:chOff x="635700" y="2548487"/>
            <a:chExt cx="114300" cy="1250635"/>
          </a:xfrm>
        </p:grpSpPr>
        <p:sp>
          <p:nvSpPr>
            <p:cNvPr id="328" name="Shape 328"/>
            <p:cNvSpPr/>
            <p:nvPr/>
          </p:nvSpPr>
          <p:spPr>
            <a:xfrm>
              <a:off x="635700" y="2548487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35700" y="2842033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35700" y="3108567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35700" y="339265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35700" y="3684823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33" name="Shape 333"/>
          <p:cNvCxnSpPr>
            <a:stCxn id="324" idx="2"/>
          </p:cNvCxnSpPr>
          <p:nvPr/>
        </p:nvCxnSpPr>
        <p:spPr>
          <a:xfrm>
            <a:off x="6039375" y="1664750"/>
            <a:ext cx="0" cy="33813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854" y="-68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DESIGN - FUNCTIONAL FLOW (wireframe)</a:t>
            </a:r>
          </a:p>
        </p:txBody>
      </p:sp>
      <p:sp>
        <p:nvSpPr>
          <p:cNvPr id="339" name="Shape 339"/>
          <p:cNvSpPr/>
          <p:nvPr/>
        </p:nvSpPr>
        <p:spPr>
          <a:xfrm>
            <a:off x="1140100" y="925250"/>
            <a:ext cx="6248100" cy="4042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1272020" y="1013250"/>
            <a:ext cx="727800" cy="1143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My Page Group</a:t>
            </a:r>
          </a:p>
        </p:txBody>
      </p:sp>
      <p:cxnSp>
        <p:nvCxnSpPr>
          <p:cNvPr id="341" name="Shape 341"/>
          <p:cNvCxnSpPr/>
          <p:nvPr/>
        </p:nvCxnSpPr>
        <p:spPr>
          <a:xfrm rot="10800000" flipH="1">
            <a:off x="1780683" y="1117050"/>
            <a:ext cx="5534100" cy="10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2" name="Shape 342"/>
          <p:cNvSpPr/>
          <p:nvPr/>
        </p:nvSpPr>
        <p:spPr>
          <a:xfrm>
            <a:off x="1999825" y="1013250"/>
            <a:ext cx="727800" cy="114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Browse Nodes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140100" y="651450"/>
            <a:ext cx="2533200" cy="2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/>
              <a:t>Site Merchandiser Browse Node--Top Pages</a:t>
            </a:r>
          </a:p>
        </p:txBody>
      </p:sp>
      <p:sp>
        <p:nvSpPr>
          <p:cNvPr id="344" name="Shape 344"/>
          <p:cNvSpPr/>
          <p:nvPr/>
        </p:nvSpPr>
        <p:spPr>
          <a:xfrm>
            <a:off x="1272025" y="1183025"/>
            <a:ext cx="6036300" cy="2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 txBox="1"/>
          <p:nvPr/>
        </p:nvSpPr>
        <p:spPr>
          <a:xfrm>
            <a:off x="1272025" y="1162475"/>
            <a:ext cx="598800" cy="21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600"/>
              <a:t>Page Group</a:t>
            </a:r>
          </a:p>
        </p:txBody>
      </p:sp>
      <p:grpSp>
        <p:nvGrpSpPr>
          <p:cNvPr id="346" name="Shape 346"/>
          <p:cNvGrpSpPr/>
          <p:nvPr/>
        </p:nvGrpSpPr>
        <p:grpSpPr>
          <a:xfrm>
            <a:off x="1829125" y="1259550"/>
            <a:ext cx="591600" cy="132300"/>
            <a:chOff x="1002075" y="1259550"/>
            <a:chExt cx="591600" cy="132300"/>
          </a:xfrm>
        </p:grpSpPr>
        <p:sp>
          <p:nvSpPr>
            <p:cNvPr id="347" name="Shape 347"/>
            <p:cNvSpPr/>
            <p:nvPr/>
          </p:nvSpPr>
          <p:spPr>
            <a:xfrm>
              <a:off x="1002075" y="1259550"/>
              <a:ext cx="591600" cy="132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800"/>
                <a:t>XX</a:t>
              </a:r>
            </a:p>
          </p:txBody>
        </p:sp>
        <p:sp>
          <p:nvSpPr>
            <p:cNvPr id="348" name="Shape 348"/>
            <p:cNvSpPr/>
            <p:nvPr/>
          </p:nvSpPr>
          <p:spPr>
            <a:xfrm rot="10800000">
              <a:off x="1462375" y="1294185"/>
              <a:ext cx="72900" cy="63025"/>
            </a:xfrm>
            <a:prstGeom prst="flowChartExtract">
              <a:avLst/>
            </a:pr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9" name="Shape 349"/>
          <p:cNvSpPr txBox="1"/>
          <p:nvPr/>
        </p:nvSpPr>
        <p:spPr>
          <a:xfrm>
            <a:off x="5941975" y="1162475"/>
            <a:ext cx="665100" cy="21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chemeClr val="accent2"/>
                </a:solidFill>
              </a:rPr>
              <a:t>+New Group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6512075" y="1162475"/>
            <a:ext cx="727800" cy="21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chemeClr val="accent2"/>
                </a:solidFill>
              </a:rPr>
              <a:t>Edit this group</a:t>
            </a:r>
          </a:p>
        </p:txBody>
      </p:sp>
      <p:sp>
        <p:nvSpPr>
          <p:cNvPr id="351" name="Shape 351"/>
          <p:cNvSpPr/>
          <p:nvPr/>
        </p:nvSpPr>
        <p:spPr>
          <a:xfrm>
            <a:off x="1272025" y="1498750"/>
            <a:ext cx="6036300" cy="99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100">
                <a:solidFill>
                  <a:srgbClr val="666666"/>
                </a:solidFill>
              </a:rPr>
              <a:t>Overall table</a:t>
            </a:r>
          </a:p>
        </p:txBody>
      </p:sp>
      <p:sp>
        <p:nvSpPr>
          <p:cNvPr id="352" name="Shape 352"/>
          <p:cNvSpPr/>
          <p:nvPr/>
        </p:nvSpPr>
        <p:spPr>
          <a:xfrm>
            <a:off x="1272025" y="2555150"/>
            <a:ext cx="6036300" cy="22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100">
                <a:solidFill>
                  <a:srgbClr val="666666"/>
                </a:solidFill>
              </a:rPr>
              <a:t>Pages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3854" y="-68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DESIGN - FUNCTIONAL FLOW (wireframe)</a:t>
            </a:r>
          </a:p>
        </p:txBody>
      </p:sp>
      <p:sp>
        <p:nvSpPr>
          <p:cNvPr id="358" name="Shape 358"/>
          <p:cNvSpPr/>
          <p:nvPr/>
        </p:nvSpPr>
        <p:spPr>
          <a:xfrm>
            <a:off x="389250" y="925250"/>
            <a:ext cx="3432000" cy="284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21170" y="1013250"/>
            <a:ext cx="727800" cy="1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My Page Group</a:t>
            </a:r>
          </a:p>
        </p:txBody>
      </p:sp>
      <p:cxnSp>
        <p:nvCxnSpPr>
          <p:cNvPr id="360" name="Shape 360"/>
          <p:cNvCxnSpPr>
            <a:stCxn id="359" idx="2"/>
          </p:cNvCxnSpPr>
          <p:nvPr/>
        </p:nvCxnSpPr>
        <p:spPr>
          <a:xfrm rot="10800000" flipH="1">
            <a:off x="885070" y="1120350"/>
            <a:ext cx="2858700" cy="7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1" name="Shape 361"/>
          <p:cNvSpPr/>
          <p:nvPr/>
        </p:nvSpPr>
        <p:spPr>
          <a:xfrm>
            <a:off x="1248975" y="1013250"/>
            <a:ext cx="727800" cy="1143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Browse Nodes</a:t>
            </a:r>
          </a:p>
        </p:txBody>
      </p:sp>
      <p:sp>
        <p:nvSpPr>
          <p:cNvPr id="362" name="Shape 362"/>
          <p:cNvSpPr/>
          <p:nvPr/>
        </p:nvSpPr>
        <p:spPr>
          <a:xfrm>
            <a:off x="521182" y="1180441"/>
            <a:ext cx="3238200" cy="28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Filter</a:t>
            </a:r>
          </a:p>
        </p:txBody>
      </p:sp>
      <p:sp>
        <p:nvSpPr>
          <p:cNvPr id="363" name="Shape 363"/>
          <p:cNvSpPr/>
          <p:nvPr/>
        </p:nvSpPr>
        <p:spPr>
          <a:xfrm>
            <a:off x="521182" y="1514950"/>
            <a:ext cx="3238200" cy="73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666666"/>
              </a:solidFill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688419" y="1701577"/>
            <a:ext cx="2938800" cy="114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666666"/>
              </a:solidFill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908415" y="1875552"/>
            <a:ext cx="2719200" cy="114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666666"/>
              </a:solidFill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1058017" y="2049527"/>
            <a:ext cx="2569500" cy="114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666666"/>
              </a:solidFill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455270" y="1501654"/>
            <a:ext cx="1592700" cy="3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/>
              <a:t>Category Tree</a:t>
            </a:r>
          </a:p>
        </p:txBody>
      </p:sp>
      <p:sp>
        <p:nvSpPr>
          <p:cNvPr id="368" name="Shape 368"/>
          <p:cNvSpPr/>
          <p:nvPr/>
        </p:nvSpPr>
        <p:spPr>
          <a:xfrm>
            <a:off x="521182" y="2329664"/>
            <a:ext cx="3238200" cy="136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666666"/>
              </a:solidFill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618098" y="2778250"/>
            <a:ext cx="3009300" cy="114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666666"/>
              </a:solidFill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618024" y="2952224"/>
            <a:ext cx="3009300" cy="114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666666"/>
              </a:solidFill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618024" y="3126199"/>
            <a:ext cx="3009300" cy="114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666666"/>
              </a:solidFill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618024" y="3300174"/>
            <a:ext cx="3009300" cy="114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666666"/>
              </a:solidFill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618024" y="3474149"/>
            <a:ext cx="3009300" cy="114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666666"/>
              </a:solidFill>
            </a:endParaRPr>
          </a:p>
        </p:txBody>
      </p:sp>
      <p:grpSp>
        <p:nvGrpSpPr>
          <p:cNvPr id="374" name="Shape 374"/>
          <p:cNvGrpSpPr/>
          <p:nvPr/>
        </p:nvGrpSpPr>
        <p:grpSpPr>
          <a:xfrm>
            <a:off x="627722" y="2765909"/>
            <a:ext cx="173125" cy="838137"/>
            <a:chOff x="613122" y="2662359"/>
            <a:chExt cx="173125" cy="838137"/>
          </a:xfrm>
        </p:grpSpPr>
        <p:pic>
          <p:nvPicPr>
            <p:cNvPr id="375" name="Shape 3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3122" y="2662359"/>
              <a:ext cx="173125" cy="14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Shape 3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3122" y="2833122"/>
              <a:ext cx="173125" cy="14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Shape 3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3122" y="3007084"/>
              <a:ext cx="173125" cy="14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Shape 3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3122" y="3181072"/>
              <a:ext cx="173125" cy="14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Shape 3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3122" y="3355072"/>
              <a:ext cx="173125" cy="145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0" name="Shape 380"/>
          <p:cNvSpPr txBox="1"/>
          <p:nvPr/>
        </p:nvSpPr>
        <p:spPr>
          <a:xfrm>
            <a:off x="627725" y="2557100"/>
            <a:ext cx="3238200" cy="2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">
                <a:solidFill>
                  <a:srgbClr val="CCCCCC"/>
                </a:solidFill>
              </a:rPr>
              <a:t>Page View   XX    XX     CTR   top/bottom    XX..   Spotlight</a:t>
            </a:r>
          </a:p>
        </p:txBody>
      </p:sp>
      <p:pic>
        <p:nvPicPr>
          <p:cNvPr id="381" name="Shape 3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725" y="2755675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725" y="2952225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725" y="3126200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725" y="3300175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725" y="3474150"/>
            <a:ext cx="114300" cy="11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Shape 386"/>
          <p:cNvCxnSpPr>
            <a:stCxn id="385" idx="2"/>
            <a:endCxn id="387" idx="0"/>
          </p:cNvCxnSpPr>
          <p:nvPr/>
        </p:nvCxnSpPr>
        <p:spPr>
          <a:xfrm>
            <a:off x="3497875" y="3588450"/>
            <a:ext cx="0" cy="5382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7" name="Shape 387"/>
          <p:cNvSpPr txBox="1"/>
          <p:nvPr/>
        </p:nvSpPr>
        <p:spPr>
          <a:xfrm>
            <a:off x="3042325" y="4126550"/>
            <a:ext cx="911100" cy="5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600">
                <a:solidFill>
                  <a:srgbClr val="434343"/>
                </a:solidFill>
              </a:rPr>
              <a:t>Click to go to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600">
                <a:solidFill>
                  <a:srgbClr val="434343"/>
                </a:solidFill>
              </a:rPr>
              <a:t>Spotlight to edit this page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600">
              <a:solidFill>
                <a:srgbClr val="434343"/>
              </a:solidFill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521175" y="3862625"/>
            <a:ext cx="1159800" cy="70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">
                <a:solidFill>
                  <a:srgbClr val="434343"/>
                </a:solidFill>
              </a:rPr>
              <a:t>View Single Page Performance in Event Monitor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750000" y="651450"/>
            <a:ext cx="2533200" cy="2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/>
              <a:t>Site Merchandiser Browse Node--Top Pages</a:t>
            </a:r>
          </a:p>
        </p:txBody>
      </p:sp>
      <p:sp>
        <p:nvSpPr>
          <p:cNvPr id="390" name="Shape 390"/>
          <p:cNvSpPr/>
          <p:nvPr/>
        </p:nvSpPr>
        <p:spPr>
          <a:xfrm>
            <a:off x="2763675" y="2372725"/>
            <a:ext cx="863700" cy="19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999999"/>
                </a:solidFill>
              </a:rPr>
              <a:t>Module Error</a:t>
            </a:r>
          </a:p>
        </p:txBody>
      </p:sp>
      <p:cxnSp>
        <p:nvCxnSpPr>
          <p:cNvPr id="391" name="Shape 391"/>
          <p:cNvCxnSpPr/>
          <p:nvPr/>
        </p:nvCxnSpPr>
        <p:spPr>
          <a:xfrm rot="10800000" flipH="1">
            <a:off x="4836425" y="1180500"/>
            <a:ext cx="201300" cy="48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2" name="Shape 392"/>
          <p:cNvCxnSpPr>
            <a:stCxn id="390" idx="3"/>
            <a:endCxn id="393" idx="1"/>
          </p:cNvCxnSpPr>
          <p:nvPr/>
        </p:nvCxnSpPr>
        <p:spPr>
          <a:xfrm>
            <a:off x="3627375" y="2469925"/>
            <a:ext cx="2598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3" name="Shape 393"/>
          <p:cNvSpPr txBox="1"/>
          <p:nvPr/>
        </p:nvSpPr>
        <p:spPr>
          <a:xfrm>
            <a:off x="3887050" y="2058625"/>
            <a:ext cx="1051200" cy="8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600">
                <a:solidFill>
                  <a:srgbClr val="434343"/>
                </a:solidFill>
              </a:rPr>
              <a:t>Go to nous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600">
                <a:solidFill>
                  <a:srgbClr val="434343"/>
                </a:solidFill>
              </a:rPr>
              <a:t>Lexington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600">
                <a:solidFill>
                  <a:srgbClr val="434343"/>
                </a:solidFill>
              </a:rPr>
              <a:t>Browse Module Deepdive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455270" y="2320754"/>
            <a:ext cx="1592700" cy="3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/>
              <a:t>Top Pages</a:t>
            </a:r>
          </a:p>
        </p:txBody>
      </p:sp>
      <p:sp>
        <p:nvSpPr>
          <p:cNvPr id="395" name="Shape 395"/>
          <p:cNvSpPr/>
          <p:nvPr/>
        </p:nvSpPr>
        <p:spPr>
          <a:xfrm>
            <a:off x="4999675" y="1013250"/>
            <a:ext cx="3968400" cy="3182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5131600" y="1097224"/>
            <a:ext cx="3735300" cy="3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Filter</a:t>
            </a:r>
          </a:p>
        </p:txBody>
      </p:sp>
      <p:sp>
        <p:nvSpPr>
          <p:cNvPr id="397" name="Shape 397"/>
          <p:cNvSpPr/>
          <p:nvPr/>
        </p:nvSpPr>
        <p:spPr>
          <a:xfrm>
            <a:off x="5131600" y="1515049"/>
            <a:ext cx="1592700" cy="25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Heatmap</a:t>
            </a:r>
          </a:p>
        </p:txBody>
      </p:sp>
      <p:sp>
        <p:nvSpPr>
          <p:cNvPr id="398" name="Shape 398"/>
          <p:cNvSpPr/>
          <p:nvPr/>
        </p:nvSpPr>
        <p:spPr>
          <a:xfrm>
            <a:off x="6776950" y="1515050"/>
            <a:ext cx="2089800" cy="25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666666"/>
              </a:solidFill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6856692" y="1731787"/>
            <a:ext cx="938700" cy="46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">
                <a:solidFill>
                  <a:srgbClr val="666666"/>
                </a:solidFill>
              </a:rPr>
              <a:t>Page view </a:t>
            </a:r>
          </a:p>
        </p:txBody>
      </p:sp>
      <p:sp>
        <p:nvSpPr>
          <p:cNvPr id="400" name="Shape 400"/>
          <p:cNvSpPr/>
          <p:nvPr/>
        </p:nvSpPr>
        <p:spPr>
          <a:xfrm>
            <a:off x="7845375" y="1731787"/>
            <a:ext cx="938700" cy="46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">
                <a:solidFill>
                  <a:srgbClr val="666666"/>
                </a:solidFill>
              </a:rPr>
              <a:t>Bounce rate</a:t>
            </a:r>
          </a:p>
        </p:txBody>
      </p:sp>
      <p:sp>
        <p:nvSpPr>
          <p:cNvPr id="401" name="Shape 401"/>
          <p:cNvSpPr/>
          <p:nvPr/>
        </p:nvSpPr>
        <p:spPr>
          <a:xfrm>
            <a:off x="6856692" y="2258887"/>
            <a:ext cx="938700" cy="46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">
                <a:solidFill>
                  <a:srgbClr val="666666"/>
                </a:solidFill>
              </a:rPr>
              <a:t>Clicks</a:t>
            </a:r>
          </a:p>
        </p:txBody>
      </p:sp>
      <p:sp>
        <p:nvSpPr>
          <p:cNvPr id="402" name="Shape 402"/>
          <p:cNvSpPr/>
          <p:nvPr/>
        </p:nvSpPr>
        <p:spPr>
          <a:xfrm>
            <a:off x="7845375" y="2258887"/>
            <a:ext cx="938700" cy="46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">
                <a:solidFill>
                  <a:srgbClr val="666666"/>
                </a:solidFill>
              </a:rPr>
              <a:t>CTR</a:t>
            </a:r>
          </a:p>
        </p:txBody>
      </p:sp>
      <p:sp>
        <p:nvSpPr>
          <p:cNvPr id="403" name="Shape 403"/>
          <p:cNvSpPr/>
          <p:nvPr/>
        </p:nvSpPr>
        <p:spPr>
          <a:xfrm>
            <a:off x="6991010" y="1961955"/>
            <a:ext cx="727866" cy="194300"/>
          </a:xfrm>
          <a:custGeom>
            <a:avLst/>
            <a:gdLst/>
            <a:ahLst/>
            <a:cxnLst/>
            <a:rect l="0" t="0" r="0" b="0"/>
            <a:pathLst>
              <a:path w="22645" h="7772" extrusionOk="0">
                <a:moveTo>
                  <a:pt x="0" y="7772"/>
                </a:moveTo>
                <a:cubicBezTo>
                  <a:pt x="966" y="6483"/>
                  <a:pt x="3820" y="362"/>
                  <a:pt x="5800" y="40"/>
                </a:cubicBezTo>
                <a:cubicBezTo>
                  <a:pt x="7779" y="-282"/>
                  <a:pt x="9803" y="5747"/>
                  <a:pt x="11875" y="5839"/>
                </a:cubicBezTo>
                <a:cubicBezTo>
                  <a:pt x="13946" y="5931"/>
                  <a:pt x="16708" y="1098"/>
                  <a:pt x="18227" y="592"/>
                </a:cubicBezTo>
                <a:cubicBezTo>
                  <a:pt x="19745" y="85"/>
                  <a:pt x="20251" y="1972"/>
                  <a:pt x="20988" y="2801"/>
                </a:cubicBezTo>
                <a:cubicBezTo>
                  <a:pt x="21724" y="3629"/>
                  <a:pt x="22368" y="5102"/>
                  <a:pt x="22645" y="5563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04" name="Shape 404"/>
          <p:cNvSpPr/>
          <p:nvPr/>
        </p:nvSpPr>
        <p:spPr>
          <a:xfrm>
            <a:off x="7942906" y="1961955"/>
            <a:ext cx="727866" cy="194300"/>
          </a:xfrm>
          <a:custGeom>
            <a:avLst/>
            <a:gdLst/>
            <a:ahLst/>
            <a:cxnLst/>
            <a:rect l="0" t="0" r="0" b="0"/>
            <a:pathLst>
              <a:path w="22645" h="7772" extrusionOk="0">
                <a:moveTo>
                  <a:pt x="0" y="7772"/>
                </a:moveTo>
                <a:cubicBezTo>
                  <a:pt x="966" y="6483"/>
                  <a:pt x="3820" y="362"/>
                  <a:pt x="5800" y="40"/>
                </a:cubicBezTo>
                <a:cubicBezTo>
                  <a:pt x="7779" y="-282"/>
                  <a:pt x="9803" y="5747"/>
                  <a:pt x="11875" y="5839"/>
                </a:cubicBezTo>
                <a:cubicBezTo>
                  <a:pt x="13946" y="5931"/>
                  <a:pt x="16708" y="1098"/>
                  <a:pt x="18227" y="592"/>
                </a:cubicBezTo>
                <a:cubicBezTo>
                  <a:pt x="19745" y="85"/>
                  <a:pt x="20251" y="1972"/>
                  <a:pt x="20988" y="2801"/>
                </a:cubicBezTo>
                <a:cubicBezTo>
                  <a:pt x="21724" y="3629"/>
                  <a:pt x="22368" y="5102"/>
                  <a:pt x="22645" y="5563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05" name="Shape 405"/>
          <p:cNvSpPr/>
          <p:nvPr/>
        </p:nvSpPr>
        <p:spPr>
          <a:xfrm>
            <a:off x="6991010" y="2468255"/>
            <a:ext cx="727866" cy="194300"/>
          </a:xfrm>
          <a:custGeom>
            <a:avLst/>
            <a:gdLst/>
            <a:ahLst/>
            <a:cxnLst/>
            <a:rect l="0" t="0" r="0" b="0"/>
            <a:pathLst>
              <a:path w="22645" h="7772" extrusionOk="0">
                <a:moveTo>
                  <a:pt x="0" y="7772"/>
                </a:moveTo>
                <a:cubicBezTo>
                  <a:pt x="966" y="6483"/>
                  <a:pt x="3820" y="362"/>
                  <a:pt x="5800" y="40"/>
                </a:cubicBezTo>
                <a:cubicBezTo>
                  <a:pt x="7779" y="-282"/>
                  <a:pt x="9803" y="5747"/>
                  <a:pt x="11875" y="5839"/>
                </a:cubicBezTo>
                <a:cubicBezTo>
                  <a:pt x="13946" y="5931"/>
                  <a:pt x="16708" y="1098"/>
                  <a:pt x="18227" y="592"/>
                </a:cubicBezTo>
                <a:cubicBezTo>
                  <a:pt x="19745" y="85"/>
                  <a:pt x="20251" y="1972"/>
                  <a:pt x="20988" y="2801"/>
                </a:cubicBezTo>
                <a:cubicBezTo>
                  <a:pt x="21724" y="3629"/>
                  <a:pt x="22368" y="5102"/>
                  <a:pt x="22645" y="5563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06" name="Shape 406"/>
          <p:cNvSpPr/>
          <p:nvPr/>
        </p:nvSpPr>
        <p:spPr>
          <a:xfrm>
            <a:off x="7942906" y="2468255"/>
            <a:ext cx="727866" cy="194300"/>
          </a:xfrm>
          <a:custGeom>
            <a:avLst/>
            <a:gdLst/>
            <a:ahLst/>
            <a:cxnLst/>
            <a:rect l="0" t="0" r="0" b="0"/>
            <a:pathLst>
              <a:path w="22645" h="7772" extrusionOk="0">
                <a:moveTo>
                  <a:pt x="0" y="7772"/>
                </a:moveTo>
                <a:cubicBezTo>
                  <a:pt x="966" y="6483"/>
                  <a:pt x="3820" y="362"/>
                  <a:pt x="5800" y="40"/>
                </a:cubicBezTo>
                <a:cubicBezTo>
                  <a:pt x="7779" y="-282"/>
                  <a:pt x="9803" y="5747"/>
                  <a:pt x="11875" y="5839"/>
                </a:cubicBezTo>
                <a:cubicBezTo>
                  <a:pt x="13946" y="5931"/>
                  <a:pt x="16708" y="1098"/>
                  <a:pt x="18227" y="592"/>
                </a:cubicBezTo>
                <a:cubicBezTo>
                  <a:pt x="19745" y="85"/>
                  <a:pt x="20251" y="1972"/>
                  <a:pt x="20988" y="2801"/>
                </a:cubicBezTo>
                <a:cubicBezTo>
                  <a:pt x="21724" y="3629"/>
                  <a:pt x="22368" y="5102"/>
                  <a:pt x="22645" y="5563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07" name="Shape 407"/>
          <p:cNvSpPr txBox="1"/>
          <p:nvPr/>
        </p:nvSpPr>
        <p:spPr>
          <a:xfrm>
            <a:off x="5598400" y="651450"/>
            <a:ext cx="2533200" cy="28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/>
              <a:t>Event Monitor Browse Node</a:t>
            </a:r>
            <a:r>
              <a:rPr lang="en-US" sz="800">
                <a:solidFill>
                  <a:schemeClr val="dk1"/>
                </a:solidFill>
              </a:rPr>
              <a:t>--Overview</a:t>
            </a:r>
          </a:p>
          <a:p>
            <a:pPr lvl="0" algn="ctr" rtl="0">
              <a:spcBef>
                <a:spcPts val="0"/>
              </a:spcBef>
              <a:buNone/>
            </a:pPr>
            <a:endParaRPr sz="800"/>
          </a:p>
        </p:txBody>
      </p:sp>
      <p:sp>
        <p:nvSpPr>
          <p:cNvPr id="408" name="Shape 408"/>
          <p:cNvSpPr/>
          <p:nvPr/>
        </p:nvSpPr>
        <p:spPr>
          <a:xfrm>
            <a:off x="6865081" y="2778250"/>
            <a:ext cx="938700" cy="121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">
                <a:solidFill>
                  <a:srgbClr val="666666"/>
                </a:solidFill>
              </a:rPr>
              <a:t>Top Searched KW</a:t>
            </a:r>
          </a:p>
        </p:txBody>
      </p:sp>
      <p:pic>
        <p:nvPicPr>
          <p:cNvPr id="409" name="Shape 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1300" y="1557200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/>
        </p:nvSpPr>
        <p:spPr>
          <a:xfrm>
            <a:off x="6142900" y="4289900"/>
            <a:ext cx="9111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600">
                <a:solidFill>
                  <a:srgbClr val="434343"/>
                </a:solidFill>
              </a:rPr>
              <a:t>Click to go to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600">
                <a:solidFill>
                  <a:srgbClr val="434343"/>
                </a:solidFill>
              </a:rPr>
              <a:t>Spotlight to edit this page</a:t>
            </a:r>
          </a:p>
        </p:txBody>
      </p:sp>
      <p:cxnSp>
        <p:nvCxnSpPr>
          <p:cNvPr id="411" name="Shape 411"/>
          <p:cNvCxnSpPr>
            <a:stCxn id="409" idx="2"/>
            <a:endCxn id="410" idx="0"/>
          </p:cNvCxnSpPr>
          <p:nvPr/>
        </p:nvCxnSpPr>
        <p:spPr>
          <a:xfrm>
            <a:off x="6598450" y="1671500"/>
            <a:ext cx="0" cy="26184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2" name="Shape 412"/>
          <p:cNvSpPr/>
          <p:nvPr/>
        </p:nvSpPr>
        <p:spPr>
          <a:xfrm>
            <a:off x="6840799" y="1539825"/>
            <a:ext cx="711900" cy="1143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Overview</a:t>
            </a:r>
          </a:p>
        </p:txBody>
      </p:sp>
      <p:cxnSp>
        <p:nvCxnSpPr>
          <p:cNvPr id="413" name="Shape 413"/>
          <p:cNvCxnSpPr/>
          <p:nvPr/>
        </p:nvCxnSpPr>
        <p:spPr>
          <a:xfrm>
            <a:off x="7316666" y="1654125"/>
            <a:ext cx="1550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4" name="Shape 414"/>
          <p:cNvSpPr/>
          <p:nvPr/>
        </p:nvSpPr>
        <p:spPr>
          <a:xfrm>
            <a:off x="7552700" y="1539825"/>
            <a:ext cx="697200" cy="1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Modules</a:t>
            </a:r>
          </a:p>
        </p:txBody>
      </p:sp>
      <p:sp>
        <p:nvSpPr>
          <p:cNvPr id="415" name="Shape 415"/>
          <p:cNvSpPr/>
          <p:nvPr/>
        </p:nvSpPr>
        <p:spPr>
          <a:xfrm>
            <a:off x="7857217" y="2778250"/>
            <a:ext cx="938700" cy="121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">
                <a:solidFill>
                  <a:srgbClr val="666666"/>
                </a:solidFill>
              </a:rPr>
              <a:t>Top Traffic Source</a:t>
            </a:r>
          </a:p>
        </p:txBody>
      </p:sp>
      <p:sp>
        <p:nvSpPr>
          <p:cNvPr id="416" name="Shape 416"/>
          <p:cNvSpPr/>
          <p:nvPr/>
        </p:nvSpPr>
        <p:spPr>
          <a:xfrm>
            <a:off x="8249900" y="1539825"/>
            <a:ext cx="457500" cy="1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Path</a:t>
            </a:r>
          </a:p>
        </p:txBody>
      </p:sp>
      <p:cxnSp>
        <p:nvCxnSpPr>
          <p:cNvPr id="417" name="Shape 417"/>
          <p:cNvCxnSpPr/>
          <p:nvPr/>
        </p:nvCxnSpPr>
        <p:spPr>
          <a:xfrm flipH="1">
            <a:off x="729175" y="1185300"/>
            <a:ext cx="4253100" cy="2671500"/>
          </a:xfrm>
          <a:prstGeom prst="bentConnector3">
            <a:avLst>
              <a:gd name="adj1" fmla="val 379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8" name="Shape 418"/>
          <p:cNvCxnSpPr>
            <a:stCxn id="379" idx="2"/>
          </p:cNvCxnSpPr>
          <p:nvPr/>
        </p:nvCxnSpPr>
        <p:spPr>
          <a:xfrm>
            <a:off x="714284" y="3604047"/>
            <a:ext cx="7200" cy="2604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3854" y="-68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DESIGN - FUNCTIONAL FLOW (wireframe)</a:t>
            </a:r>
          </a:p>
        </p:txBody>
      </p:sp>
      <p:sp>
        <p:nvSpPr>
          <p:cNvPr id="424" name="Shape 424"/>
          <p:cNvSpPr/>
          <p:nvPr/>
        </p:nvSpPr>
        <p:spPr>
          <a:xfrm>
            <a:off x="153525" y="982250"/>
            <a:ext cx="3853800" cy="321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285450" y="1075450"/>
            <a:ext cx="3576000" cy="38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Filter</a:t>
            </a:r>
          </a:p>
        </p:txBody>
      </p:sp>
      <p:sp>
        <p:nvSpPr>
          <p:cNvPr id="426" name="Shape 426"/>
          <p:cNvSpPr/>
          <p:nvPr/>
        </p:nvSpPr>
        <p:spPr>
          <a:xfrm>
            <a:off x="285450" y="1515049"/>
            <a:ext cx="1592700" cy="25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Heatmap</a:t>
            </a:r>
          </a:p>
        </p:txBody>
      </p:sp>
      <p:sp>
        <p:nvSpPr>
          <p:cNvPr id="427" name="Shape 427"/>
          <p:cNvSpPr/>
          <p:nvPr/>
        </p:nvSpPr>
        <p:spPr>
          <a:xfrm>
            <a:off x="1930800" y="1515050"/>
            <a:ext cx="1968900" cy="25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666666"/>
              </a:solidFill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752250" y="651450"/>
            <a:ext cx="2533200" cy="28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/>
              <a:t>Event Monitor Browse Node--Modules</a:t>
            </a:r>
          </a:p>
        </p:txBody>
      </p:sp>
      <p:sp>
        <p:nvSpPr>
          <p:cNvPr id="429" name="Shape 429"/>
          <p:cNvSpPr/>
          <p:nvPr/>
        </p:nvSpPr>
        <p:spPr>
          <a:xfrm>
            <a:off x="2015547" y="2609273"/>
            <a:ext cx="1845600" cy="68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">
                <a:solidFill>
                  <a:srgbClr val="666666"/>
                </a:solidFill>
              </a:rPr>
              <a:t>Modules CTR Chart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150" y="1557200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/>
          <p:nvPr/>
        </p:nvSpPr>
        <p:spPr>
          <a:xfrm>
            <a:off x="2015547" y="1862099"/>
            <a:ext cx="1845600" cy="68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">
                <a:solidFill>
                  <a:srgbClr val="666666"/>
                </a:solidFill>
              </a:rPr>
              <a:t>Module Error Chart</a:t>
            </a:r>
          </a:p>
        </p:txBody>
      </p:sp>
      <p:sp>
        <p:nvSpPr>
          <p:cNvPr id="432" name="Shape 432"/>
          <p:cNvSpPr/>
          <p:nvPr/>
        </p:nvSpPr>
        <p:spPr>
          <a:xfrm>
            <a:off x="1994650" y="1539825"/>
            <a:ext cx="711900" cy="1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Overview</a:t>
            </a:r>
          </a:p>
        </p:txBody>
      </p:sp>
      <p:cxnSp>
        <p:nvCxnSpPr>
          <p:cNvPr id="433" name="Shape 433"/>
          <p:cNvCxnSpPr>
            <a:stCxn id="432" idx="2"/>
          </p:cNvCxnSpPr>
          <p:nvPr/>
        </p:nvCxnSpPr>
        <p:spPr>
          <a:xfrm>
            <a:off x="2350600" y="1654125"/>
            <a:ext cx="12057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34" name="Shape 434"/>
          <p:cNvSpPr/>
          <p:nvPr/>
        </p:nvSpPr>
        <p:spPr>
          <a:xfrm>
            <a:off x="2706553" y="1539825"/>
            <a:ext cx="711900" cy="1143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Modules</a:t>
            </a:r>
          </a:p>
        </p:txBody>
      </p:sp>
      <p:sp>
        <p:nvSpPr>
          <p:cNvPr id="435" name="Shape 435"/>
          <p:cNvSpPr/>
          <p:nvPr/>
        </p:nvSpPr>
        <p:spPr>
          <a:xfrm>
            <a:off x="3128603" y="1700962"/>
            <a:ext cx="711900" cy="114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/>
              <a:t>Download</a:t>
            </a:r>
          </a:p>
        </p:txBody>
      </p:sp>
      <p:sp>
        <p:nvSpPr>
          <p:cNvPr id="436" name="Shape 436"/>
          <p:cNvSpPr/>
          <p:nvPr/>
        </p:nvSpPr>
        <p:spPr>
          <a:xfrm>
            <a:off x="2015547" y="3346550"/>
            <a:ext cx="1845600" cy="68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">
                <a:solidFill>
                  <a:srgbClr val="666666"/>
                </a:solidFill>
              </a:rPr>
              <a:t>Modules … Chart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4093575" y="2061700"/>
            <a:ext cx="9111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600">
                <a:solidFill>
                  <a:srgbClr val="434343"/>
                </a:solidFill>
              </a:rPr>
              <a:t>Click to Report to RPP or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600">
                <a:solidFill>
                  <a:srgbClr val="434343"/>
                </a:solidFill>
              </a:rPr>
              <a:t>Request Inventory</a:t>
            </a:r>
          </a:p>
        </p:txBody>
      </p:sp>
      <p:cxnSp>
        <p:nvCxnSpPr>
          <p:cNvPr id="438" name="Shape 438"/>
          <p:cNvCxnSpPr>
            <a:stCxn id="435" idx="3"/>
          </p:cNvCxnSpPr>
          <p:nvPr/>
        </p:nvCxnSpPr>
        <p:spPr>
          <a:xfrm>
            <a:off x="3840503" y="1758112"/>
            <a:ext cx="343500" cy="3867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9" name="Shape 439"/>
          <p:cNvSpPr/>
          <p:nvPr/>
        </p:nvSpPr>
        <p:spPr>
          <a:xfrm>
            <a:off x="3403850" y="1539825"/>
            <a:ext cx="457500" cy="1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Path</a:t>
            </a:r>
          </a:p>
        </p:txBody>
      </p:sp>
      <p:sp>
        <p:nvSpPr>
          <p:cNvPr id="440" name="Shape 440"/>
          <p:cNvSpPr/>
          <p:nvPr/>
        </p:nvSpPr>
        <p:spPr>
          <a:xfrm>
            <a:off x="5090950" y="982175"/>
            <a:ext cx="3853800" cy="321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5222875" y="1075450"/>
            <a:ext cx="3576000" cy="38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Filter</a:t>
            </a:r>
          </a:p>
        </p:txBody>
      </p:sp>
      <p:sp>
        <p:nvSpPr>
          <p:cNvPr id="442" name="Shape 442"/>
          <p:cNvSpPr/>
          <p:nvPr/>
        </p:nvSpPr>
        <p:spPr>
          <a:xfrm>
            <a:off x="5222875" y="1515049"/>
            <a:ext cx="1592700" cy="25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Heatmap</a:t>
            </a:r>
          </a:p>
        </p:txBody>
      </p:sp>
      <p:sp>
        <p:nvSpPr>
          <p:cNvPr id="443" name="Shape 443"/>
          <p:cNvSpPr/>
          <p:nvPr/>
        </p:nvSpPr>
        <p:spPr>
          <a:xfrm>
            <a:off x="6868225" y="1515050"/>
            <a:ext cx="1968900" cy="25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>
              <a:solidFill>
                <a:srgbClr val="666666"/>
              </a:solidFill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5689677" y="651450"/>
            <a:ext cx="2533200" cy="3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/>
              <a:t>Event Monitor Browse Node</a:t>
            </a:r>
            <a:r>
              <a:rPr lang="en-US" sz="800">
                <a:solidFill>
                  <a:schemeClr val="dk1"/>
                </a:solidFill>
              </a:rPr>
              <a:t>--Path</a:t>
            </a:r>
          </a:p>
          <a:p>
            <a:pPr lvl="0" algn="ctr" rtl="0">
              <a:spcBef>
                <a:spcPts val="0"/>
              </a:spcBef>
              <a:buNone/>
            </a:pPr>
            <a:endParaRPr sz="800"/>
          </a:p>
        </p:txBody>
      </p:sp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575" y="1557200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/>
          <p:nvPr/>
        </p:nvSpPr>
        <p:spPr>
          <a:xfrm>
            <a:off x="6932075" y="1539825"/>
            <a:ext cx="711900" cy="1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Overview</a:t>
            </a:r>
          </a:p>
        </p:txBody>
      </p:sp>
      <p:cxnSp>
        <p:nvCxnSpPr>
          <p:cNvPr id="447" name="Shape 447"/>
          <p:cNvCxnSpPr>
            <a:stCxn id="446" idx="2"/>
          </p:cNvCxnSpPr>
          <p:nvPr/>
        </p:nvCxnSpPr>
        <p:spPr>
          <a:xfrm>
            <a:off x="7288025" y="1654125"/>
            <a:ext cx="12057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8" name="Shape 448"/>
          <p:cNvSpPr/>
          <p:nvPr/>
        </p:nvSpPr>
        <p:spPr>
          <a:xfrm>
            <a:off x="7643978" y="1539825"/>
            <a:ext cx="711900" cy="1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Modules</a:t>
            </a:r>
          </a:p>
        </p:txBody>
      </p:sp>
      <p:sp>
        <p:nvSpPr>
          <p:cNvPr id="449" name="Shape 449"/>
          <p:cNvSpPr/>
          <p:nvPr/>
        </p:nvSpPr>
        <p:spPr>
          <a:xfrm>
            <a:off x="8341275" y="1539825"/>
            <a:ext cx="457500" cy="1143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Path</a:t>
            </a:r>
          </a:p>
        </p:txBody>
      </p:sp>
      <p:sp>
        <p:nvSpPr>
          <p:cNvPr id="450" name="Shape 450"/>
          <p:cNvSpPr/>
          <p:nvPr/>
        </p:nvSpPr>
        <p:spPr>
          <a:xfrm>
            <a:off x="6932025" y="3306400"/>
            <a:ext cx="1845600" cy="68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">
                <a:solidFill>
                  <a:srgbClr val="666666"/>
                </a:solidFill>
              </a:rPr>
              <a:t>Top Searched KW Bar Chart</a:t>
            </a:r>
          </a:p>
        </p:txBody>
      </p:sp>
      <p:sp>
        <p:nvSpPr>
          <p:cNvPr id="451" name="Shape 451"/>
          <p:cNvSpPr/>
          <p:nvPr/>
        </p:nvSpPr>
        <p:spPr>
          <a:xfrm>
            <a:off x="6929875" y="2557850"/>
            <a:ext cx="1845600" cy="68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">
                <a:solidFill>
                  <a:srgbClr val="666666"/>
                </a:solidFill>
              </a:rPr>
              <a:t>Top Traffic Source Stack Area Chart</a:t>
            </a:r>
          </a:p>
        </p:txBody>
      </p:sp>
      <p:cxnSp>
        <p:nvCxnSpPr>
          <p:cNvPr id="452" name="Shape 452"/>
          <p:cNvCxnSpPr/>
          <p:nvPr/>
        </p:nvCxnSpPr>
        <p:spPr>
          <a:xfrm>
            <a:off x="3798400" y="1556625"/>
            <a:ext cx="39684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3" name="Shape 453"/>
          <p:cNvSpPr txBox="1"/>
          <p:nvPr/>
        </p:nvSpPr>
        <p:spPr>
          <a:xfrm>
            <a:off x="4159550" y="1318725"/>
            <a:ext cx="911100" cy="2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600">
                <a:solidFill>
                  <a:srgbClr val="434343"/>
                </a:solidFill>
              </a:rPr>
              <a:t>Switch Tab</a:t>
            </a:r>
          </a:p>
        </p:txBody>
      </p:sp>
      <p:sp>
        <p:nvSpPr>
          <p:cNvPr id="454" name="Shape 454"/>
          <p:cNvSpPr/>
          <p:nvPr/>
        </p:nvSpPr>
        <p:spPr>
          <a:xfrm>
            <a:off x="6929875" y="1727300"/>
            <a:ext cx="1845600" cy="76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">
                <a:solidFill>
                  <a:srgbClr val="666666"/>
                </a:solidFill>
              </a:rPr>
              <a:t>Path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3854" y="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DESIGN – HIGH FIDELITY MOCKUP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0" y="1645375"/>
            <a:ext cx="4889400" cy="13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http://mockup.corp.ebay.com/sm/#g=1&amp;p=sm_dashboard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/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>
                <a:solidFill>
                  <a:srgbClr val="000000"/>
                </a:solidFill>
              </a:rPr>
              <a:t>Use Case - Overall (Lauren)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31300" y="460600"/>
            <a:ext cx="2622000" cy="47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>
                <a:solidFill>
                  <a:srgbClr val="595959"/>
                </a:solidFill>
              </a:rPr>
              <a:t>High level objective and narrative</a:t>
            </a:r>
          </a:p>
          <a:p>
            <a: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arabicPeriod"/>
            </a:pPr>
            <a:r>
              <a:rPr lang="en-US" sz="800">
                <a:solidFill>
                  <a:srgbClr val="595959"/>
                </a:solidFill>
              </a:rPr>
              <a:t>To be able to stimulate interest and entice customers to make a purchase with historical metrics and drivers to help plan future decisions</a:t>
            </a:r>
          </a:p>
          <a:p>
            <a: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arabicPeriod"/>
            </a:pPr>
            <a:r>
              <a:rPr lang="en-US" sz="800">
                <a:solidFill>
                  <a:srgbClr val="595959"/>
                </a:solidFill>
              </a:rPr>
              <a:t>Knowing the customers behavior enables a SM to manage inventory and optimize the performance</a:t>
            </a:r>
          </a:p>
          <a:p>
            <a: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arabicPeriod"/>
            </a:pPr>
            <a:r>
              <a:rPr lang="en-US" sz="800">
                <a:solidFill>
                  <a:srgbClr val="595959"/>
                </a:solidFill>
              </a:rPr>
              <a:t>The SM needs to be able to see the highs and lows of where the customer is interacting to be able to continue to action and target those areas</a:t>
            </a:r>
          </a:p>
          <a:p>
            <a: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arabicPeriod"/>
            </a:pPr>
            <a:r>
              <a:rPr lang="en-US" sz="800">
                <a:solidFill>
                  <a:srgbClr val="595959"/>
                </a:solidFill>
              </a:rPr>
              <a:t>SM involves using intuition and educated decisions from past experience and data to determine which areas they need to pursue to increase engagement</a:t>
            </a:r>
          </a:p>
          <a:p>
            <a: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alphaLcPeriod"/>
            </a:pPr>
            <a:r>
              <a:rPr lang="en-US" sz="800">
                <a:solidFill>
                  <a:srgbClr val="595959"/>
                </a:solidFill>
              </a:rPr>
              <a:t>Creative displays, partner with marketing, inform merchants on conversion, etc</a:t>
            </a:r>
          </a:p>
          <a:p>
            <a: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arabicPeriod"/>
            </a:pPr>
            <a:r>
              <a:rPr lang="en-US" sz="800">
                <a:solidFill>
                  <a:srgbClr val="595959"/>
                </a:solidFill>
              </a:rPr>
              <a:t>The SM should be able to see the variance between customers from desktop, mweb, and apps</a:t>
            </a:r>
          </a:p>
          <a:p>
            <a: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arabicPeriod"/>
            </a:pPr>
            <a:r>
              <a:rPr lang="en-US" sz="800">
                <a:solidFill>
                  <a:srgbClr val="595959"/>
                </a:solidFill>
              </a:rPr>
              <a:t>The SM needs a compiled view and benchmarks to compare site wide data to individual category level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2889950" y="504500"/>
            <a:ext cx="6104700" cy="45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>
                <a:solidFill>
                  <a:srgbClr val="595959"/>
                </a:solidFill>
              </a:rPr>
              <a:t>Key Metrics - These should be save-able/personalizable dashboard saved with the SM’s information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>
                <a:solidFill>
                  <a:srgbClr val="595959"/>
                </a:solidFill>
              </a:rPr>
              <a:t>WoW, YoY, QTD, Current Week</a:t>
            </a:r>
          </a:p>
          <a:p>
            <a:pPr marL="914400" lvl="1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alphaLcPeriod"/>
            </a:pPr>
            <a:r>
              <a:rPr lang="en-US" sz="1000">
                <a:solidFill>
                  <a:srgbClr val="595959"/>
                </a:solidFill>
              </a:rPr>
              <a:t>Whole site Traffic</a:t>
            </a:r>
          </a:p>
          <a:p>
            <a:pPr marL="1371600" lvl="2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romanLcPeriod"/>
            </a:pPr>
            <a:r>
              <a:rPr lang="en-US" sz="1000">
                <a:solidFill>
                  <a:srgbClr val="595959"/>
                </a:solidFill>
              </a:rPr>
              <a:t>Views, Visits, GMV, CTR, Conversion, Bounce Rate, Exit Rate</a:t>
            </a:r>
          </a:p>
          <a:p>
            <a:pPr marL="1371600" lvl="2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romanLcPeriod"/>
            </a:pPr>
            <a:r>
              <a:rPr lang="en-US" sz="1000">
                <a:solidFill>
                  <a:srgbClr val="595959"/>
                </a:solidFill>
              </a:rPr>
              <a:t>Funnel of entry</a:t>
            </a:r>
          </a:p>
          <a:p>
            <a:pPr marL="914400" lvl="1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alphaLcPeriod"/>
            </a:pPr>
            <a:r>
              <a:rPr lang="en-US" sz="1000">
                <a:solidFill>
                  <a:srgbClr val="595959"/>
                </a:solidFill>
              </a:rPr>
              <a:t>Browse Node Traffic</a:t>
            </a:r>
          </a:p>
          <a:p>
            <a:pPr marL="1371600" lvl="2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romanLcPeriod"/>
            </a:pPr>
            <a:r>
              <a:rPr lang="en-US" sz="1000">
                <a:solidFill>
                  <a:srgbClr val="595959"/>
                </a:solidFill>
              </a:rPr>
              <a:t>Total Site</a:t>
            </a:r>
          </a:p>
          <a:p>
            <a:pPr marL="1371600" lvl="2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romanLcPeriod"/>
            </a:pPr>
            <a:r>
              <a:rPr lang="en-US" sz="1000">
                <a:solidFill>
                  <a:srgbClr val="595959"/>
                </a:solidFill>
              </a:rPr>
              <a:t>Total Vertical</a:t>
            </a:r>
          </a:p>
          <a:p>
            <a:pPr marL="1371600" lvl="2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romanLcPeriod"/>
            </a:pPr>
            <a:r>
              <a:rPr lang="en-US" sz="1000">
                <a:solidFill>
                  <a:srgbClr val="595959"/>
                </a:solidFill>
              </a:rPr>
              <a:t>Category/L2</a:t>
            </a:r>
          </a:p>
          <a:p>
            <a:pPr marL="914400" lvl="1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alphaLcPeriod"/>
            </a:pPr>
            <a:r>
              <a:rPr lang="en-US" sz="1000">
                <a:solidFill>
                  <a:srgbClr val="595959"/>
                </a:solidFill>
              </a:rPr>
              <a:t>Flexi-hubs</a:t>
            </a:r>
          </a:p>
          <a:p>
            <a:pPr marL="1371600" lvl="2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romanLcPeriod"/>
            </a:pPr>
            <a:r>
              <a:rPr lang="en-US" sz="1000">
                <a:solidFill>
                  <a:srgbClr val="595959"/>
                </a:solidFill>
              </a:rPr>
              <a:t>Total Site</a:t>
            </a:r>
          </a:p>
          <a:p>
            <a:pPr marL="1371600" lvl="2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romanLcPeriod"/>
            </a:pPr>
            <a:r>
              <a:rPr lang="en-US" sz="1000">
                <a:solidFill>
                  <a:srgbClr val="595959"/>
                </a:solidFill>
              </a:rPr>
              <a:t>Total Vertical</a:t>
            </a:r>
          </a:p>
          <a:p>
            <a:pPr marL="1371600" lvl="2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romanLcPeriod"/>
            </a:pPr>
            <a:r>
              <a:rPr lang="en-US" sz="1000">
                <a:solidFill>
                  <a:srgbClr val="595959"/>
                </a:solidFill>
              </a:rPr>
              <a:t>Category/L2</a:t>
            </a:r>
          </a:p>
          <a:p>
            <a:pPr marL="914400" lvl="1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alphaLcPeriod"/>
            </a:pPr>
            <a:r>
              <a:rPr lang="en-US" sz="1000">
                <a:solidFill>
                  <a:srgbClr val="595959"/>
                </a:solidFill>
              </a:rPr>
              <a:t>Events</a:t>
            </a:r>
          </a:p>
          <a:p>
            <a:pPr marL="1371600" lvl="2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romanLcPeriod"/>
            </a:pPr>
            <a:r>
              <a:rPr lang="en-US" sz="1000">
                <a:solidFill>
                  <a:srgbClr val="595959"/>
                </a:solidFill>
              </a:rPr>
              <a:t>Total Site</a:t>
            </a:r>
          </a:p>
          <a:p>
            <a:pPr marL="1371600" lvl="2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romanLcPeriod"/>
            </a:pPr>
            <a:r>
              <a:rPr lang="en-US" sz="1000">
                <a:solidFill>
                  <a:srgbClr val="595959"/>
                </a:solidFill>
              </a:rPr>
              <a:t>Total Vertical</a:t>
            </a:r>
          </a:p>
          <a:p>
            <a:pPr marL="1371600" lvl="2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romanLcPeriod"/>
            </a:pPr>
            <a:r>
              <a:rPr lang="en-US" sz="1000">
                <a:solidFill>
                  <a:srgbClr val="595959"/>
                </a:solidFill>
              </a:rPr>
              <a:t>Category/L2</a:t>
            </a:r>
          </a:p>
          <a:p>
            <a:pPr marL="914400" lvl="1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alphaLcPeriod"/>
            </a:pPr>
            <a:r>
              <a:rPr lang="en-US" sz="1000">
                <a:solidFill>
                  <a:srgbClr val="595959"/>
                </a:solidFill>
              </a:rPr>
              <a:t>SEO Traffic</a:t>
            </a:r>
          </a:p>
          <a:p>
            <a:pPr marL="914400" lvl="1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95959"/>
              </a:buClr>
              <a:buSzPct val="100000"/>
              <a:buAutoNum type="alphaLcPeriod"/>
            </a:pPr>
            <a:r>
              <a:rPr lang="en-US" sz="1000">
                <a:solidFill>
                  <a:srgbClr val="595959"/>
                </a:solidFill>
              </a:rPr>
              <a:t>Internal Search Traffic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>
                <a:solidFill>
                  <a:srgbClr val="595959"/>
                </a:solidFill>
              </a:rPr>
              <a:t>Actions helped drive these results: will help determine future decisions and provide guidance for areas to investigate where the SM needs to research next. The information provided here is directional and high level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>
              <a:solidFill>
                <a:srgbClr val="595959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54450" y="560525"/>
            <a:ext cx="3339000" cy="45831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I’d like to know how all my Flexihub pages </a:t>
            </a:r>
            <a:r>
              <a:rPr lang="en-US" sz="800">
                <a:solidFill>
                  <a:schemeClr val="dk1"/>
                </a:solidFill>
              </a:rPr>
              <a:t>(specific set of favorited pages) </a:t>
            </a:r>
            <a:r>
              <a:rPr lang="en-US" sz="800">
                <a:solidFill>
                  <a:srgbClr val="000000"/>
                </a:solidFill>
              </a:rPr>
              <a:t>performed at a total level. I’d like a quick summary at top showing the below for the selected </a:t>
            </a:r>
            <a:r>
              <a:rPr lang="en-US" sz="800" u="sng">
                <a:solidFill>
                  <a:srgbClr val="000000"/>
                </a:solidFill>
              </a:rPr>
              <a:t>retail week</a:t>
            </a:r>
            <a:r>
              <a:rPr lang="en-US" sz="800">
                <a:solidFill>
                  <a:srgbClr val="000000"/>
                </a:solidFill>
              </a:rPr>
              <a:t>. This helps me understand when and how the customer engaged with the page (or not).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800">
                <a:solidFill>
                  <a:srgbClr val="000000"/>
                </a:solidFill>
              </a:rPr>
              <a:t>Page views</a:t>
            </a:r>
          </a:p>
          <a:p>
            <a: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800">
                <a:solidFill>
                  <a:srgbClr val="000000"/>
                </a:solidFill>
              </a:rPr>
              <a:t>Conversion</a:t>
            </a:r>
          </a:p>
          <a:p>
            <a: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800">
                <a:solidFill>
                  <a:srgbClr val="000000"/>
                </a:solidFill>
              </a:rPr>
              <a:t>CTR</a:t>
            </a:r>
          </a:p>
          <a:p>
            <a: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800">
                <a:solidFill>
                  <a:srgbClr val="000000"/>
                </a:solidFill>
              </a:rPr>
              <a:t>Bounce Rate </a:t>
            </a:r>
          </a:p>
          <a:p>
            <a: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800">
                <a:solidFill>
                  <a:srgbClr val="000000"/>
                </a:solidFill>
              </a:rPr>
              <a:t>Clicks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800">
                <a:solidFill>
                  <a:srgbClr val="000000"/>
                </a:solidFill>
              </a:rPr>
              <a:t>Then I need to understand the trend. How does this compare and </a:t>
            </a:r>
            <a:r>
              <a:rPr lang="en-US" sz="800">
                <a:solidFill>
                  <a:schemeClr val="dk1"/>
                </a:solidFill>
              </a:rPr>
              <a:t>was there a significant drop or increase? </a:t>
            </a:r>
            <a:r>
              <a:rPr lang="en-US" sz="800">
                <a:solidFill>
                  <a:srgbClr val="000000"/>
                </a:solidFill>
              </a:rPr>
              <a:t>Use Green for increase with % and red for decrease with %.</a:t>
            </a:r>
          </a:p>
          <a:p>
            <a: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800">
                <a:solidFill>
                  <a:srgbClr val="000000"/>
                </a:solidFill>
              </a:rPr>
              <a:t>wow</a:t>
            </a:r>
          </a:p>
          <a:p>
            <a: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800">
                <a:solidFill>
                  <a:srgbClr val="000000"/>
                </a:solidFill>
              </a:rPr>
              <a:t>yoy</a:t>
            </a:r>
          </a:p>
          <a:p>
            <a: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800">
                <a:solidFill>
                  <a:srgbClr val="000000"/>
                </a:solidFill>
              </a:rPr>
              <a:t>QTD comp</a:t>
            </a:r>
          </a:p>
          <a:p>
            <a: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800">
                <a:solidFill>
                  <a:srgbClr val="000000"/>
                </a:solidFill>
              </a:rPr>
              <a:t>4 week comp</a:t>
            </a:r>
          </a:p>
          <a:p>
            <a: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800">
                <a:solidFill>
                  <a:srgbClr val="000000"/>
                </a:solidFill>
              </a:rPr>
              <a:t>8 week comp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sz="800">
                <a:solidFill>
                  <a:srgbClr val="000000"/>
                </a:solidFill>
              </a:rPr>
              <a:t>On the same page, a quick glance at traffic by source (Free, Paid, Organic, etc) with wow %, yoy % change in green / red.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sz="800">
                <a:solidFill>
                  <a:srgbClr val="000000"/>
                </a:solidFill>
              </a:rPr>
              <a:t>Also on the same page, should be a list of all my pages broken out with their metrics, same as summary level data. Also with the same green and red visual cues.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800">
                <a:solidFill>
                  <a:srgbClr val="000000"/>
                </a:solidFill>
              </a:rPr>
              <a:t>This helps to understand which source or page(s) contributed to the decrease or increase.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sz="800">
                <a:solidFill>
                  <a:srgbClr val="000000"/>
                </a:solidFill>
              </a:rPr>
              <a:t>Then we can deep dive into the highest and lowest performers.</a:t>
            </a: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sz="800">
                <a:solidFill>
                  <a:srgbClr val="000000"/>
                </a:solidFill>
              </a:rPr>
              <a:t>We should be able to click through to the next level and also up a level as needed.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 SM Use Case - Flexihub (Cindy)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3393400" y="533550"/>
            <a:ext cx="3115200" cy="400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0000"/>
                </a:solidFill>
              </a:rPr>
              <a:t>Scenario: We want to dig into a page that saw a decrease from last week.</a:t>
            </a:r>
          </a:p>
          <a:p>
            <a:pPr marL="45720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900">
                <a:solidFill>
                  <a:srgbClr val="000000"/>
                </a:solidFill>
              </a:rPr>
              <a:t>We should be able to click into an icon from the Summary page leading us to Event Monitor for that page.</a:t>
            </a:r>
          </a:p>
          <a:p>
            <a:pPr marL="45720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900">
                <a:solidFill>
                  <a:srgbClr val="000000"/>
                </a:solidFill>
              </a:rPr>
              <a:t>Ideally we can see which modules dropped in clicks from last week. We should use the same green and red visual cues and include % change. Some questions to consider: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lphaLcPeriod"/>
            </a:pPr>
            <a:r>
              <a:rPr lang="en-US" sz="900">
                <a:solidFill>
                  <a:srgbClr val="000000"/>
                </a:solidFill>
              </a:rPr>
              <a:t>Was there a new hero event launched this week? Is it not as compelling as the previous hero event? (Conversely, is the new hero event better this week than last?)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lphaLcPeriod"/>
            </a:pPr>
            <a:r>
              <a:rPr lang="en-US" sz="900">
                <a:solidFill>
                  <a:srgbClr val="000000"/>
                </a:solidFill>
              </a:rPr>
              <a:t>Were vis nav tiles rearranged or updated?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lphaLcPeriod"/>
            </a:pPr>
            <a:r>
              <a:rPr lang="en-US" sz="900">
                <a:solidFill>
                  <a:srgbClr val="000000"/>
                </a:solidFill>
              </a:rPr>
              <a:t>Was the LHN updated?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lphaLcPeriod"/>
            </a:pPr>
            <a:r>
              <a:rPr lang="en-US" sz="900">
                <a:solidFill>
                  <a:srgbClr val="000000"/>
                </a:solidFill>
              </a:rPr>
              <a:t>Was SEO content updated?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lphaLcPeriod"/>
            </a:pPr>
            <a:r>
              <a:rPr lang="en-US" sz="900">
                <a:solidFill>
                  <a:srgbClr val="000000"/>
                </a:solidFill>
              </a:rPr>
              <a:t>Are there any broken links?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lphaLcPeriod"/>
            </a:pPr>
            <a:r>
              <a:rPr lang="en-US" sz="900">
                <a:solidFill>
                  <a:srgbClr val="000000"/>
                </a:solidFill>
              </a:rPr>
              <a:t>Was there a VP pointing to the FH that is expired?</a:t>
            </a:r>
          </a:p>
          <a:p>
            <a:pPr marL="45720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900">
                <a:solidFill>
                  <a:schemeClr val="dk1"/>
                </a:solidFill>
              </a:rPr>
              <a:t>Then also how overall the site traffic performed.</a:t>
            </a:r>
          </a:p>
          <a:p>
            <a:pPr marL="45720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900">
                <a:solidFill>
                  <a:schemeClr val="dk1"/>
                </a:solidFill>
              </a:rPr>
              <a:t>If there was a decrease, another gut check we’d want to make is to determine overall traffic for Electronics. 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lphaLcPeriod"/>
            </a:pPr>
            <a:r>
              <a:rPr lang="en-US" sz="900">
                <a:solidFill>
                  <a:schemeClr val="dk1"/>
                </a:solidFill>
              </a:rPr>
              <a:t>If overall Electronics traffic dropped, there may be a larger issue at hand.</a:t>
            </a:r>
          </a:p>
        </p:txBody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795200" y="533550"/>
            <a:ext cx="2134200" cy="400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>
                <a:solidFill>
                  <a:srgbClr val="000000"/>
                </a:solidFill>
              </a:rPr>
              <a:t>Actions helped drive these example results:</a:t>
            </a:r>
          </a:p>
          <a:p>
            <a:pPr marL="457200" lvl="0" indent="-28575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900">
                <a:solidFill>
                  <a:srgbClr val="000000"/>
                </a:solidFill>
              </a:rPr>
              <a:t>Traffic is down bc the hero event is not as compelling as the event last week which featured the iPhone 7 launch and was heavily supported by other marketing efforts. Understood, move forward and level set expectations.</a:t>
            </a:r>
          </a:p>
          <a:p>
            <a:pPr marL="457200" lvl="0" indent="-28575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900">
                <a:solidFill>
                  <a:srgbClr val="000000"/>
                </a:solidFill>
              </a:rPr>
              <a:t>Some of the LHN or vis nav links were broken. These are now fixed. Monitor in next week’s result.</a:t>
            </a:r>
          </a:p>
          <a:p>
            <a:pPr marL="457200" lvl="0" indent="-28575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900">
                <a:solidFill>
                  <a:srgbClr val="000000"/>
                </a:solidFill>
              </a:rPr>
              <a:t>Reached out to SEO team to get SEO content updated to include new key terms and brands and models that weren’t included.</a:t>
            </a:r>
          </a:p>
        </p:txBody>
      </p:sp>
      <p:sp>
        <p:nvSpPr>
          <p:cNvPr id="476" name="Shape 476"/>
          <p:cNvSpPr/>
          <p:nvPr/>
        </p:nvSpPr>
        <p:spPr>
          <a:xfrm>
            <a:off x="3055050" y="2253250"/>
            <a:ext cx="505800" cy="114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6403175" y="2253250"/>
            <a:ext cx="505800" cy="114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311700" y="572225"/>
            <a:ext cx="3000600" cy="43623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</a:rPr>
              <a:t>I’d like to know how all my events performed in one snapshot. A list of event level detail would include: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en-US" sz="900">
                <a:solidFill>
                  <a:schemeClr val="dk1"/>
                </a:solidFill>
              </a:rPr>
              <a:t>Conversion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en-US" sz="900">
                <a:solidFill>
                  <a:srgbClr val="000000"/>
                </a:solidFill>
              </a:rPr>
              <a:t>Impressions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en-US" sz="900">
                <a:solidFill>
                  <a:srgbClr val="000000"/>
                </a:solidFill>
              </a:rPr>
              <a:t>CTR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en-US" sz="900">
                <a:solidFill>
                  <a:srgbClr val="000000"/>
                </a:solidFill>
              </a:rPr>
              <a:t>iGMV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en-US" sz="900">
                <a:solidFill>
                  <a:srgbClr val="000000"/>
                </a:solidFill>
              </a:rPr>
              <a:t>Bounce Rate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en-US" sz="900">
                <a:solidFill>
                  <a:srgbClr val="000000"/>
                </a:solidFill>
              </a:rPr>
              <a:t>Click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en-US" sz="900">
                <a:solidFill>
                  <a:srgbClr val="000000"/>
                </a:solidFill>
              </a:rPr>
              <a:t>Sold Qty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900">
                <a:solidFill>
                  <a:srgbClr val="000000"/>
                </a:solidFill>
              </a:rPr>
              <a:t>How does this compare to last week and last year. </a:t>
            </a:r>
            <a:r>
              <a:rPr lang="en-US" sz="900">
                <a:solidFill>
                  <a:schemeClr val="dk1"/>
                </a:solidFill>
              </a:rPr>
              <a:t>Was there a significant drop or increase? </a:t>
            </a:r>
            <a:r>
              <a:rPr lang="en-US" sz="900">
                <a:solidFill>
                  <a:srgbClr val="000000"/>
                </a:solidFill>
              </a:rPr>
              <a:t>Use Green for increase with % and red for decrease with %.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4572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sz="900">
                <a:solidFill>
                  <a:srgbClr val="000000"/>
                </a:solidFill>
              </a:rPr>
              <a:t>I’d also want to know the source traffic for the event. What is the traffic contribution by: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en-US" sz="900">
                <a:solidFill>
                  <a:srgbClr val="000000"/>
                </a:solidFill>
              </a:rPr>
              <a:t>Flexihub (with specific hubs listed)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en-US" sz="900">
                <a:solidFill>
                  <a:srgbClr val="000000"/>
                </a:solidFill>
              </a:rPr>
              <a:t>VP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en-US" sz="900">
                <a:solidFill>
                  <a:srgbClr val="000000"/>
                </a:solidFill>
              </a:rPr>
              <a:t>Email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lang="en-US" sz="900">
                <a:solidFill>
                  <a:srgbClr val="000000"/>
                </a:solidFill>
              </a:rPr>
              <a:t>Deals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sz="900">
                <a:solidFill>
                  <a:srgbClr val="000000"/>
                </a:solidFill>
              </a:rPr>
              <a:t>Next, and on the same page, should be a list of all my events broken out with their metrics, same metrics as summary level data. Also with the same green and red visual cues.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4572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900">
                <a:solidFill>
                  <a:schemeClr val="dk1"/>
                </a:solidFill>
              </a:rPr>
              <a:t>This helps to understand which events performed well or not. 	</a:t>
            </a:r>
          </a:p>
          <a:p>
            <a:pPr marL="91440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-US" sz="900">
                <a:solidFill>
                  <a:schemeClr val="dk1"/>
                </a:solidFill>
              </a:rPr>
              <a:t>For high performing events, ensure there is plenty of inventory and continue to monitor. If it ain’t broke, don’t fix it.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 SM Use Case - Events (Cindy)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3545800" y="533550"/>
            <a:ext cx="3115200" cy="400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000000"/>
                </a:solidFill>
              </a:rPr>
              <a:t>Scenario: We want to dig into low performing events.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900">
                <a:solidFill>
                  <a:schemeClr val="dk1"/>
                </a:solidFill>
              </a:rPr>
              <a:t>For low performing events, optimize inventory</a:t>
            </a: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-US" sz="900">
                <a:solidFill>
                  <a:schemeClr val="dk1"/>
                </a:solidFill>
              </a:rPr>
              <a:t>Sort by highest clicks and lowest conv. Is there an issue with qty available? Is pricing competitive?</a:t>
            </a: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-US" sz="900">
                <a:solidFill>
                  <a:schemeClr val="dk1"/>
                </a:solidFill>
              </a:rPr>
              <a:t>Did the asset advertise an iPhone 7 but there are no iPhone 7 items in the inventory therefore causing a bounce?</a:t>
            </a: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-US" sz="900">
                <a:solidFill>
                  <a:schemeClr val="dk1"/>
                </a:solidFill>
              </a:rPr>
              <a:t>Are the refinements helpful or do they need to be more granular to help customer shop?</a:t>
            </a: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-US" sz="900">
                <a:solidFill>
                  <a:schemeClr val="dk1"/>
                </a:solidFill>
              </a:rPr>
              <a:t>Do each of the refinements have enough items to help customer shop? In other words, there should be more than 2 items under cases.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900">
                <a:solidFill>
                  <a:schemeClr val="dk1"/>
                </a:solidFill>
              </a:rPr>
              <a:t>Update creative asset</a:t>
            </a: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-US" sz="900">
                <a:solidFill>
                  <a:schemeClr val="dk1"/>
                </a:solidFill>
              </a:rPr>
              <a:t>Clarify value prop - $ or % off. Increase discount. Could be too low.</a:t>
            </a: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-US" sz="900">
                <a:solidFill>
                  <a:schemeClr val="dk1"/>
                </a:solidFill>
              </a:rPr>
              <a:t>Add top brands or clarify what inventory is to be expected in event.</a:t>
            </a: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-US" sz="900">
                <a:solidFill>
                  <a:schemeClr val="dk1"/>
                </a:solidFill>
              </a:rPr>
              <a:t>Add Free shipping</a:t>
            </a:r>
          </a:p>
          <a:p>
            <a: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endParaRPr sz="9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798600" y="533575"/>
            <a:ext cx="2134200" cy="400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>
                <a:solidFill>
                  <a:srgbClr val="000000"/>
                </a:solidFill>
              </a:rPr>
              <a:t>Actions helped drive these example results:</a:t>
            </a:r>
          </a:p>
          <a:p>
            <a:pPr marL="457200" lvl="0" indent="-28575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900">
                <a:solidFill>
                  <a:srgbClr val="000000"/>
                </a:solidFill>
              </a:rPr>
              <a:t>If there is low qty of an item, work with merchant to see if seller(s) can add more qty.</a:t>
            </a:r>
          </a:p>
          <a:p>
            <a:pPr marL="457200" lvl="0" indent="-28575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900">
                <a:solidFill>
                  <a:srgbClr val="000000"/>
                </a:solidFill>
              </a:rPr>
              <a:t>Same if pricing needs to improve.</a:t>
            </a:r>
          </a:p>
          <a:p>
            <a:pPr marL="457200" lvl="0" indent="-28575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900">
                <a:solidFill>
                  <a:srgbClr val="000000"/>
                </a:solidFill>
              </a:rPr>
              <a:t>Add inventory to match the asset and offer. Elevate them to the top.</a:t>
            </a:r>
          </a:p>
          <a:p>
            <a:pPr marL="457200" lvl="0" indent="-28575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900">
                <a:solidFill>
                  <a:srgbClr val="000000"/>
                </a:solidFill>
              </a:rPr>
              <a:t>Add more inventory of cases. </a:t>
            </a:r>
          </a:p>
          <a:p>
            <a:pPr marL="457200" lvl="0" indent="-28575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900">
                <a:solidFill>
                  <a:srgbClr val="000000"/>
                </a:solidFill>
              </a:rPr>
              <a:t>Update offer, other value props, brands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4044775" y="4250025"/>
            <a:ext cx="4262100" cy="6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Moving toward more evergreen events. E.g. Laptops up to $299, 50% off iPhones,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Common Data Layer - Dimensions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Date/Week ID/Year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 Traffic Source:  Phase I, session level traffic source.  session traffic source ID, to be confirm 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chemeClr val="dk2"/>
                </a:solidFill>
              </a:rPr>
              <a:t>(Internal) Traffic Source:  </a:t>
            </a:r>
          </a:p>
          <a:p>
            <a:pPr marL="457200" lvl="0" indent="-2286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Device: pc, mobile </a:t>
            </a:r>
          </a:p>
          <a:p>
            <a:pPr marL="457200" lvl="0" indent="-2286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Experience: mweb, core sites  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Site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Vertical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Meta Category to L6 Category 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Browse Node ID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Page URL/Page Title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Common Data Layer - Dimensions - Flexihub/Event Pages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Date/Week ID/Year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 Traffic Source:  Phase I, session level traffic source.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>
                <a:solidFill>
                  <a:schemeClr val="dk2"/>
                </a:solidFill>
              </a:rPr>
              <a:t>(Internal) Traffic Source:  </a:t>
            </a:r>
          </a:p>
          <a:p>
            <a:pPr marL="457200" lvl="0" indent="-2286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Device: pc, mobile </a:t>
            </a:r>
          </a:p>
          <a:p>
            <a:pPr marL="457200" lvl="0" indent="-228600" rtl="0"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Experience: mweb, core sites  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Site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Page_id: the page_id used for ebay site page tracking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sub_page_id: eventID if page_id in (2051542, 2062648)  (event page),  eventGroupID if page_id=2051541(Flexihub Page) 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93134" y="662570"/>
            <a:ext cx="4416183" cy="2123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200" rIns="91425" bIns="182875" anchor="t" anchorCtr="0">
            <a:noAutofit/>
          </a:bodyPr>
          <a:lstStyle/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 b="1" u="sng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422" y="-15766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PROBLEM STATEMENT</a:t>
            </a:r>
          </a:p>
        </p:txBody>
      </p:sp>
      <p:sp>
        <p:nvSpPr>
          <p:cNvPr id="41" name="Shape 41"/>
          <p:cNvSpPr/>
          <p:nvPr/>
        </p:nvSpPr>
        <p:spPr>
          <a:xfrm>
            <a:off x="93133" y="662572"/>
            <a:ext cx="4416183" cy="37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5240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Customer/Persona</a:t>
            </a:r>
          </a:p>
          <a:p>
            <a:pPr marL="15240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1" u="sng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Site Merchandiser - As a merchandiser, I want to come to work everyday to drive engagement and sales for eBay by optimizing content / inventory on site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4626217" y="662572"/>
            <a:ext cx="4416183" cy="24858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200" rIns="91425" bIns="182875" anchor="t" anchorCtr="0">
            <a:noAutofit/>
          </a:bodyPr>
          <a:lstStyle/>
          <a:p>
            <a:pPr marL="457200" marR="0" lvl="0" indent="-279400" algn="l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Open Sans"/>
              <a:buChar char="●"/>
            </a:pPr>
            <a:r>
              <a:rPr lang="en-US" sz="8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To know how my specific set of favorite pages (BN, Flexi, Events, Deals) performed at a total level, which helps to understand when and how the customer engaged with the page (or not) </a:t>
            </a:r>
          </a:p>
          <a:p>
            <a:pPr marL="457200" marR="0" lvl="0" indent="-279400" algn="l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Open Sans"/>
              <a:buChar char="●"/>
            </a:pPr>
            <a:r>
              <a:rPr lang="en-US" sz="8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To know how the performance trends and hot to interpret the drop or increases week over week with benchmark at site wide data and individual category level. </a:t>
            </a:r>
          </a:p>
          <a:p>
            <a:pPr marL="457200" marR="0" lvl="0" indent="-279400" algn="l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Open Sans"/>
              <a:buChar char="●"/>
            </a:pPr>
            <a:r>
              <a:rPr lang="en-US" sz="8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Identify high performing pages to ensure the content quality (enough inventory on event or deals pages, events/LHN links on </a:t>
            </a:r>
            <a:r>
              <a:rPr lang="en-US" sz="800" dirty="0" err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Flexihub</a:t>
            </a:r>
            <a:r>
              <a:rPr lang="en-US" sz="8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800" dirty="0" err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etc</a:t>
            </a:r>
            <a:r>
              <a:rPr lang="en-US" sz="8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) Identify low performing pages to optimize content/inventory or update creative </a:t>
            </a:r>
          </a:p>
          <a:p>
            <a:pPr marL="457200" marR="0" lvl="0" indent="-279400" algn="l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Open Sans"/>
              <a:buChar char="●"/>
            </a:pPr>
            <a:r>
              <a:rPr lang="en-US" sz="8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To have the internal traffic source breakdown and update SEO keyword when there’s any issue identified</a:t>
            </a:r>
          </a:p>
        </p:txBody>
      </p:sp>
      <p:sp>
        <p:nvSpPr>
          <p:cNvPr id="43" name="Shape 43"/>
          <p:cNvSpPr/>
          <p:nvPr/>
        </p:nvSpPr>
        <p:spPr>
          <a:xfrm>
            <a:off x="4626219" y="662572"/>
            <a:ext cx="4416182" cy="37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5240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Objective/User story</a:t>
            </a:r>
          </a:p>
        </p:txBody>
      </p:sp>
      <p:sp>
        <p:nvSpPr>
          <p:cNvPr id="44" name="Shape 44"/>
          <p:cNvSpPr/>
          <p:nvPr/>
        </p:nvSpPr>
        <p:spPr>
          <a:xfrm>
            <a:off x="93134" y="2859483"/>
            <a:ext cx="4416183" cy="1724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200" rIns="91425" bIns="182875" anchor="t" anchorCtr="0">
            <a:noAutofit/>
          </a:bodyPr>
          <a:lstStyle/>
          <a:p>
            <a:pPr marL="15240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Drive engagement of users with modules</a:t>
            </a:r>
          </a:p>
          <a:p>
            <a:pPr marL="609600" marR="0" lvl="1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 b="1" i="0" u="sng" strike="noStrike" cap="none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improve CTR/CER*</a:t>
            </a:r>
            <a:r>
              <a:rPr lang="en-US" sz="1200" b="0" i="0" u="sng" strike="noStrike" cap="none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15240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Provide users relevant content and products: </a:t>
            </a:r>
          </a:p>
          <a:p>
            <a:pPr marL="609600" marR="0" lvl="1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 b="1" i="0" u="sng" strike="noStrike" cap="none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drive GMV attribution</a:t>
            </a:r>
            <a:r>
              <a:rPr lang="en-US" sz="1200" b="1" i="0" u="none" strike="noStrike" cap="none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45" name="Shape 45"/>
          <p:cNvSpPr/>
          <p:nvPr/>
        </p:nvSpPr>
        <p:spPr>
          <a:xfrm>
            <a:off x="93134" y="2859485"/>
            <a:ext cx="4416183" cy="378827"/>
          </a:xfrm>
          <a:prstGeom prst="rect">
            <a:avLst/>
          </a:prstGeom>
          <a:solidFill>
            <a:srgbClr val="F6B71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5240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Measurement/Success Criteria</a:t>
            </a:r>
          </a:p>
        </p:txBody>
      </p:sp>
      <p:sp>
        <p:nvSpPr>
          <p:cNvPr id="46" name="Shape 46"/>
          <p:cNvSpPr/>
          <p:nvPr/>
        </p:nvSpPr>
        <p:spPr>
          <a:xfrm>
            <a:off x="4626219" y="2863408"/>
            <a:ext cx="4416182" cy="19568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200" rIns="91425" bIns="182875" anchor="t" anchorCtr="0">
            <a:noAutofit/>
          </a:bodyPr>
          <a:lstStyle/>
          <a:p>
            <a:pPr marL="457200" lvl="0" indent="-285750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Open Sans"/>
              <a:buChar char="●"/>
            </a:pPr>
            <a:r>
              <a:rPr lang="en-US" sz="9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Page group performance summary helps determine future decisions and provide guidance for areas to investigate where the SM needs to research next</a:t>
            </a:r>
          </a:p>
          <a:p>
            <a:pPr marL="457200" lvl="0" indent="-285750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Open Sans"/>
              <a:buChar char="●"/>
            </a:pPr>
            <a:r>
              <a:rPr lang="en-US" sz="9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Curate page content (item price, available quantity, module ranking) and update creatives (match item value prop. e.g. offer of 30% off) </a:t>
            </a:r>
          </a:p>
          <a:p>
            <a:pPr marL="457200" lvl="0" indent="-285750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Open Sans"/>
              <a:buChar char="●"/>
            </a:pPr>
            <a:r>
              <a:rPr lang="en-US" sz="9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Identify the traffic/engagement efficiency and fix underperforming channel (e.g. fix SEO by changing keyword, brand, modules, report module error/low impression to product team </a:t>
            </a:r>
            <a:r>
              <a:rPr lang="en-US" sz="900" dirty="0" err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etc</a:t>
            </a:r>
            <a:r>
              <a:rPr lang="en-US" sz="9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47" name="Shape 47"/>
          <p:cNvSpPr/>
          <p:nvPr/>
        </p:nvSpPr>
        <p:spPr>
          <a:xfrm>
            <a:off x="4626219" y="2863408"/>
            <a:ext cx="4416182" cy="374903"/>
          </a:xfrm>
          <a:prstGeom prst="rect">
            <a:avLst/>
          </a:prstGeom>
          <a:solidFill>
            <a:srgbClr val="92BF2E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5240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Actions derived from tool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274350" y="4379800"/>
            <a:ext cx="4416300" cy="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*</a:t>
            </a:r>
            <a:r>
              <a:rPr lang="en-US" sz="800"/>
              <a:t>CER = Content Engagement Rate which excludes the clicks on header, search bar and footer to help understand the curated content engagement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Common Data Layer - Metrics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Category Summary Level/ （Browse Node,Event, Flexihub) Single Page Level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Page Views:  </a:t>
            </a:r>
            <a:r>
              <a:rPr lang="en-US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Browse Node Page impressions. If a session has three Browse Page impression then this converts to three page views.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RUV : Registered Unique Visitors, </a:t>
            </a:r>
            <a:r>
              <a:rPr lang="en-US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Count of distinct registered users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Visits:  </a:t>
            </a:r>
            <a:r>
              <a:rPr lang="en-US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sessions that visits Browse Node Page at least once 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Bounce Rate: </a:t>
            </a:r>
            <a:r>
              <a:rPr lang="en-US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of Sessions with Browse Page as the only Valid Page (Single Page Sessions) / # of Sessions where landing page is a Browse Page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Exit Rate: </a:t>
            </a: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# of sessions that Browse Node is the last page/ # of Browse Node Page views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i="1"/>
              <a:t>Content Engagement Rate: </a:t>
            </a:r>
            <a:r>
              <a:rPr lang="en-US" sz="1050" i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of content engaging module clicks on Browse Node page / # of Browse Node page views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i="1"/>
              <a:t>Influenced GMB:  </a:t>
            </a:r>
            <a:r>
              <a:rPr lang="en-US" sz="1000">
                <a:solidFill>
                  <a:srgbClr val="000000"/>
                </a:solidFill>
              </a:rPr>
              <a:t>Amount of purchases that attributed to the a click of on the selected browse page, the attribution is tied to view items pages that comes directly or after a browse node page.  </a:t>
            </a:r>
          </a:p>
          <a:p>
            <a:pPr marL="457200" lvl="0" indent="-228600" rtl="0">
              <a:spcBef>
                <a:spcPts val="0"/>
              </a:spcBef>
            </a:pPr>
            <a:endParaRPr i="1"/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Module Level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Impression:  </a:t>
            </a:r>
            <a:r>
              <a:rPr lang="en-US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of times that the module showed up, N/A for Event/Flexihub Pag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CTR:  </a:t>
            </a: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of clicks on that module/ impression of that module</a:t>
            </a:r>
            <a:r>
              <a:rPr lang="en-US"/>
              <a:t>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Clicks: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of clicks on that module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# of Failures :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of times that the error doesn’t show up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*</a:t>
            </a:r>
            <a:r>
              <a:rPr lang="en-US" sz="900"/>
              <a:t>additional dimension on module level: Failure Type and Module Rank 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3854" y="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APPENDIX - RASCI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14258" marR="0" lvl="0" indent="-114258" algn="l" rtl="0"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796E65"/>
                </a:solidFill>
                <a:latin typeface="Open Sans"/>
                <a:ea typeface="Open Sans"/>
                <a:cs typeface="Open Sans"/>
                <a:sym typeface="Open Sans"/>
              </a:rPr>
              <a:t>PM (product manager)</a:t>
            </a:r>
          </a:p>
          <a:p>
            <a:pPr marL="114258" marR="0" lvl="0" indent="-114258" algn="l" rtl="0"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796E65"/>
                </a:solidFill>
                <a:latin typeface="Open Sans"/>
                <a:ea typeface="Open Sans"/>
                <a:cs typeface="Open Sans"/>
                <a:sym typeface="Open Sans"/>
              </a:rPr>
              <a:t>UED</a:t>
            </a:r>
          </a:p>
          <a:p>
            <a:pPr marL="114258" marR="0" lvl="0" indent="-114258" algn="l" rtl="0"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796E65"/>
                </a:solidFill>
                <a:latin typeface="Open Sans"/>
                <a:ea typeface="Open Sans"/>
                <a:cs typeface="Open Sans"/>
                <a:sym typeface="Open Sans"/>
              </a:rPr>
              <a:t>Architect</a:t>
            </a:r>
          </a:p>
          <a:p>
            <a:pPr marL="114258" marR="0" lvl="0" indent="-114258" algn="l" rtl="0">
              <a:spcBef>
                <a:spcPts val="0"/>
              </a:spcBef>
              <a:spcAft>
                <a:spcPts val="0"/>
              </a:spcAft>
              <a:buClr>
                <a:srgbClr val="796E65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796E65"/>
                </a:solidFill>
                <a:latin typeface="Open Sans"/>
                <a:ea typeface="Open Sans"/>
                <a:cs typeface="Open Sans"/>
                <a:sym typeface="Open Sans"/>
              </a:rPr>
              <a:t>PMM (product marketing)</a:t>
            </a:r>
          </a:p>
          <a:p>
            <a:pPr marL="114258" marR="0" lvl="0" indent="-114258" algn="l" rtl="0">
              <a:spcBef>
                <a:spcPts val="0"/>
              </a:spcBef>
              <a:buClr>
                <a:srgbClr val="796E65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796E65"/>
                </a:solidFill>
                <a:latin typeface="Open Sans"/>
                <a:ea typeface="Open Sans"/>
                <a:cs typeface="Open Sans"/>
                <a:sym typeface="Open Sans"/>
              </a:rPr>
              <a:t>CPO (Chief Product Owner)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3854" y="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APPENDIX – Product Design Process</a:t>
            </a:r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557" y="670591"/>
            <a:ext cx="6925909" cy="4284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3854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APPENDIX – </a:t>
            </a:r>
            <a:r>
              <a:rPr lang="en-US"/>
              <a:t>Product UI Standard and Guidelines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520218" y="1114949"/>
            <a:ext cx="10365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3C78D8"/>
                </a:solidFill>
              </a:rPr>
              <a:t>A Scorecard</a:t>
            </a:r>
          </a:p>
        </p:txBody>
      </p:sp>
      <p:cxnSp>
        <p:nvCxnSpPr>
          <p:cNvPr id="120" name="Shape 120"/>
          <p:cNvCxnSpPr>
            <a:endCxn id="121" idx="0"/>
          </p:cNvCxnSpPr>
          <p:nvPr/>
        </p:nvCxnSpPr>
        <p:spPr>
          <a:xfrm>
            <a:off x="5038468" y="1444049"/>
            <a:ext cx="0" cy="348243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4208362" y="1444049"/>
            <a:ext cx="903900" cy="2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>
                <a:solidFill>
                  <a:srgbClr val="666666"/>
                </a:solidFill>
              </a:rPr>
              <a:t>Apply Filters</a:t>
            </a:r>
          </a:p>
        </p:txBody>
      </p:sp>
      <p:sp>
        <p:nvSpPr>
          <p:cNvPr id="123" name="Shape 123"/>
          <p:cNvSpPr/>
          <p:nvPr/>
        </p:nvSpPr>
        <p:spPr>
          <a:xfrm>
            <a:off x="3153643" y="239987"/>
            <a:ext cx="405000" cy="210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4" name="Shape 124"/>
          <p:cNvCxnSpPr/>
          <p:nvPr/>
        </p:nvCxnSpPr>
        <p:spPr>
          <a:xfrm>
            <a:off x="3616318" y="1279499"/>
            <a:ext cx="903900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21"/>
          <p:cNvSpPr/>
          <p:nvPr/>
        </p:nvSpPr>
        <p:spPr>
          <a:xfrm>
            <a:off x="4143118" y="1792292"/>
            <a:ext cx="1790700" cy="462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434343"/>
                </a:solidFill>
              </a:rPr>
              <a:t>Scorecard overall metrics / summary by page type</a:t>
            </a:r>
          </a:p>
        </p:txBody>
      </p:sp>
      <p:sp>
        <p:nvSpPr>
          <p:cNvPr id="125" name="Shape 125"/>
          <p:cNvSpPr/>
          <p:nvPr/>
        </p:nvSpPr>
        <p:spPr>
          <a:xfrm>
            <a:off x="6318668" y="1789517"/>
            <a:ext cx="1044000" cy="462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34343"/>
                </a:solidFill>
              </a:rPr>
              <a:t>breakdown pages</a:t>
            </a:r>
          </a:p>
        </p:txBody>
      </p:sp>
      <p:sp>
        <p:nvSpPr>
          <p:cNvPr id="128" name="Shape 128"/>
          <p:cNvSpPr/>
          <p:nvPr/>
        </p:nvSpPr>
        <p:spPr>
          <a:xfrm>
            <a:off x="2960293" y="450887"/>
            <a:ext cx="791700" cy="26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3C78D8"/>
                </a:solidFill>
              </a:rPr>
              <a:t>Home</a:t>
            </a:r>
          </a:p>
        </p:txBody>
      </p:sp>
      <p:sp>
        <p:nvSpPr>
          <p:cNvPr id="129" name="Shape 129"/>
          <p:cNvSpPr/>
          <p:nvPr/>
        </p:nvSpPr>
        <p:spPr>
          <a:xfrm>
            <a:off x="7947043" y="1789517"/>
            <a:ext cx="1044000" cy="462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34343"/>
                </a:solidFill>
              </a:rPr>
              <a:t>Trend lines of every metric</a:t>
            </a:r>
          </a:p>
        </p:txBody>
      </p:sp>
      <p:cxnSp>
        <p:nvCxnSpPr>
          <p:cNvPr id="130" name="Shape 130"/>
          <p:cNvCxnSpPr>
            <a:endCxn id="129" idx="1"/>
          </p:cNvCxnSpPr>
          <p:nvPr/>
        </p:nvCxnSpPr>
        <p:spPr>
          <a:xfrm>
            <a:off x="7357843" y="2020967"/>
            <a:ext cx="589200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" name="Shape 131"/>
          <p:cNvSpPr txBox="1"/>
          <p:nvPr/>
        </p:nvSpPr>
        <p:spPr>
          <a:xfrm>
            <a:off x="7272193" y="1778865"/>
            <a:ext cx="760500" cy="2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>
                <a:solidFill>
                  <a:srgbClr val="666666"/>
                </a:solidFill>
              </a:rPr>
              <a:t>Deep Dive</a:t>
            </a:r>
          </a:p>
        </p:txBody>
      </p:sp>
      <p:sp>
        <p:nvSpPr>
          <p:cNvPr id="132" name="Shape 132"/>
          <p:cNvSpPr/>
          <p:nvPr/>
        </p:nvSpPr>
        <p:spPr>
          <a:xfrm>
            <a:off x="1489618" y="949162"/>
            <a:ext cx="10365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dirty="0">
                <a:solidFill>
                  <a:srgbClr val="4A86E8"/>
                </a:solidFill>
              </a:rPr>
              <a:t>New a Scorecard</a:t>
            </a:r>
          </a:p>
        </p:txBody>
      </p:sp>
      <p:sp>
        <p:nvSpPr>
          <p:cNvPr id="133" name="Shape 133"/>
          <p:cNvSpPr/>
          <p:nvPr/>
        </p:nvSpPr>
        <p:spPr>
          <a:xfrm>
            <a:off x="6174150" y="2455233"/>
            <a:ext cx="1333036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smtClean="0">
                <a:solidFill>
                  <a:srgbClr val="4A86E8"/>
                </a:solidFill>
              </a:rPr>
              <a:t>Page Performances</a:t>
            </a:r>
            <a:endParaRPr lang="en-US" sz="1000" dirty="0">
              <a:solidFill>
                <a:srgbClr val="4A86E8"/>
              </a:solidFill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288079" y="3699958"/>
            <a:ext cx="14445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4A86E8"/>
                </a:solidFill>
              </a:rPr>
              <a:t>Module Performance</a:t>
            </a:r>
            <a:endParaRPr lang="en-US" sz="1000" dirty="0">
              <a:solidFill>
                <a:srgbClr val="4A86E8"/>
              </a:solidFill>
            </a:endParaRPr>
          </a:p>
        </p:txBody>
      </p:sp>
      <p:cxnSp>
        <p:nvCxnSpPr>
          <p:cNvPr id="135" name="Shape 135"/>
          <p:cNvCxnSpPr>
            <a:stCxn id="125" idx="2"/>
            <a:endCxn id="133" idx="0"/>
          </p:cNvCxnSpPr>
          <p:nvPr/>
        </p:nvCxnSpPr>
        <p:spPr>
          <a:xfrm>
            <a:off x="6840668" y="2252417"/>
            <a:ext cx="0" cy="202816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9" name="Shape 139"/>
          <p:cNvSpPr/>
          <p:nvPr/>
        </p:nvSpPr>
        <p:spPr>
          <a:xfrm>
            <a:off x="6397180" y="2981989"/>
            <a:ext cx="875100" cy="3291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800">
                <a:solidFill>
                  <a:srgbClr val="4A86E8"/>
                </a:solidFill>
              </a:rPr>
              <a:t>BN?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732579" y="3235869"/>
            <a:ext cx="458400" cy="21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 dirty="0">
                <a:solidFill>
                  <a:srgbClr val="666666"/>
                </a:solidFill>
              </a:rPr>
              <a:t>Yes</a:t>
            </a:r>
          </a:p>
        </p:txBody>
      </p:sp>
      <p:sp>
        <p:nvSpPr>
          <p:cNvPr id="141" name="Shape 141"/>
          <p:cNvSpPr/>
          <p:nvPr/>
        </p:nvSpPr>
        <p:spPr>
          <a:xfrm>
            <a:off x="1262218" y="1518512"/>
            <a:ext cx="1491300" cy="41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dirty="0">
                <a:solidFill>
                  <a:srgbClr val="4A86E8"/>
                </a:solidFill>
              </a:rPr>
              <a:t>Choose Site, </a:t>
            </a:r>
            <a:r>
              <a:rPr lang="en-US" sz="1000" dirty="0" smtClean="0">
                <a:solidFill>
                  <a:srgbClr val="4A86E8"/>
                </a:solidFill>
              </a:rPr>
              <a:t>Public or not, add group </a:t>
            </a:r>
            <a:r>
              <a:rPr lang="en-US" sz="1000" dirty="0">
                <a:solidFill>
                  <a:srgbClr val="4A86E8"/>
                </a:solidFill>
              </a:rPr>
              <a:t>name</a:t>
            </a:r>
          </a:p>
        </p:txBody>
      </p:sp>
      <p:sp>
        <p:nvSpPr>
          <p:cNvPr id="142" name="Shape 142"/>
          <p:cNvSpPr/>
          <p:nvPr/>
        </p:nvSpPr>
        <p:spPr>
          <a:xfrm>
            <a:off x="1801568" y="3416162"/>
            <a:ext cx="1150200" cy="28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34343"/>
                </a:solidFill>
              </a:rPr>
              <a:t>Choose a page</a:t>
            </a:r>
          </a:p>
        </p:txBody>
      </p:sp>
      <p:sp>
        <p:nvSpPr>
          <p:cNvPr id="143" name="Shape 143"/>
          <p:cNvSpPr/>
          <p:nvPr/>
        </p:nvSpPr>
        <p:spPr>
          <a:xfrm>
            <a:off x="609468" y="2223412"/>
            <a:ext cx="990300" cy="28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A86E8"/>
                </a:solidFill>
              </a:rPr>
              <a:t>Browse Node</a:t>
            </a:r>
          </a:p>
        </p:txBody>
      </p:sp>
      <p:sp>
        <p:nvSpPr>
          <p:cNvPr id="144" name="Shape 144"/>
          <p:cNvSpPr/>
          <p:nvPr/>
        </p:nvSpPr>
        <p:spPr>
          <a:xfrm>
            <a:off x="1667668" y="2223412"/>
            <a:ext cx="680400" cy="28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A86E8"/>
                </a:solidFill>
              </a:rPr>
              <a:t>Flexihub</a:t>
            </a:r>
          </a:p>
        </p:txBody>
      </p:sp>
      <p:sp>
        <p:nvSpPr>
          <p:cNvPr id="145" name="Shape 145"/>
          <p:cNvSpPr/>
          <p:nvPr/>
        </p:nvSpPr>
        <p:spPr>
          <a:xfrm>
            <a:off x="2463693" y="2223412"/>
            <a:ext cx="680400" cy="28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A86E8"/>
                </a:solidFill>
              </a:rPr>
              <a:t>Event</a:t>
            </a:r>
          </a:p>
        </p:txBody>
      </p:sp>
      <p:cxnSp>
        <p:nvCxnSpPr>
          <p:cNvPr id="146" name="Shape 146"/>
          <p:cNvCxnSpPr/>
          <p:nvPr/>
        </p:nvCxnSpPr>
        <p:spPr>
          <a:xfrm>
            <a:off x="2007868" y="577062"/>
            <a:ext cx="0" cy="3720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7" name="Shape 147"/>
          <p:cNvCxnSpPr>
            <a:endCxn id="128" idx="1"/>
          </p:cNvCxnSpPr>
          <p:nvPr/>
        </p:nvCxnSpPr>
        <p:spPr>
          <a:xfrm>
            <a:off x="2008393" y="573287"/>
            <a:ext cx="951900" cy="9000"/>
          </a:xfrm>
          <a:prstGeom prst="straightConnector1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8" name="Shape 148"/>
          <p:cNvCxnSpPr>
            <a:endCxn id="141" idx="0"/>
          </p:cNvCxnSpPr>
          <p:nvPr/>
        </p:nvCxnSpPr>
        <p:spPr>
          <a:xfrm>
            <a:off x="2007868" y="1278212"/>
            <a:ext cx="0" cy="240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" name="Shape 149"/>
          <p:cNvCxnSpPr>
            <a:endCxn id="144" idx="0"/>
          </p:cNvCxnSpPr>
          <p:nvPr/>
        </p:nvCxnSpPr>
        <p:spPr>
          <a:xfrm>
            <a:off x="2007868" y="1940512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150" name="Shape 150"/>
          <p:cNvGrpSpPr/>
          <p:nvPr/>
        </p:nvGrpSpPr>
        <p:grpSpPr>
          <a:xfrm>
            <a:off x="1101618" y="2078062"/>
            <a:ext cx="1667125" cy="145500"/>
            <a:chOff x="810975" y="2523225"/>
            <a:chExt cx="1667125" cy="145500"/>
          </a:xfrm>
        </p:grpSpPr>
        <p:cxnSp>
          <p:nvCxnSpPr>
            <p:cNvPr id="151" name="Shape 151"/>
            <p:cNvCxnSpPr/>
            <p:nvPr/>
          </p:nvCxnSpPr>
          <p:spPr>
            <a:xfrm flipH="1">
              <a:off x="2465475" y="2523225"/>
              <a:ext cx="6000" cy="145500"/>
            </a:xfrm>
            <a:prstGeom prst="straightConnector1">
              <a:avLst/>
            </a:prstGeom>
            <a:noFill/>
            <a:ln w="9525" cap="flat" cmpd="sng">
              <a:solidFill>
                <a:srgbClr val="C9DAF8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2" name="Shape 152"/>
            <p:cNvCxnSpPr/>
            <p:nvPr/>
          </p:nvCxnSpPr>
          <p:spPr>
            <a:xfrm flipH="1">
              <a:off x="810975" y="2523225"/>
              <a:ext cx="6000" cy="145500"/>
            </a:xfrm>
            <a:prstGeom prst="straightConnector1">
              <a:avLst/>
            </a:prstGeom>
            <a:noFill/>
            <a:ln w="9525" cap="flat" cmpd="sng">
              <a:solidFill>
                <a:srgbClr val="C9DAF8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3" name="Shape 153"/>
            <p:cNvCxnSpPr/>
            <p:nvPr/>
          </p:nvCxnSpPr>
          <p:spPr>
            <a:xfrm>
              <a:off x="815200" y="2529725"/>
              <a:ext cx="1662900" cy="0"/>
            </a:xfrm>
            <a:prstGeom prst="straightConnector1">
              <a:avLst/>
            </a:prstGeom>
            <a:noFill/>
            <a:ln w="9525" cap="flat" cmpd="sng">
              <a:solidFill>
                <a:srgbClr val="C9DAF8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54" name="Shape 154"/>
          <p:cNvSpPr/>
          <p:nvPr/>
        </p:nvSpPr>
        <p:spPr>
          <a:xfrm>
            <a:off x="609468" y="2806512"/>
            <a:ext cx="405000" cy="21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00">
                <a:solidFill>
                  <a:srgbClr val="4A86E8"/>
                </a:solidFill>
              </a:rPr>
              <a:t>by ID</a:t>
            </a:r>
          </a:p>
        </p:txBody>
      </p:sp>
      <p:sp>
        <p:nvSpPr>
          <p:cNvPr id="155" name="Shape 155"/>
          <p:cNvSpPr/>
          <p:nvPr/>
        </p:nvSpPr>
        <p:spPr>
          <a:xfrm>
            <a:off x="1052493" y="2807112"/>
            <a:ext cx="517500" cy="21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" dirty="0" smtClean="0">
                <a:solidFill>
                  <a:srgbClr val="4A86E8"/>
                </a:solidFill>
              </a:rPr>
              <a:t>by </a:t>
            </a:r>
            <a:r>
              <a:rPr lang="en-US" altLang="zh-CN" sz="600" dirty="0" smtClean="0">
                <a:solidFill>
                  <a:srgbClr val="4A86E8"/>
                </a:solidFill>
              </a:rPr>
              <a:t>category</a:t>
            </a:r>
            <a:endParaRPr lang="en-US" sz="600" dirty="0">
              <a:solidFill>
                <a:srgbClr val="4A86E8"/>
              </a:solidFill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608006" y="2810862"/>
            <a:ext cx="760500" cy="21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00">
                <a:solidFill>
                  <a:srgbClr val="4A86E8"/>
                </a:solidFill>
              </a:rPr>
              <a:t>Search name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828093" y="2653887"/>
            <a:ext cx="3900" cy="1530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1309293" y="2644562"/>
            <a:ext cx="3900" cy="1530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9" name="Shape 159"/>
          <p:cNvCxnSpPr/>
          <p:nvPr/>
        </p:nvCxnSpPr>
        <p:spPr>
          <a:xfrm>
            <a:off x="834118" y="2644562"/>
            <a:ext cx="478800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0" name="Shape 160"/>
          <p:cNvCxnSpPr>
            <a:stCxn id="143" idx="2"/>
          </p:cNvCxnSpPr>
          <p:nvPr/>
        </p:nvCxnSpPr>
        <p:spPr>
          <a:xfrm>
            <a:off x="1104618" y="2512312"/>
            <a:ext cx="0" cy="1350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1" name="Shape 161"/>
          <p:cNvSpPr/>
          <p:nvPr/>
        </p:nvSpPr>
        <p:spPr>
          <a:xfrm>
            <a:off x="2423643" y="2806512"/>
            <a:ext cx="760500" cy="21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00">
                <a:solidFill>
                  <a:srgbClr val="4A86E8"/>
                </a:solidFill>
              </a:rPr>
              <a:t>Search name</a:t>
            </a:r>
          </a:p>
        </p:txBody>
      </p:sp>
      <p:cxnSp>
        <p:nvCxnSpPr>
          <p:cNvPr id="162" name="Shape 162"/>
          <p:cNvCxnSpPr>
            <a:endCxn id="156" idx="0"/>
          </p:cNvCxnSpPr>
          <p:nvPr/>
        </p:nvCxnSpPr>
        <p:spPr>
          <a:xfrm>
            <a:off x="1988256" y="2524362"/>
            <a:ext cx="0" cy="2865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" name="Shape 163"/>
          <p:cNvCxnSpPr/>
          <p:nvPr/>
        </p:nvCxnSpPr>
        <p:spPr>
          <a:xfrm>
            <a:off x="2803880" y="2524349"/>
            <a:ext cx="0" cy="2865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" name="Shape 164"/>
          <p:cNvCxnSpPr>
            <a:stCxn id="155" idx="2"/>
            <a:endCxn id="142" idx="0"/>
          </p:cNvCxnSpPr>
          <p:nvPr/>
        </p:nvCxnSpPr>
        <p:spPr>
          <a:xfrm>
            <a:off x="1311243" y="3018012"/>
            <a:ext cx="1065300" cy="3981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5" name="Shape 165"/>
          <p:cNvCxnSpPr>
            <a:stCxn id="156" idx="2"/>
            <a:endCxn id="142" idx="0"/>
          </p:cNvCxnSpPr>
          <p:nvPr/>
        </p:nvCxnSpPr>
        <p:spPr>
          <a:xfrm>
            <a:off x="1988256" y="3021762"/>
            <a:ext cx="388500" cy="3945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6" name="Shape 166"/>
          <p:cNvCxnSpPr>
            <a:stCxn id="161" idx="2"/>
            <a:endCxn id="142" idx="0"/>
          </p:cNvCxnSpPr>
          <p:nvPr/>
        </p:nvCxnSpPr>
        <p:spPr>
          <a:xfrm flipH="1">
            <a:off x="2376693" y="3017412"/>
            <a:ext cx="427200" cy="3987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7" name="Shape 167"/>
          <p:cNvSpPr/>
          <p:nvPr/>
        </p:nvSpPr>
        <p:spPr>
          <a:xfrm>
            <a:off x="609468" y="3416162"/>
            <a:ext cx="1044000" cy="28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34343"/>
                </a:solidFill>
              </a:rPr>
              <a:t>Paste BN IDs</a:t>
            </a:r>
          </a:p>
        </p:txBody>
      </p:sp>
      <p:cxnSp>
        <p:nvCxnSpPr>
          <p:cNvPr id="168" name="Shape 168"/>
          <p:cNvCxnSpPr>
            <a:stCxn id="154" idx="2"/>
            <a:endCxn id="167" idx="0"/>
          </p:cNvCxnSpPr>
          <p:nvPr/>
        </p:nvCxnSpPr>
        <p:spPr>
          <a:xfrm>
            <a:off x="811968" y="3017412"/>
            <a:ext cx="319500" cy="3987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9" name="Shape 169"/>
          <p:cNvSpPr/>
          <p:nvPr/>
        </p:nvSpPr>
        <p:spPr>
          <a:xfrm>
            <a:off x="1267893" y="3998237"/>
            <a:ext cx="1191600" cy="28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A86E8"/>
                </a:solidFill>
              </a:rPr>
              <a:t>Add to Scorecard</a:t>
            </a:r>
          </a:p>
        </p:txBody>
      </p:sp>
      <p:cxnSp>
        <p:nvCxnSpPr>
          <p:cNvPr id="170" name="Shape 170"/>
          <p:cNvCxnSpPr>
            <a:stCxn id="142" idx="2"/>
            <a:endCxn id="169" idx="0"/>
          </p:cNvCxnSpPr>
          <p:nvPr/>
        </p:nvCxnSpPr>
        <p:spPr>
          <a:xfrm flipH="1">
            <a:off x="1863668" y="3705062"/>
            <a:ext cx="513000" cy="2931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1" name="Shape 171"/>
          <p:cNvCxnSpPr>
            <a:stCxn id="167" idx="2"/>
            <a:endCxn id="169" idx="0"/>
          </p:cNvCxnSpPr>
          <p:nvPr/>
        </p:nvCxnSpPr>
        <p:spPr>
          <a:xfrm>
            <a:off x="1131468" y="3705062"/>
            <a:ext cx="732300" cy="2931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2" name="Shape 172"/>
          <p:cNvCxnSpPr/>
          <p:nvPr/>
        </p:nvCxnSpPr>
        <p:spPr>
          <a:xfrm>
            <a:off x="3625843" y="1282287"/>
            <a:ext cx="0" cy="2853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>
            <a:stCxn id="169" idx="3"/>
          </p:cNvCxnSpPr>
          <p:nvPr/>
        </p:nvCxnSpPr>
        <p:spPr>
          <a:xfrm>
            <a:off x="2459493" y="4142687"/>
            <a:ext cx="1172700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4" name="Shape 174"/>
          <p:cNvSpPr txBox="1"/>
          <p:nvPr/>
        </p:nvSpPr>
        <p:spPr>
          <a:xfrm>
            <a:off x="2713593" y="3872837"/>
            <a:ext cx="936900" cy="2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>
                <a:solidFill>
                  <a:srgbClr val="666666"/>
                </a:solidFill>
              </a:rPr>
              <a:t>Save and Close</a:t>
            </a:r>
          </a:p>
        </p:txBody>
      </p:sp>
      <p:cxnSp>
        <p:nvCxnSpPr>
          <p:cNvPr id="175" name="Shape 175"/>
          <p:cNvCxnSpPr/>
          <p:nvPr/>
        </p:nvCxnSpPr>
        <p:spPr>
          <a:xfrm>
            <a:off x="5038468" y="578787"/>
            <a:ext cx="0" cy="5352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6" name="Shape 176"/>
          <p:cNvCxnSpPr>
            <a:stCxn id="128" idx="3"/>
          </p:cNvCxnSpPr>
          <p:nvPr/>
        </p:nvCxnSpPr>
        <p:spPr>
          <a:xfrm rot="10800000" flipH="1">
            <a:off x="3751993" y="578687"/>
            <a:ext cx="1271400" cy="3600"/>
          </a:xfrm>
          <a:prstGeom prst="straightConnector1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7" name="Shape 177"/>
          <p:cNvSpPr txBox="1"/>
          <p:nvPr/>
        </p:nvSpPr>
        <p:spPr>
          <a:xfrm>
            <a:off x="3882099" y="373393"/>
            <a:ext cx="1201500" cy="28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>
                <a:solidFill>
                  <a:srgbClr val="666666"/>
                </a:solidFill>
              </a:rPr>
              <a:t>Choose a scorecard</a:t>
            </a:r>
          </a:p>
          <a:p>
            <a:pPr lvl="0" algn="ctr" rtl="0">
              <a:spcBef>
                <a:spcPts val="0"/>
              </a:spcBef>
              <a:buNone/>
            </a:pPr>
            <a:endParaRPr sz="800">
              <a:solidFill>
                <a:srgbClr val="666666"/>
              </a:solidFill>
            </a:endParaRPr>
          </a:p>
        </p:txBody>
      </p:sp>
      <p:grpSp>
        <p:nvGrpSpPr>
          <p:cNvPr id="178" name="Shape 178"/>
          <p:cNvGrpSpPr/>
          <p:nvPr/>
        </p:nvGrpSpPr>
        <p:grpSpPr>
          <a:xfrm>
            <a:off x="2008318" y="1159362"/>
            <a:ext cx="2511900" cy="860400"/>
            <a:chOff x="2012050" y="1604525"/>
            <a:chExt cx="2511900" cy="860400"/>
          </a:xfrm>
        </p:grpSpPr>
        <p:cxnSp>
          <p:nvCxnSpPr>
            <p:cNvPr id="179" name="Shape 179"/>
            <p:cNvCxnSpPr/>
            <p:nvPr/>
          </p:nvCxnSpPr>
          <p:spPr>
            <a:xfrm rot="10800000" flipH="1">
              <a:off x="3252550" y="1606225"/>
              <a:ext cx="1271400" cy="360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80" name="Shape 180"/>
            <p:cNvCxnSpPr/>
            <p:nvPr/>
          </p:nvCxnSpPr>
          <p:spPr>
            <a:xfrm>
              <a:off x="3247850" y="1604525"/>
              <a:ext cx="1800" cy="86040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81" name="Shape 181"/>
            <p:cNvCxnSpPr/>
            <p:nvPr/>
          </p:nvCxnSpPr>
          <p:spPr>
            <a:xfrm rot="10800000">
              <a:off x="2012050" y="2453711"/>
              <a:ext cx="1255200" cy="0"/>
            </a:xfrm>
            <a:prstGeom prst="straightConnector1">
              <a:avLst/>
            </a:prstGeom>
            <a:noFill/>
            <a:ln w="9525" cap="flat" cmpd="sng">
              <a:solidFill>
                <a:srgbClr val="C9DAF8"/>
              </a:solidFill>
              <a:prstDash val="dash"/>
              <a:round/>
              <a:headEnd type="none" w="lg" len="lg"/>
              <a:tailEnd type="triangle" w="lg" len="lg"/>
            </a:ln>
          </p:spPr>
        </p:cxnSp>
      </p:grpSp>
      <p:sp>
        <p:nvSpPr>
          <p:cNvPr id="182" name="Shape 182"/>
          <p:cNvSpPr txBox="1"/>
          <p:nvPr/>
        </p:nvSpPr>
        <p:spPr>
          <a:xfrm>
            <a:off x="3616318" y="898249"/>
            <a:ext cx="903900" cy="2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>
                <a:solidFill>
                  <a:srgbClr val="666666"/>
                </a:solidFill>
              </a:rPr>
              <a:t>Edit Group</a:t>
            </a:r>
          </a:p>
        </p:txBody>
      </p:sp>
      <p:cxnSp>
        <p:nvCxnSpPr>
          <p:cNvPr id="183" name="Shape 183"/>
          <p:cNvCxnSpPr>
            <a:stCxn id="121" idx="3"/>
            <a:endCxn id="125" idx="1"/>
          </p:cNvCxnSpPr>
          <p:nvPr/>
        </p:nvCxnSpPr>
        <p:spPr>
          <a:xfrm rot="10800000" flipH="1">
            <a:off x="5933818" y="2021042"/>
            <a:ext cx="384900" cy="27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4" name="Shape 184"/>
          <p:cNvSpPr txBox="1"/>
          <p:nvPr/>
        </p:nvSpPr>
        <p:spPr>
          <a:xfrm>
            <a:off x="5734068" y="1754427"/>
            <a:ext cx="903900" cy="2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 dirty="0">
                <a:solidFill>
                  <a:srgbClr val="666666"/>
                </a:solidFill>
              </a:rPr>
              <a:t>Click page type</a:t>
            </a:r>
          </a:p>
        </p:txBody>
      </p:sp>
      <p:sp>
        <p:nvSpPr>
          <p:cNvPr id="70" name="Shape 134"/>
          <p:cNvSpPr/>
          <p:nvPr/>
        </p:nvSpPr>
        <p:spPr>
          <a:xfrm>
            <a:off x="7947043" y="4219827"/>
            <a:ext cx="1091397" cy="329100"/>
          </a:xfrm>
          <a:prstGeom prst="rect">
            <a:avLst/>
          </a:prstGeom>
          <a:solidFill>
            <a:srgbClr val="D9EB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dirty="0" smtClean="0">
                <a:solidFill>
                  <a:sysClr val="windowText" lastClr="000000"/>
                </a:solidFill>
              </a:rPr>
              <a:t>Curate Pages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hape 135"/>
          <p:cNvCxnSpPr/>
          <p:nvPr/>
        </p:nvCxnSpPr>
        <p:spPr>
          <a:xfrm>
            <a:off x="6840668" y="2784333"/>
            <a:ext cx="0" cy="202816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140"/>
          <p:cNvSpPr txBox="1"/>
          <p:nvPr/>
        </p:nvSpPr>
        <p:spPr>
          <a:xfrm>
            <a:off x="6079658" y="2759656"/>
            <a:ext cx="821589" cy="3340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 smtClean="0">
                <a:solidFill>
                  <a:srgbClr val="666666"/>
                </a:solidFill>
              </a:rPr>
              <a:t>Page Type</a:t>
            </a:r>
            <a:endParaRPr lang="en-US" sz="800">
              <a:solidFill>
                <a:srgbClr val="666666"/>
              </a:solidFill>
            </a:endParaRPr>
          </a:p>
        </p:txBody>
      </p:sp>
      <p:cxnSp>
        <p:nvCxnSpPr>
          <p:cNvPr id="82" name="Shape 136"/>
          <p:cNvCxnSpPr/>
          <p:nvPr/>
        </p:nvCxnSpPr>
        <p:spPr>
          <a:xfrm>
            <a:off x="6052813" y="3479333"/>
            <a:ext cx="0" cy="2279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" name="Shape 136"/>
          <p:cNvCxnSpPr/>
          <p:nvPr/>
        </p:nvCxnSpPr>
        <p:spPr>
          <a:xfrm>
            <a:off x="7357843" y="3479333"/>
            <a:ext cx="0" cy="2279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traight Connector 9"/>
          <p:cNvCxnSpPr/>
          <p:nvPr/>
        </p:nvCxnSpPr>
        <p:spPr>
          <a:xfrm>
            <a:off x="6840668" y="3320896"/>
            <a:ext cx="0" cy="158437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52285" y="3479333"/>
            <a:ext cx="1305558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hape 140"/>
          <p:cNvSpPr txBox="1"/>
          <p:nvPr/>
        </p:nvSpPr>
        <p:spPr>
          <a:xfrm>
            <a:off x="7671078" y="3661025"/>
            <a:ext cx="458400" cy="21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 smtClean="0">
                <a:solidFill>
                  <a:srgbClr val="666666"/>
                </a:solidFill>
              </a:rPr>
              <a:t>Low</a:t>
            </a:r>
            <a:endParaRPr lang="en-US" sz="800" dirty="0">
              <a:solidFill>
                <a:srgbClr val="666666"/>
              </a:solidFill>
            </a:endParaRPr>
          </a:p>
        </p:txBody>
      </p:sp>
      <p:sp>
        <p:nvSpPr>
          <p:cNvPr id="104" name="Shape 134"/>
          <p:cNvSpPr/>
          <p:nvPr/>
        </p:nvSpPr>
        <p:spPr>
          <a:xfrm>
            <a:off x="7005685" y="4318068"/>
            <a:ext cx="704316" cy="329100"/>
          </a:xfrm>
          <a:prstGeom prst="rect">
            <a:avLst/>
          </a:prstGeom>
          <a:solidFill>
            <a:srgbClr val="D9EB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smtClean="0">
                <a:solidFill>
                  <a:sysClr val="windowText" lastClr="000000"/>
                </a:solidFill>
              </a:rPr>
              <a:t>Learn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05" name="Shape 136"/>
          <p:cNvCxnSpPr>
            <a:endCxn id="70" idx="0"/>
          </p:cNvCxnSpPr>
          <p:nvPr/>
        </p:nvCxnSpPr>
        <p:spPr>
          <a:xfrm>
            <a:off x="8492741" y="3892167"/>
            <a:ext cx="1" cy="32766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6" name="Shape 148"/>
          <p:cNvCxnSpPr/>
          <p:nvPr/>
        </p:nvCxnSpPr>
        <p:spPr>
          <a:xfrm>
            <a:off x="553023" y="1113412"/>
            <a:ext cx="0" cy="450787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ysDash"/>
            <a:round/>
            <a:headEnd type="none" w="lg" len="lg"/>
            <a:tailEnd type="triangle" w="lg" len="lg"/>
          </a:ln>
        </p:spPr>
      </p:cxnSp>
      <p:sp>
        <p:nvSpPr>
          <p:cNvPr id="107" name="Shape 141"/>
          <p:cNvSpPr/>
          <p:nvPr/>
        </p:nvSpPr>
        <p:spPr>
          <a:xfrm>
            <a:off x="18608" y="1529243"/>
            <a:ext cx="1058929" cy="41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4A86E8"/>
                </a:solidFill>
              </a:rPr>
              <a:t>Choose a group as benchmark</a:t>
            </a:r>
            <a:endParaRPr lang="en-US" sz="900" dirty="0">
              <a:solidFill>
                <a:srgbClr val="4A86E8"/>
              </a:solidFill>
            </a:endParaRPr>
          </a:p>
        </p:txBody>
      </p:sp>
      <p:cxnSp>
        <p:nvCxnSpPr>
          <p:cNvPr id="108" name="Shape 147"/>
          <p:cNvCxnSpPr/>
          <p:nvPr/>
        </p:nvCxnSpPr>
        <p:spPr>
          <a:xfrm>
            <a:off x="553023" y="1113412"/>
            <a:ext cx="923156" cy="0"/>
          </a:xfrm>
          <a:prstGeom prst="straightConnector1">
            <a:avLst/>
          </a:prstGeom>
          <a:noFill/>
          <a:ln w="9525" cap="flat" cmpd="sng">
            <a:solidFill>
              <a:srgbClr val="CFE2F3"/>
            </a:solidFill>
            <a:prstDash val="sysDash"/>
            <a:round/>
            <a:headEnd type="none" w="lg" len="lg"/>
            <a:tailEnd type="none" w="lg" len="lg"/>
          </a:ln>
        </p:spPr>
      </p:cxnSp>
      <p:cxnSp>
        <p:nvCxnSpPr>
          <p:cNvPr id="112" name="Straight Connector 111"/>
          <p:cNvCxnSpPr/>
          <p:nvPr/>
        </p:nvCxnSpPr>
        <p:spPr>
          <a:xfrm>
            <a:off x="281824" y="1950549"/>
            <a:ext cx="0" cy="2185038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24"/>
          <p:cNvCxnSpPr/>
          <p:nvPr/>
        </p:nvCxnSpPr>
        <p:spPr>
          <a:xfrm>
            <a:off x="281824" y="4142687"/>
            <a:ext cx="998219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ysDash"/>
            <a:round/>
            <a:headEnd type="none" w="lg" len="lg"/>
            <a:tailEnd type="triangle" w="lg" len="lg"/>
          </a:ln>
        </p:spPr>
      </p:cxnSp>
      <p:sp>
        <p:nvSpPr>
          <p:cNvPr id="187" name="Shape 139"/>
          <p:cNvSpPr/>
          <p:nvPr/>
        </p:nvSpPr>
        <p:spPr>
          <a:xfrm>
            <a:off x="6856661" y="3707517"/>
            <a:ext cx="958799" cy="3291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4A86E8"/>
                </a:solidFill>
              </a:rPr>
              <a:t>CTR?</a:t>
            </a:r>
            <a:endParaRPr lang="en-US" sz="800" dirty="0">
              <a:solidFill>
                <a:srgbClr val="4A86E8"/>
              </a:solidFill>
            </a:endParaRPr>
          </a:p>
        </p:txBody>
      </p:sp>
      <p:cxnSp>
        <p:nvCxnSpPr>
          <p:cNvPr id="188" name="Shape 136"/>
          <p:cNvCxnSpPr>
            <a:endCxn id="104" idx="0"/>
          </p:cNvCxnSpPr>
          <p:nvPr/>
        </p:nvCxnSpPr>
        <p:spPr>
          <a:xfrm>
            <a:off x="7357843" y="4019617"/>
            <a:ext cx="0" cy="298451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9" name="Straight Connector 188"/>
          <p:cNvCxnSpPr>
            <a:stCxn id="187" idx="3"/>
          </p:cNvCxnSpPr>
          <p:nvPr/>
        </p:nvCxnSpPr>
        <p:spPr>
          <a:xfrm>
            <a:off x="7815460" y="3872067"/>
            <a:ext cx="677281" cy="9734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Shape 140"/>
          <p:cNvSpPr txBox="1"/>
          <p:nvPr/>
        </p:nvSpPr>
        <p:spPr>
          <a:xfrm>
            <a:off x="7336060" y="4004827"/>
            <a:ext cx="458400" cy="21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 smtClean="0">
                <a:solidFill>
                  <a:srgbClr val="666666"/>
                </a:solidFill>
              </a:rPr>
              <a:t>High</a:t>
            </a:r>
            <a:endParaRPr lang="en-US" sz="800" dirty="0">
              <a:solidFill>
                <a:srgbClr val="666666"/>
              </a:solidFill>
            </a:endParaRPr>
          </a:p>
        </p:txBody>
      </p:sp>
      <p:cxnSp>
        <p:nvCxnSpPr>
          <p:cNvPr id="51" name="Curved Connector 50"/>
          <p:cNvCxnSpPr>
            <a:stCxn id="70" idx="3"/>
          </p:cNvCxnSpPr>
          <p:nvPr/>
        </p:nvCxnSpPr>
        <p:spPr>
          <a:xfrm flipH="1" flipV="1">
            <a:off x="7357843" y="3495042"/>
            <a:ext cx="1680597" cy="889335"/>
          </a:xfrm>
          <a:prstGeom prst="curvedConnector3">
            <a:avLst>
              <a:gd name="adj1" fmla="val -2854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DESIGN – CUSTOMER WORKFLOW </a:t>
            </a:r>
            <a:r>
              <a:rPr lang="en-US"/>
              <a:t>of BN</a:t>
            </a:r>
          </a:p>
        </p:txBody>
      </p:sp>
      <p:sp>
        <p:nvSpPr>
          <p:cNvPr id="54" name="Shape 54"/>
          <p:cNvSpPr/>
          <p:nvPr/>
        </p:nvSpPr>
        <p:spPr>
          <a:xfrm>
            <a:off x="799250" y="714925"/>
            <a:ext cx="8454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3C78D8"/>
                </a:solidFill>
              </a:rPr>
              <a:t>Vertical</a:t>
            </a:r>
          </a:p>
        </p:txBody>
      </p:sp>
      <p:sp>
        <p:nvSpPr>
          <p:cNvPr id="55" name="Shape 55"/>
          <p:cNvSpPr/>
          <p:nvPr/>
        </p:nvSpPr>
        <p:spPr>
          <a:xfrm>
            <a:off x="1919849" y="1891800"/>
            <a:ext cx="1142400" cy="47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3C78D8"/>
                </a:solidFill>
              </a:rPr>
              <a:t>Top Pages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（Top Traffic）</a:t>
            </a:r>
          </a:p>
        </p:txBody>
      </p:sp>
      <p:sp>
        <p:nvSpPr>
          <p:cNvPr id="56" name="Shape 56"/>
          <p:cNvSpPr/>
          <p:nvPr/>
        </p:nvSpPr>
        <p:spPr>
          <a:xfrm>
            <a:off x="3349975" y="2219875"/>
            <a:ext cx="10365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3C78D8"/>
                </a:solidFill>
              </a:rPr>
              <a:t>High CTR</a:t>
            </a:r>
          </a:p>
        </p:txBody>
      </p:sp>
      <p:sp>
        <p:nvSpPr>
          <p:cNvPr id="57" name="Shape 57"/>
          <p:cNvSpPr/>
          <p:nvPr/>
        </p:nvSpPr>
        <p:spPr>
          <a:xfrm>
            <a:off x="3349975" y="2649525"/>
            <a:ext cx="10365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3C78D8"/>
                </a:solidFill>
              </a:rPr>
              <a:t>Low CTR</a:t>
            </a:r>
          </a:p>
        </p:txBody>
      </p:sp>
      <p:sp>
        <p:nvSpPr>
          <p:cNvPr id="58" name="Shape 58"/>
          <p:cNvSpPr/>
          <p:nvPr/>
        </p:nvSpPr>
        <p:spPr>
          <a:xfrm>
            <a:off x="1920300" y="2860275"/>
            <a:ext cx="11424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3C78D8"/>
                </a:solidFill>
              </a:rPr>
              <a:t>Single Page</a:t>
            </a:r>
          </a:p>
        </p:txBody>
      </p:sp>
      <p:sp>
        <p:nvSpPr>
          <p:cNvPr id="59" name="Shape 59"/>
          <p:cNvSpPr/>
          <p:nvPr/>
        </p:nvSpPr>
        <p:spPr>
          <a:xfrm>
            <a:off x="5141775" y="2576325"/>
            <a:ext cx="1786800" cy="47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434343"/>
                </a:solidFill>
              </a:rPr>
              <a:t>Curate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666666"/>
                </a:solidFill>
              </a:rPr>
              <a:t>（Change Layout/Content）</a:t>
            </a:r>
          </a:p>
        </p:txBody>
      </p:sp>
      <p:sp>
        <p:nvSpPr>
          <p:cNvPr id="60" name="Shape 60"/>
          <p:cNvSpPr/>
          <p:nvPr/>
        </p:nvSpPr>
        <p:spPr>
          <a:xfrm>
            <a:off x="4674200" y="2219862"/>
            <a:ext cx="649500" cy="329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434343"/>
                </a:solidFill>
              </a:rPr>
              <a:t>Learn</a:t>
            </a:r>
          </a:p>
        </p:txBody>
      </p:sp>
      <p:sp>
        <p:nvSpPr>
          <p:cNvPr id="61" name="Shape 61"/>
          <p:cNvSpPr/>
          <p:nvPr/>
        </p:nvSpPr>
        <p:spPr>
          <a:xfrm>
            <a:off x="2584350" y="3333450"/>
            <a:ext cx="997800" cy="265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3C78D8"/>
                </a:solidFill>
              </a:rPr>
              <a:t>Internal Traffic</a:t>
            </a:r>
          </a:p>
        </p:txBody>
      </p:sp>
      <p:sp>
        <p:nvSpPr>
          <p:cNvPr id="62" name="Shape 62"/>
          <p:cNvSpPr/>
          <p:nvPr/>
        </p:nvSpPr>
        <p:spPr>
          <a:xfrm>
            <a:off x="2584350" y="3675975"/>
            <a:ext cx="1361100" cy="265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3C78D8"/>
                </a:solidFill>
              </a:rPr>
              <a:t>in page search kw</a:t>
            </a:r>
          </a:p>
        </p:txBody>
      </p:sp>
      <p:cxnSp>
        <p:nvCxnSpPr>
          <p:cNvPr id="63" name="Shape 63"/>
          <p:cNvCxnSpPr>
            <a:stCxn id="54" idx="2"/>
            <a:endCxn id="64" idx="0"/>
          </p:cNvCxnSpPr>
          <p:nvPr/>
        </p:nvCxnSpPr>
        <p:spPr>
          <a:xfrm>
            <a:off x="1221950" y="1044025"/>
            <a:ext cx="0" cy="4266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 txBox="1"/>
          <p:nvPr/>
        </p:nvSpPr>
        <p:spPr>
          <a:xfrm>
            <a:off x="289550" y="1034575"/>
            <a:ext cx="1001700" cy="4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900">
                <a:solidFill>
                  <a:srgbClr val="666666"/>
                </a:solidFill>
              </a:rPr>
              <a:t>Drill down by high traffic</a:t>
            </a:r>
          </a:p>
        </p:txBody>
      </p:sp>
      <p:cxnSp>
        <p:nvCxnSpPr>
          <p:cNvPr id="66" name="Shape 66"/>
          <p:cNvCxnSpPr>
            <a:stCxn id="56" idx="3"/>
            <a:endCxn id="60" idx="1"/>
          </p:cNvCxnSpPr>
          <p:nvPr/>
        </p:nvCxnSpPr>
        <p:spPr>
          <a:xfrm>
            <a:off x="4386475" y="2384425"/>
            <a:ext cx="287700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67"/>
          <p:cNvCxnSpPr>
            <a:stCxn id="55" idx="2"/>
            <a:endCxn id="58" idx="0"/>
          </p:cNvCxnSpPr>
          <p:nvPr/>
        </p:nvCxnSpPr>
        <p:spPr>
          <a:xfrm rot="-5400000" flipH="1">
            <a:off x="2244899" y="2613450"/>
            <a:ext cx="492900" cy="6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" name="Shape 68"/>
          <p:cNvSpPr txBox="1"/>
          <p:nvPr/>
        </p:nvSpPr>
        <p:spPr>
          <a:xfrm>
            <a:off x="1891075" y="2332850"/>
            <a:ext cx="692100" cy="5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>
                <a:solidFill>
                  <a:srgbClr val="666666"/>
                </a:solidFill>
              </a:rPr>
              <a:t>Choose one page by CTR</a:t>
            </a:r>
          </a:p>
        </p:txBody>
      </p:sp>
      <p:cxnSp>
        <p:nvCxnSpPr>
          <p:cNvPr id="69" name="Shape 69"/>
          <p:cNvCxnSpPr>
            <a:stCxn id="58" idx="2"/>
            <a:endCxn id="61" idx="1"/>
          </p:cNvCxnSpPr>
          <p:nvPr/>
        </p:nvCxnSpPr>
        <p:spPr>
          <a:xfrm rot="-5400000" flipH="1">
            <a:off x="2399550" y="3281325"/>
            <a:ext cx="276900" cy="93000"/>
          </a:xfrm>
          <a:prstGeom prst="bentConnector2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0" name="Shape 70"/>
          <p:cNvCxnSpPr>
            <a:stCxn id="58" idx="2"/>
            <a:endCxn id="62" idx="1"/>
          </p:cNvCxnSpPr>
          <p:nvPr/>
        </p:nvCxnSpPr>
        <p:spPr>
          <a:xfrm rot="-5400000" flipH="1">
            <a:off x="2228250" y="3452625"/>
            <a:ext cx="619500" cy="93000"/>
          </a:xfrm>
          <a:prstGeom prst="bentConnector2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4" name="Shape 64"/>
          <p:cNvSpPr/>
          <p:nvPr/>
        </p:nvSpPr>
        <p:spPr>
          <a:xfrm>
            <a:off x="799248" y="1470725"/>
            <a:ext cx="8454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3C78D8"/>
                </a:solidFill>
              </a:rPr>
              <a:t>Category</a:t>
            </a:r>
          </a:p>
        </p:txBody>
      </p:sp>
      <p:cxnSp>
        <p:nvCxnSpPr>
          <p:cNvPr id="71" name="Shape 71"/>
          <p:cNvCxnSpPr>
            <a:stCxn id="64" idx="3"/>
            <a:endCxn id="55" idx="1"/>
          </p:cNvCxnSpPr>
          <p:nvPr/>
        </p:nvCxnSpPr>
        <p:spPr>
          <a:xfrm>
            <a:off x="1644648" y="1635275"/>
            <a:ext cx="275100" cy="4944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" name="Shape 72"/>
          <p:cNvSpPr/>
          <p:nvPr/>
        </p:nvSpPr>
        <p:spPr>
          <a:xfrm>
            <a:off x="1891075" y="1223125"/>
            <a:ext cx="11685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3C78D8"/>
                </a:solidFill>
              </a:rPr>
              <a:t>Module Errors</a:t>
            </a:r>
          </a:p>
        </p:txBody>
      </p:sp>
      <p:cxnSp>
        <p:nvCxnSpPr>
          <p:cNvPr id="73" name="Shape 73"/>
          <p:cNvCxnSpPr>
            <a:stCxn id="64" idx="3"/>
            <a:endCxn id="72" idx="1"/>
          </p:cNvCxnSpPr>
          <p:nvPr/>
        </p:nvCxnSpPr>
        <p:spPr>
          <a:xfrm rot="10800000" flipH="1">
            <a:off x="1644648" y="1387775"/>
            <a:ext cx="246300" cy="2475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" name="Shape 74"/>
          <p:cNvSpPr/>
          <p:nvPr/>
        </p:nvSpPr>
        <p:spPr>
          <a:xfrm>
            <a:off x="4674200" y="1075728"/>
            <a:ext cx="4031400" cy="386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Re-order and Enable other modules on that page that has better coverage in that category instead</a:t>
            </a:r>
          </a:p>
        </p:txBody>
      </p:sp>
      <p:sp>
        <p:nvSpPr>
          <p:cNvPr id="75" name="Shape 75"/>
          <p:cNvSpPr/>
          <p:nvPr/>
        </p:nvSpPr>
        <p:spPr>
          <a:xfrm>
            <a:off x="4674200" y="751025"/>
            <a:ext cx="4031400" cy="237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Suppress the sponsored listings and Deals modules in the page</a:t>
            </a:r>
          </a:p>
        </p:txBody>
      </p:sp>
      <p:cxnSp>
        <p:nvCxnSpPr>
          <p:cNvPr id="76" name="Shape 76"/>
          <p:cNvCxnSpPr>
            <a:stCxn id="72" idx="3"/>
            <a:endCxn id="77" idx="1"/>
          </p:cNvCxnSpPr>
          <p:nvPr/>
        </p:nvCxnSpPr>
        <p:spPr>
          <a:xfrm rot="10800000" flipH="1">
            <a:off x="3059575" y="1156675"/>
            <a:ext cx="311400" cy="2310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" name="Shape 78"/>
          <p:cNvCxnSpPr>
            <a:stCxn id="72" idx="3"/>
            <a:endCxn id="79" idx="1"/>
          </p:cNvCxnSpPr>
          <p:nvPr/>
        </p:nvCxnSpPr>
        <p:spPr>
          <a:xfrm>
            <a:off x="3059575" y="1387675"/>
            <a:ext cx="234900" cy="1395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>
            <a:stCxn id="58" idx="3"/>
            <a:endCxn id="56" idx="1"/>
          </p:cNvCxnSpPr>
          <p:nvPr/>
        </p:nvCxnSpPr>
        <p:spPr>
          <a:xfrm rot="10800000" flipH="1">
            <a:off x="3062700" y="2384325"/>
            <a:ext cx="287400" cy="640500"/>
          </a:xfrm>
          <a:prstGeom prst="curvedConnector3">
            <a:avLst>
              <a:gd name="adj1" fmla="val 49978"/>
            </a:avLst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" name="Shape 81"/>
          <p:cNvCxnSpPr>
            <a:stCxn id="58" idx="3"/>
            <a:endCxn id="57" idx="1"/>
          </p:cNvCxnSpPr>
          <p:nvPr/>
        </p:nvCxnSpPr>
        <p:spPr>
          <a:xfrm rot="10800000" flipH="1">
            <a:off x="3062700" y="2813925"/>
            <a:ext cx="287400" cy="210900"/>
          </a:xfrm>
          <a:prstGeom prst="curvedConnector3">
            <a:avLst>
              <a:gd name="adj1" fmla="val 49978"/>
            </a:avLst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82"/>
          <p:cNvCxnSpPr>
            <a:stCxn id="57" idx="3"/>
            <a:endCxn id="59" idx="1"/>
          </p:cNvCxnSpPr>
          <p:nvPr/>
        </p:nvCxnSpPr>
        <p:spPr>
          <a:xfrm>
            <a:off x="4386475" y="2814075"/>
            <a:ext cx="755400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Shape 83"/>
          <p:cNvSpPr txBox="1"/>
          <p:nvPr/>
        </p:nvSpPr>
        <p:spPr>
          <a:xfrm>
            <a:off x="4449662" y="2726325"/>
            <a:ext cx="6921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>
                <a:solidFill>
                  <a:srgbClr val="666666"/>
                </a:solidFill>
              </a:rPr>
              <a:t>Go to Spotlight</a:t>
            </a:r>
          </a:p>
        </p:txBody>
      </p:sp>
      <p:sp>
        <p:nvSpPr>
          <p:cNvPr id="84" name="Shape 84"/>
          <p:cNvSpPr/>
          <p:nvPr/>
        </p:nvSpPr>
        <p:spPr>
          <a:xfrm>
            <a:off x="5404425" y="3301800"/>
            <a:ext cx="12615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3C78D8"/>
                </a:solidFill>
              </a:rPr>
              <a:t>My Group of Curated Pages</a:t>
            </a:r>
          </a:p>
        </p:txBody>
      </p:sp>
      <p:cxnSp>
        <p:nvCxnSpPr>
          <p:cNvPr id="85" name="Shape 85"/>
          <p:cNvCxnSpPr>
            <a:stCxn id="59" idx="2"/>
            <a:endCxn id="84" idx="0"/>
          </p:cNvCxnSpPr>
          <p:nvPr/>
        </p:nvCxnSpPr>
        <p:spPr>
          <a:xfrm>
            <a:off x="6035175" y="3051825"/>
            <a:ext cx="0" cy="2499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6" name="Shape 86"/>
          <p:cNvSpPr/>
          <p:nvPr/>
        </p:nvSpPr>
        <p:spPr>
          <a:xfrm>
            <a:off x="6128025" y="3774975"/>
            <a:ext cx="755400" cy="265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3C78D8"/>
                </a:solidFill>
              </a:rPr>
              <a:t>Curator</a:t>
            </a:r>
          </a:p>
        </p:txBody>
      </p:sp>
      <p:sp>
        <p:nvSpPr>
          <p:cNvPr id="87" name="Shape 87"/>
          <p:cNvSpPr/>
          <p:nvPr/>
        </p:nvSpPr>
        <p:spPr>
          <a:xfrm>
            <a:off x="6128025" y="4117500"/>
            <a:ext cx="1230000" cy="265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3C78D8"/>
                </a:solidFill>
              </a:rPr>
              <a:t>Last Curated Date</a:t>
            </a:r>
          </a:p>
        </p:txBody>
      </p:sp>
      <p:cxnSp>
        <p:nvCxnSpPr>
          <p:cNvPr id="88" name="Shape 88"/>
          <p:cNvCxnSpPr>
            <a:endCxn id="86" idx="1"/>
          </p:cNvCxnSpPr>
          <p:nvPr/>
        </p:nvCxnSpPr>
        <p:spPr>
          <a:xfrm rot="-5400000" flipH="1">
            <a:off x="5943075" y="3722925"/>
            <a:ext cx="276900" cy="93000"/>
          </a:xfrm>
          <a:prstGeom prst="bentConnector2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9" name="Shape 89"/>
          <p:cNvCxnSpPr>
            <a:endCxn id="87" idx="1"/>
          </p:cNvCxnSpPr>
          <p:nvPr/>
        </p:nvCxnSpPr>
        <p:spPr>
          <a:xfrm rot="-5400000" flipH="1">
            <a:off x="5771775" y="3894150"/>
            <a:ext cx="619500" cy="93000"/>
          </a:xfrm>
          <a:prstGeom prst="bentConnector2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0" name="Shape 90"/>
          <p:cNvSpPr/>
          <p:nvPr/>
        </p:nvSpPr>
        <p:spPr>
          <a:xfrm>
            <a:off x="6128025" y="4460025"/>
            <a:ext cx="1541100" cy="265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3C78D8"/>
                </a:solidFill>
              </a:rPr>
              <a:t>WoW, YoY, trend line</a:t>
            </a:r>
          </a:p>
        </p:txBody>
      </p:sp>
      <p:cxnSp>
        <p:nvCxnSpPr>
          <p:cNvPr id="91" name="Shape 91"/>
          <p:cNvCxnSpPr/>
          <p:nvPr/>
        </p:nvCxnSpPr>
        <p:spPr>
          <a:xfrm rot="-5400000" flipH="1">
            <a:off x="5771775" y="4250150"/>
            <a:ext cx="619500" cy="93000"/>
          </a:xfrm>
          <a:prstGeom prst="bentConnector2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2" name="Shape 92"/>
          <p:cNvCxnSpPr>
            <a:stCxn id="90" idx="3"/>
            <a:endCxn id="59" idx="3"/>
          </p:cNvCxnSpPr>
          <p:nvPr/>
        </p:nvCxnSpPr>
        <p:spPr>
          <a:xfrm rot="10800000">
            <a:off x="6928725" y="2814225"/>
            <a:ext cx="740400" cy="1778700"/>
          </a:xfrm>
          <a:prstGeom prst="curvedConnector3">
            <a:avLst>
              <a:gd name="adj1" fmla="val -32149"/>
            </a:avLst>
          </a:prstGeom>
          <a:noFill/>
          <a:ln w="9525" cap="flat" cmpd="sng">
            <a:solidFill>
              <a:srgbClr val="E69138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93" name="Shape 93"/>
          <p:cNvSpPr/>
          <p:nvPr/>
        </p:nvSpPr>
        <p:spPr>
          <a:xfrm>
            <a:off x="1019450" y="526925"/>
            <a:ext cx="405000" cy="14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2584350" y="4027175"/>
            <a:ext cx="1142400" cy="27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3C78D8"/>
                </a:solidFill>
              </a:rPr>
              <a:t>Module Errors</a:t>
            </a:r>
          </a:p>
        </p:txBody>
      </p:sp>
      <p:sp>
        <p:nvSpPr>
          <p:cNvPr id="95" name="Shape 95"/>
          <p:cNvSpPr/>
          <p:nvPr/>
        </p:nvSpPr>
        <p:spPr>
          <a:xfrm>
            <a:off x="4016650" y="4271261"/>
            <a:ext cx="1230000" cy="26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34343"/>
                </a:solidFill>
              </a:rPr>
              <a:t>Request Inventory</a:t>
            </a:r>
          </a:p>
        </p:txBody>
      </p:sp>
      <p:sp>
        <p:nvSpPr>
          <p:cNvPr id="96" name="Shape 96"/>
          <p:cNvSpPr/>
          <p:nvPr/>
        </p:nvSpPr>
        <p:spPr>
          <a:xfrm>
            <a:off x="4016650" y="3907872"/>
            <a:ext cx="1044000" cy="26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34343"/>
                </a:solidFill>
              </a:rPr>
              <a:t>Report to RPP</a:t>
            </a:r>
          </a:p>
        </p:txBody>
      </p:sp>
      <p:cxnSp>
        <p:nvCxnSpPr>
          <p:cNvPr id="97" name="Shape 97"/>
          <p:cNvCxnSpPr>
            <a:stCxn id="94" idx="3"/>
            <a:endCxn id="96" idx="1"/>
          </p:cNvCxnSpPr>
          <p:nvPr/>
        </p:nvCxnSpPr>
        <p:spPr>
          <a:xfrm rot="10800000" flipH="1">
            <a:off x="3726750" y="4039325"/>
            <a:ext cx="289800" cy="126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" name="Shape 98"/>
          <p:cNvCxnSpPr>
            <a:stCxn id="94" idx="3"/>
            <a:endCxn id="95" idx="1"/>
          </p:cNvCxnSpPr>
          <p:nvPr/>
        </p:nvCxnSpPr>
        <p:spPr>
          <a:xfrm>
            <a:off x="3726750" y="4165625"/>
            <a:ext cx="289800" cy="2370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9" name="Shape 99"/>
          <p:cNvCxnSpPr>
            <a:endCxn id="94" idx="1"/>
          </p:cNvCxnSpPr>
          <p:nvPr/>
        </p:nvCxnSpPr>
        <p:spPr>
          <a:xfrm rot="-5400000" flipH="1">
            <a:off x="2254050" y="3835325"/>
            <a:ext cx="567600" cy="93000"/>
          </a:xfrm>
          <a:prstGeom prst="bentConnector2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" name="Shape 100"/>
          <p:cNvCxnSpPr/>
          <p:nvPr/>
        </p:nvCxnSpPr>
        <p:spPr>
          <a:xfrm>
            <a:off x="3582150" y="3473825"/>
            <a:ext cx="287700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3945450" y="3769425"/>
            <a:ext cx="287700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2" name="Shape 102"/>
          <p:cNvSpPr/>
          <p:nvPr/>
        </p:nvSpPr>
        <p:spPr>
          <a:xfrm>
            <a:off x="3869850" y="3328574"/>
            <a:ext cx="649500" cy="26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434343"/>
                </a:solidFill>
              </a:rPr>
              <a:t>?</a:t>
            </a:r>
          </a:p>
        </p:txBody>
      </p:sp>
      <p:sp>
        <p:nvSpPr>
          <p:cNvPr id="103" name="Shape 103"/>
          <p:cNvSpPr/>
          <p:nvPr/>
        </p:nvSpPr>
        <p:spPr>
          <a:xfrm>
            <a:off x="4233147" y="3651219"/>
            <a:ext cx="540900" cy="210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>
                <a:solidFill>
                  <a:srgbClr val="434343"/>
                </a:solidFill>
              </a:rPr>
              <a:t>?</a:t>
            </a:r>
          </a:p>
        </p:txBody>
      </p:sp>
      <p:cxnSp>
        <p:nvCxnSpPr>
          <p:cNvPr id="104" name="Shape 104"/>
          <p:cNvCxnSpPr/>
          <p:nvPr/>
        </p:nvCxnSpPr>
        <p:spPr>
          <a:xfrm rot="10800000" flipH="1">
            <a:off x="7669125" y="4662000"/>
            <a:ext cx="564600" cy="18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5" name="Shape 105"/>
          <p:cNvSpPr txBox="1"/>
          <p:nvPr/>
        </p:nvSpPr>
        <p:spPr>
          <a:xfrm>
            <a:off x="7799400" y="4090925"/>
            <a:ext cx="906300" cy="1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"/>
              <a:t>no obvious lift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7551975" y="4662000"/>
            <a:ext cx="798900" cy="1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/>
              <a:t>see the lift</a:t>
            </a:r>
          </a:p>
        </p:txBody>
      </p:sp>
      <p:sp>
        <p:nvSpPr>
          <p:cNvPr id="107" name="Shape 107"/>
          <p:cNvSpPr/>
          <p:nvPr/>
        </p:nvSpPr>
        <p:spPr>
          <a:xfrm>
            <a:off x="8233722" y="4557444"/>
            <a:ext cx="540900" cy="210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">
                <a:solidFill>
                  <a:srgbClr val="434343"/>
                </a:solidFill>
              </a:rPr>
              <a:t>Learn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371100" y="1018125"/>
            <a:ext cx="692100" cy="27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900">
                <a:solidFill>
                  <a:srgbClr val="666666"/>
                </a:solidFill>
              </a:rPr>
              <a:t>No data</a:t>
            </a:r>
          </a:p>
        </p:txBody>
      </p:sp>
      <p:sp>
        <p:nvSpPr>
          <p:cNvPr id="108" name="Shape 108"/>
          <p:cNvSpPr/>
          <p:nvPr/>
        </p:nvSpPr>
        <p:spPr>
          <a:xfrm>
            <a:off x="4674200" y="1536216"/>
            <a:ext cx="4031400" cy="386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Work with the Deals team or the relevant content team to increase coverage in that category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294450" y="1320975"/>
            <a:ext cx="845400" cy="41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900">
                <a:solidFill>
                  <a:srgbClr val="666666"/>
                </a:solidFill>
              </a:rPr>
              <a:t>Not enough data</a:t>
            </a:r>
          </a:p>
        </p:txBody>
      </p:sp>
      <p:cxnSp>
        <p:nvCxnSpPr>
          <p:cNvPr id="109" name="Shape 109"/>
          <p:cNvCxnSpPr>
            <a:stCxn id="77" idx="3"/>
            <a:endCxn id="75" idx="1"/>
          </p:cNvCxnSpPr>
          <p:nvPr/>
        </p:nvCxnSpPr>
        <p:spPr>
          <a:xfrm rot="10800000" flipH="1">
            <a:off x="4063200" y="869475"/>
            <a:ext cx="611100" cy="2871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0" name="Shape 110"/>
          <p:cNvCxnSpPr>
            <a:stCxn id="79" idx="3"/>
            <a:endCxn id="74" idx="1"/>
          </p:cNvCxnSpPr>
          <p:nvPr/>
        </p:nvCxnSpPr>
        <p:spPr>
          <a:xfrm rot="10800000" flipH="1">
            <a:off x="4139850" y="1268775"/>
            <a:ext cx="534300" cy="258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1" name="Shape 111"/>
          <p:cNvCxnSpPr>
            <a:stCxn id="79" idx="3"/>
            <a:endCxn id="108" idx="1"/>
          </p:cNvCxnSpPr>
          <p:nvPr/>
        </p:nvCxnSpPr>
        <p:spPr>
          <a:xfrm>
            <a:off x="4139850" y="1527075"/>
            <a:ext cx="534300" cy="202200"/>
          </a:xfrm>
          <a:prstGeom prst="straightConnector1">
            <a:avLst/>
          </a:prstGeom>
          <a:noFill/>
          <a:ln w="9525" cap="flat" cmpd="sng">
            <a:solidFill>
              <a:srgbClr val="F9CB9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2" name="Shape 112"/>
          <p:cNvCxnSpPr>
            <a:stCxn id="77" idx="3"/>
            <a:endCxn id="74" idx="1"/>
          </p:cNvCxnSpPr>
          <p:nvPr/>
        </p:nvCxnSpPr>
        <p:spPr>
          <a:xfrm>
            <a:off x="4063200" y="1156575"/>
            <a:ext cx="611100" cy="1122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3"/>
          <p:cNvCxnSpPr>
            <a:stCxn id="79" idx="3"/>
            <a:endCxn id="75" idx="1"/>
          </p:cNvCxnSpPr>
          <p:nvPr/>
        </p:nvCxnSpPr>
        <p:spPr>
          <a:xfrm rot="10800000" flipH="1">
            <a:off x="4139850" y="869475"/>
            <a:ext cx="534300" cy="6576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93134" y="662570"/>
            <a:ext cx="4416183" cy="2123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200" rIns="91425" bIns="182875" anchor="t" anchorCtr="0">
            <a:noAutofit/>
          </a:bodyPr>
          <a:lstStyle/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91440" marR="0" lvl="0" indent="-2539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1200" b="1" u="sng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422" y="-15766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Open Sans"/>
              <a:buNone/>
            </a:pPr>
            <a:r>
              <a:rPr lang="en-US" altLang="zh-CN" sz="2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AI</a:t>
            </a:r>
            <a:r>
              <a:rPr lang="en-US" sz="24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STATEMENT</a:t>
            </a:r>
          </a:p>
        </p:txBody>
      </p:sp>
      <p:sp>
        <p:nvSpPr>
          <p:cNvPr id="41" name="Shape 41"/>
          <p:cNvSpPr/>
          <p:nvPr/>
        </p:nvSpPr>
        <p:spPr>
          <a:xfrm>
            <a:off x="93133" y="662572"/>
            <a:ext cx="4416183" cy="37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5240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Customer/Persona</a:t>
            </a:r>
          </a:p>
          <a:p>
            <a:pPr marL="15240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4626219" y="662572"/>
            <a:ext cx="4416182" cy="37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5240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Objective/User story</a:t>
            </a:r>
          </a:p>
        </p:txBody>
      </p:sp>
      <p:sp>
        <p:nvSpPr>
          <p:cNvPr id="45" name="Shape 45"/>
          <p:cNvSpPr/>
          <p:nvPr/>
        </p:nvSpPr>
        <p:spPr>
          <a:xfrm>
            <a:off x="93134" y="2859485"/>
            <a:ext cx="4416183" cy="378827"/>
          </a:xfrm>
          <a:prstGeom prst="rect">
            <a:avLst/>
          </a:prstGeom>
          <a:solidFill>
            <a:srgbClr val="F6B71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5240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Measurement/Success Criteria</a:t>
            </a:r>
          </a:p>
        </p:txBody>
      </p:sp>
      <p:sp>
        <p:nvSpPr>
          <p:cNvPr id="47" name="Shape 47"/>
          <p:cNvSpPr/>
          <p:nvPr/>
        </p:nvSpPr>
        <p:spPr>
          <a:xfrm>
            <a:off x="4626219" y="2863408"/>
            <a:ext cx="4416182" cy="374903"/>
          </a:xfrm>
          <a:prstGeom prst="rect">
            <a:avLst/>
          </a:prstGeom>
          <a:solidFill>
            <a:srgbClr val="92BF2E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5240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Actions derived from tool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167" y="850023"/>
            <a:ext cx="43081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800" b="1" u="sng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SzPct val="25000"/>
            </a:pPr>
            <a:r>
              <a:rPr lang="en-US" altLang="zh-CN" dirty="0" smtClean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Buyer</a:t>
            </a:r>
            <a:r>
              <a:rPr lang="zh-CN" altLang="en-US" dirty="0" smtClean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US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As a </a:t>
            </a:r>
            <a:r>
              <a:rPr lang="en-US" altLang="zh-CN" dirty="0" smtClean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buyer</a:t>
            </a:r>
            <a:r>
              <a:rPr lang="en-US" dirty="0" smtClean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I want to </a:t>
            </a:r>
            <a:r>
              <a:rPr lang="en-US" altLang="zh-CN" dirty="0" smtClean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buy</a:t>
            </a:r>
            <a:r>
              <a:rPr lang="zh-CN" altLang="en-US" smtClean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520218" y="1114949"/>
            <a:ext cx="10365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3C78D8"/>
                </a:solidFill>
              </a:rPr>
              <a:t>A Scorecard</a:t>
            </a:r>
          </a:p>
        </p:txBody>
      </p:sp>
      <p:cxnSp>
        <p:nvCxnSpPr>
          <p:cNvPr id="120" name="Shape 120"/>
          <p:cNvCxnSpPr>
            <a:endCxn id="121" idx="0"/>
          </p:cNvCxnSpPr>
          <p:nvPr/>
        </p:nvCxnSpPr>
        <p:spPr>
          <a:xfrm>
            <a:off x="5038468" y="1444049"/>
            <a:ext cx="0" cy="348243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4208362" y="1444049"/>
            <a:ext cx="903900" cy="2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>
                <a:solidFill>
                  <a:srgbClr val="666666"/>
                </a:solidFill>
              </a:rPr>
              <a:t>Apply Filters</a:t>
            </a:r>
          </a:p>
        </p:txBody>
      </p:sp>
      <p:sp>
        <p:nvSpPr>
          <p:cNvPr id="123" name="Shape 123"/>
          <p:cNvSpPr/>
          <p:nvPr/>
        </p:nvSpPr>
        <p:spPr>
          <a:xfrm>
            <a:off x="3153643" y="239987"/>
            <a:ext cx="405000" cy="210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4" name="Shape 124"/>
          <p:cNvCxnSpPr/>
          <p:nvPr/>
        </p:nvCxnSpPr>
        <p:spPr>
          <a:xfrm>
            <a:off x="3616318" y="1279499"/>
            <a:ext cx="903900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21"/>
          <p:cNvSpPr/>
          <p:nvPr/>
        </p:nvSpPr>
        <p:spPr>
          <a:xfrm>
            <a:off x="4143118" y="1792292"/>
            <a:ext cx="1790700" cy="462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rgbClr val="434343"/>
                </a:solidFill>
              </a:rPr>
              <a:t>Scorecard overall metrics / summary by page type</a:t>
            </a:r>
          </a:p>
        </p:txBody>
      </p:sp>
      <p:sp>
        <p:nvSpPr>
          <p:cNvPr id="125" name="Shape 125"/>
          <p:cNvSpPr/>
          <p:nvPr/>
        </p:nvSpPr>
        <p:spPr>
          <a:xfrm>
            <a:off x="6318668" y="1789517"/>
            <a:ext cx="1044000" cy="462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34343"/>
                </a:solidFill>
              </a:rPr>
              <a:t>breakdown pages</a:t>
            </a:r>
          </a:p>
        </p:txBody>
      </p:sp>
      <p:sp>
        <p:nvSpPr>
          <p:cNvPr id="128" name="Shape 128"/>
          <p:cNvSpPr/>
          <p:nvPr/>
        </p:nvSpPr>
        <p:spPr>
          <a:xfrm>
            <a:off x="2960293" y="450887"/>
            <a:ext cx="791700" cy="26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3C78D8"/>
                </a:solidFill>
              </a:rPr>
              <a:t>Home</a:t>
            </a:r>
          </a:p>
        </p:txBody>
      </p:sp>
      <p:sp>
        <p:nvSpPr>
          <p:cNvPr id="129" name="Shape 129"/>
          <p:cNvSpPr/>
          <p:nvPr/>
        </p:nvSpPr>
        <p:spPr>
          <a:xfrm>
            <a:off x="7947043" y="1789517"/>
            <a:ext cx="1044000" cy="462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34343"/>
                </a:solidFill>
              </a:rPr>
              <a:t>Trend lines of every metric</a:t>
            </a:r>
          </a:p>
        </p:txBody>
      </p:sp>
      <p:cxnSp>
        <p:nvCxnSpPr>
          <p:cNvPr id="130" name="Shape 130"/>
          <p:cNvCxnSpPr>
            <a:endCxn id="129" idx="1"/>
          </p:cNvCxnSpPr>
          <p:nvPr/>
        </p:nvCxnSpPr>
        <p:spPr>
          <a:xfrm>
            <a:off x="7357843" y="2020967"/>
            <a:ext cx="589200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" name="Shape 131"/>
          <p:cNvSpPr txBox="1"/>
          <p:nvPr/>
        </p:nvSpPr>
        <p:spPr>
          <a:xfrm>
            <a:off x="7272193" y="1778865"/>
            <a:ext cx="760500" cy="2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>
                <a:solidFill>
                  <a:srgbClr val="666666"/>
                </a:solidFill>
              </a:rPr>
              <a:t>Deep Dive</a:t>
            </a:r>
          </a:p>
        </p:txBody>
      </p:sp>
      <p:sp>
        <p:nvSpPr>
          <p:cNvPr id="132" name="Shape 132"/>
          <p:cNvSpPr/>
          <p:nvPr/>
        </p:nvSpPr>
        <p:spPr>
          <a:xfrm>
            <a:off x="1489618" y="949162"/>
            <a:ext cx="10365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A86E8"/>
                </a:solidFill>
              </a:rPr>
              <a:t>New a Scorecard</a:t>
            </a:r>
          </a:p>
        </p:txBody>
      </p:sp>
      <p:sp>
        <p:nvSpPr>
          <p:cNvPr id="133" name="Shape 133"/>
          <p:cNvSpPr/>
          <p:nvPr/>
        </p:nvSpPr>
        <p:spPr>
          <a:xfrm>
            <a:off x="6174150" y="2455233"/>
            <a:ext cx="1333036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smtClean="0">
                <a:solidFill>
                  <a:srgbClr val="4A86E8"/>
                </a:solidFill>
              </a:rPr>
              <a:t>Page Performances</a:t>
            </a:r>
            <a:endParaRPr lang="en-US" sz="1000" dirty="0">
              <a:solidFill>
                <a:srgbClr val="4A86E8"/>
              </a:solidFill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288079" y="3699958"/>
            <a:ext cx="1444500" cy="3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4A86E8"/>
                </a:solidFill>
              </a:rPr>
              <a:t>Module Performance</a:t>
            </a:r>
            <a:endParaRPr lang="en-US" sz="1000" dirty="0">
              <a:solidFill>
                <a:srgbClr val="4A86E8"/>
              </a:solidFill>
            </a:endParaRPr>
          </a:p>
        </p:txBody>
      </p:sp>
      <p:cxnSp>
        <p:nvCxnSpPr>
          <p:cNvPr id="135" name="Shape 135"/>
          <p:cNvCxnSpPr>
            <a:stCxn id="125" idx="2"/>
            <a:endCxn id="133" idx="0"/>
          </p:cNvCxnSpPr>
          <p:nvPr/>
        </p:nvCxnSpPr>
        <p:spPr>
          <a:xfrm>
            <a:off x="6840668" y="2252417"/>
            <a:ext cx="0" cy="202816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9" name="Shape 139"/>
          <p:cNvSpPr/>
          <p:nvPr/>
        </p:nvSpPr>
        <p:spPr>
          <a:xfrm>
            <a:off x="6397180" y="2981989"/>
            <a:ext cx="875100" cy="3291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800">
                <a:solidFill>
                  <a:srgbClr val="4A86E8"/>
                </a:solidFill>
              </a:rPr>
              <a:t>BN?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732579" y="3235869"/>
            <a:ext cx="458400" cy="21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 dirty="0">
                <a:solidFill>
                  <a:srgbClr val="666666"/>
                </a:solidFill>
              </a:rPr>
              <a:t>Yes</a:t>
            </a:r>
          </a:p>
        </p:txBody>
      </p:sp>
      <p:sp>
        <p:nvSpPr>
          <p:cNvPr id="141" name="Shape 141"/>
          <p:cNvSpPr/>
          <p:nvPr/>
        </p:nvSpPr>
        <p:spPr>
          <a:xfrm>
            <a:off x="1262218" y="1518512"/>
            <a:ext cx="1491300" cy="41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dirty="0">
                <a:solidFill>
                  <a:srgbClr val="4A86E8"/>
                </a:solidFill>
              </a:rPr>
              <a:t>Choose Site, </a:t>
            </a:r>
            <a:r>
              <a:rPr lang="en-US" sz="1000" dirty="0" smtClean="0">
                <a:solidFill>
                  <a:srgbClr val="4A86E8"/>
                </a:solidFill>
              </a:rPr>
              <a:t>Public or not, add group </a:t>
            </a:r>
            <a:r>
              <a:rPr lang="en-US" sz="1000" dirty="0">
                <a:solidFill>
                  <a:srgbClr val="4A86E8"/>
                </a:solidFill>
              </a:rPr>
              <a:t>name</a:t>
            </a:r>
          </a:p>
        </p:txBody>
      </p:sp>
      <p:sp>
        <p:nvSpPr>
          <p:cNvPr id="142" name="Shape 142"/>
          <p:cNvSpPr/>
          <p:nvPr/>
        </p:nvSpPr>
        <p:spPr>
          <a:xfrm>
            <a:off x="1801568" y="3416162"/>
            <a:ext cx="1150200" cy="28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34343"/>
                </a:solidFill>
              </a:rPr>
              <a:t>Choose a page</a:t>
            </a:r>
          </a:p>
        </p:txBody>
      </p:sp>
      <p:sp>
        <p:nvSpPr>
          <p:cNvPr id="143" name="Shape 143"/>
          <p:cNvSpPr/>
          <p:nvPr/>
        </p:nvSpPr>
        <p:spPr>
          <a:xfrm>
            <a:off x="609468" y="2223412"/>
            <a:ext cx="990300" cy="28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A86E8"/>
                </a:solidFill>
              </a:rPr>
              <a:t>Browse Node</a:t>
            </a:r>
          </a:p>
        </p:txBody>
      </p:sp>
      <p:sp>
        <p:nvSpPr>
          <p:cNvPr id="144" name="Shape 144"/>
          <p:cNvSpPr/>
          <p:nvPr/>
        </p:nvSpPr>
        <p:spPr>
          <a:xfrm>
            <a:off x="1667668" y="2223412"/>
            <a:ext cx="680400" cy="28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A86E8"/>
                </a:solidFill>
              </a:rPr>
              <a:t>Flexihub</a:t>
            </a:r>
          </a:p>
        </p:txBody>
      </p:sp>
      <p:sp>
        <p:nvSpPr>
          <p:cNvPr id="145" name="Shape 145"/>
          <p:cNvSpPr/>
          <p:nvPr/>
        </p:nvSpPr>
        <p:spPr>
          <a:xfrm>
            <a:off x="2463693" y="2223412"/>
            <a:ext cx="680400" cy="28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A86E8"/>
                </a:solidFill>
              </a:rPr>
              <a:t>Event</a:t>
            </a:r>
          </a:p>
        </p:txBody>
      </p:sp>
      <p:cxnSp>
        <p:nvCxnSpPr>
          <p:cNvPr id="146" name="Shape 146"/>
          <p:cNvCxnSpPr/>
          <p:nvPr/>
        </p:nvCxnSpPr>
        <p:spPr>
          <a:xfrm>
            <a:off x="2007868" y="577062"/>
            <a:ext cx="0" cy="3720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7" name="Shape 147"/>
          <p:cNvCxnSpPr>
            <a:endCxn id="128" idx="1"/>
          </p:cNvCxnSpPr>
          <p:nvPr/>
        </p:nvCxnSpPr>
        <p:spPr>
          <a:xfrm>
            <a:off x="2008393" y="573287"/>
            <a:ext cx="951900" cy="9000"/>
          </a:xfrm>
          <a:prstGeom prst="straightConnector1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8" name="Shape 148"/>
          <p:cNvCxnSpPr>
            <a:endCxn id="141" idx="0"/>
          </p:cNvCxnSpPr>
          <p:nvPr/>
        </p:nvCxnSpPr>
        <p:spPr>
          <a:xfrm>
            <a:off x="2007868" y="1278212"/>
            <a:ext cx="0" cy="240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" name="Shape 149"/>
          <p:cNvCxnSpPr>
            <a:endCxn id="144" idx="0"/>
          </p:cNvCxnSpPr>
          <p:nvPr/>
        </p:nvCxnSpPr>
        <p:spPr>
          <a:xfrm>
            <a:off x="2007868" y="1940512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150" name="Shape 150"/>
          <p:cNvGrpSpPr/>
          <p:nvPr/>
        </p:nvGrpSpPr>
        <p:grpSpPr>
          <a:xfrm>
            <a:off x="1101618" y="2078062"/>
            <a:ext cx="1667125" cy="145500"/>
            <a:chOff x="810975" y="2523225"/>
            <a:chExt cx="1667125" cy="145500"/>
          </a:xfrm>
        </p:grpSpPr>
        <p:cxnSp>
          <p:nvCxnSpPr>
            <p:cNvPr id="151" name="Shape 151"/>
            <p:cNvCxnSpPr/>
            <p:nvPr/>
          </p:nvCxnSpPr>
          <p:spPr>
            <a:xfrm flipH="1">
              <a:off x="2465475" y="2523225"/>
              <a:ext cx="6000" cy="145500"/>
            </a:xfrm>
            <a:prstGeom prst="straightConnector1">
              <a:avLst/>
            </a:prstGeom>
            <a:noFill/>
            <a:ln w="9525" cap="flat" cmpd="sng">
              <a:solidFill>
                <a:srgbClr val="C9DAF8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2" name="Shape 152"/>
            <p:cNvCxnSpPr/>
            <p:nvPr/>
          </p:nvCxnSpPr>
          <p:spPr>
            <a:xfrm flipH="1">
              <a:off x="810975" y="2523225"/>
              <a:ext cx="6000" cy="145500"/>
            </a:xfrm>
            <a:prstGeom prst="straightConnector1">
              <a:avLst/>
            </a:prstGeom>
            <a:noFill/>
            <a:ln w="9525" cap="flat" cmpd="sng">
              <a:solidFill>
                <a:srgbClr val="C9DAF8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3" name="Shape 153"/>
            <p:cNvCxnSpPr/>
            <p:nvPr/>
          </p:nvCxnSpPr>
          <p:spPr>
            <a:xfrm>
              <a:off x="815200" y="2529725"/>
              <a:ext cx="1662900" cy="0"/>
            </a:xfrm>
            <a:prstGeom prst="straightConnector1">
              <a:avLst/>
            </a:prstGeom>
            <a:noFill/>
            <a:ln w="9525" cap="flat" cmpd="sng">
              <a:solidFill>
                <a:srgbClr val="C9DAF8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54" name="Shape 154"/>
          <p:cNvSpPr/>
          <p:nvPr/>
        </p:nvSpPr>
        <p:spPr>
          <a:xfrm>
            <a:off x="609468" y="2806512"/>
            <a:ext cx="405000" cy="21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00">
                <a:solidFill>
                  <a:srgbClr val="4A86E8"/>
                </a:solidFill>
              </a:rPr>
              <a:t>by ID</a:t>
            </a:r>
          </a:p>
        </p:txBody>
      </p:sp>
      <p:sp>
        <p:nvSpPr>
          <p:cNvPr id="155" name="Shape 155"/>
          <p:cNvSpPr/>
          <p:nvPr/>
        </p:nvSpPr>
        <p:spPr>
          <a:xfrm>
            <a:off x="1052493" y="2807112"/>
            <a:ext cx="517500" cy="21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" dirty="0" smtClean="0">
                <a:solidFill>
                  <a:srgbClr val="4A86E8"/>
                </a:solidFill>
              </a:rPr>
              <a:t>by </a:t>
            </a:r>
            <a:r>
              <a:rPr lang="en-US" altLang="zh-CN" sz="600" dirty="0" smtClean="0">
                <a:solidFill>
                  <a:srgbClr val="4A86E8"/>
                </a:solidFill>
              </a:rPr>
              <a:t>category</a:t>
            </a:r>
            <a:endParaRPr lang="en-US" sz="600" dirty="0">
              <a:solidFill>
                <a:srgbClr val="4A86E8"/>
              </a:solidFill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608006" y="2810862"/>
            <a:ext cx="760500" cy="21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00">
                <a:solidFill>
                  <a:srgbClr val="4A86E8"/>
                </a:solidFill>
              </a:rPr>
              <a:t>Search name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828093" y="2653887"/>
            <a:ext cx="3900" cy="1530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1309293" y="2644562"/>
            <a:ext cx="3900" cy="1530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9" name="Shape 159"/>
          <p:cNvCxnSpPr/>
          <p:nvPr/>
        </p:nvCxnSpPr>
        <p:spPr>
          <a:xfrm>
            <a:off x="834118" y="2644562"/>
            <a:ext cx="478800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0" name="Shape 160"/>
          <p:cNvCxnSpPr>
            <a:stCxn id="143" idx="2"/>
          </p:cNvCxnSpPr>
          <p:nvPr/>
        </p:nvCxnSpPr>
        <p:spPr>
          <a:xfrm>
            <a:off x="1104618" y="2512312"/>
            <a:ext cx="0" cy="1350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1" name="Shape 161"/>
          <p:cNvSpPr/>
          <p:nvPr/>
        </p:nvSpPr>
        <p:spPr>
          <a:xfrm>
            <a:off x="2423643" y="2806512"/>
            <a:ext cx="760500" cy="21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00">
                <a:solidFill>
                  <a:srgbClr val="4A86E8"/>
                </a:solidFill>
              </a:rPr>
              <a:t>Search name</a:t>
            </a:r>
          </a:p>
        </p:txBody>
      </p:sp>
      <p:cxnSp>
        <p:nvCxnSpPr>
          <p:cNvPr id="162" name="Shape 162"/>
          <p:cNvCxnSpPr>
            <a:endCxn id="156" idx="0"/>
          </p:cNvCxnSpPr>
          <p:nvPr/>
        </p:nvCxnSpPr>
        <p:spPr>
          <a:xfrm>
            <a:off x="1988256" y="2524362"/>
            <a:ext cx="0" cy="2865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" name="Shape 163"/>
          <p:cNvCxnSpPr/>
          <p:nvPr/>
        </p:nvCxnSpPr>
        <p:spPr>
          <a:xfrm>
            <a:off x="2803880" y="2524349"/>
            <a:ext cx="0" cy="2865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" name="Shape 164"/>
          <p:cNvCxnSpPr>
            <a:stCxn id="155" idx="2"/>
            <a:endCxn id="142" idx="0"/>
          </p:cNvCxnSpPr>
          <p:nvPr/>
        </p:nvCxnSpPr>
        <p:spPr>
          <a:xfrm>
            <a:off x="1311243" y="3018012"/>
            <a:ext cx="1065300" cy="3981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5" name="Shape 165"/>
          <p:cNvCxnSpPr>
            <a:stCxn id="156" idx="2"/>
            <a:endCxn id="142" idx="0"/>
          </p:cNvCxnSpPr>
          <p:nvPr/>
        </p:nvCxnSpPr>
        <p:spPr>
          <a:xfrm>
            <a:off x="1988256" y="3021762"/>
            <a:ext cx="388500" cy="3945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6" name="Shape 166"/>
          <p:cNvCxnSpPr>
            <a:stCxn id="161" idx="2"/>
            <a:endCxn id="142" idx="0"/>
          </p:cNvCxnSpPr>
          <p:nvPr/>
        </p:nvCxnSpPr>
        <p:spPr>
          <a:xfrm flipH="1">
            <a:off x="2376693" y="3017412"/>
            <a:ext cx="427200" cy="3987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7" name="Shape 167"/>
          <p:cNvSpPr/>
          <p:nvPr/>
        </p:nvSpPr>
        <p:spPr>
          <a:xfrm>
            <a:off x="609468" y="3416162"/>
            <a:ext cx="1044000" cy="28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34343"/>
                </a:solidFill>
              </a:rPr>
              <a:t>Paste BN IDs</a:t>
            </a:r>
          </a:p>
        </p:txBody>
      </p:sp>
      <p:cxnSp>
        <p:nvCxnSpPr>
          <p:cNvPr id="168" name="Shape 168"/>
          <p:cNvCxnSpPr>
            <a:stCxn id="154" idx="2"/>
            <a:endCxn id="167" idx="0"/>
          </p:cNvCxnSpPr>
          <p:nvPr/>
        </p:nvCxnSpPr>
        <p:spPr>
          <a:xfrm>
            <a:off x="811968" y="3017412"/>
            <a:ext cx="319500" cy="3987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9" name="Shape 169"/>
          <p:cNvSpPr/>
          <p:nvPr/>
        </p:nvSpPr>
        <p:spPr>
          <a:xfrm>
            <a:off x="1267893" y="3998237"/>
            <a:ext cx="1191600" cy="28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>
                <a:solidFill>
                  <a:srgbClr val="4A86E8"/>
                </a:solidFill>
              </a:rPr>
              <a:t>Add to Scorecard</a:t>
            </a:r>
          </a:p>
        </p:txBody>
      </p:sp>
      <p:cxnSp>
        <p:nvCxnSpPr>
          <p:cNvPr id="170" name="Shape 170"/>
          <p:cNvCxnSpPr>
            <a:stCxn id="142" idx="2"/>
            <a:endCxn id="169" idx="0"/>
          </p:cNvCxnSpPr>
          <p:nvPr/>
        </p:nvCxnSpPr>
        <p:spPr>
          <a:xfrm flipH="1">
            <a:off x="1863668" y="3705062"/>
            <a:ext cx="513000" cy="2931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1" name="Shape 171"/>
          <p:cNvCxnSpPr>
            <a:stCxn id="167" idx="2"/>
            <a:endCxn id="169" idx="0"/>
          </p:cNvCxnSpPr>
          <p:nvPr/>
        </p:nvCxnSpPr>
        <p:spPr>
          <a:xfrm>
            <a:off x="1131468" y="3705062"/>
            <a:ext cx="732300" cy="2931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2" name="Shape 172"/>
          <p:cNvCxnSpPr/>
          <p:nvPr/>
        </p:nvCxnSpPr>
        <p:spPr>
          <a:xfrm>
            <a:off x="3625843" y="1282287"/>
            <a:ext cx="0" cy="28533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>
            <a:stCxn id="169" idx="3"/>
          </p:cNvCxnSpPr>
          <p:nvPr/>
        </p:nvCxnSpPr>
        <p:spPr>
          <a:xfrm>
            <a:off x="2459493" y="4142687"/>
            <a:ext cx="1172700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4" name="Shape 174"/>
          <p:cNvSpPr txBox="1"/>
          <p:nvPr/>
        </p:nvSpPr>
        <p:spPr>
          <a:xfrm>
            <a:off x="2713593" y="3872837"/>
            <a:ext cx="936900" cy="2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>
                <a:solidFill>
                  <a:srgbClr val="666666"/>
                </a:solidFill>
              </a:rPr>
              <a:t>Save and Close</a:t>
            </a:r>
          </a:p>
        </p:txBody>
      </p:sp>
      <p:cxnSp>
        <p:nvCxnSpPr>
          <p:cNvPr id="175" name="Shape 175"/>
          <p:cNvCxnSpPr/>
          <p:nvPr/>
        </p:nvCxnSpPr>
        <p:spPr>
          <a:xfrm>
            <a:off x="5038468" y="578787"/>
            <a:ext cx="0" cy="5352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6" name="Shape 176"/>
          <p:cNvCxnSpPr>
            <a:stCxn id="128" idx="3"/>
          </p:cNvCxnSpPr>
          <p:nvPr/>
        </p:nvCxnSpPr>
        <p:spPr>
          <a:xfrm rot="10800000" flipH="1">
            <a:off x="3751993" y="578687"/>
            <a:ext cx="1271400" cy="3600"/>
          </a:xfrm>
          <a:prstGeom prst="straightConnector1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7" name="Shape 177"/>
          <p:cNvSpPr txBox="1"/>
          <p:nvPr/>
        </p:nvSpPr>
        <p:spPr>
          <a:xfrm>
            <a:off x="3882099" y="373393"/>
            <a:ext cx="1201500" cy="28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>
                <a:solidFill>
                  <a:srgbClr val="666666"/>
                </a:solidFill>
              </a:rPr>
              <a:t>Choose a scorecard</a:t>
            </a:r>
          </a:p>
          <a:p>
            <a:pPr lvl="0" algn="ctr" rtl="0">
              <a:spcBef>
                <a:spcPts val="0"/>
              </a:spcBef>
              <a:buNone/>
            </a:pPr>
            <a:endParaRPr sz="800">
              <a:solidFill>
                <a:srgbClr val="666666"/>
              </a:solidFill>
            </a:endParaRPr>
          </a:p>
        </p:txBody>
      </p:sp>
      <p:grpSp>
        <p:nvGrpSpPr>
          <p:cNvPr id="178" name="Shape 178"/>
          <p:cNvGrpSpPr/>
          <p:nvPr/>
        </p:nvGrpSpPr>
        <p:grpSpPr>
          <a:xfrm>
            <a:off x="2008318" y="1159362"/>
            <a:ext cx="2511900" cy="860400"/>
            <a:chOff x="2012050" y="1604525"/>
            <a:chExt cx="2511900" cy="860400"/>
          </a:xfrm>
        </p:grpSpPr>
        <p:cxnSp>
          <p:nvCxnSpPr>
            <p:cNvPr id="179" name="Shape 179"/>
            <p:cNvCxnSpPr/>
            <p:nvPr/>
          </p:nvCxnSpPr>
          <p:spPr>
            <a:xfrm rot="10800000" flipH="1">
              <a:off x="3252550" y="1606225"/>
              <a:ext cx="1271400" cy="360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80" name="Shape 180"/>
            <p:cNvCxnSpPr/>
            <p:nvPr/>
          </p:nvCxnSpPr>
          <p:spPr>
            <a:xfrm>
              <a:off x="3247850" y="1604525"/>
              <a:ext cx="1800" cy="86040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81" name="Shape 181"/>
            <p:cNvCxnSpPr/>
            <p:nvPr/>
          </p:nvCxnSpPr>
          <p:spPr>
            <a:xfrm rot="10800000">
              <a:off x="2012050" y="2453711"/>
              <a:ext cx="1255200" cy="0"/>
            </a:xfrm>
            <a:prstGeom prst="straightConnector1">
              <a:avLst/>
            </a:prstGeom>
            <a:noFill/>
            <a:ln w="9525" cap="flat" cmpd="sng">
              <a:solidFill>
                <a:srgbClr val="C9DAF8"/>
              </a:solidFill>
              <a:prstDash val="dash"/>
              <a:round/>
              <a:headEnd type="none" w="lg" len="lg"/>
              <a:tailEnd type="triangle" w="lg" len="lg"/>
            </a:ln>
          </p:spPr>
        </p:cxnSp>
      </p:grpSp>
      <p:sp>
        <p:nvSpPr>
          <p:cNvPr id="182" name="Shape 182"/>
          <p:cNvSpPr txBox="1"/>
          <p:nvPr/>
        </p:nvSpPr>
        <p:spPr>
          <a:xfrm>
            <a:off x="3616318" y="898249"/>
            <a:ext cx="903900" cy="2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>
                <a:solidFill>
                  <a:srgbClr val="666666"/>
                </a:solidFill>
              </a:rPr>
              <a:t>Edit Group</a:t>
            </a:r>
          </a:p>
        </p:txBody>
      </p:sp>
      <p:cxnSp>
        <p:nvCxnSpPr>
          <p:cNvPr id="183" name="Shape 183"/>
          <p:cNvCxnSpPr>
            <a:stCxn id="121" idx="3"/>
            <a:endCxn id="125" idx="1"/>
          </p:cNvCxnSpPr>
          <p:nvPr/>
        </p:nvCxnSpPr>
        <p:spPr>
          <a:xfrm rot="10800000" flipH="1">
            <a:off x="5933818" y="2021042"/>
            <a:ext cx="384900" cy="27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4" name="Shape 184"/>
          <p:cNvSpPr txBox="1"/>
          <p:nvPr/>
        </p:nvSpPr>
        <p:spPr>
          <a:xfrm>
            <a:off x="5734068" y="1754427"/>
            <a:ext cx="903900" cy="2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 dirty="0">
                <a:solidFill>
                  <a:srgbClr val="666666"/>
                </a:solidFill>
              </a:rPr>
              <a:t>Click page type</a:t>
            </a:r>
          </a:p>
        </p:txBody>
      </p:sp>
      <p:sp>
        <p:nvSpPr>
          <p:cNvPr id="70" name="Shape 134"/>
          <p:cNvSpPr/>
          <p:nvPr/>
        </p:nvSpPr>
        <p:spPr>
          <a:xfrm>
            <a:off x="7947043" y="4219827"/>
            <a:ext cx="1091397" cy="329100"/>
          </a:xfrm>
          <a:prstGeom prst="rect">
            <a:avLst/>
          </a:prstGeom>
          <a:solidFill>
            <a:srgbClr val="D9EB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dirty="0" smtClean="0">
                <a:solidFill>
                  <a:sysClr val="windowText" lastClr="000000"/>
                </a:solidFill>
              </a:rPr>
              <a:t>Curate Pages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hape 135"/>
          <p:cNvCxnSpPr/>
          <p:nvPr/>
        </p:nvCxnSpPr>
        <p:spPr>
          <a:xfrm>
            <a:off x="6840668" y="2784333"/>
            <a:ext cx="0" cy="202816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140"/>
          <p:cNvSpPr txBox="1"/>
          <p:nvPr/>
        </p:nvSpPr>
        <p:spPr>
          <a:xfrm>
            <a:off x="6079658" y="2759656"/>
            <a:ext cx="821589" cy="3340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 smtClean="0">
                <a:solidFill>
                  <a:srgbClr val="666666"/>
                </a:solidFill>
              </a:rPr>
              <a:t>Page Type</a:t>
            </a:r>
            <a:endParaRPr lang="en-US" sz="800">
              <a:solidFill>
                <a:srgbClr val="666666"/>
              </a:solidFill>
            </a:endParaRPr>
          </a:p>
        </p:txBody>
      </p:sp>
      <p:cxnSp>
        <p:nvCxnSpPr>
          <p:cNvPr id="82" name="Shape 136"/>
          <p:cNvCxnSpPr/>
          <p:nvPr/>
        </p:nvCxnSpPr>
        <p:spPr>
          <a:xfrm>
            <a:off x="6052813" y="3479333"/>
            <a:ext cx="0" cy="2279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" name="Shape 136"/>
          <p:cNvCxnSpPr/>
          <p:nvPr/>
        </p:nvCxnSpPr>
        <p:spPr>
          <a:xfrm>
            <a:off x="7357843" y="3479333"/>
            <a:ext cx="0" cy="22790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traight Connector 9"/>
          <p:cNvCxnSpPr/>
          <p:nvPr/>
        </p:nvCxnSpPr>
        <p:spPr>
          <a:xfrm>
            <a:off x="6840668" y="3320896"/>
            <a:ext cx="0" cy="158437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52285" y="3479333"/>
            <a:ext cx="1305558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hape 140"/>
          <p:cNvSpPr txBox="1"/>
          <p:nvPr/>
        </p:nvSpPr>
        <p:spPr>
          <a:xfrm>
            <a:off x="7671078" y="3661025"/>
            <a:ext cx="458400" cy="21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 smtClean="0">
                <a:solidFill>
                  <a:srgbClr val="666666"/>
                </a:solidFill>
              </a:rPr>
              <a:t>Low</a:t>
            </a:r>
            <a:endParaRPr lang="en-US" sz="800" dirty="0">
              <a:solidFill>
                <a:srgbClr val="666666"/>
              </a:solidFill>
            </a:endParaRPr>
          </a:p>
        </p:txBody>
      </p:sp>
      <p:sp>
        <p:nvSpPr>
          <p:cNvPr id="104" name="Shape 134"/>
          <p:cNvSpPr/>
          <p:nvPr/>
        </p:nvSpPr>
        <p:spPr>
          <a:xfrm>
            <a:off x="7005685" y="4318068"/>
            <a:ext cx="704316" cy="329100"/>
          </a:xfrm>
          <a:prstGeom prst="rect">
            <a:avLst/>
          </a:prstGeom>
          <a:solidFill>
            <a:srgbClr val="D9EBD3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00" smtClean="0">
                <a:solidFill>
                  <a:sysClr val="windowText" lastClr="000000"/>
                </a:solidFill>
              </a:rPr>
              <a:t>Learn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05" name="Shape 136"/>
          <p:cNvCxnSpPr>
            <a:endCxn id="70" idx="0"/>
          </p:cNvCxnSpPr>
          <p:nvPr/>
        </p:nvCxnSpPr>
        <p:spPr>
          <a:xfrm>
            <a:off x="8492741" y="3892167"/>
            <a:ext cx="1" cy="32766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6" name="Shape 148"/>
          <p:cNvCxnSpPr/>
          <p:nvPr/>
        </p:nvCxnSpPr>
        <p:spPr>
          <a:xfrm>
            <a:off x="553023" y="1113412"/>
            <a:ext cx="0" cy="450787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ysDash"/>
            <a:round/>
            <a:headEnd type="none" w="lg" len="lg"/>
            <a:tailEnd type="triangle" w="lg" len="lg"/>
          </a:ln>
        </p:spPr>
      </p:cxnSp>
      <p:sp>
        <p:nvSpPr>
          <p:cNvPr id="107" name="Shape 141"/>
          <p:cNvSpPr/>
          <p:nvPr/>
        </p:nvSpPr>
        <p:spPr>
          <a:xfrm>
            <a:off x="18608" y="1529243"/>
            <a:ext cx="1058929" cy="41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ys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4A86E8"/>
                </a:solidFill>
              </a:rPr>
              <a:t>Choose a group as benchmark</a:t>
            </a:r>
            <a:endParaRPr lang="en-US" sz="900" dirty="0">
              <a:solidFill>
                <a:srgbClr val="4A86E8"/>
              </a:solidFill>
            </a:endParaRPr>
          </a:p>
        </p:txBody>
      </p:sp>
      <p:cxnSp>
        <p:nvCxnSpPr>
          <p:cNvPr id="108" name="Shape 147"/>
          <p:cNvCxnSpPr/>
          <p:nvPr/>
        </p:nvCxnSpPr>
        <p:spPr>
          <a:xfrm>
            <a:off x="553023" y="1113412"/>
            <a:ext cx="923156" cy="0"/>
          </a:xfrm>
          <a:prstGeom prst="straightConnector1">
            <a:avLst/>
          </a:prstGeom>
          <a:noFill/>
          <a:ln w="9525" cap="flat" cmpd="sng">
            <a:solidFill>
              <a:srgbClr val="CFE2F3"/>
            </a:solidFill>
            <a:prstDash val="sysDash"/>
            <a:round/>
            <a:headEnd type="none" w="lg" len="lg"/>
            <a:tailEnd type="none" w="lg" len="lg"/>
          </a:ln>
        </p:spPr>
      </p:cxnSp>
      <p:cxnSp>
        <p:nvCxnSpPr>
          <p:cNvPr id="112" name="Straight Connector 111"/>
          <p:cNvCxnSpPr/>
          <p:nvPr/>
        </p:nvCxnSpPr>
        <p:spPr>
          <a:xfrm>
            <a:off x="281824" y="1950549"/>
            <a:ext cx="0" cy="2185038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24"/>
          <p:cNvCxnSpPr/>
          <p:nvPr/>
        </p:nvCxnSpPr>
        <p:spPr>
          <a:xfrm>
            <a:off x="281824" y="4142687"/>
            <a:ext cx="998219" cy="0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ysDash"/>
            <a:round/>
            <a:headEnd type="none" w="lg" len="lg"/>
            <a:tailEnd type="triangle" w="lg" len="lg"/>
          </a:ln>
        </p:spPr>
      </p:cxnSp>
      <p:sp>
        <p:nvSpPr>
          <p:cNvPr id="187" name="Shape 139"/>
          <p:cNvSpPr/>
          <p:nvPr/>
        </p:nvSpPr>
        <p:spPr>
          <a:xfrm>
            <a:off x="6856661" y="3707517"/>
            <a:ext cx="958799" cy="3291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4A86E8"/>
                </a:solidFill>
              </a:rPr>
              <a:t>CTR?</a:t>
            </a:r>
            <a:endParaRPr lang="en-US" sz="800" dirty="0">
              <a:solidFill>
                <a:srgbClr val="4A86E8"/>
              </a:solidFill>
            </a:endParaRPr>
          </a:p>
        </p:txBody>
      </p:sp>
      <p:cxnSp>
        <p:nvCxnSpPr>
          <p:cNvPr id="188" name="Shape 136"/>
          <p:cNvCxnSpPr>
            <a:endCxn id="104" idx="0"/>
          </p:cNvCxnSpPr>
          <p:nvPr/>
        </p:nvCxnSpPr>
        <p:spPr>
          <a:xfrm>
            <a:off x="7357843" y="4019617"/>
            <a:ext cx="0" cy="298451"/>
          </a:xfrm>
          <a:prstGeom prst="straightConnector1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9" name="Straight Connector 188"/>
          <p:cNvCxnSpPr>
            <a:stCxn id="187" idx="3"/>
          </p:cNvCxnSpPr>
          <p:nvPr/>
        </p:nvCxnSpPr>
        <p:spPr>
          <a:xfrm>
            <a:off x="7815460" y="3872067"/>
            <a:ext cx="677281" cy="9734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Shape 140"/>
          <p:cNvSpPr txBox="1"/>
          <p:nvPr/>
        </p:nvSpPr>
        <p:spPr>
          <a:xfrm>
            <a:off x="7336060" y="4004827"/>
            <a:ext cx="458400" cy="21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 smtClean="0">
                <a:solidFill>
                  <a:srgbClr val="666666"/>
                </a:solidFill>
              </a:rPr>
              <a:t>High</a:t>
            </a:r>
            <a:endParaRPr lang="en-US" sz="800" dirty="0">
              <a:solidFill>
                <a:srgbClr val="666666"/>
              </a:solidFill>
            </a:endParaRPr>
          </a:p>
        </p:txBody>
      </p:sp>
      <p:cxnSp>
        <p:nvCxnSpPr>
          <p:cNvPr id="51" name="Curved Connector 50"/>
          <p:cNvCxnSpPr>
            <a:stCxn id="70" idx="3"/>
          </p:cNvCxnSpPr>
          <p:nvPr/>
        </p:nvCxnSpPr>
        <p:spPr>
          <a:xfrm flipH="1" flipV="1">
            <a:off x="7357843" y="3495042"/>
            <a:ext cx="1680597" cy="889335"/>
          </a:xfrm>
          <a:prstGeom prst="curvedConnector3">
            <a:avLst>
              <a:gd name="adj1" fmla="val -2854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854" y="-6852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DESIGN - FUNCTIONAL FLOW (wireframe)</a:t>
            </a:r>
          </a:p>
        </p:txBody>
      </p:sp>
      <p:sp>
        <p:nvSpPr>
          <p:cNvPr id="191" name="Shape 191"/>
          <p:cNvSpPr/>
          <p:nvPr/>
        </p:nvSpPr>
        <p:spPr>
          <a:xfrm>
            <a:off x="389250" y="925250"/>
            <a:ext cx="4830000" cy="284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44970" y="1013250"/>
            <a:ext cx="727800" cy="1143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" dirty="0" smtClean="0">
                <a:solidFill>
                  <a:srgbClr val="FFFFFF"/>
                </a:solidFill>
              </a:rPr>
              <a:t>My Scorecard</a:t>
            </a:r>
            <a:endParaRPr lang="en-US" sz="600" dirty="0">
              <a:solidFill>
                <a:srgbClr val="FFFFFF"/>
              </a:solidFill>
            </a:endParaRPr>
          </a:p>
        </p:txBody>
      </p:sp>
      <p:cxnSp>
        <p:nvCxnSpPr>
          <p:cNvPr id="193" name="Shape 193"/>
          <p:cNvCxnSpPr/>
          <p:nvPr/>
        </p:nvCxnSpPr>
        <p:spPr>
          <a:xfrm rot="10800000" flipH="1">
            <a:off x="953633" y="1127250"/>
            <a:ext cx="4161300" cy="3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5" name="Shape 195"/>
          <p:cNvSpPr txBox="1"/>
          <p:nvPr/>
        </p:nvSpPr>
        <p:spPr>
          <a:xfrm>
            <a:off x="750000" y="651450"/>
            <a:ext cx="2533200" cy="2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/>
              <a:t>Site Merchandiser Browse Node--Top Pages</a:t>
            </a:r>
          </a:p>
        </p:txBody>
      </p:sp>
      <p:cxnSp>
        <p:nvCxnSpPr>
          <p:cNvPr id="196" name="Shape 196"/>
          <p:cNvCxnSpPr/>
          <p:nvPr/>
        </p:nvCxnSpPr>
        <p:spPr>
          <a:xfrm>
            <a:off x="6657875" y="1533312"/>
            <a:ext cx="0" cy="1833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7" name="Shape 197"/>
          <p:cNvSpPr/>
          <p:nvPr/>
        </p:nvSpPr>
        <p:spPr>
          <a:xfrm>
            <a:off x="444975" y="1183025"/>
            <a:ext cx="4669800" cy="2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444975" y="1162475"/>
            <a:ext cx="598800" cy="21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sz="600"/>
              <a:t>Page Group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1002075" y="1259550"/>
            <a:ext cx="591600" cy="132300"/>
            <a:chOff x="1002075" y="1259550"/>
            <a:chExt cx="591600" cy="132300"/>
          </a:xfrm>
        </p:grpSpPr>
        <p:sp>
          <p:nvSpPr>
            <p:cNvPr id="200" name="Shape 200"/>
            <p:cNvSpPr/>
            <p:nvPr/>
          </p:nvSpPr>
          <p:spPr>
            <a:xfrm>
              <a:off x="1002075" y="1259550"/>
              <a:ext cx="591600" cy="132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 rot="10800000">
              <a:off x="1462375" y="1294185"/>
              <a:ext cx="72900" cy="63025"/>
            </a:xfrm>
            <a:prstGeom prst="flowChartExtract">
              <a:avLst/>
            </a:pr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3827225" y="1162475"/>
            <a:ext cx="665100" cy="21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chemeClr val="accent2"/>
                </a:solidFill>
              </a:rPr>
              <a:t>+New Group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397325" y="1162475"/>
            <a:ext cx="727800" cy="21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chemeClr val="accent2"/>
                </a:solidFill>
              </a:rPr>
              <a:t>Edit this group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5713250" y="1746675"/>
            <a:ext cx="3033900" cy="1694700"/>
            <a:chOff x="5358350" y="1670125"/>
            <a:chExt cx="3033900" cy="1694700"/>
          </a:xfrm>
        </p:grpSpPr>
        <p:sp>
          <p:nvSpPr>
            <p:cNvPr id="205" name="Shape 205"/>
            <p:cNvSpPr/>
            <p:nvPr/>
          </p:nvSpPr>
          <p:spPr>
            <a:xfrm>
              <a:off x="5358350" y="1670125"/>
              <a:ext cx="2693100" cy="1694700"/>
            </a:xfrm>
            <a:prstGeom prst="roundRect">
              <a:avLst>
                <a:gd name="adj" fmla="val 497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5392250" y="1682050"/>
              <a:ext cx="3000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 a new group</a:t>
              </a:r>
            </a:p>
          </p:txBody>
        </p:sp>
        <p:pic>
          <p:nvPicPr>
            <p:cNvPr id="207" name="Shape 20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07912" y="1773575"/>
              <a:ext cx="123825" cy="123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8" name="Shape 208"/>
            <p:cNvCxnSpPr/>
            <p:nvPr/>
          </p:nvCxnSpPr>
          <p:spPr>
            <a:xfrm>
              <a:off x="5365325" y="1983300"/>
              <a:ext cx="2707200" cy="45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09" name="Shape 209"/>
            <p:cNvSpPr txBox="1"/>
            <p:nvPr/>
          </p:nvSpPr>
          <p:spPr>
            <a:xfrm>
              <a:off x="5468450" y="2127425"/>
              <a:ext cx="5916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Site</a:t>
              </a:r>
            </a:p>
          </p:txBody>
        </p:sp>
        <p:grpSp>
          <p:nvGrpSpPr>
            <p:cNvPr id="210" name="Shape 210"/>
            <p:cNvGrpSpPr/>
            <p:nvPr/>
          </p:nvGrpSpPr>
          <p:grpSpPr>
            <a:xfrm>
              <a:off x="5573725" y="2372925"/>
              <a:ext cx="591600" cy="174080"/>
              <a:chOff x="1078275" y="1259550"/>
              <a:chExt cx="591600" cy="132300"/>
            </a:xfrm>
          </p:grpSpPr>
          <p:sp>
            <p:nvSpPr>
              <p:cNvPr id="211" name="Shape 211"/>
              <p:cNvSpPr/>
              <p:nvPr/>
            </p:nvSpPr>
            <p:spPr>
              <a:xfrm>
                <a:off x="1078275" y="1259550"/>
                <a:ext cx="591600" cy="1323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rot="10800000">
                <a:off x="1462375" y="1294185"/>
                <a:ext cx="72900" cy="63025"/>
              </a:xfrm>
              <a:prstGeom prst="flowChartExtract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13" name="Shape 213"/>
            <p:cNvSpPr/>
            <p:nvPr/>
          </p:nvSpPr>
          <p:spPr>
            <a:xfrm>
              <a:off x="5545875" y="2828200"/>
              <a:ext cx="2369400" cy="174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5497525" y="2582750"/>
              <a:ext cx="1491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Group Name Input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7385825" y="3087975"/>
              <a:ext cx="562200" cy="174000"/>
            </a:xfrm>
            <a:prstGeom prst="roundRect">
              <a:avLst>
                <a:gd name="adj" fmla="val 16667"/>
              </a:avLst>
            </a:prstGeom>
            <a:solidFill>
              <a:srgbClr val="1155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000">
                  <a:solidFill>
                    <a:srgbClr val="FFFFFF"/>
                  </a:solidFill>
                </a:rPr>
                <a:t>Add</a:t>
              </a:r>
            </a:p>
          </p:txBody>
        </p:sp>
      </p:grpSp>
      <p:cxnSp>
        <p:nvCxnSpPr>
          <p:cNvPr id="216" name="Shape 216"/>
          <p:cNvCxnSpPr>
            <a:stCxn id="202" idx="2"/>
          </p:cNvCxnSpPr>
          <p:nvPr/>
        </p:nvCxnSpPr>
        <p:spPr>
          <a:xfrm>
            <a:off x="4159775" y="1378175"/>
            <a:ext cx="1800" cy="1599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4159775" y="1533325"/>
            <a:ext cx="24981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" name="Shape 218"/>
          <p:cNvCxnSpPr>
            <a:stCxn id="215" idx="2"/>
          </p:cNvCxnSpPr>
          <p:nvPr/>
        </p:nvCxnSpPr>
        <p:spPr>
          <a:xfrm>
            <a:off x="8021825" y="3338525"/>
            <a:ext cx="0" cy="16857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9" name="Shape 219"/>
          <p:cNvGrpSpPr/>
          <p:nvPr/>
        </p:nvGrpSpPr>
        <p:grpSpPr>
          <a:xfrm>
            <a:off x="6598100" y="2203975"/>
            <a:ext cx="1672175" cy="419500"/>
            <a:chOff x="5468450" y="2127425"/>
            <a:chExt cx="1672175" cy="419500"/>
          </a:xfrm>
        </p:grpSpPr>
        <p:sp>
          <p:nvSpPr>
            <p:cNvPr id="220" name="Shape 220"/>
            <p:cNvSpPr txBox="1"/>
            <p:nvPr/>
          </p:nvSpPr>
          <p:spPr>
            <a:xfrm>
              <a:off x="5468450" y="2127425"/>
              <a:ext cx="13566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Vertical as benchmark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5573725" y="2372925"/>
              <a:ext cx="1566900" cy="174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2" name="Shape 222"/>
          <p:cNvSpPr/>
          <p:nvPr/>
        </p:nvSpPr>
        <p:spPr>
          <a:xfrm rot="10800000">
            <a:off x="8141525" y="2495048"/>
            <a:ext cx="72900" cy="82928"/>
          </a:xfrm>
          <a:prstGeom prst="flowChartExtra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854" y="-68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DESIGN - FUNCTIONAL FLOW (wireframe)</a:t>
            </a:r>
          </a:p>
        </p:txBody>
      </p:sp>
      <p:sp>
        <p:nvSpPr>
          <p:cNvPr id="228" name="Shape 228"/>
          <p:cNvSpPr/>
          <p:nvPr/>
        </p:nvSpPr>
        <p:spPr>
          <a:xfrm>
            <a:off x="389250" y="925250"/>
            <a:ext cx="4621200" cy="306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444970" y="1013250"/>
            <a:ext cx="727800" cy="1143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My Page Group</a:t>
            </a:r>
          </a:p>
        </p:txBody>
      </p:sp>
      <p:cxnSp>
        <p:nvCxnSpPr>
          <p:cNvPr id="230" name="Shape 230"/>
          <p:cNvCxnSpPr/>
          <p:nvPr/>
        </p:nvCxnSpPr>
        <p:spPr>
          <a:xfrm rot="10800000" flipH="1">
            <a:off x="753733" y="1127250"/>
            <a:ext cx="4161300" cy="3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1" name="Shape 231"/>
          <p:cNvSpPr/>
          <p:nvPr/>
        </p:nvSpPr>
        <p:spPr>
          <a:xfrm>
            <a:off x="1172775" y="1013250"/>
            <a:ext cx="727800" cy="114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Browse Nodes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750000" y="651450"/>
            <a:ext cx="2533200" cy="2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/>
              <a:t>Site Merchandiser Browse Node--Top Pages</a:t>
            </a:r>
          </a:p>
        </p:txBody>
      </p:sp>
      <p:sp>
        <p:nvSpPr>
          <p:cNvPr id="233" name="Shape 233"/>
          <p:cNvSpPr/>
          <p:nvPr/>
        </p:nvSpPr>
        <p:spPr>
          <a:xfrm>
            <a:off x="444975" y="1183025"/>
            <a:ext cx="4455900" cy="2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444975" y="1162475"/>
            <a:ext cx="598800" cy="21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600"/>
              <a:t>Page Group</a:t>
            </a:r>
          </a:p>
        </p:txBody>
      </p:sp>
      <p:grpSp>
        <p:nvGrpSpPr>
          <p:cNvPr id="235" name="Shape 235"/>
          <p:cNvGrpSpPr/>
          <p:nvPr/>
        </p:nvGrpSpPr>
        <p:grpSpPr>
          <a:xfrm>
            <a:off x="1002075" y="1259550"/>
            <a:ext cx="591600" cy="132300"/>
            <a:chOff x="1002075" y="1259550"/>
            <a:chExt cx="591600" cy="132300"/>
          </a:xfrm>
        </p:grpSpPr>
        <p:sp>
          <p:nvSpPr>
            <p:cNvPr id="236" name="Shape 236"/>
            <p:cNvSpPr/>
            <p:nvPr/>
          </p:nvSpPr>
          <p:spPr>
            <a:xfrm>
              <a:off x="1002075" y="1259550"/>
              <a:ext cx="591600" cy="132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600"/>
                <a:t>XX</a:t>
              </a:r>
            </a:p>
          </p:txBody>
        </p:sp>
        <p:sp>
          <p:nvSpPr>
            <p:cNvPr id="237" name="Shape 237"/>
            <p:cNvSpPr/>
            <p:nvPr/>
          </p:nvSpPr>
          <p:spPr>
            <a:xfrm rot="10800000">
              <a:off x="1462375" y="1294185"/>
              <a:ext cx="72900" cy="63025"/>
            </a:xfrm>
            <a:prstGeom prst="flowChartExtract">
              <a:avLst/>
            </a:pr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8" name="Shape 238"/>
          <p:cNvSpPr txBox="1"/>
          <p:nvPr/>
        </p:nvSpPr>
        <p:spPr>
          <a:xfrm>
            <a:off x="389250" y="1425475"/>
            <a:ext cx="1201800" cy="21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800"/>
              <a:t>XX  </a:t>
            </a:r>
            <a:r>
              <a:rPr lang="en-US" sz="600">
                <a:solidFill>
                  <a:srgbClr val="666666"/>
                </a:solidFill>
              </a:rPr>
              <a:t>site: US</a:t>
            </a:r>
          </a:p>
        </p:txBody>
      </p:sp>
      <p:sp>
        <p:nvSpPr>
          <p:cNvPr id="239" name="Shape 239"/>
          <p:cNvSpPr/>
          <p:nvPr/>
        </p:nvSpPr>
        <p:spPr>
          <a:xfrm>
            <a:off x="444975" y="1674800"/>
            <a:ext cx="2307600" cy="220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513000" y="1771875"/>
            <a:ext cx="677400" cy="13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/>
              <a:t>Browse Node</a:t>
            </a:r>
          </a:p>
        </p:txBody>
      </p:sp>
      <p:sp>
        <p:nvSpPr>
          <p:cNvPr id="241" name="Shape 241"/>
          <p:cNvSpPr/>
          <p:nvPr/>
        </p:nvSpPr>
        <p:spPr>
          <a:xfrm>
            <a:off x="477600" y="2140525"/>
            <a:ext cx="2191200" cy="630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513000" y="2232625"/>
            <a:ext cx="2113200" cy="21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input single BN ID, or multiple BN IDs with comma</a:t>
            </a:r>
          </a:p>
        </p:txBody>
      </p:sp>
      <p:sp>
        <p:nvSpPr>
          <p:cNvPr id="243" name="Shape 243"/>
          <p:cNvSpPr/>
          <p:nvPr/>
        </p:nvSpPr>
        <p:spPr>
          <a:xfrm>
            <a:off x="1731725" y="2540425"/>
            <a:ext cx="894600" cy="1740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>
                <a:solidFill>
                  <a:srgbClr val="FFFFFF"/>
                </a:solidFill>
              </a:rPr>
              <a:t>Add to group</a:t>
            </a:r>
          </a:p>
        </p:txBody>
      </p:sp>
      <p:graphicFrame>
        <p:nvGraphicFramePr>
          <p:cNvPr id="244" name="Shape 244"/>
          <p:cNvGraphicFramePr/>
          <p:nvPr/>
        </p:nvGraphicFramePr>
        <p:xfrm>
          <a:off x="2886250" y="1674800"/>
          <a:ext cx="2014500" cy="2208106"/>
        </p:xfrm>
        <a:graphic>
          <a:graphicData uri="http://schemas.openxmlformats.org/drawingml/2006/table">
            <a:tbl>
              <a:tblPr>
                <a:noFill/>
                <a:tableStyleId>{A6B46C94-F1CD-4F73-8E78-4B0E8EC35E7B}</a:tableStyleId>
              </a:tblPr>
              <a:tblGrid>
                <a:gridCol w="867150"/>
                <a:gridCol w="595275"/>
                <a:gridCol w="552075"/>
              </a:tblGrid>
              <a:tr h="2703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Name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Type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62" y="2662237"/>
            <a:ext cx="66675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5733550" y="1331837"/>
            <a:ext cx="2790900" cy="46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5828575" y="1426625"/>
            <a:ext cx="12681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800"/>
              <a:t>Filters</a:t>
            </a:r>
          </a:p>
        </p:txBody>
      </p:sp>
      <p:sp>
        <p:nvSpPr>
          <p:cNvPr id="248" name="Shape 248"/>
          <p:cNvSpPr/>
          <p:nvPr/>
        </p:nvSpPr>
        <p:spPr>
          <a:xfrm>
            <a:off x="1197975" y="1771875"/>
            <a:ext cx="539400" cy="132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Flexihub</a:t>
            </a:r>
          </a:p>
        </p:txBody>
      </p:sp>
      <p:sp>
        <p:nvSpPr>
          <p:cNvPr id="249" name="Shape 249"/>
          <p:cNvSpPr/>
          <p:nvPr/>
        </p:nvSpPr>
        <p:spPr>
          <a:xfrm>
            <a:off x="1744950" y="1771875"/>
            <a:ext cx="416100" cy="132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Event</a:t>
            </a:r>
          </a:p>
        </p:txBody>
      </p:sp>
      <p:cxnSp>
        <p:nvCxnSpPr>
          <p:cNvPr id="250" name="Shape 250"/>
          <p:cNvCxnSpPr/>
          <p:nvPr/>
        </p:nvCxnSpPr>
        <p:spPr>
          <a:xfrm>
            <a:off x="448125" y="1901175"/>
            <a:ext cx="2301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1" name="Shape 251"/>
          <p:cNvSpPr/>
          <p:nvPr/>
        </p:nvSpPr>
        <p:spPr>
          <a:xfrm>
            <a:off x="513000" y="2002250"/>
            <a:ext cx="511800" cy="132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by BN ID</a:t>
            </a:r>
          </a:p>
        </p:txBody>
      </p:sp>
      <p:sp>
        <p:nvSpPr>
          <p:cNvPr id="252" name="Shape 252"/>
          <p:cNvSpPr/>
          <p:nvPr/>
        </p:nvSpPr>
        <p:spPr>
          <a:xfrm>
            <a:off x="1024800" y="2002250"/>
            <a:ext cx="511800" cy="132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 dirty="0">
                <a:solidFill>
                  <a:srgbClr val="999999"/>
                </a:solidFill>
              </a:rPr>
              <a:t>by Filter</a:t>
            </a:r>
          </a:p>
        </p:txBody>
      </p:sp>
      <p:sp>
        <p:nvSpPr>
          <p:cNvPr id="253" name="Shape 253"/>
          <p:cNvSpPr/>
          <p:nvPr/>
        </p:nvSpPr>
        <p:spPr>
          <a:xfrm>
            <a:off x="5733550" y="1193562"/>
            <a:ext cx="511800" cy="132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by BN ID</a:t>
            </a:r>
          </a:p>
        </p:txBody>
      </p:sp>
      <p:sp>
        <p:nvSpPr>
          <p:cNvPr id="254" name="Shape 254"/>
          <p:cNvSpPr/>
          <p:nvPr/>
        </p:nvSpPr>
        <p:spPr>
          <a:xfrm>
            <a:off x="6245350" y="1193562"/>
            <a:ext cx="511800" cy="132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by Filter</a:t>
            </a:r>
          </a:p>
        </p:txBody>
      </p:sp>
      <p:graphicFrame>
        <p:nvGraphicFramePr>
          <p:cNvPr id="255" name="Shape 255"/>
          <p:cNvGraphicFramePr/>
          <p:nvPr/>
        </p:nvGraphicFramePr>
        <p:xfrm>
          <a:off x="5733550" y="1853562"/>
          <a:ext cx="2790850" cy="2208106"/>
        </p:xfrm>
        <a:graphic>
          <a:graphicData uri="http://schemas.openxmlformats.org/drawingml/2006/table">
            <a:tbl>
              <a:tblPr>
                <a:noFill/>
                <a:tableStyleId>{A6B46C94-F1CD-4F73-8E78-4B0E8EC35E7B}</a:tableStyleId>
              </a:tblPr>
              <a:tblGrid>
                <a:gridCol w="382850"/>
                <a:gridCol w="803200"/>
                <a:gridCol w="823350"/>
                <a:gridCol w="781450"/>
              </a:tblGrid>
              <a:tr h="2703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 Node ID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 Node Name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Views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pSp>
        <p:nvGrpSpPr>
          <p:cNvPr id="256" name="Shape 256"/>
          <p:cNvGrpSpPr/>
          <p:nvPr/>
        </p:nvGrpSpPr>
        <p:grpSpPr>
          <a:xfrm>
            <a:off x="5835775" y="1940987"/>
            <a:ext cx="114300" cy="2046275"/>
            <a:chOff x="5835775" y="2245025"/>
            <a:chExt cx="114300" cy="2046275"/>
          </a:xfrm>
        </p:grpSpPr>
        <p:sp>
          <p:nvSpPr>
            <p:cNvPr id="257" name="Shape 257"/>
            <p:cNvSpPr/>
            <p:nvPr/>
          </p:nvSpPr>
          <p:spPr>
            <a:xfrm>
              <a:off x="5835775" y="2245025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835775" y="252102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5835775" y="2797017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5835775" y="3073014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835775" y="3349010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5835775" y="3625007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835775" y="3901003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835775" y="4177000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265" name="Shape 265"/>
          <p:cNvCxnSpPr>
            <a:stCxn id="252" idx="3"/>
            <a:endCxn id="253" idx="1"/>
          </p:cNvCxnSpPr>
          <p:nvPr/>
        </p:nvCxnSpPr>
        <p:spPr>
          <a:xfrm rot="10800000" flipH="1">
            <a:off x="1536600" y="1259600"/>
            <a:ext cx="4197000" cy="8088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6" name="Shape 266"/>
          <p:cNvSpPr/>
          <p:nvPr/>
        </p:nvSpPr>
        <p:spPr>
          <a:xfrm>
            <a:off x="4412400" y="1238700"/>
            <a:ext cx="446100" cy="1740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>
                <a:solidFill>
                  <a:srgbClr val="FFFFFF"/>
                </a:solidFill>
              </a:rPr>
              <a:t>Save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3854" y="-68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DESIGN - FUNCTIONAL FLOW (wireframe)</a:t>
            </a:r>
          </a:p>
        </p:txBody>
      </p:sp>
      <p:sp>
        <p:nvSpPr>
          <p:cNvPr id="272" name="Shape 272"/>
          <p:cNvSpPr/>
          <p:nvPr/>
        </p:nvSpPr>
        <p:spPr>
          <a:xfrm>
            <a:off x="1793175" y="1177300"/>
            <a:ext cx="4621200" cy="306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1848895" y="1265300"/>
            <a:ext cx="727800" cy="1143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My Page Group</a:t>
            </a:r>
          </a:p>
        </p:txBody>
      </p:sp>
      <p:cxnSp>
        <p:nvCxnSpPr>
          <p:cNvPr id="274" name="Shape 274"/>
          <p:cNvCxnSpPr/>
          <p:nvPr/>
        </p:nvCxnSpPr>
        <p:spPr>
          <a:xfrm rot="10800000" flipH="1">
            <a:off x="2157658" y="1379300"/>
            <a:ext cx="4161300" cy="3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5" name="Shape 275"/>
          <p:cNvSpPr/>
          <p:nvPr/>
        </p:nvSpPr>
        <p:spPr>
          <a:xfrm>
            <a:off x="2576700" y="1265300"/>
            <a:ext cx="727800" cy="114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Browse Nodes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153925" y="903500"/>
            <a:ext cx="2533200" cy="2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/>
              <a:t>Site Merchandiser Browse Node--Top Pages</a:t>
            </a:r>
          </a:p>
        </p:txBody>
      </p:sp>
      <p:sp>
        <p:nvSpPr>
          <p:cNvPr id="277" name="Shape 277"/>
          <p:cNvSpPr/>
          <p:nvPr/>
        </p:nvSpPr>
        <p:spPr>
          <a:xfrm>
            <a:off x="1848900" y="1435075"/>
            <a:ext cx="4455900" cy="2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1848900" y="1414525"/>
            <a:ext cx="598800" cy="21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600"/>
              <a:t>Page Group</a:t>
            </a:r>
          </a:p>
        </p:txBody>
      </p:sp>
      <p:grpSp>
        <p:nvGrpSpPr>
          <p:cNvPr id="279" name="Shape 279"/>
          <p:cNvGrpSpPr/>
          <p:nvPr/>
        </p:nvGrpSpPr>
        <p:grpSpPr>
          <a:xfrm>
            <a:off x="2406000" y="1511600"/>
            <a:ext cx="591600" cy="132300"/>
            <a:chOff x="1002075" y="1259550"/>
            <a:chExt cx="591600" cy="132300"/>
          </a:xfrm>
        </p:grpSpPr>
        <p:sp>
          <p:nvSpPr>
            <p:cNvPr id="280" name="Shape 280"/>
            <p:cNvSpPr/>
            <p:nvPr/>
          </p:nvSpPr>
          <p:spPr>
            <a:xfrm>
              <a:off x="1002075" y="1259550"/>
              <a:ext cx="591600" cy="132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600"/>
                <a:t>XX</a:t>
              </a:r>
            </a:p>
          </p:txBody>
        </p:sp>
        <p:sp>
          <p:nvSpPr>
            <p:cNvPr id="281" name="Shape 281"/>
            <p:cNvSpPr/>
            <p:nvPr/>
          </p:nvSpPr>
          <p:spPr>
            <a:xfrm rot="10800000">
              <a:off x="1462375" y="1294185"/>
              <a:ext cx="72900" cy="63025"/>
            </a:xfrm>
            <a:prstGeom prst="flowChartExtract">
              <a:avLst/>
            </a:prstGeom>
            <a:solidFill>
              <a:srgbClr val="9999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2" name="Shape 282"/>
          <p:cNvSpPr txBox="1"/>
          <p:nvPr/>
        </p:nvSpPr>
        <p:spPr>
          <a:xfrm>
            <a:off x="1793175" y="1677525"/>
            <a:ext cx="1201800" cy="21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/>
              <a:t>XX  </a:t>
            </a:r>
            <a:r>
              <a:rPr lang="en-US" sz="600">
                <a:solidFill>
                  <a:srgbClr val="666666"/>
                </a:solidFill>
              </a:rPr>
              <a:t>site: US</a:t>
            </a:r>
          </a:p>
        </p:txBody>
      </p:sp>
      <p:sp>
        <p:nvSpPr>
          <p:cNvPr id="283" name="Shape 283"/>
          <p:cNvSpPr/>
          <p:nvPr/>
        </p:nvSpPr>
        <p:spPr>
          <a:xfrm>
            <a:off x="1848900" y="1926850"/>
            <a:ext cx="2307600" cy="220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1916925" y="2023925"/>
            <a:ext cx="677400" cy="132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B7B7B7"/>
                </a:solidFill>
              </a:rPr>
              <a:t>Browse Node</a:t>
            </a:r>
          </a:p>
        </p:txBody>
      </p:sp>
      <p:sp>
        <p:nvSpPr>
          <p:cNvPr id="285" name="Shape 285"/>
          <p:cNvSpPr/>
          <p:nvPr/>
        </p:nvSpPr>
        <p:spPr>
          <a:xfrm>
            <a:off x="1916925" y="2286925"/>
            <a:ext cx="2113200" cy="21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     Search flexihub name....</a:t>
            </a:r>
          </a:p>
        </p:txBody>
      </p:sp>
      <p:graphicFrame>
        <p:nvGraphicFramePr>
          <p:cNvPr id="286" name="Shape 286"/>
          <p:cNvGraphicFramePr/>
          <p:nvPr/>
        </p:nvGraphicFramePr>
        <p:xfrm>
          <a:off x="4290175" y="1926850"/>
          <a:ext cx="2014500" cy="2208106"/>
        </p:xfrm>
        <a:graphic>
          <a:graphicData uri="http://schemas.openxmlformats.org/drawingml/2006/table">
            <a:tbl>
              <a:tblPr>
                <a:noFill/>
                <a:tableStyleId>{A6B46C94-F1CD-4F73-8E78-4B0E8EC35E7B}</a:tableStyleId>
              </a:tblPr>
              <a:tblGrid>
                <a:gridCol w="867150"/>
                <a:gridCol w="595275"/>
                <a:gridCol w="552075"/>
              </a:tblGrid>
              <a:tr h="2703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Name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Type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987" y="2914287"/>
            <a:ext cx="66675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/>
          <p:nvPr/>
        </p:nvSpPr>
        <p:spPr>
          <a:xfrm>
            <a:off x="2601900" y="2023925"/>
            <a:ext cx="539400" cy="132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/>
              <a:t>Flexihub</a:t>
            </a:r>
          </a:p>
        </p:txBody>
      </p:sp>
      <p:sp>
        <p:nvSpPr>
          <p:cNvPr id="289" name="Shape 289"/>
          <p:cNvSpPr/>
          <p:nvPr/>
        </p:nvSpPr>
        <p:spPr>
          <a:xfrm>
            <a:off x="3148875" y="2023925"/>
            <a:ext cx="416100" cy="132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">
                <a:solidFill>
                  <a:srgbClr val="999999"/>
                </a:solidFill>
              </a:rPr>
              <a:t>Event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1852050" y="2153225"/>
            <a:ext cx="2301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1" name="Shape 291"/>
          <p:cNvSpPr/>
          <p:nvPr/>
        </p:nvSpPr>
        <p:spPr>
          <a:xfrm>
            <a:off x="5816325" y="1490750"/>
            <a:ext cx="446100" cy="1740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">
                <a:solidFill>
                  <a:srgbClr val="FFFFFF"/>
                </a:solidFill>
              </a:rPr>
              <a:t>Save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175" y="2337625"/>
            <a:ext cx="114300" cy="11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Shape 293"/>
          <p:cNvGraphicFramePr/>
          <p:nvPr/>
        </p:nvGraphicFramePr>
        <p:xfrm>
          <a:off x="1916187" y="2633325"/>
          <a:ext cx="2173025" cy="1490362"/>
        </p:xfrm>
        <a:graphic>
          <a:graphicData uri="http://schemas.openxmlformats.org/drawingml/2006/table">
            <a:tbl>
              <a:tblPr>
                <a:noFill/>
                <a:tableStyleId>{A6B46C94-F1CD-4F73-8E78-4B0E8EC35E7B}</a:tableStyleId>
              </a:tblPr>
              <a:tblGrid>
                <a:gridCol w="382850"/>
                <a:gridCol w="455325"/>
                <a:gridCol w="476075"/>
                <a:gridCol w="414100"/>
                <a:gridCol w="444675"/>
              </a:tblGrid>
              <a:tr h="2703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Flexihub Name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 Group ID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Date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6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Date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94" name="Shape 294"/>
          <p:cNvGrpSpPr/>
          <p:nvPr/>
        </p:nvGrpSpPr>
        <p:grpSpPr>
          <a:xfrm>
            <a:off x="2039625" y="2800537"/>
            <a:ext cx="114300" cy="1250635"/>
            <a:chOff x="635700" y="2548487"/>
            <a:chExt cx="114300" cy="1250635"/>
          </a:xfrm>
        </p:grpSpPr>
        <p:sp>
          <p:nvSpPr>
            <p:cNvPr id="295" name="Shape 295"/>
            <p:cNvSpPr/>
            <p:nvPr/>
          </p:nvSpPr>
          <p:spPr>
            <a:xfrm>
              <a:off x="635700" y="2548487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35700" y="2842033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35700" y="3108567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35700" y="339265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35700" y="3684823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Yellow Theme">
  <a:themeElements>
    <a:clrScheme name="Ebay_palette">
      <a:dk1>
        <a:srgbClr val="000000"/>
      </a:dk1>
      <a:lt1>
        <a:srgbClr val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2692</Words>
  <Application>Microsoft Macintosh PowerPoint</Application>
  <PresentationFormat>On-screen Show (16:9)</PresentationFormat>
  <Paragraphs>457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Open Sans</vt:lpstr>
      <vt:lpstr>Arial</vt:lpstr>
      <vt:lpstr>3_Yellow Theme</vt:lpstr>
      <vt:lpstr>PRODUCT DESIGN</vt:lpstr>
      <vt:lpstr>PROBLEM STATEMENT</vt:lpstr>
      <vt:lpstr>PowerPoint Presentation</vt:lpstr>
      <vt:lpstr>DESIGN – CUSTOMER WORKFLOW of BN</vt:lpstr>
      <vt:lpstr>AI STATEMENT</vt:lpstr>
      <vt:lpstr>PowerPoint Presentation</vt:lpstr>
      <vt:lpstr>DESIGN - FUNCTIONAL FLOW (wireframe)</vt:lpstr>
      <vt:lpstr>DESIGN - FUNCTIONAL FLOW (wireframe)</vt:lpstr>
      <vt:lpstr>DESIGN - FUNCTIONAL FLOW (wireframe)</vt:lpstr>
      <vt:lpstr>DESIGN - FUNCTIONAL FLOW (wireframe)</vt:lpstr>
      <vt:lpstr>DESIGN - FUNCTIONAL FLOW (wireframe)</vt:lpstr>
      <vt:lpstr>DESIGN - FUNCTIONAL FLOW (wireframe)</vt:lpstr>
      <vt:lpstr>DESIGN - FUNCTIONAL FLOW (wireframe)</vt:lpstr>
      <vt:lpstr>DESIGN – HIGH FIDELITY MOCKUP</vt:lpstr>
      <vt:lpstr>PowerPoint Presentation</vt:lpstr>
      <vt:lpstr>US SM Use Case - Flexihub (Cindy)</vt:lpstr>
      <vt:lpstr>US SM Use Case - Events (Cindy)</vt:lpstr>
      <vt:lpstr>Common Data Layer - Dimensions</vt:lpstr>
      <vt:lpstr>Common Data Layer - Dimensions - Flexihub/Event Pages</vt:lpstr>
      <vt:lpstr>Common Data Layer - Metrics </vt:lpstr>
      <vt:lpstr>APPENDIX - RASCI</vt:lpstr>
      <vt:lpstr>APPENDIX – Product Design Process</vt:lpstr>
      <vt:lpstr>APPENDIX – Product UI Standard and Guidelines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DESIGN</dc:title>
  <cp:lastModifiedBy>Yang, Baoling(AWF)</cp:lastModifiedBy>
  <cp:revision>23</cp:revision>
  <dcterms:modified xsi:type="dcterms:W3CDTF">2017-02-15T14:17:55Z</dcterms:modified>
</cp:coreProperties>
</file>