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8" r:id="rId5"/>
    <p:sldId id="301" r:id="rId6"/>
    <p:sldId id="302" r:id="rId7"/>
    <p:sldId id="259" r:id="rId8"/>
    <p:sldId id="260" r:id="rId9"/>
    <p:sldId id="285" r:id="rId10"/>
    <p:sldId id="261" r:id="rId11"/>
    <p:sldId id="262" r:id="rId12"/>
    <p:sldId id="263" r:id="rId13"/>
    <p:sldId id="264" r:id="rId14"/>
    <p:sldId id="286" r:id="rId15"/>
    <p:sldId id="265" r:id="rId16"/>
    <p:sldId id="266" r:id="rId17"/>
    <p:sldId id="267" r:id="rId18"/>
    <p:sldId id="287" r:id="rId19"/>
    <p:sldId id="268" r:id="rId20"/>
    <p:sldId id="277" r:id="rId21"/>
    <p:sldId id="269" r:id="rId22"/>
    <p:sldId id="270" r:id="rId23"/>
    <p:sldId id="288" r:id="rId24"/>
    <p:sldId id="289" r:id="rId25"/>
    <p:sldId id="290" r:id="rId26"/>
    <p:sldId id="291" r:id="rId27"/>
    <p:sldId id="278" r:id="rId28"/>
    <p:sldId id="273" r:id="rId29"/>
    <p:sldId id="282" r:id="rId30"/>
    <p:sldId id="294" r:id="rId31"/>
    <p:sldId id="293" r:id="rId32"/>
    <p:sldId id="297" r:id="rId33"/>
    <p:sldId id="295" r:id="rId34"/>
    <p:sldId id="296" r:id="rId35"/>
    <p:sldId id="300" r:id="rId36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B83"/>
    <a:srgbClr val="1A415D"/>
    <a:srgbClr val="FF99FF"/>
    <a:srgbClr val="9966FF"/>
    <a:srgbClr val="CC99FF"/>
    <a:srgbClr val="6600CC"/>
    <a:srgbClr val="003399"/>
    <a:srgbClr val="002142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68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687A-215B-4053-8D9D-C306C2FF0CF9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2FE9-4A00-41A8-A3A6-2697E51A53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78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AD2E9-D03C-4397-8F3E-BE9E62460755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2D633-F392-4457-87F7-91952422639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1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751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75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4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0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42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2D633-F392-4457-87F7-91952422639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52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0"/>
            <a:ext cx="12192000" cy="1847850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371" name="Gruppo 370"/>
          <p:cNvGrpSpPr/>
          <p:nvPr userDrawn="1"/>
        </p:nvGrpSpPr>
        <p:grpSpPr>
          <a:xfrm>
            <a:off x="48007" y="1654176"/>
            <a:ext cx="12143993" cy="180000"/>
            <a:chOff x="1218340" y="275867"/>
            <a:chExt cx="17715122" cy="567843"/>
          </a:xfrm>
        </p:grpSpPr>
        <p:cxnSp>
          <p:nvCxnSpPr>
            <p:cNvPr id="372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2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574" y="275290"/>
            <a:ext cx="1442830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4696" y="1200727"/>
            <a:ext cx="11323206" cy="4925437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1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6262075"/>
            <a:ext cx="338026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noFill/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endParaRPr lang="it-I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27/09/2024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rgbClr val="003399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4"/>
          <p:cNvSpPr txBox="1">
            <a:spLocks/>
          </p:cNvSpPr>
          <p:nvPr/>
        </p:nvSpPr>
        <p:spPr>
          <a:xfrm>
            <a:off x="2251259" y="4149726"/>
            <a:ext cx="7772400" cy="96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endParaRPr lang="it-IT" sz="2800" dirty="0"/>
          </a:p>
        </p:txBody>
      </p:sp>
      <p:sp>
        <p:nvSpPr>
          <p:cNvPr id="6" name="Sottotitolo 10"/>
          <p:cNvSpPr txBox="1">
            <a:spLocks/>
          </p:cNvSpPr>
          <p:nvPr/>
        </p:nvSpPr>
        <p:spPr>
          <a:xfrm>
            <a:off x="2165534" y="6393977"/>
            <a:ext cx="7772400" cy="3480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solidFill>
                  <a:schemeClr val="bg1"/>
                </a:solidFill>
              </a:rPr>
              <a:t>Milano, 18 Luglio 2024</a:t>
            </a:r>
          </a:p>
          <a:p>
            <a:endParaRPr lang="it-IT" dirty="0"/>
          </a:p>
        </p:txBody>
      </p:sp>
      <p:sp>
        <p:nvSpPr>
          <p:cNvPr id="7" name="Titolo 4"/>
          <p:cNvSpPr txBox="1">
            <a:spLocks/>
          </p:cNvSpPr>
          <p:nvPr/>
        </p:nvSpPr>
        <p:spPr>
          <a:xfrm>
            <a:off x="0" y="4110605"/>
            <a:ext cx="7772400" cy="968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6000" dirty="0" err="1"/>
              <a:t>LoS</a:t>
            </a:r>
            <a:r>
              <a:rPr lang="it-IT" sz="6000" dirty="0"/>
              <a:t> MIMO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B9C1810-8192-1E70-62DE-86AF93F63EB4}"/>
              </a:ext>
            </a:extLst>
          </p:cNvPr>
          <p:cNvSpPr/>
          <p:nvPr/>
        </p:nvSpPr>
        <p:spPr>
          <a:xfrm>
            <a:off x="0" y="-214098"/>
            <a:ext cx="12192000" cy="615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11C47F-280C-4576-690F-5F1163000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79" t="1445" r="-1798" b="18066"/>
          <a:stretch/>
        </p:blipFill>
        <p:spPr>
          <a:xfrm>
            <a:off x="-292759" y="5078980"/>
            <a:ext cx="12771629" cy="184691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41E7E60-D00C-C83E-0036-3A75270BD999}"/>
              </a:ext>
            </a:extLst>
          </p:cNvPr>
          <p:cNvSpPr txBox="1"/>
          <p:nvPr/>
        </p:nvSpPr>
        <p:spPr>
          <a:xfrm>
            <a:off x="1710215" y="1101927"/>
            <a:ext cx="9006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Line of </a:t>
            </a:r>
            <a:r>
              <a:rPr lang="it-IT" sz="8000" b="1" dirty="0" err="1">
                <a:solidFill>
                  <a:srgbClr val="255B83"/>
                </a:solidFill>
                <a:latin typeface="Franklin Gothic Book" panose="020B0503020102020204" pitchFamily="34" charset="0"/>
              </a:rPr>
              <a:t>Sight</a:t>
            </a:r>
            <a:r>
              <a:rPr lang="it-IT" sz="80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 MIMO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E60BE6-B0D4-B4F0-BE93-B4C4443D2A1B}"/>
              </a:ext>
            </a:extLst>
          </p:cNvPr>
          <p:cNvSpPr txBox="1"/>
          <p:nvPr/>
        </p:nvSpPr>
        <p:spPr>
          <a:xfrm>
            <a:off x="3699333" y="3894666"/>
            <a:ext cx="508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Information Theory 2023/24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BEBF00-51FB-AF5C-15BB-32B7BE09378F}"/>
              </a:ext>
            </a:extLst>
          </p:cNvPr>
          <p:cNvSpPr txBox="1"/>
          <p:nvPr/>
        </p:nvSpPr>
        <p:spPr>
          <a:xfrm>
            <a:off x="1976410" y="2664233"/>
            <a:ext cx="8529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Marsona Panci</a:t>
            </a:r>
          </a:p>
          <a:p>
            <a:pPr algn="ctr"/>
            <a:r>
              <a:rPr lang="it-IT" sz="24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Mathematical Engineering - Statistical Learning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7CD1B69-3329-E04F-2872-05BB3754BC76}"/>
              </a:ext>
            </a:extLst>
          </p:cNvPr>
          <p:cNvSpPr txBox="1"/>
          <p:nvPr/>
        </p:nvSpPr>
        <p:spPr>
          <a:xfrm>
            <a:off x="3518341" y="4226221"/>
            <a:ext cx="5445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255B83"/>
                </a:solidFill>
                <a:latin typeface="Franklin Gothic Book" panose="020B0503020102020204" pitchFamily="34" charset="0"/>
              </a:rPr>
              <a:t>Professor Maurizio Magarini</a:t>
            </a:r>
          </a:p>
        </p:txBody>
      </p:sp>
      <p:pic>
        <p:nvPicPr>
          <p:cNvPr id="9" name="Immagine 8" descr="Immagine che contiene Elementi grafici, Carattere, logo, schermata&#10;&#10;Descrizione generata automaticamente">
            <a:extLst>
              <a:ext uri="{FF2B5EF4-FFF2-40B4-BE49-F238E27FC236}">
                <a16:creationId xmlns:a16="http://schemas.microsoft.com/office/drawing/2014/main" id="{A4F95BA0-19A8-2D5E-BCBA-05370C0D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74" y="72172"/>
            <a:ext cx="1511251" cy="7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6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6A15D38-DE22-D4BD-230D-4189E685A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266" y="1984622"/>
            <a:ext cx="9913468" cy="2616529"/>
          </a:xfrm>
        </p:spPr>
        <p:txBody>
          <a:bodyPr>
            <a:normAutofit/>
          </a:bodyPr>
          <a:lstStyle/>
          <a:p>
            <a:r>
              <a:rPr lang="it-IT" sz="2600" b="1" dirty="0" err="1">
                <a:solidFill>
                  <a:srgbClr val="255B83"/>
                </a:solidFill>
              </a:rPr>
              <a:t>Assumptions</a:t>
            </a:r>
            <a:r>
              <a:rPr lang="it-IT" sz="2600" b="1" dirty="0">
                <a:solidFill>
                  <a:srgbClr val="255B83"/>
                </a:solidFill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600" b="1" dirty="0">
                <a:solidFill>
                  <a:srgbClr val="255B83"/>
                </a:solidFill>
              </a:rPr>
              <a:t>		</a:t>
            </a:r>
            <a:endParaRPr kumimoji="0" lang="it-IT" altLang="it-IT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4859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2x2 MIMO,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lose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generality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4859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SNR (ρ)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dB.</a:t>
            </a:r>
          </a:p>
          <a:p>
            <a:pPr marL="14859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Antenna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(a)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</a:t>
            </a:r>
            <a:r>
              <a:rPr kumimoji="0" lang="it-IT" altLang="it-IT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meters</a:t>
            </a:r>
            <a:r>
              <a:rPr kumimoji="0" lang="it-IT" altLang="it-IT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600" b="1" dirty="0">
              <a:solidFill>
                <a:srgbClr val="255B83"/>
              </a:solidFill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Computational</a:t>
            </a:r>
            <a:r>
              <a:rPr lang="it-IT" dirty="0"/>
              <a:t> Model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2EDB379-4A0D-DAE0-EAF8-C597522118B1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555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79566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A. 18GHz – [5km, 20km]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E947B4D-1A9F-5CA2-0603-B38D812C2AE5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Segnaposto contenuto 1">
            <a:extLst>
              <a:ext uri="{FF2B5EF4-FFF2-40B4-BE49-F238E27FC236}">
                <a16:creationId xmlns:a16="http://schemas.microsoft.com/office/drawing/2014/main" id="{A118A21D-2B21-F893-94A7-F95ADD66077B}"/>
              </a:ext>
            </a:extLst>
          </p:cNvPr>
          <p:cNvSpPr txBox="1">
            <a:spLocks/>
          </p:cNvSpPr>
          <p:nvPr/>
        </p:nvSpPr>
        <p:spPr>
          <a:xfrm>
            <a:off x="6852399" y="4452877"/>
            <a:ext cx="5038422" cy="1336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If</a:t>
            </a:r>
            <a:r>
              <a:rPr lang="it-IT" sz="1800" dirty="0"/>
              <a:t> antenna </a:t>
            </a:r>
            <a:r>
              <a:rPr lang="it-IT" sz="1800" dirty="0" err="1"/>
              <a:t>spacing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in the </a:t>
            </a:r>
            <a:r>
              <a:rPr lang="it-IT" sz="1800" dirty="0" err="1"/>
              <a:t>analytical</a:t>
            </a:r>
            <a:r>
              <a:rPr lang="it-IT" sz="1800" dirty="0"/>
              <a:t> range </a:t>
            </a:r>
            <a:r>
              <a:rPr lang="it-IT" sz="1800" dirty="0" err="1"/>
              <a:t>we</a:t>
            </a:r>
            <a:r>
              <a:rPr lang="it-IT" sz="1800" dirty="0"/>
              <a:t> are </a:t>
            </a:r>
            <a:r>
              <a:rPr lang="it-IT" sz="1800" dirty="0" err="1"/>
              <a:t>able</a:t>
            </a:r>
            <a:r>
              <a:rPr lang="it-IT" sz="1800" dirty="0"/>
              <a:t> to </a:t>
            </a:r>
            <a:r>
              <a:rPr lang="it-IT" sz="1800" dirty="0" err="1"/>
              <a:t>reach</a:t>
            </a:r>
            <a:r>
              <a:rPr lang="it-IT" sz="1800" dirty="0"/>
              <a:t> maximum </a:t>
            </a:r>
            <a:r>
              <a:rPr lang="it-IT" sz="1800" dirty="0" err="1"/>
              <a:t>capacity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Else rule of </a:t>
            </a:r>
            <a:r>
              <a:rPr lang="it-IT" sz="1800" dirty="0" err="1"/>
              <a:t>thumb</a:t>
            </a:r>
            <a:r>
              <a:rPr lang="it-IT" sz="1800" dirty="0"/>
              <a:t>: </a:t>
            </a:r>
            <a:r>
              <a:rPr lang="it-IT" sz="1800" dirty="0" err="1"/>
              <a:t>lower</a:t>
            </a:r>
            <a:r>
              <a:rPr lang="it-IT" sz="1800" dirty="0"/>
              <a:t> the </a:t>
            </a:r>
            <a:r>
              <a:rPr lang="it-IT" sz="1800" dirty="0" err="1"/>
              <a:t>distance</a:t>
            </a:r>
            <a:endParaRPr lang="it-IT" sz="1800" dirty="0"/>
          </a:p>
        </p:txBody>
      </p:sp>
      <p:sp>
        <p:nvSpPr>
          <p:cNvPr id="20" name="Segnaposto contenuto 1">
            <a:extLst>
              <a:ext uri="{FF2B5EF4-FFF2-40B4-BE49-F238E27FC236}">
                <a16:creationId xmlns:a16="http://schemas.microsoft.com/office/drawing/2014/main" id="{84BC9727-F2C5-7197-2CBB-DC3544127A97}"/>
              </a:ext>
            </a:extLst>
          </p:cNvPr>
          <p:cNvSpPr txBox="1">
            <a:spLocks/>
          </p:cNvSpPr>
          <p:nvPr/>
        </p:nvSpPr>
        <p:spPr>
          <a:xfrm>
            <a:off x="7596479" y="3143990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5 km </a:t>
            </a:r>
          </a:p>
        </p:txBody>
      </p:sp>
      <p:sp>
        <p:nvSpPr>
          <p:cNvPr id="21" name="Segnaposto contenuto 1">
            <a:extLst>
              <a:ext uri="{FF2B5EF4-FFF2-40B4-BE49-F238E27FC236}">
                <a16:creationId xmlns:a16="http://schemas.microsoft.com/office/drawing/2014/main" id="{90B655BD-A5CB-A0F4-101A-6CFD1BCF0D9F}"/>
              </a:ext>
            </a:extLst>
          </p:cNvPr>
          <p:cNvSpPr txBox="1">
            <a:spLocks/>
          </p:cNvSpPr>
          <p:nvPr/>
        </p:nvSpPr>
        <p:spPr>
          <a:xfrm>
            <a:off x="7596479" y="3679798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20 km </a:t>
            </a:r>
          </a:p>
        </p:txBody>
      </p:sp>
      <p:sp>
        <p:nvSpPr>
          <p:cNvPr id="24" name="Segnaposto contenuto 1">
            <a:extLst>
              <a:ext uri="{FF2B5EF4-FFF2-40B4-BE49-F238E27FC236}">
                <a16:creationId xmlns:a16="http://schemas.microsoft.com/office/drawing/2014/main" id="{2CB0575C-0F1C-33F0-C4A7-07273199906A}"/>
              </a:ext>
            </a:extLst>
          </p:cNvPr>
          <p:cNvSpPr txBox="1">
            <a:spLocks/>
          </p:cNvSpPr>
          <p:nvPr/>
        </p:nvSpPr>
        <p:spPr>
          <a:xfrm>
            <a:off x="9231496" y="3143990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6.5 m </a:t>
            </a:r>
          </a:p>
        </p:txBody>
      </p:sp>
      <p:sp>
        <p:nvSpPr>
          <p:cNvPr id="25" name="Segnaposto contenuto 1">
            <a:extLst>
              <a:ext uri="{FF2B5EF4-FFF2-40B4-BE49-F238E27FC236}">
                <a16:creationId xmlns:a16="http://schemas.microsoft.com/office/drawing/2014/main" id="{B579B079-0109-81F8-C3DC-9D2E6B41445C}"/>
              </a:ext>
            </a:extLst>
          </p:cNvPr>
          <p:cNvSpPr txBox="1">
            <a:spLocks/>
          </p:cNvSpPr>
          <p:nvPr/>
        </p:nvSpPr>
        <p:spPr>
          <a:xfrm>
            <a:off x="9260410" y="3676071"/>
            <a:ext cx="1979810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13 m  &gt; 10 m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897F166-7C66-6D88-9F4E-B892B856CEF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8529714" y="3867472"/>
            <a:ext cx="730696" cy="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97C68F-2906-6CC7-0117-687B43A209D2}"/>
              </a:ext>
            </a:extLst>
          </p:cNvPr>
          <p:cNvCxnSpPr>
            <a:cxnSpLocks/>
          </p:cNvCxnSpPr>
          <p:nvPr/>
        </p:nvCxnSpPr>
        <p:spPr>
          <a:xfrm>
            <a:off x="8529714" y="3371371"/>
            <a:ext cx="701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egnaposto contenuto 1">
            <a:extLst>
              <a:ext uri="{FF2B5EF4-FFF2-40B4-BE49-F238E27FC236}">
                <a16:creationId xmlns:a16="http://schemas.microsoft.com/office/drawing/2014/main" id="{2A3C693D-41D4-35A9-1582-B3D99301F7E3}"/>
              </a:ext>
            </a:extLst>
          </p:cNvPr>
          <p:cNvSpPr txBox="1">
            <a:spLocks/>
          </p:cNvSpPr>
          <p:nvPr/>
        </p:nvSpPr>
        <p:spPr>
          <a:xfrm>
            <a:off x="7596478" y="271579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D</a:t>
            </a:r>
          </a:p>
        </p:txBody>
      </p:sp>
      <p:sp>
        <p:nvSpPr>
          <p:cNvPr id="29" name="Segnaposto contenuto 1">
            <a:extLst>
              <a:ext uri="{FF2B5EF4-FFF2-40B4-BE49-F238E27FC236}">
                <a16:creationId xmlns:a16="http://schemas.microsoft.com/office/drawing/2014/main" id="{D9760F27-BEF6-E791-50CA-4171ACE0302C}"/>
              </a:ext>
            </a:extLst>
          </p:cNvPr>
          <p:cNvSpPr txBox="1">
            <a:spLocks/>
          </p:cNvSpPr>
          <p:nvPr/>
        </p:nvSpPr>
        <p:spPr>
          <a:xfrm>
            <a:off x="9371610" y="2686549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a</a:t>
            </a:r>
          </a:p>
        </p:txBody>
      </p:sp>
      <p:sp>
        <p:nvSpPr>
          <p:cNvPr id="30" name="Segnaposto contenuto 1">
            <a:extLst>
              <a:ext uri="{FF2B5EF4-FFF2-40B4-BE49-F238E27FC236}">
                <a16:creationId xmlns:a16="http://schemas.microsoft.com/office/drawing/2014/main" id="{16A838BA-777E-D8CA-AE0D-0C7814EDC7D4}"/>
              </a:ext>
            </a:extLst>
          </p:cNvPr>
          <p:cNvSpPr txBox="1">
            <a:spLocks/>
          </p:cNvSpPr>
          <p:nvPr/>
        </p:nvSpPr>
        <p:spPr>
          <a:xfrm>
            <a:off x="6669479" y="1827940"/>
            <a:ext cx="5038422" cy="670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Analytical</a:t>
            </a:r>
            <a:r>
              <a:rPr lang="it-IT" sz="1800" dirty="0"/>
              <a:t> maximum of </a:t>
            </a:r>
            <a:r>
              <a:rPr lang="it-IT" sz="1800" dirty="0" err="1"/>
              <a:t>capacity</a:t>
            </a:r>
            <a:r>
              <a:rPr lang="it-IT" sz="1800" dirty="0"/>
              <a:t> in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</a:p>
          <a:p>
            <a:pPr algn="ctr"/>
            <a:r>
              <a:rPr lang="it-IT" sz="1800" dirty="0"/>
              <a:t>of </a:t>
            </a:r>
            <a:r>
              <a:rPr lang="it-IT" sz="1800" dirty="0" err="1"/>
              <a:t>distance</a:t>
            </a:r>
            <a:r>
              <a:rPr lang="it-IT" sz="1800" dirty="0"/>
              <a:t> and antenna </a:t>
            </a:r>
            <a:r>
              <a:rPr lang="it-IT" sz="1800" dirty="0" err="1"/>
              <a:t>spacing</a:t>
            </a:r>
            <a:r>
              <a:rPr lang="it-IT" sz="1800" dirty="0"/>
              <a:t>:</a:t>
            </a:r>
          </a:p>
        </p:txBody>
      </p:sp>
      <p:pic>
        <p:nvPicPr>
          <p:cNvPr id="34" name="Immagine 3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F23B4AB-7A36-825F-ED10-669B2B0F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7" y="1478436"/>
            <a:ext cx="5602664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2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5134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B. 38GHz – [2km, 10km]</a:t>
            </a:r>
          </a:p>
        </p:txBody>
      </p:sp>
      <p:pic>
        <p:nvPicPr>
          <p:cNvPr id="18" name="Immagine 1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6BB56B1-7BA5-6447-FE0F-3EB717F20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9" y="1304949"/>
            <a:ext cx="5621291" cy="4510828"/>
          </a:xfrm>
          <a:prstGeom prst="rect">
            <a:avLst/>
          </a:prstGeom>
        </p:spPr>
      </p:pic>
      <p:pic>
        <p:nvPicPr>
          <p:cNvPr id="25" name="Immagine 2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C205D17-BADD-DDF8-4123-46E09E42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02" y="1286812"/>
            <a:ext cx="5621292" cy="451082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CB8DAB8-BB0A-0574-0159-B595138003D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2363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79566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C. 80GHz – [1km, 5km]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4A673F62-C575-06BF-E70B-19BEC4A10E2F}"/>
              </a:ext>
            </a:extLst>
          </p:cNvPr>
          <p:cNvSpPr txBox="1">
            <a:spLocks/>
          </p:cNvSpPr>
          <p:nvPr/>
        </p:nvSpPr>
        <p:spPr>
          <a:xfrm>
            <a:off x="7778609" y="2609110"/>
            <a:ext cx="3212021" cy="427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 err="1"/>
              <a:t>Higher</a:t>
            </a:r>
            <a:r>
              <a:rPr lang="it-IT" sz="2400" dirty="0"/>
              <a:t> frequency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484A85-57AE-60F3-6BDE-112F9DD45F53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9384620" y="3036760"/>
            <a:ext cx="0" cy="1152382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45FD029-67CA-2F98-98E4-DD640248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4" y="1315033"/>
            <a:ext cx="5952201" cy="4805850"/>
          </a:xfrm>
          <a:prstGeom prst="rect">
            <a:avLst/>
          </a:prstGeom>
        </p:spPr>
      </p:pic>
      <p:sp>
        <p:nvSpPr>
          <p:cNvPr id="13" name="Segnaposto contenuto 1">
            <a:extLst>
              <a:ext uri="{FF2B5EF4-FFF2-40B4-BE49-F238E27FC236}">
                <a16:creationId xmlns:a16="http://schemas.microsoft.com/office/drawing/2014/main" id="{B0CDBE60-EBFD-5D0C-9CB0-6F8CEC832D03}"/>
              </a:ext>
            </a:extLst>
          </p:cNvPr>
          <p:cNvSpPr txBox="1">
            <a:spLocks/>
          </p:cNvSpPr>
          <p:nvPr/>
        </p:nvSpPr>
        <p:spPr>
          <a:xfrm>
            <a:off x="7542198" y="4189142"/>
            <a:ext cx="3684844" cy="427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dirty="0"/>
              <a:t>Lower antenna </a:t>
            </a:r>
            <a:r>
              <a:rPr lang="it-IT" sz="2400" dirty="0" err="1"/>
              <a:t>spacing</a:t>
            </a:r>
            <a:endParaRPr lang="it-IT" sz="2400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9B92ECA-2275-4E64-D096-173D41E34821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117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69522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D. 115GHz – [0.5km, 2km]</a:t>
            </a:r>
          </a:p>
        </p:txBody>
      </p:sp>
      <p:sp>
        <p:nvSpPr>
          <p:cNvPr id="11" name="Segnaposto contenuto 1">
            <a:extLst>
              <a:ext uri="{FF2B5EF4-FFF2-40B4-BE49-F238E27FC236}">
                <a16:creationId xmlns:a16="http://schemas.microsoft.com/office/drawing/2014/main" id="{C23CAEE5-FBC8-5F87-7813-AF494DB9D135}"/>
              </a:ext>
            </a:extLst>
          </p:cNvPr>
          <p:cNvSpPr txBox="1">
            <a:spLocks/>
          </p:cNvSpPr>
          <p:nvPr/>
        </p:nvSpPr>
        <p:spPr>
          <a:xfrm>
            <a:off x="7233658" y="4445882"/>
            <a:ext cx="1518277" cy="61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Higher</a:t>
            </a:r>
            <a:endParaRPr lang="it-IT" sz="1800" dirty="0"/>
          </a:p>
          <a:p>
            <a:pPr algn="ctr"/>
            <a:r>
              <a:rPr lang="it-IT" sz="1800" dirty="0" err="1"/>
              <a:t>spacing</a:t>
            </a:r>
            <a:endParaRPr lang="it-IT" sz="1800" dirty="0"/>
          </a:p>
          <a:p>
            <a:endParaRPr lang="it-IT" dirty="0"/>
          </a:p>
        </p:txBody>
      </p:sp>
      <p:sp>
        <p:nvSpPr>
          <p:cNvPr id="12" name="Segnaposto contenuto 1">
            <a:extLst>
              <a:ext uri="{FF2B5EF4-FFF2-40B4-BE49-F238E27FC236}">
                <a16:creationId xmlns:a16="http://schemas.microsoft.com/office/drawing/2014/main" id="{E36DCE41-9F21-5D7C-629C-D50A31D31AC5}"/>
              </a:ext>
            </a:extLst>
          </p:cNvPr>
          <p:cNvSpPr txBox="1">
            <a:spLocks/>
          </p:cNvSpPr>
          <p:nvPr/>
        </p:nvSpPr>
        <p:spPr>
          <a:xfrm>
            <a:off x="7930740" y="316519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0.5 km </a:t>
            </a:r>
          </a:p>
        </p:txBody>
      </p:sp>
      <p:sp>
        <p:nvSpPr>
          <p:cNvPr id="13" name="Segnaposto contenuto 1">
            <a:extLst>
              <a:ext uri="{FF2B5EF4-FFF2-40B4-BE49-F238E27FC236}">
                <a16:creationId xmlns:a16="http://schemas.microsoft.com/office/drawing/2014/main" id="{6B082D97-DB63-C1BA-8AC5-624E2C7E3891}"/>
              </a:ext>
            </a:extLst>
          </p:cNvPr>
          <p:cNvSpPr txBox="1">
            <a:spLocks/>
          </p:cNvSpPr>
          <p:nvPr/>
        </p:nvSpPr>
        <p:spPr>
          <a:xfrm>
            <a:off x="7930740" y="3701004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2 km </a:t>
            </a:r>
          </a:p>
        </p:txBody>
      </p:sp>
      <p:sp>
        <p:nvSpPr>
          <p:cNvPr id="14" name="Segnaposto contenuto 1">
            <a:extLst>
              <a:ext uri="{FF2B5EF4-FFF2-40B4-BE49-F238E27FC236}">
                <a16:creationId xmlns:a16="http://schemas.microsoft.com/office/drawing/2014/main" id="{0C341AA3-BF1E-0012-B9A8-52F5AE1825DC}"/>
              </a:ext>
            </a:extLst>
          </p:cNvPr>
          <p:cNvSpPr txBox="1">
            <a:spLocks/>
          </p:cNvSpPr>
          <p:nvPr/>
        </p:nvSpPr>
        <p:spPr>
          <a:xfrm>
            <a:off x="9565757" y="3165196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0.8 m </a:t>
            </a:r>
          </a:p>
        </p:txBody>
      </p:sp>
      <p:sp>
        <p:nvSpPr>
          <p:cNvPr id="15" name="Segnaposto contenuto 1">
            <a:extLst>
              <a:ext uri="{FF2B5EF4-FFF2-40B4-BE49-F238E27FC236}">
                <a16:creationId xmlns:a16="http://schemas.microsoft.com/office/drawing/2014/main" id="{F60C1E74-4845-06B0-0FAA-20FA8E5FD7A5}"/>
              </a:ext>
            </a:extLst>
          </p:cNvPr>
          <p:cNvSpPr txBox="1">
            <a:spLocks/>
          </p:cNvSpPr>
          <p:nvPr/>
        </p:nvSpPr>
        <p:spPr>
          <a:xfrm>
            <a:off x="9594671" y="3697277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 1.6 m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6488791-BE72-7075-6278-2974EC43CA42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8751935" y="4755335"/>
            <a:ext cx="11199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C621873-5A86-4BCF-FA51-AA1955D25D5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863975" y="3888678"/>
            <a:ext cx="730696" cy="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1">
            <a:extLst>
              <a:ext uri="{FF2B5EF4-FFF2-40B4-BE49-F238E27FC236}">
                <a16:creationId xmlns:a16="http://schemas.microsoft.com/office/drawing/2014/main" id="{5263827D-8E9A-5E7D-ABDD-0F76555C155A}"/>
              </a:ext>
            </a:extLst>
          </p:cNvPr>
          <p:cNvSpPr txBox="1">
            <a:spLocks/>
          </p:cNvSpPr>
          <p:nvPr/>
        </p:nvSpPr>
        <p:spPr>
          <a:xfrm>
            <a:off x="9871886" y="4445881"/>
            <a:ext cx="1518277" cy="618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Increasing</a:t>
            </a:r>
            <a:endParaRPr lang="it-IT" sz="1800" dirty="0"/>
          </a:p>
          <a:p>
            <a:pPr algn="ctr"/>
            <a:r>
              <a:rPr lang="it-IT" sz="1800" dirty="0" err="1"/>
              <a:t>instability</a:t>
            </a:r>
            <a:endParaRPr lang="it-IT" sz="1800" dirty="0"/>
          </a:p>
          <a:p>
            <a:endParaRPr lang="it-IT" sz="1800" dirty="0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EAAC6C2-7EEC-568C-BFD7-BA9ECCECCE80}"/>
              </a:ext>
            </a:extLst>
          </p:cNvPr>
          <p:cNvCxnSpPr>
            <a:cxnSpLocks/>
          </p:cNvCxnSpPr>
          <p:nvPr/>
        </p:nvCxnSpPr>
        <p:spPr>
          <a:xfrm>
            <a:off x="8863975" y="3392577"/>
            <a:ext cx="7017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egnaposto contenuto 1">
            <a:extLst>
              <a:ext uri="{FF2B5EF4-FFF2-40B4-BE49-F238E27FC236}">
                <a16:creationId xmlns:a16="http://schemas.microsoft.com/office/drawing/2014/main" id="{603AFC0C-E6B5-8406-2749-56709D32EBF5}"/>
              </a:ext>
            </a:extLst>
          </p:cNvPr>
          <p:cNvSpPr txBox="1">
            <a:spLocks/>
          </p:cNvSpPr>
          <p:nvPr/>
        </p:nvSpPr>
        <p:spPr>
          <a:xfrm>
            <a:off x="7930739" y="2737002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D</a:t>
            </a:r>
          </a:p>
        </p:txBody>
      </p:sp>
      <p:sp>
        <p:nvSpPr>
          <p:cNvPr id="39" name="Segnaposto contenuto 1">
            <a:extLst>
              <a:ext uri="{FF2B5EF4-FFF2-40B4-BE49-F238E27FC236}">
                <a16:creationId xmlns:a16="http://schemas.microsoft.com/office/drawing/2014/main" id="{CFB14AB0-C34B-5CB6-FB5D-BA51F3E6B385}"/>
              </a:ext>
            </a:extLst>
          </p:cNvPr>
          <p:cNvSpPr txBox="1">
            <a:spLocks/>
          </p:cNvSpPr>
          <p:nvPr/>
        </p:nvSpPr>
        <p:spPr>
          <a:xfrm>
            <a:off x="9705871" y="2707755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a</a:t>
            </a:r>
          </a:p>
        </p:txBody>
      </p:sp>
      <p:sp>
        <p:nvSpPr>
          <p:cNvPr id="46" name="Segnaposto contenuto 1">
            <a:extLst>
              <a:ext uri="{FF2B5EF4-FFF2-40B4-BE49-F238E27FC236}">
                <a16:creationId xmlns:a16="http://schemas.microsoft.com/office/drawing/2014/main" id="{550D992A-1421-CB9A-77F8-93C633F1FDA4}"/>
              </a:ext>
            </a:extLst>
          </p:cNvPr>
          <p:cNvSpPr txBox="1">
            <a:spLocks/>
          </p:cNvSpPr>
          <p:nvPr/>
        </p:nvSpPr>
        <p:spPr>
          <a:xfrm>
            <a:off x="6598043" y="2002517"/>
            <a:ext cx="5038422" cy="670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Analytical</a:t>
            </a:r>
            <a:r>
              <a:rPr lang="it-IT" sz="1800" dirty="0"/>
              <a:t> maximum of </a:t>
            </a:r>
            <a:r>
              <a:rPr lang="it-IT" sz="1800" dirty="0" err="1"/>
              <a:t>capacity</a:t>
            </a:r>
            <a:r>
              <a:rPr lang="it-IT" sz="1800" dirty="0"/>
              <a:t> in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</a:p>
          <a:p>
            <a:pPr algn="ctr"/>
            <a:r>
              <a:rPr lang="it-IT" sz="1800" dirty="0"/>
              <a:t>of </a:t>
            </a:r>
            <a:r>
              <a:rPr lang="it-IT" sz="1800" dirty="0" err="1"/>
              <a:t>distance</a:t>
            </a:r>
            <a:r>
              <a:rPr lang="it-IT" sz="1800" dirty="0"/>
              <a:t> and antenna </a:t>
            </a:r>
            <a:r>
              <a:rPr lang="it-IT" sz="1800" dirty="0" err="1"/>
              <a:t>spacing</a:t>
            </a:r>
            <a:r>
              <a:rPr lang="it-IT" sz="1800" dirty="0"/>
              <a:t>: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5C28369-1963-DB56-7875-1FB0306D8444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9" name="Immagine 4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A7ECD07-8716-0EEE-F496-DED8B6FC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7" y="1384775"/>
            <a:ext cx="5716819" cy="46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78166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E. 170GHz – [0.1km, 1km]</a:t>
            </a:r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95C12187-256B-011F-6877-5026BA1BCB2D}"/>
              </a:ext>
            </a:extLst>
          </p:cNvPr>
          <p:cNvSpPr txBox="1">
            <a:spLocks/>
          </p:cNvSpPr>
          <p:nvPr/>
        </p:nvSpPr>
        <p:spPr>
          <a:xfrm>
            <a:off x="7994738" y="3201738"/>
            <a:ext cx="99038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0.1 km </a:t>
            </a:r>
          </a:p>
        </p:txBody>
      </p:sp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6C3188BB-B589-196F-E012-9BE820D73A4C}"/>
              </a:ext>
            </a:extLst>
          </p:cNvPr>
          <p:cNvSpPr txBox="1">
            <a:spLocks/>
          </p:cNvSpPr>
          <p:nvPr/>
        </p:nvSpPr>
        <p:spPr>
          <a:xfrm>
            <a:off x="8051888" y="370156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1 km </a:t>
            </a:r>
          </a:p>
        </p:txBody>
      </p:sp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1229B32-E41A-E9EF-12CD-132237D188E4}"/>
              </a:ext>
            </a:extLst>
          </p:cNvPr>
          <p:cNvSpPr txBox="1">
            <a:spLocks/>
          </p:cNvSpPr>
          <p:nvPr/>
        </p:nvSpPr>
        <p:spPr>
          <a:xfrm>
            <a:off x="9686905" y="3201738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0.3 m </a:t>
            </a:r>
          </a:p>
        </p:txBody>
      </p:sp>
      <p:sp>
        <p:nvSpPr>
          <p:cNvPr id="10" name="Segnaposto contenuto 1">
            <a:extLst>
              <a:ext uri="{FF2B5EF4-FFF2-40B4-BE49-F238E27FC236}">
                <a16:creationId xmlns:a16="http://schemas.microsoft.com/office/drawing/2014/main" id="{51627809-2848-8B1B-677F-DECC3A063194}"/>
              </a:ext>
            </a:extLst>
          </p:cNvPr>
          <p:cNvSpPr txBox="1">
            <a:spLocks/>
          </p:cNvSpPr>
          <p:nvPr/>
        </p:nvSpPr>
        <p:spPr>
          <a:xfrm>
            <a:off x="9694814" y="3690756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0.9 m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484A85-57AE-60F3-6BDE-112F9DD45F5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985123" y="3393139"/>
            <a:ext cx="701782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8309435-8715-395D-BA57-613950232B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985123" y="3882157"/>
            <a:ext cx="709691" cy="1081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contenuto 1">
            <a:extLst>
              <a:ext uri="{FF2B5EF4-FFF2-40B4-BE49-F238E27FC236}">
                <a16:creationId xmlns:a16="http://schemas.microsoft.com/office/drawing/2014/main" id="{9B9266FA-CD8F-8B0E-E6A8-037BCF4C876F}"/>
              </a:ext>
            </a:extLst>
          </p:cNvPr>
          <p:cNvSpPr txBox="1">
            <a:spLocks/>
          </p:cNvSpPr>
          <p:nvPr/>
        </p:nvSpPr>
        <p:spPr>
          <a:xfrm>
            <a:off x="7919682" y="2847993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D</a:t>
            </a:r>
          </a:p>
        </p:txBody>
      </p:sp>
      <p:sp>
        <p:nvSpPr>
          <p:cNvPr id="20" name="Segnaposto contenuto 1">
            <a:extLst>
              <a:ext uri="{FF2B5EF4-FFF2-40B4-BE49-F238E27FC236}">
                <a16:creationId xmlns:a16="http://schemas.microsoft.com/office/drawing/2014/main" id="{676A71C8-CB3E-02A1-9804-DAAD644D355A}"/>
              </a:ext>
            </a:extLst>
          </p:cNvPr>
          <p:cNvSpPr txBox="1">
            <a:spLocks/>
          </p:cNvSpPr>
          <p:nvPr/>
        </p:nvSpPr>
        <p:spPr>
          <a:xfrm>
            <a:off x="9694814" y="281874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a</a:t>
            </a:r>
          </a:p>
        </p:txBody>
      </p:sp>
      <p:sp>
        <p:nvSpPr>
          <p:cNvPr id="21" name="Segnaposto contenuto 1">
            <a:extLst>
              <a:ext uri="{FF2B5EF4-FFF2-40B4-BE49-F238E27FC236}">
                <a16:creationId xmlns:a16="http://schemas.microsoft.com/office/drawing/2014/main" id="{CCDBF016-EA30-A18E-579B-37B165A1F749}"/>
              </a:ext>
            </a:extLst>
          </p:cNvPr>
          <p:cNvSpPr txBox="1">
            <a:spLocks/>
          </p:cNvSpPr>
          <p:nvPr/>
        </p:nvSpPr>
        <p:spPr>
          <a:xfrm>
            <a:off x="6586986" y="2113508"/>
            <a:ext cx="5038422" cy="670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Analytical</a:t>
            </a:r>
            <a:r>
              <a:rPr lang="it-IT" sz="1800" dirty="0"/>
              <a:t> maximum of </a:t>
            </a:r>
            <a:r>
              <a:rPr lang="it-IT" sz="1800" dirty="0" err="1"/>
              <a:t>capacity</a:t>
            </a:r>
            <a:r>
              <a:rPr lang="it-IT" sz="1800" dirty="0"/>
              <a:t> in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</a:p>
          <a:p>
            <a:pPr algn="ctr"/>
            <a:r>
              <a:rPr lang="it-IT" sz="1800" dirty="0"/>
              <a:t>of </a:t>
            </a:r>
            <a:r>
              <a:rPr lang="it-IT" sz="1800" dirty="0" err="1"/>
              <a:t>distance</a:t>
            </a:r>
            <a:r>
              <a:rPr lang="it-IT" sz="1800" dirty="0"/>
              <a:t> and antenna </a:t>
            </a:r>
            <a:r>
              <a:rPr lang="it-IT" sz="1800" dirty="0" err="1"/>
              <a:t>spacing</a:t>
            </a:r>
            <a:r>
              <a:rPr lang="it-IT" sz="1800" dirty="0"/>
              <a:t>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FF6681-39FD-8282-A463-D7D458B4ABA0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7480022-7BE3-369A-295C-41EF7F6B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1400229"/>
            <a:ext cx="5887271" cy="477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1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384695" y="978166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E. 170GHz – [0.1km, 1km]</a:t>
            </a:r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95C12187-256B-011F-6877-5026BA1BCB2D}"/>
              </a:ext>
            </a:extLst>
          </p:cNvPr>
          <p:cNvSpPr txBox="1">
            <a:spLocks/>
          </p:cNvSpPr>
          <p:nvPr/>
        </p:nvSpPr>
        <p:spPr>
          <a:xfrm>
            <a:off x="7994738" y="3201738"/>
            <a:ext cx="99038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0.1 km </a:t>
            </a:r>
          </a:p>
        </p:txBody>
      </p:sp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6C3188BB-B589-196F-E012-9BE820D73A4C}"/>
              </a:ext>
            </a:extLst>
          </p:cNvPr>
          <p:cNvSpPr txBox="1">
            <a:spLocks/>
          </p:cNvSpPr>
          <p:nvPr/>
        </p:nvSpPr>
        <p:spPr>
          <a:xfrm>
            <a:off x="8051888" y="370156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1 km </a:t>
            </a:r>
          </a:p>
        </p:txBody>
      </p:sp>
      <p:sp>
        <p:nvSpPr>
          <p:cNvPr id="9" name="Segnaposto contenuto 1">
            <a:extLst>
              <a:ext uri="{FF2B5EF4-FFF2-40B4-BE49-F238E27FC236}">
                <a16:creationId xmlns:a16="http://schemas.microsoft.com/office/drawing/2014/main" id="{E1229B32-E41A-E9EF-12CD-132237D188E4}"/>
              </a:ext>
            </a:extLst>
          </p:cNvPr>
          <p:cNvSpPr txBox="1">
            <a:spLocks/>
          </p:cNvSpPr>
          <p:nvPr/>
        </p:nvSpPr>
        <p:spPr>
          <a:xfrm>
            <a:off x="9686905" y="3201738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0.3 m </a:t>
            </a:r>
          </a:p>
        </p:txBody>
      </p:sp>
      <p:sp>
        <p:nvSpPr>
          <p:cNvPr id="10" name="Segnaposto contenuto 1">
            <a:extLst>
              <a:ext uri="{FF2B5EF4-FFF2-40B4-BE49-F238E27FC236}">
                <a16:creationId xmlns:a16="http://schemas.microsoft.com/office/drawing/2014/main" id="{51627809-2848-8B1B-677F-DECC3A063194}"/>
              </a:ext>
            </a:extLst>
          </p:cNvPr>
          <p:cNvSpPr txBox="1">
            <a:spLocks/>
          </p:cNvSpPr>
          <p:nvPr/>
        </p:nvSpPr>
        <p:spPr>
          <a:xfrm>
            <a:off x="9694814" y="3690756"/>
            <a:ext cx="1155636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 0.9 m 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484A85-57AE-60F3-6BDE-112F9DD45F5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985123" y="3393139"/>
            <a:ext cx="701782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8309435-8715-395D-BA57-613950232B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8985123" y="3882157"/>
            <a:ext cx="709691" cy="1081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">
            <a:extLst>
              <a:ext uri="{FF2B5EF4-FFF2-40B4-BE49-F238E27FC236}">
                <a16:creationId xmlns:a16="http://schemas.microsoft.com/office/drawing/2014/main" id="{B1620FA0-011B-773C-06BC-65B1885B5B25}"/>
              </a:ext>
            </a:extLst>
          </p:cNvPr>
          <p:cNvSpPr txBox="1">
            <a:spLocks/>
          </p:cNvSpPr>
          <p:nvPr/>
        </p:nvSpPr>
        <p:spPr>
          <a:xfrm>
            <a:off x="6598044" y="4511292"/>
            <a:ext cx="5038421" cy="1388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The channel capacity exhibits high sensitivity to variations in both the distance D and the antenna spacing a</a:t>
            </a:r>
            <a:endParaRPr lang="it-IT" dirty="0"/>
          </a:p>
        </p:txBody>
      </p:sp>
      <p:pic>
        <p:nvPicPr>
          <p:cNvPr id="15" name="Immagine 1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580776C-B6C1-1EE3-A270-FC422B0D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8" y="1415812"/>
            <a:ext cx="5849086" cy="4722595"/>
          </a:xfrm>
          <a:prstGeom prst="rect">
            <a:avLst/>
          </a:prstGeom>
        </p:spPr>
      </p:pic>
      <p:sp>
        <p:nvSpPr>
          <p:cNvPr id="16" name="Segnaposto contenuto 1">
            <a:extLst>
              <a:ext uri="{FF2B5EF4-FFF2-40B4-BE49-F238E27FC236}">
                <a16:creationId xmlns:a16="http://schemas.microsoft.com/office/drawing/2014/main" id="{9B9266FA-CD8F-8B0E-E6A8-037BCF4C876F}"/>
              </a:ext>
            </a:extLst>
          </p:cNvPr>
          <p:cNvSpPr txBox="1">
            <a:spLocks/>
          </p:cNvSpPr>
          <p:nvPr/>
        </p:nvSpPr>
        <p:spPr>
          <a:xfrm>
            <a:off x="7919682" y="2847993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D</a:t>
            </a:r>
          </a:p>
        </p:txBody>
      </p:sp>
      <p:sp>
        <p:nvSpPr>
          <p:cNvPr id="20" name="Segnaposto contenuto 1">
            <a:extLst>
              <a:ext uri="{FF2B5EF4-FFF2-40B4-BE49-F238E27FC236}">
                <a16:creationId xmlns:a16="http://schemas.microsoft.com/office/drawing/2014/main" id="{676A71C8-CB3E-02A1-9804-DAAD644D355A}"/>
              </a:ext>
            </a:extLst>
          </p:cNvPr>
          <p:cNvSpPr txBox="1">
            <a:spLocks/>
          </p:cNvSpPr>
          <p:nvPr/>
        </p:nvSpPr>
        <p:spPr>
          <a:xfrm>
            <a:off x="9694814" y="2818746"/>
            <a:ext cx="933235" cy="38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/>
              <a:t>a</a:t>
            </a:r>
          </a:p>
        </p:txBody>
      </p:sp>
      <p:sp>
        <p:nvSpPr>
          <p:cNvPr id="21" name="Segnaposto contenuto 1">
            <a:extLst>
              <a:ext uri="{FF2B5EF4-FFF2-40B4-BE49-F238E27FC236}">
                <a16:creationId xmlns:a16="http://schemas.microsoft.com/office/drawing/2014/main" id="{CCDBF016-EA30-A18E-579B-37B165A1F749}"/>
              </a:ext>
            </a:extLst>
          </p:cNvPr>
          <p:cNvSpPr txBox="1">
            <a:spLocks/>
          </p:cNvSpPr>
          <p:nvPr/>
        </p:nvSpPr>
        <p:spPr>
          <a:xfrm>
            <a:off x="6586986" y="2113508"/>
            <a:ext cx="5038422" cy="670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 err="1"/>
              <a:t>Analytical</a:t>
            </a:r>
            <a:r>
              <a:rPr lang="it-IT" sz="1800" dirty="0"/>
              <a:t> maximum of </a:t>
            </a:r>
            <a:r>
              <a:rPr lang="it-IT" sz="1800" dirty="0" err="1"/>
              <a:t>capacity</a:t>
            </a:r>
            <a:r>
              <a:rPr lang="it-IT" sz="1800" dirty="0"/>
              <a:t> in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</a:p>
          <a:p>
            <a:pPr algn="ctr"/>
            <a:r>
              <a:rPr lang="it-IT" sz="1800" dirty="0"/>
              <a:t>of </a:t>
            </a:r>
            <a:r>
              <a:rPr lang="it-IT" sz="1800" dirty="0" err="1"/>
              <a:t>distance</a:t>
            </a:r>
            <a:r>
              <a:rPr lang="it-IT" sz="1800" dirty="0"/>
              <a:t> and antenna </a:t>
            </a:r>
            <a:r>
              <a:rPr lang="it-IT" sz="1800" dirty="0" err="1"/>
              <a:t>spacing</a:t>
            </a:r>
            <a:r>
              <a:rPr lang="it-IT" sz="1800" dirty="0"/>
              <a:t>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9FF6681-39FD-8282-A463-D7D458B4ABA0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8" name="Immagine 2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EF625F8-746D-DD35-88A1-B34D6B97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1" y="1415812"/>
            <a:ext cx="5828057" cy="47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84695" y="983021"/>
            <a:ext cx="11323206" cy="2798951"/>
          </a:xfrm>
        </p:spPr>
        <p:txBody>
          <a:bodyPr>
            <a:normAutofit/>
          </a:bodyPr>
          <a:lstStyle/>
          <a:p>
            <a:r>
              <a:rPr lang="en-US" sz="1600" dirty="0"/>
              <a:t>Due to the installation constraints the antenna spacing on the two sites can be different (</a:t>
            </a:r>
            <a:r>
              <a:rPr lang="en-US" sz="1600" dirty="0" err="1"/>
              <a:t>a,b</a:t>
            </a:r>
            <a:r>
              <a:rPr lang="en-US" sz="1600" dirty="0"/>
              <a:t>):</a:t>
            </a:r>
          </a:p>
          <a:p>
            <a:pPr marL="457200" lvl="1" indent="0">
              <a:buNone/>
            </a:pPr>
            <a:r>
              <a:rPr lang="en-US" sz="1600" dirty="0"/>
              <a:t>Study capacity of each Line-of-Sight MIMO of size N as a function of antennas spacing (a &lt; 10 m and b &lt; 10 m) and</a:t>
            </a:r>
          </a:p>
          <a:p>
            <a:pPr marL="457200" lvl="1" indent="0">
              <a:buNone/>
            </a:pPr>
            <a:r>
              <a:rPr lang="en-US" sz="1600" dirty="0"/>
              <a:t>hop Length (D) for these carrier frequencies (f):</a:t>
            </a:r>
          </a:p>
          <a:p>
            <a:pPr marL="1600200" lvl="2" indent="-457200">
              <a:buFont typeface="Arial"/>
              <a:buAutoNum type="alphaUcPeriod"/>
            </a:pPr>
            <a:r>
              <a:rPr lang="it-IT" sz="1600" dirty="0"/>
              <a:t>f=18GHz. 5km≤D≤20km </a:t>
            </a:r>
          </a:p>
          <a:p>
            <a:pPr marL="1600200" lvl="2" indent="-457200">
              <a:buAutoNum type="alphaUcPeriod"/>
            </a:pPr>
            <a:r>
              <a:rPr lang="it-IT" sz="1600" dirty="0"/>
              <a:t>f=80GHz. 1km≤D≤5km </a:t>
            </a:r>
          </a:p>
          <a:p>
            <a:pPr marL="1600200" lvl="2" indent="-457200">
              <a:buAutoNum type="alphaUcPeriod"/>
            </a:pPr>
            <a:r>
              <a:rPr lang="it-IT" sz="1600" dirty="0"/>
              <a:t>f=170GHz. 100m≤D≤1km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of Sight MIMO in Microwave Point-to-Point Links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C3193A-0773-E287-5AB1-5EA042C2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255" y="2746819"/>
            <a:ext cx="6899906" cy="326922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29EF90-869C-3714-0316-315F087A4B5E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2742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3DBD43B-32DC-0953-8D63-AEC8DD5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Asymmetrical</a:t>
            </a:r>
            <a:r>
              <a:rPr lang="it-IT" dirty="0"/>
              <a:t> N x N model – </a:t>
            </a:r>
            <a:r>
              <a:rPr lang="it-IT" dirty="0" err="1"/>
              <a:t>Different</a:t>
            </a:r>
            <a:r>
              <a:rPr lang="it-IT" dirty="0"/>
              <a:t> antenna </a:t>
            </a:r>
            <a:r>
              <a:rPr lang="it-IT" dirty="0" err="1"/>
              <a:t>spacing</a:t>
            </a:r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BCE0421-2586-389A-5FB5-9E0E780C1562}"/>
              </a:ext>
            </a:extLst>
          </p:cNvPr>
          <p:cNvSpPr/>
          <p:nvPr/>
        </p:nvSpPr>
        <p:spPr>
          <a:xfrm>
            <a:off x="1301002" y="2443307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3FA0F69-6AD7-319C-F754-C46FF8952BB6}"/>
              </a:ext>
            </a:extLst>
          </p:cNvPr>
          <p:cNvSpPr/>
          <p:nvPr/>
        </p:nvSpPr>
        <p:spPr>
          <a:xfrm>
            <a:off x="1301001" y="3000466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A7A449F-2AD3-3ADB-ABF2-07360177E9B6}"/>
              </a:ext>
            </a:extLst>
          </p:cNvPr>
          <p:cNvSpPr/>
          <p:nvPr/>
        </p:nvSpPr>
        <p:spPr>
          <a:xfrm>
            <a:off x="1314651" y="3557625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2CD25C2-5E29-CD0B-FE68-EE7EA55D23B6}"/>
              </a:ext>
            </a:extLst>
          </p:cNvPr>
          <p:cNvSpPr/>
          <p:nvPr/>
        </p:nvSpPr>
        <p:spPr>
          <a:xfrm>
            <a:off x="3265475" y="2443307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A879A81-CAB9-A5B4-B6B0-001BF28742F7}"/>
              </a:ext>
            </a:extLst>
          </p:cNvPr>
          <p:cNvSpPr/>
          <p:nvPr/>
        </p:nvSpPr>
        <p:spPr>
          <a:xfrm>
            <a:off x="3285133" y="3186247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4659E3E-FBB0-44F4-5000-F524DE9D5FD4}"/>
              </a:ext>
            </a:extLst>
          </p:cNvPr>
          <p:cNvSpPr/>
          <p:nvPr/>
        </p:nvSpPr>
        <p:spPr>
          <a:xfrm>
            <a:off x="3285685" y="3924703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416DDE-D44C-8AF5-A1C2-FDE7E89ADC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439753" y="2514876"/>
            <a:ext cx="182572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5738811-B37C-FE14-5C70-B0373673513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439752" y="3068720"/>
            <a:ext cx="1845381" cy="189096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5E1220F-FEBF-ECFB-E70F-037161F98D9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453402" y="3635248"/>
            <a:ext cx="1832283" cy="361024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DBE4949-4501-4298-8813-55730D1D647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439752" y="2514876"/>
            <a:ext cx="1825723" cy="557159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860F08-F360-C938-8BAC-26429DDED34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453402" y="2514876"/>
            <a:ext cx="1812073" cy="1114318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B8C9D78-0140-ECAD-217B-BA965899F34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439752" y="3072035"/>
            <a:ext cx="1845933" cy="924237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79080AA-86FC-35CE-9693-AAD8DBA7EC0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462576" y="2515494"/>
            <a:ext cx="1822557" cy="7423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8CF17865-436A-37F8-8D3F-37245525A0BE}"/>
              </a:ext>
            </a:extLst>
          </p:cNvPr>
          <p:cNvCxnSpPr>
            <a:cxnSpLocks/>
          </p:cNvCxnSpPr>
          <p:nvPr/>
        </p:nvCxnSpPr>
        <p:spPr>
          <a:xfrm flipH="1">
            <a:off x="3660895" y="2517808"/>
            <a:ext cx="6481" cy="1504247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7FAAF52-92C1-A5D2-65E1-C15D6D09FE44}"/>
              </a:ext>
            </a:extLst>
          </p:cNvPr>
          <p:cNvCxnSpPr>
            <a:cxnSpLocks/>
          </p:cNvCxnSpPr>
          <p:nvPr/>
        </p:nvCxnSpPr>
        <p:spPr>
          <a:xfrm>
            <a:off x="3486159" y="3242592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C40A9F0B-B851-55D1-F14D-0E2719CE2BA1}"/>
              </a:ext>
            </a:extLst>
          </p:cNvPr>
          <p:cNvCxnSpPr>
            <a:cxnSpLocks/>
          </p:cNvCxnSpPr>
          <p:nvPr/>
        </p:nvCxnSpPr>
        <p:spPr>
          <a:xfrm>
            <a:off x="3638069" y="4022055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3537F0E-1E26-821B-B7FE-03FA2E5E9D9C}"/>
              </a:ext>
            </a:extLst>
          </p:cNvPr>
          <p:cNvSpPr txBox="1"/>
          <p:nvPr/>
        </p:nvSpPr>
        <p:spPr>
          <a:xfrm rot="5400000">
            <a:off x="3405117" y="2800586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b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95A7D9B3-1FE2-561B-2348-592EFE90BD08}"/>
              </a:ext>
            </a:extLst>
          </p:cNvPr>
          <p:cNvSpPr txBox="1"/>
          <p:nvPr/>
        </p:nvSpPr>
        <p:spPr>
          <a:xfrm rot="5400000">
            <a:off x="3555241" y="3238693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2b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FE5E72A4-1F7B-9137-90DF-6C3B8BC92CA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453402" y="3257816"/>
            <a:ext cx="1831731" cy="371378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88370F6-A1A1-EA1B-932E-3494542A764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439753" y="2514876"/>
            <a:ext cx="1845932" cy="14813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BF0EE95-B5B9-552F-7685-EBC53BA0103A}"/>
              </a:ext>
            </a:extLst>
          </p:cNvPr>
          <p:cNvSpPr txBox="1"/>
          <p:nvPr/>
        </p:nvSpPr>
        <p:spPr>
          <a:xfrm>
            <a:off x="1245475" y="2399384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82031AA-604F-15F2-1059-56B73BA215DE}"/>
              </a:ext>
            </a:extLst>
          </p:cNvPr>
          <p:cNvSpPr txBox="1"/>
          <p:nvPr/>
        </p:nvSpPr>
        <p:spPr>
          <a:xfrm>
            <a:off x="1250834" y="2951215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6250B8F-889F-22F6-4BCE-C552879B7A1C}"/>
              </a:ext>
            </a:extLst>
          </p:cNvPr>
          <p:cNvSpPr txBox="1"/>
          <p:nvPr/>
        </p:nvSpPr>
        <p:spPr>
          <a:xfrm>
            <a:off x="1265951" y="3511649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DD5E0C4-3B60-7D7D-9269-E43AB04CB3E9}"/>
              </a:ext>
            </a:extLst>
          </p:cNvPr>
          <p:cNvSpPr txBox="1"/>
          <p:nvPr/>
        </p:nvSpPr>
        <p:spPr>
          <a:xfrm>
            <a:off x="3209289" y="2404184"/>
            <a:ext cx="214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1BEF9E-AE34-3E60-854E-C26B200403BA}"/>
              </a:ext>
            </a:extLst>
          </p:cNvPr>
          <p:cNvSpPr txBox="1"/>
          <p:nvPr/>
        </p:nvSpPr>
        <p:spPr>
          <a:xfrm>
            <a:off x="3227324" y="3130523"/>
            <a:ext cx="214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DCD405C-1D90-9D8A-7E71-4DD4D7B09943}"/>
              </a:ext>
            </a:extLst>
          </p:cNvPr>
          <p:cNvSpPr txBox="1"/>
          <p:nvPr/>
        </p:nvSpPr>
        <p:spPr>
          <a:xfrm>
            <a:off x="3236985" y="3876693"/>
            <a:ext cx="2430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192311E-B51D-D913-FC6F-3CDACCDB2314}"/>
              </a:ext>
            </a:extLst>
          </p:cNvPr>
          <p:cNvCxnSpPr>
            <a:cxnSpLocks/>
          </p:cNvCxnSpPr>
          <p:nvPr/>
        </p:nvCxnSpPr>
        <p:spPr>
          <a:xfrm>
            <a:off x="1384026" y="3742481"/>
            <a:ext cx="0" cy="58367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9F1E7BB-FB4B-63B3-A1A6-06BA2CA12387}"/>
              </a:ext>
            </a:extLst>
          </p:cNvPr>
          <p:cNvCxnSpPr>
            <a:cxnSpLocks/>
            <a:stCxn id="12" idx="4"/>
            <a:endCxn id="68" idx="0"/>
          </p:cNvCxnSpPr>
          <p:nvPr/>
        </p:nvCxnSpPr>
        <p:spPr>
          <a:xfrm flipH="1">
            <a:off x="3354508" y="4067840"/>
            <a:ext cx="553" cy="1062774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49B24EC6-9C91-824C-4F60-FA95D9457398}"/>
              </a:ext>
            </a:extLst>
          </p:cNvPr>
          <p:cNvSpPr/>
          <p:nvPr/>
        </p:nvSpPr>
        <p:spPr>
          <a:xfrm>
            <a:off x="1314651" y="4399722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7BE6B3E-01A8-8319-3ABA-3F70CFB0F554}"/>
              </a:ext>
            </a:extLst>
          </p:cNvPr>
          <p:cNvSpPr/>
          <p:nvPr/>
        </p:nvSpPr>
        <p:spPr>
          <a:xfrm>
            <a:off x="3285132" y="5130614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82CC88A7-DFE8-73F5-BF3D-2CB801AC3B9E}"/>
              </a:ext>
            </a:extLst>
          </p:cNvPr>
          <p:cNvCxnSpPr>
            <a:cxnSpLocks/>
          </p:cNvCxnSpPr>
          <p:nvPr/>
        </p:nvCxnSpPr>
        <p:spPr>
          <a:xfrm>
            <a:off x="3846341" y="2522941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49A55DC2-E3E3-4A51-13EE-8FAF7AB6825C}"/>
              </a:ext>
            </a:extLst>
          </p:cNvPr>
          <p:cNvCxnSpPr>
            <a:cxnSpLocks/>
          </p:cNvCxnSpPr>
          <p:nvPr/>
        </p:nvCxnSpPr>
        <p:spPr>
          <a:xfrm>
            <a:off x="3834327" y="5206052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D828FFD5-1B7B-176C-3341-4C4C86083DFD}"/>
              </a:ext>
            </a:extLst>
          </p:cNvPr>
          <p:cNvCxnSpPr>
            <a:cxnSpLocks/>
          </p:cNvCxnSpPr>
          <p:nvPr/>
        </p:nvCxnSpPr>
        <p:spPr>
          <a:xfrm flipH="1">
            <a:off x="3860991" y="2514800"/>
            <a:ext cx="8176" cy="2687382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CC9E19B8-3C9D-0DB1-E248-F9EE15748934}"/>
              </a:ext>
            </a:extLst>
          </p:cNvPr>
          <p:cNvSpPr txBox="1"/>
          <p:nvPr/>
        </p:nvSpPr>
        <p:spPr>
          <a:xfrm rot="5400000">
            <a:off x="3674112" y="4340264"/>
            <a:ext cx="635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(n-1)b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552AB52-B9A2-7E98-3AE9-C3CE17D909F6}"/>
              </a:ext>
            </a:extLst>
          </p:cNvPr>
          <p:cNvSpPr txBox="1"/>
          <p:nvPr/>
        </p:nvSpPr>
        <p:spPr>
          <a:xfrm>
            <a:off x="1265951" y="4355653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C500530-809A-E6C7-E6F6-CC362FC6FDB0}"/>
              </a:ext>
            </a:extLst>
          </p:cNvPr>
          <p:cNvSpPr txBox="1"/>
          <p:nvPr/>
        </p:nvSpPr>
        <p:spPr>
          <a:xfrm>
            <a:off x="3236985" y="5098732"/>
            <a:ext cx="204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327FB88-6E98-A63A-7D10-D96D009B8472}"/>
              </a:ext>
            </a:extLst>
          </p:cNvPr>
          <p:cNvSpPr txBox="1"/>
          <p:nvPr/>
        </p:nvSpPr>
        <p:spPr>
          <a:xfrm>
            <a:off x="2233817" y="5463469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/>
              <p:nvPr/>
            </p:nvSpPr>
            <p:spPr>
              <a:xfrm>
                <a:off x="4442146" y="2446622"/>
                <a:ext cx="6941064" cy="3120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should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modify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introducing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 (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reciving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antenna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spacing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a &lt; 10m)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leads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relates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antenna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spacing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both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trasmitter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reciver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46" y="2446622"/>
                <a:ext cx="6941064" cy="3120854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1CC7D3A5-92B6-D6AF-A424-750AB78E1ADB}"/>
              </a:ext>
            </a:extLst>
          </p:cNvPr>
          <p:cNvCxnSpPr>
            <a:cxnSpLocks/>
          </p:cNvCxnSpPr>
          <p:nvPr/>
        </p:nvCxnSpPr>
        <p:spPr>
          <a:xfrm flipH="1">
            <a:off x="3509693" y="2515494"/>
            <a:ext cx="5408" cy="729065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13D94BB-80E3-130A-CEA6-5F828AAB6661}"/>
              </a:ext>
            </a:extLst>
          </p:cNvPr>
          <p:cNvCxnSpPr>
            <a:cxnSpLocks/>
          </p:cNvCxnSpPr>
          <p:nvPr/>
        </p:nvCxnSpPr>
        <p:spPr>
          <a:xfrm>
            <a:off x="3495797" y="251960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92FB864-67EA-0976-C9C3-5720033DA095}"/>
              </a:ext>
            </a:extLst>
          </p:cNvPr>
          <p:cNvCxnSpPr>
            <a:cxnSpLocks/>
          </p:cNvCxnSpPr>
          <p:nvPr/>
        </p:nvCxnSpPr>
        <p:spPr>
          <a:xfrm>
            <a:off x="1378059" y="5440817"/>
            <a:ext cx="19627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FF861AD-8681-05F9-A09C-2B12EB4F60F5}"/>
              </a:ext>
            </a:extLst>
          </p:cNvPr>
          <p:cNvCxnSpPr>
            <a:cxnSpLocks/>
          </p:cNvCxnSpPr>
          <p:nvPr/>
        </p:nvCxnSpPr>
        <p:spPr>
          <a:xfrm>
            <a:off x="3340817" y="5412538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B9DE5E2-382D-38DA-BD64-4D3F9E347EEA}"/>
              </a:ext>
            </a:extLst>
          </p:cNvPr>
          <p:cNvCxnSpPr>
            <a:cxnSpLocks/>
          </p:cNvCxnSpPr>
          <p:nvPr/>
        </p:nvCxnSpPr>
        <p:spPr>
          <a:xfrm>
            <a:off x="1376344" y="5409562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B037206-AB79-80CA-2DD0-AEE183794F0E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17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FA30062-3EC8-70DF-22FF-B034D6B0AF5F}"/>
              </a:ext>
            </a:extLst>
          </p:cNvPr>
          <p:cNvCxnSpPr>
            <a:cxnSpLocks/>
          </p:cNvCxnSpPr>
          <p:nvPr/>
        </p:nvCxnSpPr>
        <p:spPr>
          <a:xfrm flipH="1">
            <a:off x="1201656" y="2523354"/>
            <a:ext cx="1" cy="55715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54A1710-0C1E-CA52-A2A4-4377C77D0B48}"/>
              </a:ext>
            </a:extLst>
          </p:cNvPr>
          <p:cNvCxnSpPr>
            <a:cxnSpLocks/>
          </p:cNvCxnSpPr>
          <p:nvPr/>
        </p:nvCxnSpPr>
        <p:spPr>
          <a:xfrm>
            <a:off x="993275" y="2517808"/>
            <a:ext cx="9684" cy="1103027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784AA53-3EB5-1099-DD3A-046D16A53649}"/>
              </a:ext>
            </a:extLst>
          </p:cNvPr>
          <p:cNvCxnSpPr>
            <a:cxnSpLocks/>
          </p:cNvCxnSpPr>
          <p:nvPr/>
        </p:nvCxnSpPr>
        <p:spPr>
          <a:xfrm>
            <a:off x="732077" y="252560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6E2E4451-6F7A-C498-29C4-91457AFDE384}"/>
              </a:ext>
            </a:extLst>
          </p:cNvPr>
          <p:cNvCxnSpPr>
            <a:cxnSpLocks/>
          </p:cNvCxnSpPr>
          <p:nvPr/>
        </p:nvCxnSpPr>
        <p:spPr>
          <a:xfrm>
            <a:off x="1178832" y="3083828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C576EE2-2666-116B-A7DF-5C678B4407B9}"/>
              </a:ext>
            </a:extLst>
          </p:cNvPr>
          <p:cNvCxnSpPr>
            <a:cxnSpLocks/>
          </p:cNvCxnSpPr>
          <p:nvPr/>
        </p:nvCxnSpPr>
        <p:spPr>
          <a:xfrm>
            <a:off x="983424" y="3618995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F0904AF-8DAE-D22C-4241-67CC8D2DA98D}"/>
              </a:ext>
            </a:extLst>
          </p:cNvPr>
          <p:cNvSpPr txBox="1"/>
          <p:nvPr/>
        </p:nvSpPr>
        <p:spPr>
          <a:xfrm rot="16200000">
            <a:off x="922656" y="2634231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CF97504A-7BCD-60A5-0931-95119921C46E}"/>
              </a:ext>
            </a:extLst>
          </p:cNvPr>
          <p:cNvSpPr txBox="1"/>
          <p:nvPr/>
        </p:nvSpPr>
        <p:spPr>
          <a:xfrm rot="16200000">
            <a:off x="700272" y="2874691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2a</a:t>
            </a: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B3AD08F0-5A84-5662-B2F0-FD70AAF98673}"/>
              </a:ext>
            </a:extLst>
          </p:cNvPr>
          <p:cNvCxnSpPr>
            <a:cxnSpLocks/>
          </p:cNvCxnSpPr>
          <p:nvPr/>
        </p:nvCxnSpPr>
        <p:spPr>
          <a:xfrm>
            <a:off x="1178830" y="252335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5AC30B42-A38A-1557-C01A-0B5E3549E125}"/>
              </a:ext>
            </a:extLst>
          </p:cNvPr>
          <p:cNvCxnSpPr>
            <a:cxnSpLocks/>
          </p:cNvCxnSpPr>
          <p:nvPr/>
        </p:nvCxnSpPr>
        <p:spPr>
          <a:xfrm>
            <a:off x="748370" y="2526669"/>
            <a:ext cx="6533" cy="196896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56022E4F-A5A4-8772-05FE-71F816535035}"/>
              </a:ext>
            </a:extLst>
          </p:cNvPr>
          <p:cNvCxnSpPr>
            <a:cxnSpLocks/>
          </p:cNvCxnSpPr>
          <p:nvPr/>
        </p:nvCxnSpPr>
        <p:spPr>
          <a:xfrm>
            <a:off x="728980" y="450191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DCFF9F2-22F8-A67F-2F83-2A67E3AFF5A0}"/>
              </a:ext>
            </a:extLst>
          </p:cNvPr>
          <p:cNvCxnSpPr>
            <a:cxnSpLocks/>
          </p:cNvCxnSpPr>
          <p:nvPr/>
        </p:nvCxnSpPr>
        <p:spPr>
          <a:xfrm>
            <a:off x="973740" y="2517808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09F08D4-1E7F-1CCB-92EB-B627CB7CD7E9}"/>
              </a:ext>
            </a:extLst>
          </p:cNvPr>
          <p:cNvSpPr txBox="1"/>
          <p:nvPr/>
        </p:nvSpPr>
        <p:spPr>
          <a:xfrm rot="16200000">
            <a:off x="293854" y="3552523"/>
            <a:ext cx="66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(n-1)a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2BC6C19A-B44B-276B-11AC-0EB291A75C32}"/>
              </a:ext>
            </a:extLst>
          </p:cNvPr>
          <p:cNvCxnSpPr>
            <a:cxnSpLocks/>
          </p:cNvCxnSpPr>
          <p:nvPr/>
        </p:nvCxnSpPr>
        <p:spPr>
          <a:xfrm>
            <a:off x="3644550" y="2517808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egnaposto contenuto 1">
                <a:extLst>
                  <a:ext uri="{FF2B5EF4-FFF2-40B4-BE49-F238E27FC236}">
                    <a16:creationId xmlns:a16="http://schemas.microsoft.com/office/drawing/2014/main" id="{31D5B12D-E022-761B-9741-8DE0B9154E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it-IT" sz="180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06" name="Segnaposto contenuto 1">
                <a:extLst>
                  <a:ext uri="{FF2B5EF4-FFF2-40B4-BE49-F238E27FC236}">
                    <a16:creationId xmlns:a16="http://schemas.microsoft.com/office/drawing/2014/main" id="{31D5B12D-E022-761B-9741-8DE0B915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505A281-B90D-F677-974C-617D2B04C2DC}"/>
              </a:ext>
            </a:extLst>
          </p:cNvPr>
          <p:cNvSpPr txBox="1"/>
          <p:nvPr/>
        </p:nvSpPr>
        <p:spPr>
          <a:xfrm>
            <a:off x="1146822" y="1404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To </a:t>
            </a:r>
            <a:r>
              <a:rPr lang="it-IT" sz="1800" dirty="0" err="1"/>
              <a:t>get</a:t>
            </a:r>
            <a:r>
              <a:rPr lang="it-IT" sz="1800" dirty="0"/>
              <a:t> the maximum </a:t>
            </a:r>
            <a:r>
              <a:rPr lang="it-IT" sz="1800" dirty="0" err="1"/>
              <a:t>capacity</a:t>
            </a:r>
            <a:r>
              <a:rPr lang="it-IT" sz="1800" dirty="0"/>
              <a:t> : 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5AACD687-486C-7BAD-AC0D-C485DD4102BD}"/>
              </a:ext>
            </a:extLst>
          </p:cNvPr>
          <p:cNvSpPr/>
          <p:nvPr/>
        </p:nvSpPr>
        <p:spPr>
          <a:xfrm>
            <a:off x="582364" y="1054451"/>
            <a:ext cx="10959066" cy="1007740"/>
          </a:xfrm>
          <a:prstGeom prst="rect">
            <a:avLst/>
          </a:prstGeom>
          <a:noFill/>
          <a:ln>
            <a:solidFill>
              <a:srgbClr val="255B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AC02284A-21F8-DC11-5CB0-4869218EFEA5}"/>
                  </a:ext>
                </a:extLst>
              </p:cNvPr>
              <p:cNvSpPr txBox="1"/>
              <p:nvPr/>
            </p:nvSpPr>
            <p:spPr>
              <a:xfrm>
                <a:off x="2225220" y="2247633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AC02284A-21F8-DC11-5CB0-4869218EF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20" y="2247633"/>
                <a:ext cx="374902" cy="290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B6D69484-0CC1-E925-D219-5A3AA4BCB864}"/>
                  </a:ext>
                </a:extLst>
              </p:cNvPr>
              <p:cNvSpPr txBox="1"/>
              <p:nvPr/>
            </p:nvSpPr>
            <p:spPr>
              <a:xfrm>
                <a:off x="2890151" y="2788143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B6D69484-0CC1-E925-D219-5A3AA4BC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51" y="2788143"/>
                <a:ext cx="374902" cy="290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6DC0B26E-5333-DA5D-33B5-1442C3C5D6F4}"/>
                  </a:ext>
                </a:extLst>
              </p:cNvPr>
              <p:cNvSpPr txBox="1"/>
              <p:nvPr/>
            </p:nvSpPr>
            <p:spPr>
              <a:xfrm>
                <a:off x="2889043" y="3433547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6DC0B26E-5333-DA5D-33B5-1442C3C5D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43" y="3433547"/>
                <a:ext cx="374902" cy="29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43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434397" y="97402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A. 18GHz – [5km, 20km]</a:t>
            </a:r>
          </a:p>
        </p:txBody>
      </p:sp>
      <p:pic>
        <p:nvPicPr>
          <p:cNvPr id="21" name="Immagine 2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97D1CA9-2E78-D259-2AD6-8CDD6897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702" y="1959295"/>
            <a:ext cx="4888822" cy="4031889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  <a:stCxn id="69" idx="3"/>
            <a:endCxn id="21" idx="1"/>
          </p:cNvCxnSpPr>
          <p:nvPr/>
        </p:nvCxnSpPr>
        <p:spPr>
          <a:xfrm>
            <a:off x="5346255" y="3975240"/>
            <a:ext cx="1415447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5631200" y="3616922"/>
            <a:ext cx="12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 = 9 m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51250BF-8BF7-EE4B-18FF-F8F0AA15254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69" name="Immagine 6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C06F3FB-1778-A7F9-2EC1-9D336FF1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6" y="1981256"/>
            <a:ext cx="4804779" cy="3987967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E43B0554-DABD-42BA-EAEC-A1B6D4B859C1}"/>
              </a:ext>
            </a:extLst>
          </p:cNvPr>
          <p:cNvSpPr txBox="1"/>
          <p:nvPr/>
        </p:nvSpPr>
        <p:spPr>
          <a:xfrm>
            <a:off x="541476" y="151959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 = b</a:t>
            </a:r>
          </a:p>
        </p:txBody>
      </p:sp>
    </p:spTree>
    <p:extLst>
      <p:ext uri="{BB962C8B-B14F-4D97-AF65-F5344CB8AC3E}">
        <p14:creationId xmlns:p14="http://schemas.microsoft.com/office/powerpoint/2010/main" val="270369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BFA2CB4-E214-9DC9-BF69-362DCEA0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6D40B1-E58A-3F09-FC5F-988487B9E477}"/>
                  </a:ext>
                </a:extLst>
              </p:cNvPr>
              <p:cNvSpPr txBox="1"/>
              <p:nvPr/>
            </p:nvSpPr>
            <p:spPr>
              <a:xfrm>
                <a:off x="4777382" y="2136338"/>
                <a:ext cx="6895505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system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800" b="0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transmitting antennas and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receiving antennas is commonly known as a multiple-input multiple-output (MIMO) system.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traditional MIMO techniques, which rely on the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scattering of propagation parameters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between multiple paths in non-line-of-sight conditions, are not applicable for microwave point-to-point radio links. These classical techniques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will not be discussed here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26D40B1-E58A-3F09-FC5F-988487B9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82" y="2136338"/>
                <a:ext cx="6895505" cy="2585323"/>
              </a:xfrm>
              <a:prstGeom prst="rect">
                <a:avLst/>
              </a:prstGeom>
              <a:blipFill>
                <a:blip r:embed="rId2"/>
                <a:stretch>
                  <a:fillRect l="-796" t="-1412" r="-1326" b="-2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MIMO - Wikipedia">
            <a:extLst>
              <a:ext uri="{FF2B5EF4-FFF2-40B4-BE49-F238E27FC236}">
                <a16:creationId xmlns:a16="http://schemas.microsoft.com/office/drawing/2014/main" id="{02F3FFA2-66DB-8A3A-4A10-F8349A73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5" y="2279570"/>
            <a:ext cx="3922272" cy="25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996F100-401C-4B91-21CE-F8499F4B1425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35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434397" y="97402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A. 18GHz – [5km, 20km]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346255" y="3975240"/>
            <a:ext cx="1458805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5631200" y="3605017"/>
            <a:ext cx="12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 = 3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41476" y="151959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 = b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51250BF-8BF7-EE4B-18FF-F8F0AA15254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69" name="Immagine 68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C06F3FB-1778-A7F9-2EC1-9D336FF1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6" y="1981256"/>
            <a:ext cx="4804779" cy="3987967"/>
          </a:xfrm>
          <a:prstGeom prst="rect">
            <a:avLst/>
          </a:prstGeom>
        </p:spPr>
      </p:pic>
      <p:pic>
        <p:nvPicPr>
          <p:cNvPr id="13" name="Immagine 1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DB293C6-DB50-1D49-51F3-FE003612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60" y="1981259"/>
            <a:ext cx="4804776" cy="39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434397" y="97402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B. 80GHz – [1km, 5km]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>
            <a:off x="5346255" y="3975240"/>
            <a:ext cx="1458805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5631200" y="3605017"/>
            <a:ext cx="12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 = 4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41476" y="151959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 = b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51250BF-8BF7-EE4B-18FF-F8F0AA15254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2" name="Immagine 1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B0DD14C-2895-056F-5891-A9B815A6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5" y="1981256"/>
            <a:ext cx="4845465" cy="3903143"/>
          </a:xfrm>
          <a:prstGeom prst="rect">
            <a:avLst/>
          </a:prstGeom>
        </p:spPr>
      </p:pic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37134D3A-E2A0-A23A-2C23-EFFA01AE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57" y="1981256"/>
            <a:ext cx="4845465" cy="39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97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434397" y="97402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B. 80GHz – [1km, 5km]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>
            <a:off x="5346255" y="3975240"/>
            <a:ext cx="1458805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5631200" y="3605017"/>
            <a:ext cx="12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 = 2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41476" y="151959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 = b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51250BF-8BF7-EE4B-18FF-F8F0AA15254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9" name="Immagine 8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0A28C05-6C18-D78C-E539-FB10EAC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9" y="2012050"/>
            <a:ext cx="4845465" cy="3926380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5A214A6-1872-B27C-08EE-F715C84C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57" y="1981256"/>
            <a:ext cx="4883467" cy="39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434397" y="974025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C. 170GHz – [0.1km, 1km]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>
            <a:off x="5346255" y="3975240"/>
            <a:ext cx="1458805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5631200" y="3605017"/>
            <a:ext cx="121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 = 2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41476" y="1519591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 = b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C51250BF-8BF7-EE4B-18FF-F8F0AA15254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2" name="Immagine 1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112A15E-97C4-BDD1-1934-D634EB39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6" y="2040054"/>
            <a:ext cx="4804780" cy="387037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AADF0A6-305B-E396-5300-3D611A5F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57" y="1981256"/>
            <a:ext cx="5002691" cy="40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8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84695" y="983021"/>
            <a:ext cx="11323206" cy="2798951"/>
          </a:xfrm>
        </p:spPr>
        <p:txBody>
          <a:bodyPr>
            <a:normAutofit/>
          </a:bodyPr>
          <a:lstStyle/>
          <a:p>
            <a:r>
              <a:rPr lang="en-US" sz="1600" dirty="0"/>
              <a:t>Oscillations of the antenna tower induced by wind can result in a relative displacement x of the two MIMO antennas along</a:t>
            </a:r>
          </a:p>
          <a:p>
            <a:r>
              <a:rPr lang="en-US" sz="1600" dirty="0"/>
              <a:t>the direction of propagation.</a:t>
            </a:r>
          </a:p>
          <a:p>
            <a:r>
              <a:rPr lang="en-US" sz="1600" dirty="0"/>
              <a:t>	Study capacity of each Line-of-Sight MIMO of size N as a function of antennas spacing (a &lt; 10 m), hop Length (D)</a:t>
            </a:r>
          </a:p>
          <a:p>
            <a:r>
              <a:rPr lang="en-US" sz="1600" dirty="0"/>
              <a:t>	and displacement (x &lt; 1 m), for these carrier frequencies (f):</a:t>
            </a:r>
          </a:p>
          <a:p>
            <a:pPr marL="1600200" lvl="2" indent="-457200">
              <a:buFont typeface="Arial"/>
              <a:buAutoNum type="alphaUcPeriod"/>
            </a:pPr>
            <a:r>
              <a:rPr lang="it-IT" sz="1600" dirty="0"/>
              <a:t>f=18GHz. 5km≤D≤20km </a:t>
            </a:r>
          </a:p>
          <a:p>
            <a:pPr marL="1600200" lvl="2" indent="-457200">
              <a:buAutoNum type="alphaUcPeriod"/>
            </a:pPr>
            <a:r>
              <a:rPr lang="it-IT" sz="1600" dirty="0"/>
              <a:t>f=80GHz. 1km≤D≤5km </a:t>
            </a:r>
          </a:p>
          <a:p>
            <a:pPr marL="1600200" lvl="2" indent="-457200">
              <a:buAutoNum type="alphaUcPeriod"/>
            </a:pPr>
            <a:r>
              <a:rPr lang="it-IT" sz="1600" dirty="0"/>
              <a:t>f=170GHz. 100m≤D≤1km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 of Sight MIMO in Microwave Point-to-Point Links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4F2E32-D426-A934-F64B-22D879A0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357" y="2788870"/>
            <a:ext cx="6818100" cy="30302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8882B1-E406-51F6-583F-5D60F44FC2FA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35840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e 38">
            <a:extLst>
              <a:ext uri="{FF2B5EF4-FFF2-40B4-BE49-F238E27FC236}">
                <a16:creationId xmlns:a16="http://schemas.microsoft.com/office/drawing/2014/main" id="{6C8F7CA6-5844-617B-DEBA-C884133863D6}"/>
              </a:ext>
            </a:extLst>
          </p:cNvPr>
          <p:cNvSpPr/>
          <p:nvPr/>
        </p:nvSpPr>
        <p:spPr>
          <a:xfrm>
            <a:off x="1233540" y="4154015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211451C4-C364-9BDF-F6B4-8E4EC0112E3E}"/>
              </a:ext>
            </a:extLst>
          </p:cNvPr>
          <p:cNvSpPr/>
          <p:nvPr/>
        </p:nvSpPr>
        <p:spPr>
          <a:xfrm>
            <a:off x="1206410" y="291362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A694D627-6CE0-E5EB-FEDD-CA67C756911A}"/>
              </a:ext>
            </a:extLst>
          </p:cNvPr>
          <p:cNvSpPr/>
          <p:nvPr/>
        </p:nvSpPr>
        <p:spPr>
          <a:xfrm>
            <a:off x="3156699" y="290699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3DBD43B-32DC-0953-8D63-AEC8DD5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Asymmetrical</a:t>
            </a:r>
            <a:r>
              <a:rPr lang="it-IT" dirty="0"/>
              <a:t> 2 x 2 model – </a:t>
            </a:r>
            <a:r>
              <a:rPr lang="it-IT" dirty="0" err="1"/>
              <a:t>Displacement</a:t>
            </a:r>
            <a:r>
              <a:rPr lang="it-IT" dirty="0"/>
              <a:t> of antenna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/>
              <p:nvPr/>
            </p:nvSpPr>
            <p:spPr>
              <a:xfrm>
                <a:off x="4658207" y="2603572"/>
                <a:ext cx="6661182" cy="2506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will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(x =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displacement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&lt; 1m)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leads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relates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antenna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spacing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and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displacement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7" y="2603572"/>
                <a:ext cx="6661182" cy="2506712"/>
              </a:xfrm>
              <a:prstGeom prst="rect">
                <a:avLst/>
              </a:prstGeom>
              <a:blipFill>
                <a:blip r:embed="rId2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B33DAA58-BE5E-491D-2567-6EB3EF088C9D}"/>
              </a:ext>
            </a:extLst>
          </p:cNvPr>
          <p:cNvCxnSpPr/>
          <p:nvPr/>
        </p:nvCxnSpPr>
        <p:spPr>
          <a:xfrm>
            <a:off x="1345163" y="2981880"/>
            <a:ext cx="182572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3929C80-0A64-A22E-98EA-597940A1C835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1372291" y="4225584"/>
            <a:ext cx="2388524" cy="15894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D05111C-4E2C-E256-2154-78A2CAE78D2D}"/>
              </a:ext>
            </a:extLst>
          </p:cNvPr>
          <p:cNvCxnSpPr>
            <a:cxnSpLocks/>
            <a:stCxn id="39" idx="6"/>
            <a:endCxn id="29" idx="1"/>
          </p:cNvCxnSpPr>
          <p:nvPr/>
        </p:nvCxnSpPr>
        <p:spPr>
          <a:xfrm flipV="1">
            <a:off x="1372291" y="2989183"/>
            <a:ext cx="1734289" cy="1236401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0987B0-1F80-0B18-1ACB-D2560518225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345163" y="2981880"/>
            <a:ext cx="2415652" cy="12595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86DDFAC8-8F84-810B-4175-F0C2A3273D6C}"/>
              </a:ext>
            </a:extLst>
          </p:cNvPr>
          <p:cNvCxnSpPr>
            <a:cxnSpLocks/>
          </p:cNvCxnSpPr>
          <p:nvPr/>
        </p:nvCxnSpPr>
        <p:spPr>
          <a:xfrm>
            <a:off x="4031371" y="2978564"/>
            <a:ext cx="8408" cy="1262914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4729CCD-C061-6BC5-EB4D-DE86DFD507DA}"/>
              </a:ext>
            </a:extLst>
          </p:cNvPr>
          <p:cNvCxnSpPr>
            <a:cxnSpLocks/>
          </p:cNvCxnSpPr>
          <p:nvPr/>
        </p:nvCxnSpPr>
        <p:spPr>
          <a:xfrm flipH="1">
            <a:off x="1049562" y="2978565"/>
            <a:ext cx="18098" cy="1247018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FFE427F-4414-F3FE-C154-73BAE933E63A}"/>
              </a:ext>
            </a:extLst>
          </p:cNvPr>
          <p:cNvSpPr txBox="1"/>
          <p:nvPr/>
        </p:nvSpPr>
        <p:spPr>
          <a:xfrm>
            <a:off x="4095537" y="3471836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499B78F-D634-DFEC-B4B6-6683C5923204}"/>
              </a:ext>
            </a:extLst>
          </p:cNvPr>
          <p:cNvSpPr txBox="1"/>
          <p:nvPr/>
        </p:nvSpPr>
        <p:spPr>
          <a:xfrm>
            <a:off x="614381" y="3471521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C70A9A-55ED-A410-530E-7857EF9D8B59}"/>
              </a:ext>
            </a:extLst>
          </p:cNvPr>
          <p:cNvSpPr txBox="1"/>
          <p:nvPr/>
        </p:nvSpPr>
        <p:spPr>
          <a:xfrm>
            <a:off x="1150885" y="2866388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20CA449-69A7-90D0-A87E-5E6FAAE4B714}"/>
              </a:ext>
            </a:extLst>
          </p:cNvPr>
          <p:cNvSpPr txBox="1"/>
          <p:nvPr/>
        </p:nvSpPr>
        <p:spPr>
          <a:xfrm>
            <a:off x="1184840" y="4098936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DC0B455-7957-8EB8-EFC5-1E8C94607042}"/>
              </a:ext>
            </a:extLst>
          </p:cNvPr>
          <p:cNvSpPr txBox="1"/>
          <p:nvPr/>
        </p:nvSpPr>
        <p:spPr>
          <a:xfrm>
            <a:off x="3106580" y="2873767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7306AC5-39BE-10EB-EF8B-454D55772301}"/>
              </a:ext>
            </a:extLst>
          </p:cNvPr>
          <p:cNvSpPr/>
          <p:nvPr/>
        </p:nvSpPr>
        <p:spPr>
          <a:xfrm>
            <a:off x="3760815" y="4169909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AA63459-06FD-9C61-747D-1DCE52095B13}"/>
              </a:ext>
            </a:extLst>
          </p:cNvPr>
          <p:cNvSpPr txBox="1"/>
          <p:nvPr/>
        </p:nvSpPr>
        <p:spPr>
          <a:xfrm>
            <a:off x="3708642" y="4110167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A26292EC-E76F-22A0-9230-748F5BB9ED2C}"/>
              </a:ext>
            </a:extLst>
          </p:cNvPr>
          <p:cNvCxnSpPr>
            <a:cxnSpLocks/>
          </p:cNvCxnSpPr>
          <p:nvPr/>
        </p:nvCxnSpPr>
        <p:spPr>
          <a:xfrm>
            <a:off x="1045434" y="2979141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45E8FCD-31ED-1730-3634-C4D5119950AB}"/>
              </a:ext>
            </a:extLst>
          </p:cNvPr>
          <p:cNvCxnSpPr>
            <a:cxnSpLocks/>
          </p:cNvCxnSpPr>
          <p:nvPr/>
        </p:nvCxnSpPr>
        <p:spPr>
          <a:xfrm>
            <a:off x="1026736" y="4225583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84146226-98FF-00EC-3191-0293F4AEAA12}"/>
              </a:ext>
            </a:extLst>
          </p:cNvPr>
          <p:cNvCxnSpPr>
            <a:cxnSpLocks/>
          </p:cNvCxnSpPr>
          <p:nvPr/>
        </p:nvCxnSpPr>
        <p:spPr>
          <a:xfrm>
            <a:off x="4016953" y="424102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95299179-CBCE-9E79-618B-A5327287968C}"/>
              </a:ext>
            </a:extLst>
          </p:cNvPr>
          <p:cNvCxnSpPr>
            <a:cxnSpLocks/>
          </p:cNvCxnSpPr>
          <p:nvPr/>
        </p:nvCxnSpPr>
        <p:spPr>
          <a:xfrm>
            <a:off x="4008545" y="2981103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C3FBBBFA-9005-E099-7060-61921FF8CB2F}"/>
              </a:ext>
            </a:extLst>
          </p:cNvPr>
          <p:cNvCxnSpPr>
            <a:cxnSpLocks/>
          </p:cNvCxnSpPr>
          <p:nvPr/>
        </p:nvCxnSpPr>
        <p:spPr>
          <a:xfrm flipH="1" flipV="1">
            <a:off x="3822694" y="3050133"/>
            <a:ext cx="2287" cy="1119776"/>
          </a:xfrm>
          <a:prstGeom prst="line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3EDAAD9F-59F9-C9FB-6535-C574A8613CDB}"/>
              </a:ext>
            </a:extLst>
          </p:cNvPr>
          <p:cNvCxnSpPr>
            <a:cxnSpLocks/>
          </p:cNvCxnSpPr>
          <p:nvPr/>
        </p:nvCxnSpPr>
        <p:spPr>
          <a:xfrm flipV="1">
            <a:off x="3216560" y="3125017"/>
            <a:ext cx="606134" cy="157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91FEC2BA-2D3A-BDBA-67A7-361AA4F2E596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3216560" y="3050133"/>
            <a:ext cx="9515" cy="1161505"/>
          </a:xfrm>
          <a:prstGeom prst="line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4F82532B-080F-BCF6-8EB9-695CF2ACD5FE}"/>
              </a:ext>
            </a:extLst>
          </p:cNvPr>
          <p:cNvSpPr txBox="1"/>
          <p:nvPr/>
        </p:nvSpPr>
        <p:spPr>
          <a:xfrm>
            <a:off x="3381524" y="2827865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F9A8A5AF-8A62-14F3-1465-1BA7FBB842E2}"/>
              </a:ext>
            </a:extLst>
          </p:cNvPr>
          <p:cNvSpPr txBox="1"/>
          <p:nvPr/>
        </p:nvSpPr>
        <p:spPr>
          <a:xfrm>
            <a:off x="2137423" y="4609791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D1010FBE-E9FA-AAFA-BEC1-40478B3ACD08}"/>
              </a:ext>
            </a:extLst>
          </p:cNvPr>
          <p:cNvCxnSpPr>
            <a:cxnSpLocks/>
          </p:cNvCxnSpPr>
          <p:nvPr/>
        </p:nvCxnSpPr>
        <p:spPr>
          <a:xfrm>
            <a:off x="1281665" y="4587139"/>
            <a:ext cx="19627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F4C48693-AA4A-EEF4-ECB8-7D94509C2A0D}"/>
              </a:ext>
            </a:extLst>
          </p:cNvPr>
          <p:cNvCxnSpPr>
            <a:cxnSpLocks/>
          </p:cNvCxnSpPr>
          <p:nvPr/>
        </p:nvCxnSpPr>
        <p:spPr>
          <a:xfrm>
            <a:off x="3244423" y="4558860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F84946D5-6F43-7397-1425-32170C4F9429}"/>
              </a:ext>
            </a:extLst>
          </p:cNvPr>
          <p:cNvCxnSpPr>
            <a:cxnSpLocks/>
          </p:cNvCxnSpPr>
          <p:nvPr/>
        </p:nvCxnSpPr>
        <p:spPr>
          <a:xfrm>
            <a:off x="1279950" y="4555884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Segnaposto contenuto 1">
                <a:extLst>
                  <a:ext uri="{FF2B5EF4-FFF2-40B4-BE49-F238E27FC236}">
                    <a16:creationId xmlns:a16="http://schemas.microsoft.com/office/drawing/2014/main" id="{C1DB9B7D-D79C-9148-BCCE-B491E8CCEC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it-IT" sz="180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0" name="Segnaposto contenuto 1">
                <a:extLst>
                  <a:ext uri="{FF2B5EF4-FFF2-40B4-BE49-F238E27FC236}">
                    <a16:creationId xmlns:a16="http://schemas.microsoft.com/office/drawing/2014/main" id="{C1DB9B7D-D79C-9148-BCCE-B491E8CC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2E4B6DE9-4B85-6CF8-3D38-F067E9F12D85}"/>
              </a:ext>
            </a:extLst>
          </p:cNvPr>
          <p:cNvSpPr txBox="1"/>
          <p:nvPr/>
        </p:nvSpPr>
        <p:spPr>
          <a:xfrm>
            <a:off x="1146822" y="1404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To </a:t>
            </a:r>
            <a:r>
              <a:rPr lang="it-IT" sz="1800" dirty="0" err="1"/>
              <a:t>get</a:t>
            </a:r>
            <a:r>
              <a:rPr lang="it-IT" sz="1800" dirty="0"/>
              <a:t> the maximum </a:t>
            </a:r>
            <a:r>
              <a:rPr lang="it-IT" sz="1800" dirty="0" err="1"/>
              <a:t>capacity</a:t>
            </a:r>
            <a:r>
              <a:rPr lang="it-IT" sz="1800" dirty="0"/>
              <a:t> : 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BFD94A4A-06D1-B488-A6EC-B7F31EC3EAF6}"/>
              </a:ext>
            </a:extLst>
          </p:cNvPr>
          <p:cNvSpPr/>
          <p:nvPr/>
        </p:nvSpPr>
        <p:spPr>
          <a:xfrm>
            <a:off x="582364" y="1054451"/>
            <a:ext cx="10959066" cy="1007740"/>
          </a:xfrm>
          <a:prstGeom prst="rect">
            <a:avLst/>
          </a:prstGeom>
          <a:noFill/>
          <a:ln>
            <a:solidFill>
              <a:srgbClr val="255B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8C4463BA-1DAF-589C-D52D-F5AB272DA561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3F27E3B5-099C-5E0D-DCCB-F81653FF23C1}"/>
                  </a:ext>
                </a:extLst>
              </p:cNvPr>
              <p:cNvSpPr txBox="1"/>
              <p:nvPr/>
            </p:nvSpPr>
            <p:spPr>
              <a:xfrm>
                <a:off x="2104841" y="2672112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3F27E3B5-099C-5E0D-DCCB-F81653FF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41" y="2672112"/>
                <a:ext cx="374902" cy="290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1E2BAE45-E97E-112D-CDE0-0A82BD5DF486}"/>
                  </a:ext>
                </a:extLst>
              </p:cNvPr>
              <p:cNvSpPr txBox="1"/>
              <p:nvPr/>
            </p:nvSpPr>
            <p:spPr>
              <a:xfrm>
                <a:off x="2724682" y="3485589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5" name="CasellaDiTesto 124">
                <a:extLst>
                  <a:ext uri="{FF2B5EF4-FFF2-40B4-BE49-F238E27FC236}">
                    <a16:creationId xmlns:a16="http://schemas.microsoft.com/office/drawing/2014/main" id="{1E2BAE45-E97E-112D-CDE0-0A82BD5D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682" y="3485589"/>
                <a:ext cx="374902" cy="290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303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571719" y="975292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A. 18GHz – [5km, 20km]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>
            <a:off x="5062222" y="3964283"/>
            <a:ext cx="2011143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7305222" y="1402388"/>
            <a:ext cx="152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 = 10 Km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71719" y="140886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x=0 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2CC586-955D-25C7-C2A7-7B13FABDF429}"/>
              </a:ext>
            </a:extLst>
          </p:cNvPr>
          <p:cNvSpPr txBox="1"/>
          <p:nvPr/>
        </p:nvSpPr>
        <p:spPr>
          <a:xfrm>
            <a:off x="5062222" y="3043017"/>
            <a:ext cx="202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Robust</a:t>
            </a:r>
            <a:r>
              <a:rPr lang="it-IT" dirty="0"/>
              <a:t> to small </a:t>
            </a:r>
            <a:r>
              <a:rPr lang="it-IT" dirty="0" err="1"/>
              <a:t>displacement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E3E235-C8E4-BE69-3D20-B9F3040D2B2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25</a:t>
            </a:r>
          </a:p>
        </p:txBody>
      </p:sp>
      <p:pic>
        <p:nvPicPr>
          <p:cNvPr id="28" name="Immagine 2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39A0670-6325-69CD-C655-512E1052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4" y="1991156"/>
            <a:ext cx="4791878" cy="3946253"/>
          </a:xfrm>
          <a:prstGeom prst="rect">
            <a:avLst/>
          </a:prstGeom>
        </p:spPr>
      </p:pic>
      <p:pic>
        <p:nvPicPr>
          <p:cNvPr id="31" name="Immagine 30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A949C0-2B0D-CE9E-05F5-633D5E0BC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80" y="1925332"/>
            <a:ext cx="4871808" cy="40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571719" y="975292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B. 80GHz – [1km, 5km]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>
            <a:off x="5062222" y="3964283"/>
            <a:ext cx="2011143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7305222" y="1402388"/>
            <a:ext cx="121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 = 2 Km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71719" y="140886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x=0 m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2CC586-955D-25C7-C2A7-7B13FABDF429}"/>
              </a:ext>
            </a:extLst>
          </p:cNvPr>
          <p:cNvSpPr txBox="1"/>
          <p:nvPr/>
        </p:nvSpPr>
        <p:spPr>
          <a:xfrm>
            <a:off x="5062222" y="3043017"/>
            <a:ext cx="202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Robust</a:t>
            </a:r>
            <a:r>
              <a:rPr lang="it-IT" dirty="0"/>
              <a:t> to small </a:t>
            </a:r>
            <a:r>
              <a:rPr lang="it-IT" dirty="0" err="1"/>
              <a:t>displacement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E3E235-C8E4-BE69-3D20-B9F3040D2B2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26</a:t>
            </a: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866FF81-8622-68DE-C6EB-86735FE4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897" y="2009103"/>
            <a:ext cx="4733028" cy="3897787"/>
          </a:xfrm>
          <a:prstGeom prst="rect">
            <a:avLst/>
          </a:prstGeom>
        </p:spPr>
      </p:pic>
      <p:pic>
        <p:nvPicPr>
          <p:cNvPr id="9" name="Immagine 8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32A9DAB9-A3EB-4A20-6309-32C202546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65" y="2009103"/>
            <a:ext cx="4799657" cy="38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24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571719" y="975292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C. 170GHz – [0.1km, 1km]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</p:cNvCxnSpPr>
          <p:nvPr/>
        </p:nvCxnSpPr>
        <p:spPr>
          <a:xfrm flipV="1">
            <a:off x="5064648" y="3963384"/>
            <a:ext cx="2062706" cy="34481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7305222" y="1402388"/>
            <a:ext cx="140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 = 400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71719" y="140886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x=0 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E3E235-C8E4-BE69-3D20-B9F3040D2B2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DDAE9C7-9812-8B37-9135-AF012E3A2CA5}"/>
              </a:ext>
            </a:extLst>
          </p:cNvPr>
          <p:cNvSpPr txBox="1"/>
          <p:nvPr/>
        </p:nvSpPr>
        <p:spPr>
          <a:xfrm>
            <a:off x="5062222" y="3043017"/>
            <a:ext cx="202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Robust</a:t>
            </a:r>
            <a:r>
              <a:rPr lang="it-IT" dirty="0"/>
              <a:t> to small </a:t>
            </a:r>
            <a:r>
              <a:rPr lang="it-IT" dirty="0" err="1"/>
              <a:t>displacement</a:t>
            </a:r>
            <a:endParaRPr lang="it-IT" dirty="0"/>
          </a:p>
        </p:txBody>
      </p:sp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D328DEB-97A9-EC22-2D42-C48AC842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37" y="2077666"/>
            <a:ext cx="4758511" cy="3840398"/>
          </a:xfrm>
          <a:prstGeom prst="rect">
            <a:avLst/>
          </a:prstGeom>
        </p:spPr>
      </p:pic>
      <p:pic>
        <p:nvPicPr>
          <p:cNvPr id="24" name="Immagine 2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BDC6B06-0F4A-BC37-5528-01C132143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354" y="2042310"/>
            <a:ext cx="4663341" cy="38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6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87BB858-AAE5-D10E-14F6-CE6B15A5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Case of study</a:t>
            </a:r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30677477-143C-EBFB-B734-31576992F78F}"/>
              </a:ext>
            </a:extLst>
          </p:cNvPr>
          <p:cNvSpPr txBox="1">
            <a:spLocks/>
          </p:cNvSpPr>
          <p:nvPr/>
        </p:nvSpPr>
        <p:spPr>
          <a:xfrm>
            <a:off x="571719" y="975292"/>
            <a:ext cx="11323206" cy="67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1" i="1" dirty="0">
                <a:solidFill>
                  <a:srgbClr val="255B83"/>
                </a:solidFill>
              </a:rPr>
              <a:t>C. 170GHz – [0.1km, 1km]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5C010607-8FBA-6C7B-8105-BDF99D0BDB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064648" y="3997865"/>
            <a:ext cx="2152204" cy="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4B55692-0868-E5C4-98E7-F7ED3BCE09D6}"/>
              </a:ext>
            </a:extLst>
          </p:cNvPr>
          <p:cNvSpPr txBox="1"/>
          <p:nvPr/>
        </p:nvSpPr>
        <p:spPr>
          <a:xfrm>
            <a:off x="7305222" y="1402388"/>
            <a:ext cx="1409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 = 200 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CA74BD9-0ED9-CE1C-D20B-F16299EE6CC5}"/>
              </a:ext>
            </a:extLst>
          </p:cNvPr>
          <p:cNvSpPr txBox="1"/>
          <p:nvPr/>
        </p:nvSpPr>
        <p:spPr>
          <a:xfrm>
            <a:off x="571719" y="140886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x=0 m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E3E235-C8E4-BE69-3D20-B9F3040D2B26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DDAE9C7-9812-8B37-9135-AF012E3A2CA5}"/>
              </a:ext>
            </a:extLst>
          </p:cNvPr>
          <p:cNvSpPr txBox="1"/>
          <p:nvPr/>
        </p:nvSpPr>
        <p:spPr>
          <a:xfrm>
            <a:off x="5062222" y="3487460"/>
            <a:ext cx="20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Very</a:t>
            </a:r>
            <a:r>
              <a:rPr lang="it-IT" dirty="0"/>
              <a:t> sensitive</a:t>
            </a:r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7A5F9C49-D08D-C930-3480-CD54D583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3" y="2077666"/>
            <a:ext cx="4758511" cy="3840398"/>
          </a:xfrm>
          <a:prstGeom prst="rect">
            <a:avLst/>
          </a:prstGeom>
        </p:spPr>
      </p:pic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6E9FE186-C30D-F63E-D615-5CFC30580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52" y="2156632"/>
            <a:ext cx="4471565" cy="36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9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BFA2CB4-E214-9DC9-BF69-362DCEA0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6D40B1-E58A-3F09-FC5F-988487B9E477}"/>
              </a:ext>
            </a:extLst>
          </p:cNvPr>
          <p:cNvSpPr txBox="1"/>
          <p:nvPr/>
        </p:nvSpPr>
        <p:spPr>
          <a:xfrm>
            <a:off x="4777382" y="2136338"/>
            <a:ext cx="68955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microwave point-to-point radio links, the emphasis is on Line of Sight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MIMO: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transmitting and receiving stations must have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direct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propagation channel consists of a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single dominant 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specific focus is crucial for the effective application of MIMO in microwave point-to-point links.</a:t>
            </a:r>
          </a:p>
        </p:txBody>
      </p:sp>
      <p:pic>
        <p:nvPicPr>
          <p:cNvPr id="19458" name="Picture 2" descr="what is MIMO in PTP820? - PTP - Cambium Community">
            <a:extLst>
              <a:ext uri="{FF2B5EF4-FFF2-40B4-BE49-F238E27FC236}">
                <a16:creationId xmlns:a16="http://schemas.microsoft.com/office/drawing/2014/main" id="{4CAE2812-9450-B38F-E07D-40B19499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4" y="2090737"/>
            <a:ext cx="3628006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8C39DC2-6FA3-4146-673A-603DECD9A46C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323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2A3232-F2A4-43CA-4525-44804352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979566"/>
            <a:ext cx="11323206" cy="492543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5B83"/>
                </a:solidFill>
              </a:rPr>
              <a:t>Low frequencies: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Requires high antenna spacing at both the transmitting and receiving antennas to achieve optimal capacity;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Capacity can be insensitive to differences in spacing of the receiving antenna on the order of meters;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Cover wide distances with constant capacity;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robust to antenna displacements.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5B83"/>
                </a:solidFill>
              </a:rPr>
              <a:t>High frequencies: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Must have low antenna spacing at both the transmitting and receiving antennas to avoid high volatility in capacity;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Capacity can be very sensitive to differences in spacing of the receiving antenna on the order of meters;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Cover smaller distances with constant capacity;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sensitive to antenna displacements.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51BF5F-A88A-31C8-2535-FFD16C84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C83538-73B0-F15C-381C-148DCE07B49C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4077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2A3232-F2A4-43CA-4525-44804352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Larsson P. Lattice array </a:t>
            </a:r>
            <a:r>
              <a:rPr lang="it-IT" dirty="0" err="1"/>
              <a:t>receiver</a:t>
            </a:r>
            <a:r>
              <a:rPr lang="it-IT" dirty="0"/>
              <a:t> and </a:t>
            </a:r>
            <a:r>
              <a:rPr lang="it-IT" dirty="0" err="1"/>
              <a:t>sender</a:t>
            </a:r>
            <a:r>
              <a:rPr lang="it-IT" dirty="0"/>
              <a:t> for </a:t>
            </a:r>
            <a:r>
              <a:rPr lang="it-IT" dirty="0" err="1"/>
              <a:t>spatially</a:t>
            </a:r>
            <a:r>
              <a:rPr lang="it-IT" dirty="0"/>
              <a:t> </a:t>
            </a:r>
            <a:r>
              <a:rPr lang="it-IT" dirty="0" err="1"/>
              <a:t>orthonormal</a:t>
            </a:r>
            <a:r>
              <a:rPr lang="it-IT" dirty="0"/>
              <a:t> MIMO </a:t>
            </a:r>
            <a:r>
              <a:rPr lang="it-IT" dirty="0" err="1"/>
              <a:t>communication</a:t>
            </a:r>
            <a:r>
              <a:rPr lang="it-IT" dirty="0"/>
              <a:t>, In </a:t>
            </a:r>
            <a:r>
              <a:rPr lang="it-IT" dirty="0" err="1"/>
              <a:t>Vehicular</a:t>
            </a:r>
            <a:r>
              <a:rPr lang="it-IT" dirty="0"/>
              <a:t> Technology Conference, volume 1, pages 192196, 2005.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D. </a:t>
            </a:r>
            <a:r>
              <a:rPr lang="it-IT" dirty="0" err="1"/>
              <a:t>Gesbert</a:t>
            </a:r>
            <a:r>
              <a:rPr lang="it-IT" dirty="0"/>
              <a:t>, H. </a:t>
            </a:r>
            <a:r>
              <a:rPr lang="it-IT" dirty="0" err="1"/>
              <a:t>Bölcskei</a:t>
            </a:r>
            <a:r>
              <a:rPr lang="it-IT" dirty="0"/>
              <a:t>, D. A. Gore, and A. J. </a:t>
            </a:r>
            <a:r>
              <a:rPr lang="it-IT" dirty="0" err="1"/>
              <a:t>Paulraj</a:t>
            </a:r>
            <a:r>
              <a:rPr lang="it-IT" dirty="0"/>
              <a:t>. Outdoor MIMO wireless </a:t>
            </a:r>
            <a:r>
              <a:rPr lang="it-IT" dirty="0" err="1"/>
              <a:t>channels</a:t>
            </a:r>
            <a:r>
              <a:rPr lang="it-IT" dirty="0"/>
              <a:t>: Models and performance </a:t>
            </a:r>
            <a:r>
              <a:rPr lang="it-IT" dirty="0" err="1"/>
              <a:t>prediction</a:t>
            </a:r>
            <a:r>
              <a:rPr lang="it-IT" dirty="0"/>
              <a:t>. IEEE Trans. on Communications, 50(12):19261934, </a:t>
            </a:r>
            <a:r>
              <a:rPr lang="it-IT" dirty="0" err="1"/>
              <a:t>Dec</a:t>
            </a:r>
            <a:r>
              <a:rPr lang="it-IT" dirty="0"/>
              <a:t> 2002.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P. F. </a:t>
            </a:r>
            <a:r>
              <a:rPr lang="it-IT" dirty="0" err="1"/>
              <a:t>Driessen</a:t>
            </a:r>
            <a:r>
              <a:rPr lang="it-IT" dirty="0"/>
              <a:t> and G. Foschini. On the </a:t>
            </a:r>
            <a:r>
              <a:rPr lang="it-IT" dirty="0" err="1"/>
              <a:t>capacity</a:t>
            </a:r>
            <a:r>
              <a:rPr lang="it-IT" dirty="0"/>
              <a:t> formula for multiple input-multiple output wireless </a:t>
            </a:r>
            <a:r>
              <a:rPr lang="it-IT" dirty="0" err="1"/>
              <a:t>channels</a:t>
            </a:r>
            <a:r>
              <a:rPr lang="it-IT" dirty="0"/>
              <a:t>: A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r>
              <a:rPr lang="it-IT" dirty="0"/>
              <a:t>. IEEE Trans. </a:t>
            </a:r>
            <a:r>
              <a:rPr lang="it-IT" dirty="0" err="1"/>
              <a:t>Commun</a:t>
            </a:r>
            <a:r>
              <a:rPr lang="it-IT" dirty="0"/>
              <a:t>, 47(2):173 176, </a:t>
            </a:r>
            <a:r>
              <a:rPr lang="it-IT" dirty="0" err="1"/>
              <a:t>Feb</a:t>
            </a:r>
            <a:r>
              <a:rPr lang="it-IT" dirty="0"/>
              <a:t> 1999.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and Performance Assessment of High-Capacity MIMO Architectures in the Presence of a Line-of-Sight Component</a:t>
            </a:r>
            <a:r>
              <a:rPr lang="it-IT" dirty="0"/>
              <a:t>. </a:t>
            </a:r>
            <a:r>
              <a:rPr lang="en-US" dirty="0"/>
              <a:t>IEEE Trans. on Vehicular Technology, Vol. 56, No. 4, JULY 2007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451BF5F-A88A-31C8-2535-FFD16C84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C83538-73B0-F15C-381C-148DCE07B49C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36413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2">
            <a:extLst>
              <a:ext uri="{FF2B5EF4-FFF2-40B4-BE49-F238E27FC236}">
                <a16:creationId xmlns:a16="http://schemas.microsoft.com/office/drawing/2014/main" id="{B8A33E16-968C-21FB-9810-BB96158D0850}"/>
              </a:ext>
            </a:extLst>
          </p:cNvPr>
          <p:cNvSpPr txBox="1">
            <a:spLocks/>
          </p:cNvSpPr>
          <p:nvPr/>
        </p:nvSpPr>
        <p:spPr>
          <a:xfrm>
            <a:off x="1511506" y="3012007"/>
            <a:ext cx="9168988" cy="8404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00339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4000" dirty="0">
                <a:solidFill>
                  <a:srgbClr val="255B83"/>
                </a:solidFill>
              </a:rPr>
              <a:t>THANK YOU FOR THE ATTENTION!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4735A4-37FF-99BF-8789-E4B0BBF2FE2B}"/>
              </a:ext>
            </a:extLst>
          </p:cNvPr>
          <p:cNvSpPr txBox="1"/>
          <p:nvPr/>
        </p:nvSpPr>
        <p:spPr>
          <a:xfrm>
            <a:off x="3368702" y="4347087"/>
            <a:ext cx="545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1A415D"/>
                </a:solidFill>
              </a:rPr>
              <a:t>If</a:t>
            </a:r>
            <a:r>
              <a:rPr lang="it-IT" dirty="0">
                <a:solidFill>
                  <a:srgbClr val="1A415D"/>
                </a:solidFill>
              </a:rPr>
              <a:t> </a:t>
            </a:r>
            <a:r>
              <a:rPr lang="it-IT" dirty="0" err="1">
                <a:solidFill>
                  <a:srgbClr val="1A415D"/>
                </a:solidFill>
              </a:rPr>
              <a:t>you</a:t>
            </a:r>
            <a:r>
              <a:rPr lang="it-IT" dirty="0">
                <a:solidFill>
                  <a:srgbClr val="1A415D"/>
                </a:solidFill>
              </a:rPr>
              <a:t> </a:t>
            </a:r>
            <a:r>
              <a:rPr lang="it-IT" dirty="0" err="1">
                <a:solidFill>
                  <a:srgbClr val="1A415D"/>
                </a:solidFill>
              </a:rPr>
              <a:t>have</a:t>
            </a:r>
            <a:r>
              <a:rPr lang="it-IT" dirty="0">
                <a:solidFill>
                  <a:srgbClr val="1A415D"/>
                </a:solidFill>
              </a:rPr>
              <a:t> </a:t>
            </a:r>
            <a:r>
              <a:rPr lang="it-IT" dirty="0" err="1">
                <a:solidFill>
                  <a:srgbClr val="1A415D"/>
                </a:solidFill>
              </a:rPr>
              <a:t>any</a:t>
            </a:r>
            <a:r>
              <a:rPr lang="it-IT" dirty="0">
                <a:solidFill>
                  <a:srgbClr val="1A415D"/>
                </a:solidFill>
              </a:rPr>
              <a:t> </a:t>
            </a:r>
            <a:r>
              <a:rPr lang="it-IT" dirty="0" err="1">
                <a:solidFill>
                  <a:srgbClr val="1A415D"/>
                </a:solidFill>
              </a:rPr>
              <a:t>question</a:t>
            </a:r>
            <a:r>
              <a:rPr lang="it-IT" dirty="0">
                <a:solidFill>
                  <a:srgbClr val="1A415D"/>
                </a:solidFill>
              </a:rPr>
              <a:t> </a:t>
            </a:r>
            <a:r>
              <a:rPr lang="it-IT" dirty="0" err="1">
                <a:solidFill>
                  <a:srgbClr val="1A415D"/>
                </a:solidFill>
              </a:rPr>
              <a:t>don’t</a:t>
            </a:r>
            <a:r>
              <a:rPr lang="it-IT" dirty="0">
                <a:solidFill>
                  <a:srgbClr val="1A415D"/>
                </a:solidFill>
              </a:rPr>
              <a:t> esitate to contact me: marsona.panci@mail.polimi.it</a:t>
            </a:r>
          </a:p>
        </p:txBody>
      </p:sp>
    </p:spTree>
    <p:extLst>
      <p:ext uri="{BB962C8B-B14F-4D97-AF65-F5344CB8AC3E}">
        <p14:creationId xmlns:p14="http://schemas.microsoft.com/office/powerpoint/2010/main" val="270297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84695" y="983021"/>
            <a:ext cx="11323206" cy="279895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it-IT" sz="1600" dirty="0"/>
              <a:t>Study </a:t>
            </a:r>
            <a:r>
              <a:rPr lang="it-IT" sz="1600" dirty="0" err="1"/>
              <a:t>capacity</a:t>
            </a:r>
            <a:r>
              <a:rPr lang="it-IT" sz="1600" dirty="0"/>
              <a:t> of </a:t>
            </a:r>
            <a:r>
              <a:rPr lang="it-IT" sz="1600" dirty="0" err="1"/>
              <a:t>each</a:t>
            </a:r>
            <a:r>
              <a:rPr lang="it-IT" sz="1600" dirty="0"/>
              <a:t> </a:t>
            </a:r>
            <a:r>
              <a:rPr lang="it-IT" sz="1600" dirty="0" err="1"/>
              <a:t>LoS</a:t>
            </a:r>
            <a:r>
              <a:rPr lang="it-IT" sz="1600" dirty="0"/>
              <a:t> MIMO of size N </a:t>
            </a:r>
            <a:r>
              <a:rPr lang="it-IT" sz="1600" dirty="0" err="1"/>
              <a:t>as</a:t>
            </a:r>
            <a:r>
              <a:rPr lang="it-IT" sz="1600" dirty="0"/>
              <a:t> a </a:t>
            </a:r>
            <a:r>
              <a:rPr lang="it-IT" sz="1600" dirty="0" err="1"/>
              <a:t>function</a:t>
            </a:r>
            <a:r>
              <a:rPr lang="it-IT" sz="1600" dirty="0"/>
              <a:t> of </a:t>
            </a:r>
            <a:r>
              <a:rPr lang="it-IT" sz="1600" dirty="0" err="1"/>
              <a:t>antennas</a:t>
            </a:r>
            <a:r>
              <a:rPr lang="it-IT" sz="1600" dirty="0"/>
              <a:t> </a:t>
            </a:r>
            <a:r>
              <a:rPr lang="it-IT" sz="1600" dirty="0" err="1"/>
              <a:t>spacing</a:t>
            </a:r>
            <a:r>
              <a:rPr lang="it-IT" sz="1600" dirty="0"/>
              <a:t> (a &lt; 10 m) and hop </a:t>
            </a:r>
            <a:r>
              <a:rPr lang="it-IT" sz="1600" dirty="0" err="1"/>
              <a:t>Length</a:t>
            </a:r>
            <a:r>
              <a:rPr lang="it-IT" sz="1600" dirty="0"/>
              <a:t> (D) for </a:t>
            </a:r>
            <a:r>
              <a:rPr lang="it-IT" sz="1600" dirty="0" err="1"/>
              <a:t>these</a:t>
            </a:r>
            <a:r>
              <a:rPr lang="it-IT" sz="1600" dirty="0"/>
              <a:t> carrier frequencies (f):</a:t>
            </a:r>
          </a:p>
          <a:p>
            <a:pPr marL="1200150" lvl="1" indent="-457200">
              <a:buAutoNum type="alphaUcPeriod"/>
            </a:pPr>
            <a:r>
              <a:rPr lang="it-IT" sz="1600" dirty="0"/>
              <a:t>f=18GHz. 5km≤D≤20km </a:t>
            </a:r>
          </a:p>
          <a:p>
            <a:pPr marL="1200150" lvl="1" indent="-457200">
              <a:buAutoNum type="alphaUcPeriod"/>
            </a:pPr>
            <a:r>
              <a:rPr lang="it-IT" sz="1600" dirty="0"/>
              <a:t>f=38GHz. 2km≤D≤10km </a:t>
            </a:r>
          </a:p>
          <a:p>
            <a:pPr marL="1200150" lvl="1" indent="-457200">
              <a:buAutoNum type="alphaUcPeriod"/>
            </a:pPr>
            <a:r>
              <a:rPr lang="it-IT" sz="1600" dirty="0"/>
              <a:t>f=80GHz. 1km≤D≤5km </a:t>
            </a:r>
          </a:p>
          <a:p>
            <a:pPr marL="1200150" lvl="1" indent="-457200">
              <a:buAutoNum type="alphaUcPeriod"/>
            </a:pPr>
            <a:r>
              <a:rPr lang="it-IT" sz="1600" dirty="0"/>
              <a:t>f=115GHz. 500m≤D≤2km </a:t>
            </a:r>
          </a:p>
          <a:p>
            <a:pPr marL="1200150" lvl="1" indent="-457200">
              <a:buAutoNum type="alphaUcPeriod"/>
            </a:pPr>
            <a:r>
              <a:rPr lang="it-IT" sz="1600" dirty="0"/>
              <a:t>f=170GHz. 100m≤D≤1km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LoS</a:t>
            </a:r>
            <a:r>
              <a:rPr lang="en-US" dirty="0"/>
              <a:t> MIMO in Microwave Point-to-Point Links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374FFD-8BA8-D33A-91A8-1F4E4F5C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89" y="3138709"/>
            <a:ext cx="6543617" cy="27362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473915-81D3-CDEE-7196-7A1CA900470B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8A5297-2710-83A6-2BE2-1E45F828C719}"/>
              </a:ext>
            </a:extLst>
          </p:cNvPr>
          <p:cNvSpPr txBox="1"/>
          <p:nvPr/>
        </p:nvSpPr>
        <p:spPr>
          <a:xfrm>
            <a:off x="2209946" y="4051597"/>
            <a:ext cx="56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/>
              <a:t>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DB41C2E-6EF5-BF9F-A6BD-0CB6BC12DF24}"/>
              </a:ext>
            </a:extLst>
          </p:cNvPr>
          <p:cNvSpPr txBox="1"/>
          <p:nvPr/>
        </p:nvSpPr>
        <p:spPr>
          <a:xfrm>
            <a:off x="9948460" y="3877848"/>
            <a:ext cx="56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/>
              <a:t>y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094DA45-A82D-018C-1A76-D91A136A93F9}"/>
              </a:ext>
            </a:extLst>
          </p:cNvPr>
          <p:cNvSpPr/>
          <p:nvPr/>
        </p:nvSpPr>
        <p:spPr>
          <a:xfrm>
            <a:off x="3156165" y="3138709"/>
            <a:ext cx="5844712" cy="2912234"/>
          </a:xfrm>
          <a:prstGeom prst="rect">
            <a:avLst/>
          </a:prstGeom>
          <a:noFill/>
          <a:ln w="28575"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28B850-57FA-A106-50D7-404D48EE9501}"/>
              </a:ext>
            </a:extLst>
          </p:cNvPr>
          <p:cNvSpPr txBox="1"/>
          <p:nvPr/>
        </p:nvSpPr>
        <p:spPr>
          <a:xfrm>
            <a:off x="8480694" y="5619250"/>
            <a:ext cx="56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i="1" dirty="0">
                <a:solidFill>
                  <a:srgbClr val="255B83"/>
                </a:solidFill>
              </a:rPr>
              <a:t>H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BAEDCF6-174B-6375-DF16-192372A85FCE}"/>
              </a:ext>
            </a:extLst>
          </p:cNvPr>
          <p:cNvSpPr/>
          <p:nvPr/>
        </p:nvSpPr>
        <p:spPr>
          <a:xfrm>
            <a:off x="9077167" y="3463524"/>
            <a:ext cx="212219" cy="2209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E706D76-9950-435F-6F47-F805F23FC509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9183277" y="3028426"/>
            <a:ext cx="0" cy="43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7E656D1-475A-0473-A361-D3CDBB4C7013}"/>
                  </a:ext>
                </a:extLst>
              </p:cNvPr>
              <p:cNvSpPr txBox="1"/>
              <p:nvPr/>
            </p:nvSpPr>
            <p:spPr>
              <a:xfrm>
                <a:off x="8901005" y="2566761"/>
                <a:ext cx="56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7E656D1-475A-0473-A361-D3CDBB4C7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005" y="2566761"/>
                <a:ext cx="56454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EE98EB3-ADB3-2D41-618F-FA87E42C9768}"/>
              </a:ext>
            </a:extLst>
          </p:cNvPr>
          <p:cNvSpPr txBox="1"/>
          <p:nvPr/>
        </p:nvSpPr>
        <p:spPr>
          <a:xfrm>
            <a:off x="9035834" y="3384472"/>
            <a:ext cx="5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91046E48-7D88-C51E-FF22-F9073458859A}"/>
              </a:ext>
            </a:extLst>
          </p:cNvPr>
          <p:cNvCxnSpPr>
            <a:cxnSpLocks/>
          </p:cNvCxnSpPr>
          <p:nvPr/>
        </p:nvCxnSpPr>
        <p:spPr>
          <a:xfrm>
            <a:off x="9318105" y="3576986"/>
            <a:ext cx="3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3078443-0145-0206-DF5A-11F4167BC1D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202083" y="4717828"/>
            <a:ext cx="0" cy="435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29421C3-7264-B3ED-B2FA-0F1705D3D4CC}"/>
                  </a:ext>
                </a:extLst>
              </p:cNvPr>
              <p:cNvSpPr txBox="1"/>
              <p:nvPr/>
            </p:nvSpPr>
            <p:spPr>
              <a:xfrm>
                <a:off x="8919811" y="4256163"/>
                <a:ext cx="56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i="1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29421C3-7264-B3ED-B2FA-0F1705D3D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11" y="4256163"/>
                <a:ext cx="56454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6362AE1-3366-00B6-4FA0-4D215C4CA7EA}"/>
              </a:ext>
            </a:extLst>
          </p:cNvPr>
          <p:cNvSpPr txBox="1"/>
          <p:nvPr/>
        </p:nvSpPr>
        <p:spPr>
          <a:xfrm>
            <a:off x="9054640" y="5073874"/>
            <a:ext cx="5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AA804849-3F06-9C2D-4B9D-348DDE9EA36B}"/>
              </a:ext>
            </a:extLst>
          </p:cNvPr>
          <p:cNvCxnSpPr>
            <a:cxnSpLocks/>
          </p:cNvCxnSpPr>
          <p:nvPr/>
        </p:nvCxnSpPr>
        <p:spPr>
          <a:xfrm>
            <a:off x="9336911" y="5266388"/>
            <a:ext cx="3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3AA7C96F-E31C-93F2-99FF-C79CA202F734}"/>
              </a:ext>
            </a:extLst>
          </p:cNvPr>
          <p:cNvSpPr/>
          <p:nvPr/>
        </p:nvSpPr>
        <p:spPr>
          <a:xfrm>
            <a:off x="9090978" y="5154251"/>
            <a:ext cx="212219" cy="22094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28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39BE15-157D-4D5C-1B22-DCABF552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E94E827-FEFC-D850-E089-4A9C7A690DC3}"/>
                  </a:ext>
                </a:extLst>
              </p:cNvPr>
              <p:cNvSpPr txBox="1"/>
              <p:nvPr/>
            </p:nvSpPr>
            <p:spPr>
              <a:xfrm>
                <a:off x="4534229" y="1769191"/>
                <a:ext cx="2973571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sz="4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44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it-IT" sz="4400" b="1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E94E827-FEFC-D850-E089-4A9C7A690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29" y="1769191"/>
                <a:ext cx="2973571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298209-9C2A-E285-DB6D-B6D784368CF1}"/>
                  </a:ext>
                </a:extLst>
              </p:cNvPr>
              <p:cNvSpPr txBox="1"/>
              <p:nvPr/>
            </p:nvSpPr>
            <p:spPr>
              <a:xfrm>
                <a:off x="4650205" y="3110536"/>
                <a:ext cx="4657607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𝒞𝒩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E298209-9C2A-E285-DB6D-B6D78436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05" y="3110536"/>
                <a:ext cx="4657607" cy="1107996"/>
              </a:xfrm>
              <a:prstGeom prst="rect">
                <a:avLst/>
              </a:prstGeom>
              <a:blipFill>
                <a:blip r:embed="rId3"/>
                <a:stretch>
                  <a:fillRect l="-2487" b="-109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D5CA3A-4D67-9F28-5415-EEB63EC41C27}"/>
              </a:ext>
            </a:extLst>
          </p:cNvPr>
          <p:cNvSpPr txBox="1"/>
          <p:nvPr/>
        </p:nvSpPr>
        <p:spPr>
          <a:xfrm>
            <a:off x="384695" y="1342962"/>
            <a:ext cx="3678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/>
              <a:t>Channel </a:t>
            </a:r>
            <a:r>
              <a:rPr lang="it-IT" sz="2800" i="1" dirty="0" err="1"/>
              <a:t>equation</a:t>
            </a:r>
            <a:r>
              <a:rPr lang="it-IT" sz="2800" i="1" dirty="0"/>
              <a:t>:</a:t>
            </a:r>
          </a:p>
          <a:p>
            <a:pPr algn="ctr"/>
            <a:endParaRPr lang="it-IT" sz="2800" i="1" dirty="0"/>
          </a:p>
          <a:p>
            <a:pPr algn="ctr"/>
            <a:endParaRPr lang="it-IT" sz="2800" i="1" dirty="0"/>
          </a:p>
          <a:p>
            <a:r>
              <a:rPr lang="it-IT" sz="2800" i="1" dirty="0" err="1"/>
              <a:t>where</a:t>
            </a:r>
            <a:r>
              <a:rPr lang="it-IT" sz="2800" i="1" dirty="0"/>
              <a:t> 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4C1E84-6332-F7FC-BE77-E7C0C6EF4DEC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7B6EBE-06CF-9DC1-0DEB-FA34D0216598}"/>
                  </a:ext>
                </a:extLst>
              </p:cNvPr>
              <p:cNvSpPr txBox="1"/>
              <p:nvPr/>
            </p:nvSpPr>
            <p:spPr>
              <a:xfrm>
                <a:off x="4650205" y="4336648"/>
                <a:ext cx="5390990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800" i="1" dirty="0"/>
                  <a:t>H</a:t>
                </a:r>
                <a:r>
                  <a:rPr lang="it-IT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Sup>
                                    <m:sSubSup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Sup>
                                    <m:sSubSup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sSub>
                                        <m:sSubPr>
                                          <m:ctrlP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Sup>
                                    <m:sSubSup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  <m:e>
                              <m:r>
                                <a:rPr lang="it-IT" sz="28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Sup>
                                    <m:sSubSupPr>
                                      <m:ctrlP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7B6EBE-06CF-9DC1-0DEB-FA34D021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05" y="4336648"/>
                <a:ext cx="5390990" cy="1587422"/>
              </a:xfrm>
              <a:prstGeom prst="rect">
                <a:avLst/>
              </a:prstGeom>
              <a:blipFill>
                <a:blip r:embed="rId4"/>
                <a:stretch>
                  <a:fillRect l="-40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9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4D39BE15-157D-4D5C-1B22-DCABF552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Mathematical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4C1E84-6332-F7FC-BE77-E7C0C6EF4DEC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DB0ED92-F5FF-36FF-0179-C82C9DBA30B4}"/>
                  </a:ext>
                </a:extLst>
              </p:cNvPr>
              <p:cNvSpPr txBox="1"/>
              <p:nvPr/>
            </p:nvSpPr>
            <p:spPr>
              <a:xfrm>
                <a:off x="2550076" y="1866192"/>
                <a:ext cx="7110627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it-IT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p>
                                    <m:sSupPr>
                                      <m:ctrlP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it-IT" sz="32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DB0ED92-F5FF-36FF-0179-C82C9DBA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076" y="1866192"/>
                <a:ext cx="7110627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D7C59D6-A163-6EC1-DDC6-0799937B3239}"/>
                  </a:ext>
                </a:extLst>
              </p:cNvPr>
              <p:cNvSpPr txBox="1"/>
              <p:nvPr/>
            </p:nvSpPr>
            <p:spPr>
              <a:xfrm>
                <a:off x="1107791" y="3343599"/>
                <a:ext cx="99951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2400" b="0" i="1" dirty="0">
                    <a:ea typeface="Cambria Math" panose="02040503050406030204" pitchFamily="18" charset="0"/>
                  </a:rPr>
                  <a:t> =  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number</a:t>
                </a:r>
                <a:r>
                  <a:rPr lang="it-IT" sz="2400" b="0" i="1" dirty="0">
                    <a:ea typeface="Cambria Math" panose="02040503050406030204" pitchFamily="18" charset="0"/>
                  </a:rPr>
                  <a:t> of 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transmitting</a:t>
                </a:r>
                <a:r>
                  <a:rPr lang="it-IT" sz="2400" b="0" i="1" dirty="0">
                    <a:ea typeface="Cambria Math" panose="02040503050406030204" pitchFamily="18" charset="0"/>
                  </a:rPr>
                  <a:t> 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antennas</a:t>
                </a:r>
                <a:endParaRPr lang="it-IT" sz="2400" b="0" i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b="0" i="1" dirty="0">
                    <a:ea typeface="Cambria Math" panose="02040503050406030204" pitchFamily="18" charset="0"/>
                  </a:rPr>
                  <a:t> = 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number</a:t>
                </a:r>
                <a:r>
                  <a:rPr lang="it-IT" sz="2400" b="0" i="1" dirty="0">
                    <a:ea typeface="Cambria Math" panose="02040503050406030204" pitchFamily="18" charset="0"/>
                  </a:rPr>
                  <a:t> of 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receiving</a:t>
                </a:r>
                <a:r>
                  <a:rPr lang="it-IT" sz="2400" b="0" i="1" dirty="0">
                    <a:ea typeface="Cambria Math" panose="02040503050406030204" pitchFamily="18" charset="0"/>
                  </a:rPr>
                  <a:t> </a:t>
                </a:r>
                <a:r>
                  <a:rPr lang="it-IT" sz="2400" i="1" dirty="0" err="1">
                    <a:ea typeface="Cambria Math" panose="02040503050406030204" pitchFamily="18" charset="0"/>
                  </a:rPr>
                  <a:t>a</a:t>
                </a:r>
                <a:r>
                  <a:rPr lang="it-IT" sz="2400" b="0" i="1" dirty="0" err="1">
                    <a:ea typeface="Cambria Math" panose="02040503050406030204" pitchFamily="18" charset="0"/>
                  </a:rPr>
                  <a:t>ntennas</a:t>
                </a:r>
                <a:endParaRPr lang="it-IT" sz="2400" b="0" i="1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=  </a:t>
                </a:r>
                <a:r>
                  <a:rPr lang="en-US" sz="2400" dirty="0"/>
                  <a:t>average received signal-to-noise ratio (SNR) at the input of the receiver</a:t>
                </a:r>
              </a:p>
              <a:p>
                <a:pPr algn="ctr"/>
                <a:endParaRPr lang="it-IT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D7C59D6-A163-6EC1-DDC6-0799937B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91" y="3343599"/>
                <a:ext cx="9995195" cy="1569660"/>
              </a:xfrm>
              <a:prstGeom prst="rect">
                <a:avLst/>
              </a:prstGeom>
              <a:blipFill>
                <a:blip r:embed="rId3"/>
                <a:stretch>
                  <a:fillRect t="-3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4C33EBC-4994-B72E-DEBC-59845A5720DD}"/>
              </a:ext>
            </a:extLst>
          </p:cNvPr>
          <p:cNvSpPr txBox="1"/>
          <p:nvPr/>
        </p:nvSpPr>
        <p:spPr>
          <a:xfrm>
            <a:off x="384695" y="1353482"/>
            <a:ext cx="329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/>
              <a:t>Channel </a:t>
            </a:r>
            <a:r>
              <a:rPr lang="it-IT" sz="2800" i="1" dirty="0" err="1"/>
              <a:t>Capacity</a:t>
            </a:r>
            <a:r>
              <a:rPr lang="it-IT" sz="2800" i="1" dirty="0"/>
              <a:t>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7DE823-4E41-5F29-30D8-98B9369EB0BF}"/>
              </a:ext>
            </a:extLst>
          </p:cNvPr>
          <p:cNvSpPr txBox="1"/>
          <p:nvPr/>
        </p:nvSpPr>
        <p:spPr>
          <a:xfrm>
            <a:off x="720559" y="4918253"/>
            <a:ext cx="1076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i="1" dirty="0" err="1"/>
              <a:t>Where</a:t>
            </a:r>
            <a:r>
              <a:rPr lang="it-IT" sz="2800" i="1" dirty="0"/>
              <a:t> </a:t>
            </a:r>
            <a:r>
              <a:rPr lang="it-IT" sz="2800" i="1" dirty="0" err="1"/>
              <a:t>trasmitted</a:t>
            </a:r>
            <a:r>
              <a:rPr lang="it-IT" sz="2800" i="1" dirty="0"/>
              <a:t> power </a:t>
            </a:r>
            <a:r>
              <a:rPr lang="it-IT" sz="2800" i="1" dirty="0" err="1"/>
              <a:t>is</a:t>
            </a:r>
            <a:r>
              <a:rPr lang="it-IT" sz="2800" i="1" dirty="0"/>
              <a:t> </a:t>
            </a:r>
            <a:r>
              <a:rPr lang="it-IT" sz="2800" i="1" dirty="0" err="1"/>
              <a:t>equally</a:t>
            </a:r>
            <a:r>
              <a:rPr lang="it-IT" sz="2800" i="1" dirty="0"/>
              <a:t> </a:t>
            </a:r>
            <a:r>
              <a:rPr lang="it-IT" sz="2800" i="1" dirty="0" err="1"/>
              <a:t>divided</a:t>
            </a:r>
            <a:r>
              <a:rPr lang="it-IT" sz="2800" i="1" dirty="0"/>
              <a:t> </a:t>
            </a:r>
            <a:r>
              <a:rPr lang="it-IT" sz="2800" i="1" dirty="0" err="1"/>
              <a:t>among</a:t>
            </a:r>
            <a:r>
              <a:rPr lang="it-IT" sz="2800" i="1" dirty="0"/>
              <a:t> </a:t>
            </a:r>
            <a:r>
              <a:rPr lang="it-IT" sz="2800" i="1" dirty="0" err="1"/>
              <a:t>trasmitting</a:t>
            </a:r>
            <a:r>
              <a:rPr lang="it-IT" sz="2800" i="1" dirty="0"/>
              <a:t> </a:t>
            </a:r>
            <a:r>
              <a:rPr lang="it-IT" sz="2800" i="1" dirty="0" err="1"/>
              <a:t>antennas</a:t>
            </a:r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21244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6BF0A89-3B62-42A0-0B99-AA6721E0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AD54A5F-0A69-57B3-E24F-86ED66EB53C2}"/>
                  </a:ext>
                </a:extLst>
              </p:cNvPr>
              <p:cNvSpPr txBox="1"/>
              <p:nvPr/>
            </p:nvSpPr>
            <p:spPr>
              <a:xfrm>
                <a:off x="716804" y="4191017"/>
                <a:ext cx="5009607" cy="1402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55B83"/>
                    </a:solidFill>
                  </a:rPr>
                  <a:t>Minimum capacity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Minimum capacity is obtained for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sz="1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all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ones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400" b="0" dirty="0"/>
                  <a:t> </a:t>
                </a:r>
                <a:r>
                  <a:rPr lang="it-IT" sz="1400" b="0" dirty="0" err="1"/>
                  <a:t>matrix</a:t>
                </a:r>
                <a:r>
                  <a:rPr lang="it-IT" sz="1400" b="0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corresponds to an entirely correlated (rank-one) MIMO channel.</a:t>
                </a:r>
                <a:endParaRPr lang="it-IT" b="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1AD54A5F-0A69-57B3-E24F-86ED66EB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04" y="4191017"/>
                <a:ext cx="5009607" cy="1402115"/>
              </a:xfrm>
              <a:prstGeom prst="rect">
                <a:avLst/>
              </a:prstGeom>
              <a:blipFill>
                <a:blip r:embed="rId2"/>
                <a:stretch>
                  <a:fillRect l="-2680" t="-5652" b="-6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44CD84-8BA4-B671-7980-9ECAF9FCF2B1}"/>
                  </a:ext>
                </a:extLst>
              </p:cNvPr>
              <p:cNvSpPr txBox="1"/>
              <p:nvPr/>
            </p:nvSpPr>
            <p:spPr>
              <a:xfrm>
                <a:off x="6465590" y="4182156"/>
                <a:ext cx="5125783" cy="1402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55B83"/>
                    </a:solidFill>
                  </a:rPr>
                  <a:t>Maximum capacity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Maximum capacity is obtained for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it-IT" b="0" dirty="0"/>
              </a:p>
              <a:p>
                <a:endParaRPr lang="it-IT" sz="10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1400" dirty="0"/>
                  <a:t>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sz="1400" b="0" dirty="0"/>
                  <a:t> </a:t>
                </a:r>
                <a:r>
                  <a:rPr lang="it-IT" sz="1400" b="0" dirty="0" err="1"/>
                  <a:t>matrix</a:t>
                </a:r>
                <a:r>
                  <a:rPr lang="it-IT" sz="1400" b="0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This corresponds to a </a:t>
                </a:r>
                <a:r>
                  <a:rPr lang="it-IT" sz="1400" dirty="0" err="1"/>
                  <a:t>perfectly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orthogonal</a:t>
                </a:r>
                <a:r>
                  <a:rPr lang="it-IT" sz="1400" dirty="0"/>
                  <a:t> MIMO </a:t>
                </a:r>
                <a:r>
                  <a:rPr lang="it-IT" sz="1400" dirty="0" err="1"/>
                  <a:t>subchannels</a:t>
                </a:r>
                <a:r>
                  <a:rPr lang="it-IT" sz="1400" dirty="0"/>
                  <a:t>.</a:t>
                </a:r>
                <a:endParaRPr lang="it-IT" sz="1400" b="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344CD84-8BA4-B671-7980-9ECAF9FCF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90" y="4182156"/>
                <a:ext cx="5125783" cy="1402115"/>
              </a:xfrm>
              <a:prstGeom prst="rect">
                <a:avLst/>
              </a:prstGeom>
              <a:blipFill>
                <a:blip r:embed="rId3"/>
                <a:stretch>
                  <a:fillRect l="-2619" t="-5652" b="-6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D9FF14B-74EF-AF39-EDC5-C2A015FBFFE0}"/>
                  </a:ext>
                </a:extLst>
              </p:cNvPr>
              <p:cNvSpPr txBox="1"/>
              <p:nvPr/>
            </p:nvSpPr>
            <p:spPr>
              <a:xfrm>
                <a:off x="2056943" y="1651277"/>
                <a:ext cx="8096893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it-IT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mr>
                          <m:mr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/>
                                          </m:sSubSup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D9FF14B-74EF-AF39-EDC5-C2A015FBF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943" y="1651277"/>
                <a:ext cx="8096893" cy="1360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A6808B-DCAC-D1EF-6027-954FD2E2FADD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A6C8790-5D84-26E1-0564-712C8BA6ABA8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3221608" y="3011906"/>
            <a:ext cx="2883782" cy="1179111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333E790-386A-E1DC-E3B0-B783A2CCF2D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105390" y="3011906"/>
            <a:ext cx="2923092" cy="1170250"/>
          </a:xfrm>
          <a:prstGeom prst="straightConnector1">
            <a:avLst/>
          </a:prstGeom>
          <a:ln>
            <a:solidFill>
              <a:srgbClr val="255B8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FBC9934A-284D-911B-3904-381ABCD98E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3913" y="1101495"/>
                <a:ext cx="5850405" cy="91365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it-IT" sz="1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FBC9934A-284D-911B-3904-381ABCD98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3913" y="1101495"/>
                <a:ext cx="5850405" cy="9136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A3DBD43B-32DC-0953-8D63-AEC8DD5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Symmetrical</a:t>
            </a:r>
            <a:r>
              <a:rPr lang="it-IT" dirty="0"/>
              <a:t> N x N model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BCE0421-2586-389A-5FB5-9E0E780C1562}"/>
              </a:ext>
            </a:extLst>
          </p:cNvPr>
          <p:cNvSpPr/>
          <p:nvPr/>
        </p:nvSpPr>
        <p:spPr>
          <a:xfrm>
            <a:off x="1513491" y="264586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3FA0F69-6AD7-319C-F754-C46FF8952BB6}"/>
              </a:ext>
            </a:extLst>
          </p:cNvPr>
          <p:cNvSpPr/>
          <p:nvPr/>
        </p:nvSpPr>
        <p:spPr>
          <a:xfrm>
            <a:off x="1513490" y="3203025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A7A449F-2AD3-3ADB-ABF2-07360177E9B6}"/>
              </a:ext>
            </a:extLst>
          </p:cNvPr>
          <p:cNvSpPr/>
          <p:nvPr/>
        </p:nvSpPr>
        <p:spPr>
          <a:xfrm>
            <a:off x="1527140" y="3760184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2CD25C2-5E29-CD0B-FE68-EE7EA55D23B6}"/>
              </a:ext>
            </a:extLst>
          </p:cNvPr>
          <p:cNvSpPr/>
          <p:nvPr/>
        </p:nvSpPr>
        <p:spPr>
          <a:xfrm>
            <a:off x="3477964" y="264586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A879A81-CAB9-A5B4-B6B0-001BF28742F7}"/>
              </a:ext>
            </a:extLst>
          </p:cNvPr>
          <p:cNvSpPr/>
          <p:nvPr/>
        </p:nvSpPr>
        <p:spPr>
          <a:xfrm>
            <a:off x="3477963" y="3203025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4659E3E-FBB0-44F4-5000-F524DE9D5FD4}"/>
              </a:ext>
            </a:extLst>
          </p:cNvPr>
          <p:cNvSpPr/>
          <p:nvPr/>
        </p:nvSpPr>
        <p:spPr>
          <a:xfrm>
            <a:off x="3491613" y="3760184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416DDE-D44C-8AF5-A1C2-FDE7E89ADC27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652242" y="2717435"/>
            <a:ext cx="182572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5738811-B37C-FE14-5C70-B03736735133}"/>
              </a:ext>
            </a:extLst>
          </p:cNvPr>
          <p:cNvCxnSpPr/>
          <p:nvPr/>
        </p:nvCxnSpPr>
        <p:spPr>
          <a:xfrm>
            <a:off x="1652241" y="3271279"/>
            <a:ext cx="1825722" cy="0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5E1220F-FEBF-ECFB-E70F-037161F98D9C}"/>
              </a:ext>
            </a:extLst>
          </p:cNvPr>
          <p:cNvCxnSpPr/>
          <p:nvPr/>
        </p:nvCxnSpPr>
        <p:spPr>
          <a:xfrm>
            <a:off x="1665891" y="3837807"/>
            <a:ext cx="1825722" cy="0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DBE4949-4501-4298-8813-55730D1D647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652241" y="2717435"/>
            <a:ext cx="1825723" cy="557159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A860F08-F360-C938-8BAC-26429DDED34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665891" y="2717435"/>
            <a:ext cx="1812073" cy="1114318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CB8C9D78-0140-ECAD-217B-BA965899F342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1652241" y="3274594"/>
            <a:ext cx="1839372" cy="557159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79080AA-86FC-35CE-9693-AAD8DBA7EC0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645416" y="2720750"/>
            <a:ext cx="1832547" cy="5538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CAD493F-084B-925B-917A-C1175D30D5A2}"/>
              </a:ext>
            </a:extLst>
          </p:cNvPr>
          <p:cNvCxnSpPr>
            <a:cxnSpLocks/>
          </p:cNvCxnSpPr>
          <p:nvPr/>
        </p:nvCxnSpPr>
        <p:spPr>
          <a:xfrm flipH="1">
            <a:off x="3746889" y="2714120"/>
            <a:ext cx="1" cy="55715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850D24A-1AE5-F6F2-A3BC-FE50739019C8}"/>
              </a:ext>
            </a:extLst>
          </p:cNvPr>
          <p:cNvCxnSpPr>
            <a:cxnSpLocks/>
          </p:cNvCxnSpPr>
          <p:nvPr/>
        </p:nvCxnSpPr>
        <p:spPr>
          <a:xfrm>
            <a:off x="3724063" y="271412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7FAAF52-92C1-A5D2-65E1-C15D6D09FE44}"/>
              </a:ext>
            </a:extLst>
          </p:cNvPr>
          <p:cNvCxnSpPr>
            <a:cxnSpLocks/>
          </p:cNvCxnSpPr>
          <p:nvPr/>
        </p:nvCxnSpPr>
        <p:spPr>
          <a:xfrm>
            <a:off x="3724065" y="327459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E1ADB60D-43B3-ECAD-6179-FBAE855C0848}"/>
              </a:ext>
            </a:extLst>
          </p:cNvPr>
          <p:cNvCxnSpPr>
            <a:cxnSpLocks/>
          </p:cNvCxnSpPr>
          <p:nvPr/>
        </p:nvCxnSpPr>
        <p:spPr>
          <a:xfrm flipH="1">
            <a:off x="1374738" y="2714120"/>
            <a:ext cx="1" cy="55715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F93719A-BCD3-D534-903B-12D794BA43CC}"/>
              </a:ext>
            </a:extLst>
          </p:cNvPr>
          <p:cNvCxnSpPr>
            <a:cxnSpLocks/>
          </p:cNvCxnSpPr>
          <p:nvPr/>
        </p:nvCxnSpPr>
        <p:spPr>
          <a:xfrm>
            <a:off x="1166357" y="2708574"/>
            <a:ext cx="9684" cy="1103027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37A2817-1D48-2816-56C5-BE29A152AF27}"/>
              </a:ext>
            </a:extLst>
          </p:cNvPr>
          <p:cNvCxnSpPr>
            <a:cxnSpLocks/>
          </p:cNvCxnSpPr>
          <p:nvPr/>
        </p:nvCxnSpPr>
        <p:spPr>
          <a:xfrm>
            <a:off x="905159" y="2716366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5CC64694-F5F8-9FED-FFD1-0A204E47A45F}"/>
              </a:ext>
            </a:extLst>
          </p:cNvPr>
          <p:cNvCxnSpPr>
            <a:cxnSpLocks/>
          </p:cNvCxnSpPr>
          <p:nvPr/>
        </p:nvCxnSpPr>
        <p:spPr>
          <a:xfrm>
            <a:off x="1351914" y="327459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952997D-E046-F78D-3B00-E101092628C3}"/>
              </a:ext>
            </a:extLst>
          </p:cNvPr>
          <p:cNvCxnSpPr>
            <a:cxnSpLocks/>
          </p:cNvCxnSpPr>
          <p:nvPr/>
        </p:nvCxnSpPr>
        <p:spPr>
          <a:xfrm>
            <a:off x="1156506" y="3809761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3537F0E-1E26-821B-B7FE-03FA2E5E9D9C}"/>
              </a:ext>
            </a:extLst>
          </p:cNvPr>
          <p:cNvSpPr txBox="1"/>
          <p:nvPr/>
        </p:nvSpPr>
        <p:spPr>
          <a:xfrm rot="5400000">
            <a:off x="3639105" y="2859173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3429C7C-69A7-C95E-6DFF-41D400BCBC36}"/>
              </a:ext>
            </a:extLst>
          </p:cNvPr>
          <p:cNvSpPr txBox="1"/>
          <p:nvPr/>
        </p:nvSpPr>
        <p:spPr>
          <a:xfrm rot="16200000">
            <a:off x="1095738" y="2824997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67BC2B1-0D2E-6526-9FAA-1301B3E72370}"/>
              </a:ext>
            </a:extLst>
          </p:cNvPr>
          <p:cNvSpPr txBox="1"/>
          <p:nvPr/>
        </p:nvSpPr>
        <p:spPr>
          <a:xfrm rot="16200000">
            <a:off x="873354" y="3065457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2a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FE5E72A4-1F7B-9137-90DF-6C3B8BC92CA2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665891" y="3274594"/>
            <a:ext cx="1812072" cy="557159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D88370F6-A1A1-EA1B-932E-3494542A7643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652242" y="2717435"/>
            <a:ext cx="1839371" cy="11143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BF0EE95-B5B9-552F-7685-EBC53BA0103A}"/>
              </a:ext>
            </a:extLst>
          </p:cNvPr>
          <p:cNvSpPr txBox="1"/>
          <p:nvPr/>
        </p:nvSpPr>
        <p:spPr>
          <a:xfrm>
            <a:off x="1457964" y="2601943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82031AA-604F-15F2-1059-56B73BA215DE}"/>
              </a:ext>
            </a:extLst>
          </p:cNvPr>
          <p:cNvSpPr txBox="1"/>
          <p:nvPr/>
        </p:nvSpPr>
        <p:spPr>
          <a:xfrm>
            <a:off x="1463323" y="3153774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6250B8F-889F-22F6-4BCE-C552879B7A1C}"/>
              </a:ext>
            </a:extLst>
          </p:cNvPr>
          <p:cNvSpPr txBox="1"/>
          <p:nvPr/>
        </p:nvSpPr>
        <p:spPr>
          <a:xfrm>
            <a:off x="1478440" y="3714208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9DD5E0C4-3B60-7D7D-9269-E43AB04CB3E9}"/>
              </a:ext>
            </a:extLst>
          </p:cNvPr>
          <p:cNvSpPr txBox="1"/>
          <p:nvPr/>
        </p:nvSpPr>
        <p:spPr>
          <a:xfrm>
            <a:off x="3422437" y="2599280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C1BEF9E-AE34-3E60-854E-C26B200403BA}"/>
              </a:ext>
            </a:extLst>
          </p:cNvPr>
          <p:cNvSpPr txBox="1"/>
          <p:nvPr/>
        </p:nvSpPr>
        <p:spPr>
          <a:xfrm>
            <a:off x="3423952" y="3156679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3DCD405C-1D90-9D8A-7E71-4DD4D7B09943}"/>
              </a:ext>
            </a:extLst>
          </p:cNvPr>
          <p:cNvSpPr txBox="1"/>
          <p:nvPr/>
        </p:nvSpPr>
        <p:spPr>
          <a:xfrm>
            <a:off x="3439813" y="3710810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1192311E-B51D-D913-FC6F-3CDACCDB2314}"/>
              </a:ext>
            </a:extLst>
          </p:cNvPr>
          <p:cNvCxnSpPr>
            <a:cxnSpLocks/>
          </p:cNvCxnSpPr>
          <p:nvPr/>
        </p:nvCxnSpPr>
        <p:spPr>
          <a:xfrm>
            <a:off x="1596515" y="3945040"/>
            <a:ext cx="0" cy="58367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89F1E7BB-FB4B-63B3-A1A6-06BA2CA12387}"/>
              </a:ext>
            </a:extLst>
          </p:cNvPr>
          <p:cNvCxnSpPr>
            <a:cxnSpLocks/>
          </p:cNvCxnSpPr>
          <p:nvPr/>
        </p:nvCxnSpPr>
        <p:spPr>
          <a:xfrm>
            <a:off x="3560988" y="3963277"/>
            <a:ext cx="0" cy="59493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le 66">
            <a:extLst>
              <a:ext uri="{FF2B5EF4-FFF2-40B4-BE49-F238E27FC236}">
                <a16:creationId xmlns:a16="http://schemas.microsoft.com/office/drawing/2014/main" id="{49B24EC6-9C91-824C-4F60-FA95D9457398}"/>
              </a:ext>
            </a:extLst>
          </p:cNvPr>
          <p:cNvSpPr/>
          <p:nvPr/>
        </p:nvSpPr>
        <p:spPr>
          <a:xfrm>
            <a:off x="1527140" y="4602281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7BE6B3E-01A8-8319-3ABA-3F70CFB0F554}"/>
              </a:ext>
            </a:extLst>
          </p:cNvPr>
          <p:cNvSpPr/>
          <p:nvPr/>
        </p:nvSpPr>
        <p:spPr>
          <a:xfrm>
            <a:off x="3491613" y="4602281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C3771EF4-08DF-81D4-9784-2543DFE47192}"/>
              </a:ext>
            </a:extLst>
          </p:cNvPr>
          <p:cNvCxnSpPr/>
          <p:nvPr/>
        </p:nvCxnSpPr>
        <p:spPr>
          <a:xfrm>
            <a:off x="1665891" y="4679904"/>
            <a:ext cx="1825722" cy="0"/>
          </a:xfrm>
          <a:prstGeom prst="straightConnector1">
            <a:avLst/>
          </a:prstGeom>
          <a:ln w="19050" cap="flat" cmpd="sng" algn="ctr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552AB52-B9A2-7E98-3AE9-C3CE17D909F6}"/>
              </a:ext>
            </a:extLst>
          </p:cNvPr>
          <p:cNvSpPr txBox="1"/>
          <p:nvPr/>
        </p:nvSpPr>
        <p:spPr>
          <a:xfrm>
            <a:off x="1478440" y="4558212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BC500530-809A-E6C7-E6F6-CC362FC6FDB0}"/>
              </a:ext>
            </a:extLst>
          </p:cNvPr>
          <p:cNvSpPr txBox="1"/>
          <p:nvPr/>
        </p:nvSpPr>
        <p:spPr>
          <a:xfrm>
            <a:off x="3442913" y="4558212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FADC7508-9D71-C9A1-1D1E-3400F77D032A}"/>
              </a:ext>
            </a:extLst>
          </p:cNvPr>
          <p:cNvCxnSpPr>
            <a:cxnSpLocks/>
          </p:cNvCxnSpPr>
          <p:nvPr/>
        </p:nvCxnSpPr>
        <p:spPr>
          <a:xfrm>
            <a:off x="1598230" y="4860440"/>
            <a:ext cx="19627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327FB88-6E98-A63A-7D10-D96D009B8472}"/>
              </a:ext>
            </a:extLst>
          </p:cNvPr>
          <p:cNvSpPr txBox="1"/>
          <p:nvPr/>
        </p:nvSpPr>
        <p:spPr>
          <a:xfrm>
            <a:off x="2391301" y="4860440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8313DDB-2390-24AE-F686-09CBFF659543}"/>
              </a:ext>
            </a:extLst>
          </p:cNvPr>
          <p:cNvCxnSpPr>
            <a:cxnSpLocks/>
          </p:cNvCxnSpPr>
          <p:nvPr/>
        </p:nvCxnSpPr>
        <p:spPr>
          <a:xfrm>
            <a:off x="3560988" y="4832161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006CC32D-1884-32F9-9FDF-A1E2089AD5AC}"/>
              </a:ext>
            </a:extLst>
          </p:cNvPr>
          <p:cNvCxnSpPr>
            <a:cxnSpLocks/>
          </p:cNvCxnSpPr>
          <p:nvPr/>
        </p:nvCxnSpPr>
        <p:spPr>
          <a:xfrm>
            <a:off x="1596515" y="4829185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/>
              <p:nvPr/>
            </p:nvSpPr>
            <p:spPr>
              <a:xfrm>
                <a:off x="4194822" y="2260498"/>
                <a:ext cx="7325665" cy="3427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𝐷𝑖𝑠𝑡𝑎𝑛𝑐𝑒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𝑡𝑟𝑎𝑛𝑠𝑚𝑖𝑡𝑡𝑖𝑛𝑔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𝑟𝑒𝑐𝑖𝑣𝑖𝑛𝑔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𝑎𝑛𝑡𝑒𝑛𝑛𝑎𝑠</m:t>
                    </m:r>
                  </m:oMath>
                </a14:m>
                <a:r>
                  <a:rPr lang="it-IT" sz="16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t  =  index of 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transmitting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antenna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r  =  index of 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receiving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antenna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in the situation of  a&lt;&lt;D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expand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Taylors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series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leads to: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60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it-IT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it-IT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sSup>
                          <m:sSup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</m:sSubSup>
                    <m:r>
                      <a:rPr lang="it-IT" sz="16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Ignoring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terms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constant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sum.</a:t>
                </a: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22" y="2260498"/>
                <a:ext cx="7325665" cy="3427798"/>
              </a:xfrm>
              <a:prstGeom prst="rect">
                <a:avLst/>
              </a:prstGeom>
              <a:blipFill>
                <a:blip r:embed="rId3"/>
                <a:stretch>
                  <a:fillRect l="-333" t="-534" b="-12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DA194A6-BAAF-92F4-0EDA-3C58BEBE4BFD}"/>
              </a:ext>
            </a:extLst>
          </p:cNvPr>
          <p:cNvCxnSpPr>
            <a:cxnSpLocks/>
          </p:cNvCxnSpPr>
          <p:nvPr/>
        </p:nvCxnSpPr>
        <p:spPr>
          <a:xfrm>
            <a:off x="1351912" y="271412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969D16F-F996-F988-202A-3934489DD021}"/>
              </a:ext>
            </a:extLst>
          </p:cNvPr>
          <p:cNvCxnSpPr>
            <a:cxnSpLocks/>
          </p:cNvCxnSpPr>
          <p:nvPr/>
        </p:nvCxnSpPr>
        <p:spPr>
          <a:xfrm>
            <a:off x="921452" y="2717435"/>
            <a:ext cx="6533" cy="196896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41486A-652C-1F9D-6A67-17B82087FAD6}"/>
              </a:ext>
            </a:extLst>
          </p:cNvPr>
          <p:cNvCxnSpPr>
            <a:cxnSpLocks/>
          </p:cNvCxnSpPr>
          <p:nvPr/>
        </p:nvCxnSpPr>
        <p:spPr>
          <a:xfrm>
            <a:off x="902062" y="469268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2A79C604-4B7A-8D01-8E7C-7889EDCD3C56}"/>
              </a:ext>
            </a:extLst>
          </p:cNvPr>
          <p:cNvCxnSpPr>
            <a:cxnSpLocks/>
          </p:cNvCxnSpPr>
          <p:nvPr/>
        </p:nvCxnSpPr>
        <p:spPr>
          <a:xfrm>
            <a:off x="1146822" y="270857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100BB8F-4607-A298-40F5-AE1D08F19FF0}"/>
              </a:ext>
            </a:extLst>
          </p:cNvPr>
          <p:cNvSpPr txBox="1"/>
          <p:nvPr/>
        </p:nvSpPr>
        <p:spPr>
          <a:xfrm rot="16200000">
            <a:off x="466936" y="3743289"/>
            <a:ext cx="66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(n-1)a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558E201-E137-EEE8-1E52-170BFB136E79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6F76DBB-92FD-D9C6-D47F-2712C5C718A0}"/>
              </a:ext>
            </a:extLst>
          </p:cNvPr>
          <p:cNvSpPr txBox="1"/>
          <p:nvPr/>
        </p:nvSpPr>
        <p:spPr>
          <a:xfrm>
            <a:off x="1146822" y="1404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To </a:t>
            </a:r>
            <a:r>
              <a:rPr lang="it-IT" sz="1800" dirty="0" err="1"/>
              <a:t>get</a:t>
            </a:r>
            <a:r>
              <a:rPr lang="it-IT" sz="1800" dirty="0"/>
              <a:t> the maximum </a:t>
            </a:r>
            <a:r>
              <a:rPr lang="it-IT" sz="1800" dirty="0" err="1"/>
              <a:t>capacity</a:t>
            </a:r>
            <a:r>
              <a:rPr lang="it-IT" sz="1800" dirty="0"/>
              <a:t> : 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0C3EA60E-B633-013B-143B-F456D5994880}"/>
              </a:ext>
            </a:extLst>
          </p:cNvPr>
          <p:cNvSpPr/>
          <p:nvPr/>
        </p:nvSpPr>
        <p:spPr>
          <a:xfrm>
            <a:off x="582364" y="1054451"/>
            <a:ext cx="10959066" cy="1007740"/>
          </a:xfrm>
          <a:prstGeom prst="rect">
            <a:avLst/>
          </a:prstGeom>
          <a:noFill/>
          <a:ln>
            <a:solidFill>
              <a:srgbClr val="255B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4C3D2775-3CD7-170C-3835-066492E0D5D0}"/>
                  </a:ext>
                </a:extLst>
              </p:cNvPr>
              <p:cNvSpPr txBox="1"/>
              <p:nvPr/>
            </p:nvSpPr>
            <p:spPr>
              <a:xfrm>
                <a:off x="2365872" y="2429183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4C3D2775-3CD7-170C-3835-066492E0D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72" y="2429183"/>
                <a:ext cx="374902" cy="290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9B942A0-F3B3-33D4-0373-2341F8B555D1}"/>
                  </a:ext>
                </a:extLst>
              </p:cNvPr>
              <p:cNvSpPr txBox="1"/>
              <p:nvPr/>
            </p:nvSpPr>
            <p:spPr>
              <a:xfrm>
                <a:off x="3056898" y="2894532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9B942A0-F3B3-33D4-0373-2341F8B5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98" y="2894532"/>
                <a:ext cx="374902" cy="290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5F12EDB-E1ED-6FEC-D8D3-BC46125FACD7}"/>
                  </a:ext>
                </a:extLst>
              </p:cNvPr>
              <p:cNvSpPr txBox="1"/>
              <p:nvPr/>
            </p:nvSpPr>
            <p:spPr>
              <a:xfrm>
                <a:off x="3050882" y="3374497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15F12EDB-E1ED-6FEC-D8D3-BC46125F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82" y="3374497"/>
                <a:ext cx="374902" cy="29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53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3DBD43B-32DC-0953-8D63-AEC8DD57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Symmetrical</a:t>
            </a:r>
            <a:r>
              <a:rPr lang="it-IT" dirty="0"/>
              <a:t> N x 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/>
              <p:nvPr/>
            </p:nvSpPr>
            <p:spPr>
              <a:xfrm>
                <a:off x="4504909" y="2508327"/>
                <a:ext cx="7325665" cy="2606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Finnaly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get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first maximum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impose: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</m:sSub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/>
                          </m:sSubSup>
                        </m:e>
                      </m:d>
                      <m:r>
                        <a:rPr lang="it-IT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which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leads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relates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wave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length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(D) and antenna </a:t>
                </a:r>
                <a:r>
                  <a:rPr lang="it-IT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spacing</a:t>
                </a:r>
                <a:r>
                  <a:rPr lang="it-IT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(a).</a:t>
                </a:r>
              </a:p>
              <a:p>
                <a:endParaRPr lang="it-IT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381E1755-E45A-8A81-76AE-125D5AE9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09" y="2508327"/>
                <a:ext cx="7325665" cy="2606547"/>
              </a:xfrm>
              <a:prstGeom prst="rect">
                <a:avLst/>
              </a:prstGeom>
              <a:blipFill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2A70F2-C5B1-09B0-0638-983FCF213042}"/>
              </a:ext>
            </a:extLst>
          </p:cNvPr>
          <p:cNvSpPr txBox="1"/>
          <p:nvPr/>
        </p:nvSpPr>
        <p:spPr>
          <a:xfrm>
            <a:off x="11606450" y="6349502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egnaposto contenuto 1">
                <a:extLst>
                  <a:ext uri="{FF2B5EF4-FFF2-40B4-BE49-F238E27FC236}">
                    <a16:creationId xmlns:a16="http://schemas.microsoft.com/office/drawing/2014/main" id="{2AC183F1-C278-6B61-98F0-FD5E5FD87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2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sz="1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8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8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8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/>
                              </m:sSubSup>
                              <m: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it-IT" sz="180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31" name="Segnaposto contenuto 1">
                <a:extLst>
                  <a:ext uri="{FF2B5EF4-FFF2-40B4-BE49-F238E27FC236}">
                    <a16:creationId xmlns:a16="http://schemas.microsoft.com/office/drawing/2014/main" id="{2AC183F1-C278-6B61-98F0-FD5E5FD8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13" y="1101495"/>
                <a:ext cx="5850405" cy="913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8EDB740-69B8-9904-14AA-7B90F555CCBC}"/>
              </a:ext>
            </a:extLst>
          </p:cNvPr>
          <p:cNvSpPr txBox="1"/>
          <p:nvPr/>
        </p:nvSpPr>
        <p:spPr>
          <a:xfrm>
            <a:off x="1146822" y="1404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To </a:t>
            </a:r>
            <a:r>
              <a:rPr lang="it-IT" sz="1800" dirty="0" err="1"/>
              <a:t>get</a:t>
            </a:r>
            <a:r>
              <a:rPr lang="it-IT" sz="1800" dirty="0"/>
              <a:t> the maximum </a:t>
            </a:r>
            <a:r>
              <a:rPr lang="it-IT" sz="1800" dirty="0" err="1"/>
              <a:t>capacity</a:t>
            </a:r>
            <a:r>
              <a:rPr lang="it-IT" sz="1800" dirty="0"/>
              <a:t> : 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D3DC1E7-CDE5-A707-60B5-BBB30CAA0CE9}"/>
              </a:ext>
            </a:extLst>
          </p:cNvPr>
          <p:cNvSpPr/>
          <p:nvPr/>
        </p:nvSpPr>
        <p:spPr>
          <a:xfrm>
            <a:off x="582364" y="1054451"/>
            <a:ext cx="10959066" cy="1007740"/>
          </a:xfrm>
          <a:prstGeom prst="rect">
            <a:avLst/>
          </a:prstGeom>
          <a:noFill/>
          <a:ln>
            <a:solidFill>
              <a:srgbClr val="255B8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EA109E3-57BC-1284-59A6-1DD51ADF262B}"/>
              </a:ext>
            </a:extLst>
          </p:cNvPr>
          <p:cNvSpPr/>
          <p:nvPr/>
        </p:nvSpPr>
        <p:spPr>
          <a:xfrm>
            <a:off x="1513491" y="264586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2C3CFE2B-A2DB-36F8-DDE4-1E3872300439}"/>
              </a:ext>
            </a:extLst>
          </p:cNvPr>
          <p:cNvSpPr/>
          <p:nvPr/>
        </p:nvSpPr>
        <p:spPr>
          <a:xfrm>
            <a:off x="1513490" y="3203025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4F4A9459-6BA3-756B-8C3C-C4DD14BDCD8B}"/>
              </a:ext>
            </a:extLst>
          </p:cNvPr>
          <p:cNvSpPr/>
          <p:nvPr/>
        </p:nvSpPr>
        <p:spPr>
          <a:xfrm>
            <a:off x="1527140" y="3760184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B7A13D1-E02F-BC4F-4F13-D9FC912D3F32}"/>
              </a:ext>
            </a:extLst>
          </p:cNvPr>
          <p:cNvSpPr/>
          <p:nvPr/>
        </p:nvSpPr>
        <p:spPr>
          <a:xfrm>
            <a:off x="3477964" y="2645866"/>
            <a:ext cx="138751" cy="1431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F0CDAF3-C941-1A4A-2263-FA524AEA95BC}"/>
              </a:ext>
            </a:extLst>
          </p:cNvPr>
          <p:cNvSpPr/>
          <p:nvPr/>
        </p:nvSpPr>
        <p:spPr>
          <a:xfrm>
            <a:off x="3477963" y="3203025"/>
            <a:ext cx="138751" cy="143137"/>
          </a:xfrm>
          <a:prstGeom prst="ellipse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04833043-4552-B224-DF19-88B87C15FC64}"/>
              </a:ext>
            </a:extLst>
          </p:cNvPr>
          <p:cNvSpPr/>
          <p:nvPr/>
        </p:nvSpPr>
        <p:spPr>
          <a:xfrm>
            <a:off x="3491613" y="3760184"/>
            <a:ext cx="138751" cy="143137"/>
          </a:xfrm>
          <a:prstGeom prst="ellipse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48A255F0-61EF-AA15-F63D-70A2F379F4E8}"/>
              </a:ext>
            </a:extLst>
          </p:cNvPr>
          <p:cNvCxnSpPr>
            <a:stCxn id="39" idx="6"/>
            <a:endCxn id="54" idx="2"/>
          </p:cNvCxnSpPr>
          <p:nvPr/>
        </p:nvCxnSpPr>
        <p:spPr>
          <a:xfrm>
            <a:off x="1652242" y="2717435"/>
            <a:ext cx="182572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C4CA3358-7FD0-CE66-D889-7147E9BE6060}"/>
              </a:ext>
            </a:extLst>
          </p:cNvPr>
          <p:cNvCxnSpPr/>
          <p:nvPr/>
        </p:nvCxnSpPr>
        <p:spPr>
          <a:xfrm>
            <a:off x="1652241" y="3271279"/>
            <a:ext cx="1825722" cy="0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29A65F23-D690-7378-86EE-2ADCD018A997}"/>
              </a:ext>
            </a:extLst>
          </p:cNvPr>
          <p:cNvCxnSpPr/>
          <p:nvPr/>
        </p:nvCxnSpPr>
        <p:spPr>
          <a:xfrm>
            <a:off x="1665891" y="3837807"/>
            <a:ext cx="1825722" cy="0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A3BA4AB9-F551-8763-B932-6B64C143BBFC}"/>
              </a:ext>
            </a:extLst>
          </p:cNvPr>
          <p:cNvCxnSpPr>
            <a:cxnSpLocks/>
            <a:stCxn id="40" idx="6"/>
            <a:endCxn id="54" idx="2"/>
          </p:cNvCxnSpPr>
          <p:nvPr/>
        </p:nvCxnSpPr>
        <p:spPr>
          <a:xfrm flipV="1">
            <a:off x="1652241" y="2717435"/>
            <a:ext cx="1825723" cy="557159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53839478-962F-1069-2667-5C2BB3D4C042}"/>
              </a:ext>
            </a:extLst>
          </p:cNvPr>
          <p:cNvCxnSpPr>
            <a:cxnSpLocks/>
            <a:stCxn id="41" idx="6"/>
            <a:endCxn id="54" idx="2"/>
          </p:cNvCxnSpPr>
          <p:nvPr/>
        </p:nvCxnSpPr>
        <p:spPr>
          <a:xfrm flipV="1">
            <a:off x="1665891" y="2717435"/>
            <a:ext cx="1812073" cy="1114318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C92F7ABC-A1D0-EB67-A1E0-C6DEAEC4E8B0}"/>
              </a:ext>
            </a:extLst>
          </p:cNvPr>
          <p:cNvCxnSpPr>
            <a:cxnSpLocks/>
            <a:stCxn id="40" idx="6"/>
            <a:endCxn id="57" idx="2"/>
          </p:cNvCxnSpPr>
          <p:nvPr/>
        </p:nvCxnSpPr>
        <p:spPr>
          <a:xfrm>
            <a:off x="1652241" y="3274594"/>
            <a:ext cx="1839372" cy="557159"/>
          </a:xfrm>
          <a:prstGeom prst="straightConnector1">
            <a:avLst/>
          </a:prstGeom>
          <a:ln w="19050" cap="flat" cmpd="sng" algn="ctr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C3109713-03F5-378A-2E65-99D22B6F5CC2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1645416" y="2720750"/>
            <a:ext cx="1832547" cy="5538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499439FD-E538-18AD-90A1-B11AD3F6DCDC}"/>
              </a:ext>
            </a:extLst>
          </p:cNvPr>
          <p:cNvCxnSpPr>
            <a:cxnSpLocks/>
          </p:cNvCxnSpPr>
          <p:nvPr/>
        </p:nvCxnSpPr>
        <p:spPr>
          <a:xfrm flipH="1">
            <a:off x="3746889" y="2714120"/>
            <a:ext cx="1" cy="55715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823ABF2F-6D77-75DC-F362-2C876FD78357}"/>
              </a:ext>
            </a:extLst>
          </p:cNvPr>
          <p:cNvCxnSpPr>
            <a:cxnSpLocks/>
          </p:cNvCxnSpPr>
          <p:nvPr/>
        </p:nvCxnSpPr>
        <p:spPr>
          <a:xfrm>
            <a:off x="3724063" y="271412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05A06283-AFEF-FA97-92AA-BA85911E074C}"/>
              </a:ext>
            </a:extLst>
          </p:cNvPr>
          <p:cNvCxnSpPr>
            <a:cxnSpLocks/>
          </p:cNvCxnSpPr>
          <p:nvPr/>
        </p:nvCxnSpPr>
        <p:spPr>
          <a:xfrm>
            <a:off x="3724065" y="327459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8727F4A5-50DE-F3EC-6E81-471DD1FB229E}"/>
              </a:ext>
            </a:extLst>
          </p:cNvPr>
          <p:cNvCxnSpPr>
            <a:cxnSpLocks/>
          </p:cNvCxnSpPr>
          <p:nvPr/>
        </p:nvCxnSpPr>
        <p:spPr>
          <a:xfrm flipH="1">
            <a:off x="1374738" y="2714120"/>
            <a:ext cx="1" cy="55715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240D00EF-C56F-E8F4-511B-2B066C42A823}"/>
              </a:ext>
            </a:extLst>
          </p:cNvPr>
          <p:cNvCxnSpPr>
            <a:cxnSpLocks/>
          </p:cNvCxnSpPr>
          <p:nvPr/>
        </p:nvCxnSpPr>
        <p:spPr>
          <a:xfrm>
            <a:off x="1166357" y="2708574"/>
            <a:ext cx="9684" cy="1103027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E7CB819B-17DF-FEEC-B120-595AD03081FC}"/>
              </a:ext>
            </a:extLst>
          </p:cNvPr>
          <p:cNvCxnSpPr>
            <a:cxnSpLocks/>
          </p:cNvCxnSpPr>
          <p:nvPr/>
        </p:nvCxnSpPr>
        <p:spPr>
          <a:xfrm>
            <a:off x="905159" y="2716366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4B7AB8DE-A9EB-4E8A-A779-9B743ADC84F1}"/>
              </a:ext>
            </a:extLst>
          </p:cNvPr>
          <p:cNvCxnSpPr>
            <a:cxnSpLocks/>
          </p:cNvCxnSpPr>
          <p:nvPr/>
        </p:nvCxnSpPr>
        <p:spPr>
          <a:xfrm>
            <a:off x="1351914" y="327459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E28AB4D2-E8F8-A749-55AA-B4B995100E38}"/>
              </a:ext>
            </a:extLst>
          </p:cNvPr>
          <p:cNvCxnSpPr>
            <a:cxnSpLocks/>
          </p:cNvCxnSpPr>
          <p:nvPr/>
        </p:nvCxnSpPr>
        <p:spPr>
          <a:xfrm>
            <a:off x="1156506" y="3809761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FD70F92A-F046-241F-83E4-14ACD377D430}"/>
              </a:ext>
            </a:extLst>
          </p:cNvPr>
          <p:cNvSpPr txBox="1"/>
          <p:nvPr/>
        </p:nvSpPr>
        <p:spPr>
          <a:xfrm rot="5400000">
            <a:off x="3639105" y="2859173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109345EF-325C-8752-5E32-743F6B025618}"/>
              </a:ext>
            </a:extLst>
          </p:cNvPr>
          <p:cNvSpPr txBox="1"/>
          <p:nvPr/>
        </p:nvSpPr>
        <p:spPr>
          <a:xfrm rot="16200000">
            <a:off x="1095738" y="2824997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a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48D1D6F-85A9-C7E7-97D8-3A980A910063}"/>
              </a:ext>
            </a:extLst>
          </p:cNvPr>
          <p:cNvSpPr txBox="1"/>
          <p:nvPr/>
        </p:nvSpPr>
        <p:spPr>
          <a:xfrm rot="16200000">
            <a:off x="873354" y="3065457"/>
            <a:ext cx="37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2a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7FB45B84-73AB-013D-2FD1-028F7B64BB27}"/>
              </a:ext>
            </a:extLst>
          </p:cNvPr>
          <p:cNvCxnSpPr>
            <a:cxnSpLocks/>
            <a:stCxn id="41" idx="6"/>
            <a:endCxn id="55" idx="2"/>
          </p:cNvCxnSpPr>
          <p:nvPr/>
        </p:nvCxnSpPr>
        <p:spPr>
          <a:xfrm flipV="1">
            <a:off x="1665891" y="3274594"/>
            <a:ext cx="1812072" cy="557159"/>
          </a:xfrm>
          <a:prstGeom prst="straightConnector1">
            <a:avLst/>
          </a:prstGeom>
          <a:ln w="19050" cap="flat" cmpd="sng" algn="ctr">
            <a:solidFill>
              <a:srgbClr val="FF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861B9102-271A-430C-F032-A65CE2E32AE3}"/>
              </a:ext>
            </a:extLst>
          </p:cNvPr>
          <p:cNvCxnSpPr>
            <a:cxnSpLocks/>
            <a:stCxn id="39" idx="6"/>
            <a:endCxn id="57" idx="2"/>
          </p:cNvCxnSpPr>
          <p:nvPr/>
        </p:nvCxnSpPr>
        <p:spPr>
          <a:xfrm>
            <a:off x="1652242" y="2717435"/>
            <a:ext cx="1839371" cy="11143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55B7BC4C-8CE6-2DA6-6CD0-28AA3D287125}"/>
              </a:ext>
            </a:extLst>
          </p:cNvPr>
          <p:cNvSpPr txBox="1"/>
          <p:nvPr/>
        </p:nvSpPr>
        <p:spPr>
          <a:xfrm>
            <a:off x="1457964" y="2601943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3B7B553E-7350-2A31-9586-FB0E32D7627E}"/>
              </a:ext>
            </a:extLst>
          </p:cNvPr>
          <p:cNvSpPr txBox="1"/>
          <p:nvPr/>
        </p:nvSpPr>
        <p:spPr>
          <a:xfrm>
            <a:off x="1463323" y="3153774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90993467-0CC0-E7E8-3293-DB95CC2079CE}"/>
              </a:ext>
            </a:extLst>
          </p:cNvPr>
          <p:cNvSpPr txBox="1"/>
          <p:nvPr/>
        </p:nvSpPr>
        <p:spPr>
          <a:xfrm>
            <a:off x="1478440" y="3714208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6BCCE484-36C1-296D-47D3-828D389B4B01}"/>
              </a:ext>
            </a:extLst>
          </p:cNvPr>
          <p:cNvSpPr txBox="1"/>
          <p:nvPr/>
        </p:nvSpPr>
        <p:spPr>
          <a:xfrm>
            <a:off x="3422437" y="2599280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1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B8845197-D2A4-FB3D-4ED3-EE64AD2D0A8B}"/>
              </a:ext>
            </a:extLst>
          </p:cNvPr>
          <p:cNvSpPr txBox="1"/>
          <p:nvPr/>
        </p:nvSpPr>
        <p:spPr>
          <a:xfrm>
            <a:off x="3423952" y="3156679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2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D3B27CA4-76A1-55F6-BC18-6B4BB4ADCB2D}"/>
              </a:ext>
            </a:extLst>
          </p:cNvPr>
          <p:cNvSpPr txBox="1"/>
          <p:nvPr/>
        </p:nvSpPr>
        <p:spPr>
          <a:xfrm>
            <a:off x="3439813" y="3710810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3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DF5B87BB-3FE4-FE76-DD23-964A5546F28A}"/>
              </a:ext>
            </a:extLst>
          </p:cNvPr>
          <p:cNvCxnSpPr>
            <a:cxnSpLocks/>
          </p:cNvCxnSpPr>
          <p:nvPr/>
        </p:nvCxnSpPr>
        <p:spPr>
          <a:xfrm>
            <a:off x="1596515" y="3945040"/>
            <a:ext cx="0" cy="58367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AE8E7756-4214-F873-6DA7-76FA698F22C8}"/>
              </a:ext>
            </a:extLst>
          </p:cNvPr>
          <p:cNvCxnSpPr>
            <a:cxnSpLocks/>
          </p:cNvCxnSpPr>
          <p:nvPr/>
        </p:nvCxnSpPr>
        <p:spPr>
          <a:xfrm>
            <a:off x="3560988" y="3963277"/>
            <a:ext cx="0" cy="59493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Ovale 106">
            <a:extLst>
              <a:ext uri="{FF2B5EF4-FFF2-40B4-BE49-F238E27FC236}">
                <a16:creationId xmlns:a16="http://schemas.microsoft.com/office/drawing/2014/main" id="{2C779C1C-AA32-1F16-62BB-B57F5A4636B2}"/>
              </a:ext>
            </a:extLst>
          </p:cNvPr>
          <p:cNvSpPr/>
          <p:nvPr/>
        </p:nvSpPr>
        <p:spPr>
          <a:xfrm>
            <a:off x="1527140" y="4602281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Ovale 107">
            <a:extLst>
              <a:ext uri="{FF2B5EF4-FFF2-40B4-BE49-F238E27FC236}">
                <a16:creationId xmlns:a16="http://schemas.microsoft.com/office/drawing/2014/main" id="{5A2F1AD5-82DE-1288-6A8E-DC688BD47390}"/>
              </a:ext>
            </a:extLst>
          </p:cNvPr>
          <p:cNvSpPr/>
          <p:nvPr/>
        </p:nvSpPr>
        <p:spPr>
          <a:xfrm>
            <a:off x="3491613" y="4602281"/>
            <a:ext cx="138751" cy="143137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9" name="Connettore 2 108">
            <a:extLst>
              <a:ext uri="{FF2B5EF4-FFF2-40B4-BE49-F238E27FC236}">
                <a16:creationId xmlns:a16="http://schemas.microsoft.com/office/drawing/2014/main" id="{EA4CFE4B-FCD4-957E-9B5B-76BD3C03A293}"/>
              </a:ext>
            </a:extLst>
          </p:cNvPr>
          <p:cNvCxnSpPr/>
          <p:nvPr/>
        </p:nvCxnSpPr>
        <p:spPr>
          <a:xfrm>
            <a:off x="1665891" y="4679904"/>
            <a:ext cx="1825722" cy="0"/>
          </a:xfrm>
          <a:prstGeom prst="straightConnector1">
            <a:avLst/>
          </a:prstGeom>
          <a:ln w="19050" cap="flat" cmpd="sng" algn="ctr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A0D37EFA-DEE1-0684-26F2-B8940F002D42}"/>
              </a:ext>
            </a:extLst>
          </p:cNvPr>
          <p:cNvSpPr txBox="1"/>
          <p:nvPr/>
        </p:nvSpPr>
        <p:spPr>
          <a:xfrm>
            <a:off x="1478440" y="4558212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AACCA0AB-D11F-5CB8-47D1-8BB33A6CFD15}"/>
              </a:ext>
            </a:extLst>
          </p:cNvPr>
          <p:cNvSpPr txBox="1"/>
          <p:nvPr/>
        </p:nvSpPr>
        <p:spPr>
          <a:xfrm>
            <a:off x="3442913" y="4558212"/>
            <a:ext cx="37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/>
              <a:t>n</a:t>
            </a: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F4931E63-69DF-5EBB-D836-003EB9E754E0}"/>
              </a:ext>
            </a:extLst>
          </p:cNvPr>
          <p:cNvCxnSpPr>
            <a:cxnSpLocks/>
          </p:cNvCxnSpPr>
          <p:nvPr/>
        </p:nvCxnSpPr>
        <p:spPr>
          <a:xfrm>
            <a:off x="1598230" y="4860440"/>
            <a:ext cx="19627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9474BC15-E2F2-1D10-60CB-D411C7DA6DF1}"/>
              </a:ext>
            </a:extLst>
          </p:cNvPr>
          <p:cNvSpPr txBox="1"/>
          <p:nvPr/>
        </p:nvSpPr>
        <p:spPr>
          <a:xfrm>
            <a:off x="2391301" y="4860440"/>
            <a:ext cx="37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193EA642-BB94-EFB7-EED5-DFADC4D25AC5}"/>
              </a:ext>
            </a:extLst>
          </p:cNvPr>
          <p:cNvCxnSpPr>
            <a:cxnSpLocks/>
          </p:cNvCxnSpPr>
          <p:nvPr/>
        </p:nvCxnSpPr>
        <p:spPr>
          <a:xfrm>
            <a:off x="3560988" y="4832161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CB104215-F663-16E6-3777-91F317DB2F56}"/>
              </a:ext>
            </a:extLst>
          </p:cNvPr>
          <p:cNvCxnSpPr>
            <a:cxnSpLocks/>
          </p:cNvCxnSpPr>
          <p:nvPr/>
        </p:nvCxnSpPr>
        <p:spPr>
          <a:xfrm>
            <a:off x="1596515" y="4829185"/>
            <a:ext cx="0" cy="547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4D92F834-440F-CE79-4514-E15661920EFE}"/>
              </a:ext>
            </a:extLst>
          </p:cNvPr>
          <p:cNvCxnSpPr>
            <a:cxnSpLocks/>
          </p:cNvCxnSpPr>
          <p:nvPr/>
        </p:nvCxnSpPr>
        <p:spPr>
          <a:xfrm>
            <a:off x="1351912" y="271412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7EC57118-119D-6716-4309-A02134806A81}"/>
              </a:ext>
            </a:extLst>
          </p:cNvPr>
          <p:cNvCxnSpPr>
            <a:cxnSpLocks/>
          </p:cNvCxnSpPr>
          <p:nvPr/>
        </p:nvCxnSpPr>
        <p:spPr>
          <a:xfrm>
            <a:off x="921452" y="2717435"/>
            <a:ext cx="6533" cy="1968969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5DB9EEAC-646E-39E7-BF8B-0B5EB238CB43}"/>
              </a:ext>
            </a:extLst>
          </p:cNvPr>
          <p:cNvCxnSpPr>
            <a:cxnSpLocks/>
          </p:cNvCxnSpPr>
          <p:nvPr/>
        </p:nvCxnSpPr>
        <p:spPr>
          <a:xfrm>
            <a:off x="902062" y="4692680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122B4EAE-FDB0-87C2-45C8-BEB61F655729}"/>
              </a:ext>
            </a:extLst>
          </p:cNvPr>
          <p:cNvCxnSpPr>
            <a:cxnSpLocks/>
          </p:cNvCxnSpPr>
          <p:nvPr/>
        </p:nvCxnSpPr>
        <p:spPr>
          <a:xfrm>
            <a:off x="1146822" y="2708574"/>
            <a:ext cx="45651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9CB553DD-123F-C83B-0282-0F2DCE236824}"/>
              </a:ext>
            </a:extLst>
          </p:cNvPr>
          <p:cNvSpPr txBox="1"/>
          <p:nvPr/>
        </p:nvSpPr>
        <p:spPr>
          <a:xfrm rot="16200000">
            <a:off x="466936" y="3743289"/>
            <a:ext cx="66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rgbClr val="6600CC"/>
                </a:solidFill>
              </a:rPr>
              <a:t>(n-1)a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asellaDiTesto 120">
                <a:extLst>
                  <a:ext uri="{FF2B5EF4-FFF2-40B4-BE49-F238E27FC236}">
                    <a16:creationId xmlns:a16="http://schemas.microsoft.com/office/drawing/2014/main" id="{9EA4705A-B4E2-808B-29A1-B0F12DE117A5}"/>
                  </a:ext>
                </a:extLst>
              </p:cNvPr>
              <p:cNvSpPr txBox="1"/>
              <p:nvPr/>
            </p:nvSpPr>
            <p:spPr>
              <a:xfrm>
                <a:off x="2365872" y="2429183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1" name="CasellaDiTesto 120">
                <a:extLst>
                  <a:ext uri="{FF2B5EF4-FFF2-40B4-BE49-F238E27FC236}">
                    <a16:creationId xmlns:a16="http://schemas.microsoft.com/office/drawing/2014/main" id="{9EA4705A-B4E2-808B-29A1-B0F12DE11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72" y="2429183"/>
                <a:ext cx="374902" cy="2905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398DC43B-3488-83A6-AF6C-AB4FEB0B08BC}"/>
                  </a:ext>
                </a:extLst>
              </p:cNvPr>
              <p:cNvSpPr txBox="1"/>
              <p:nvPr/>
            </p:nvSpPr>
            <p:spPr>
              <a:xfrm>
                <a:off x="3056898" y="2894532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398DC43B-3488-83A6-AF6C-AB4FEB0B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898" y="2894532"/>
                <a:ext cx="374902" cy="290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4A226CEE-8012-5F0C-C6D9-646093187D43}"/>
                  </a:ext>
                </a:extLst>
              </p:cNvPr>
              <p:cNvSpPr txBox="1"/>
              <p:nvPr/>
            </p:nvSpPr>
            <p:spPr>
              <a:xfrm>
                <a:off x="3050882" y="3374497"/>
                <a:ext cx="374902" cy="290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1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1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it-IT" sz="1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3" name="CasellaDiTesto 122">
                <a:extLst>
                  <a:ext uri="{FF2B5EF4-FFF2-40B4-BE49-F238E27FC236}">
                    <a16:creationId xmlns:a16="http://schemas.microsoft.com/office/drawing/2014/main" id="{4A226CEE-8012-5F0C-C6D9-646093187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82" y="3374497"/>
                <a:ext cx="374902" cy="290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187422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FB603024DC3C44AE7DA16B4FFEAADA" ma:contentTypeVersion="13" ma:contentTypeDescription="Creare un nuovo documento." ma:contentTypeScope="" ma:versionID="0a7b1cfc559708635852956104944fa9">
  <xsd:schema xmlns:xsd="http://www.w3.org/2001/XMLSchema" xmlns:xs="http://www.w3.org/2001/XMLSchema" xmlns:p="http://schemas.microsoft.com/office/2006/metadata/properties" xmlns:ns3="0506e4f3-989f-41cd-a2b3-b295b4aa1123" xmlns:ns4="56b1935b-7a74-42ed-a776-ebd2365c8a2b" targetNamespace="http://schemas.microsoft.com/office/2006/metadata/properties" ma:root="true" ma:fieldsID="8877e39008c1e455171c28a187778cac" ns3:_="" ns4:_="">
    <xsd:import namespace="0506e4f3-989f-41cd-a2b3-b295b4aa1123"/>
    <xsd:import namespace="56b1935b-7a74-42ed-a776-ebd2365c8a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6e4f3-989f-41cd-a2b3-b295b4aa11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1935b-7a74-42ed-a776-ebd2365c8a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DA74EC-C36A-4423-8533-575689AC12E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0506e4f3-989f-41cd-a2b3-b295b4aa1123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56b1935b-7a74-42ed-a776-ebd2365c8a2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DC61693-D0BA-4425-9BCF-4DF840728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6e4f3-989f-41cd-a2b3-b295b4aa1123"/>
    <ds:schemaRef ds:uri="56b1935b-7a74-42ed-a776-ebd2365c8a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A02396-A7DA-4CF5-8FB8-FE47DA938F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3410</TotalTime>
  <Words>1696</Words>
  <Application>Microsoft Office PowerPoint</Application>
  <PresentationFormat>Widescreen</PresentationFormat>
  <Paragraphs>327</Paragraphs>
  <Slides>32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Franklin Gothic Book</vt:lpstr>
      <vt:lpstr>Wingdings</vt:lpstr>
      <vt:lpstr>POLI</vt:lpstr>
      <vt:lpstr>Presentazione standard di PowerPoint</vt:lpstr>
      <vt:lpstr>Introduction</vt:lpstr>
      <vt:lpstr>Introduction</vt:lpstr>
      <vt:lpstr>LoS MIMO in Microwave Point-to-Point Links</vt:lpstr>
      <vt:lpstr>Mathematical Model</vt:lpstr>
      <vt:lpstr>Mathematical Model</vt:lpstr>
      <vt:lpstr>Mathematical Model</vt:lpstr>
      <vt:lpstr>Symmetrical N x N model</vt:lpstr>
      <vt:lpstr>Symmetrical N x N model</vt:lpstr>
      <vt:lpstr>Computational Model</vt:lpstr>
      <vt:lpstr>Case of study</vt:lpstr>
      <vt:lpstr>Case of study</vt:lpstr>
      <vt:lpstr>Case of study</vt:lpstr>
      <vt:lpstr>Case of study</vt:lpstr>
      <vt:lpstr>Case of study</vt:lpstr>
      <vt:lpstr>Case of study</vt:lpstr>
      <vt:lpstr>Line of Sight MIMO in Microwave Point-to-Point Links</vt:lpstr>
      <vt:lpstr>Asymmetrical N x N model – Different antenna spacing</vt:lpstr>
      <vt:lpstr>Case of study</vt:lpstr>
      <vt:lpstr>Case of study</vt:lpstr>
      <vt:lpstr>Case of study</vt:lpstr>
      <vt:lpstr>Case of study</vt:lpstr>
      <vt:lpstr>Case of study</vt:lpstr>
      <vt:lpstr>Line of Sight MIMO in Microwave Point-to-Point Links</vt:lpstr>
      <vt:lpstr>Asymmetrical 2 x 2 model – Displacement of antenna</vt:lpstr>
      <vt:lpstr>Case of study</vt:lpstr>
      <vt:lpstr>Case of study</vt:lpstr>
      <vt:lpstr>Case of study</vt:lpstr>
      <vt:lpstr>Case of study</vt:lpstr>
      <vt:lpstr>Conclusions</vt:lpstr>
      <vt:lpstr>References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Marsona Panci</cp:lastModifiedBy>
  <cp:revision>58</cp:revision>
  <dcterms:created xsi:type="dcterms:W3CDTF">2015-05-26T12:27:57Z</dcterms:created>
  <dcterms:modified xsi:type="dcterms:W3CDTF">2024-09-27T18:00:40Z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0x0101006AFB603024DC3C44AE7DA16B4FFEAADA</vt:lpwstr>
  </property>
</Properties>
</file>