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282" r:id="rId4"/>
    <p:sldId id="279" r:id="rId5"/>
    <p:sldId id="465" r:id="rId6"/>
    <p:sldId id="472" r:id="rId7"/>
    <p:sldId id="478" r:id="rId9"/>
    <p:sldId id="479" r:id="rId10"/>
    <p:sldId id="480" r:id="rId11"/>
    <p:sldId id="481" r:id="rId12"/>
    <p:sldId id="482" r:id="rId13"/>
    <p:sldId id="483" r:id="rId14"/>
    <p:sldId id="484" r:id="rId15"/>
    <p:sldId id="485" r:id="rId16"/>
    <p:sldId id="486" r:id="rId17"/>
    <p:sldId id="487" r:id="rId18"/>
    <p:sldId id="488" r:id="rId19"/>
    <p:sldId id="489" r:id="rId20"/>
    <p:sldId id="490" r:id="rId21"/>
    <p:sldId id="491" r:id="rId22"/>
    <p:sldId id="492" r:id="rId23"/>
    <p:sldId id="493" r:id="rId24"/>
    <p:sldId id="494" r:id="rId25"/>
    <p:sldId id="495" r:id="rId26"/>
    <p:sldId id="496" r:id="rId27"/>
    <p:sldId id="497" r:id="rId28"/>
    <p:sldId id="498" r:id="rId29"/>
    <p:sldId id="499" r:id="rId30"/>
    <p:sldId id="500" r:id="rId31"/>
    <p:sldId id="501" r:id="rId32"/>
    <p:sldId id="502" r:id="rId33"/>
    <p:sldId id="503" r:id="rId34"/>
    <p:sldId id="504" r:id="rId35"/>
    <p:sldId id="505" r:id="rId36"/>
    <p:sldId id="506" r:id="rId37"/>
    <p:sldId id="507" r:id="rId38"/>
    <p:sldId id="577" r:id="rId39"/>
    <p:sldId id="578" r:id="rId40"/>
    <p:sldId id="579" r:id="rId41"/>
    <p:sldId id="580" r:id="rId42"/>
    <p:sldId id="581" r:id="rId43"/>
    <p:sldId id="582" r:id="rId44"/>
    <p:sldId id="583" r:id="rId45"/>
    <p:sldId id="584" r:id="rId46"/>
    <p:sldId id="585" r:id="rId47"/>
    <p:sldId id="586" r:id="rId48"/>
    <p:sldId id="587" r:id="rId49"/>
    <p:sldId id="588" r:id="rId50"/>
    <p:sldId id="589" r:id="rId51"/>
    <p:sldId id="590" r:id="rId52"/>
    <p:sldId id="591" r:id="rId53"/>
    <p:sldId id="592" r:id="rId54"/>
    <p:sldId id="593" r:id="rId55"/>
    <p:sldId id="594" r:id="rId56"/>
    <p:sldId id="595" r:id="rId57"/>
    <p:sldId id="596" r:id="rId58"/>
    <p:sldId id="597" r:id="rId59"/>
    <p:sldId id="598" r:id="rId60"/>
    <p:sldId id="599" r:id="rId61"/>
    <p:sldId id="600" r:id="rId62"/>
    <p:sldId id="601" r:id="rId63"/>
    <p:sldId id="602" r:id="rId64"/>
    <p:sldId id="603" r:id="rId65"/>
    <p:sldId id="604" r:id="rId66"/>
    <p:sldId id="605" r:id="rId67"/>
    <p:sldId id="606" r:id="rId68"/>
    <p:sldId id="607" r:id="rId69"/>
    <p:sldId id="608" r:id="rId70"/>
    <p:sldId id="609" r:id="rId71"/>
    <p:sldId id="610" r:id="rId72"/>
    <p:sldId id="611" r:id="rId73"/>
    <p:sldId id="612" r:id="rId74"/>
    <p:sldId id="613" r:id="rId75"/>
    <p:sldId id="614" r:id="rId76"/>
    <p:sldId id="615" r:id="rId77"/>
    <p:sldId id="616" r:id="rId78"/>
    <p:sldId id="617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 Shin Hwei" initials="TS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>
        <p:guide orient="horz" pos="2149"/>
        <p:guide pos="37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3" Type="http://schemas.openxmlformats.org/officeDocument/2006/relationships/commentAuthors" Target="commentAuthors.xml"/><Relationship Id="rId82" Type="http://schemas.openxmlformats.org/officeDocument/2006/relationships/tableStyles" Target="tableStyles.xml"/><Relationship Id="rId81" Type="http://schemas.openxmlformats.org/officeDocument/2006/relationships/viewProps" Target="viewProps.xml"/><Relationship Id="rId80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4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EF5719-A230-4C82-AF24-E62E928F7FF8}" type="slidenum">
              <a:rPr kumimoji="0" lang="en-US" altLang="en-US" sz="12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2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E04E79-2B77-43E6-9FBE-4EBAE6ACB30E}" type="slidenum">
              <a:rPr kumimoji="0" lang="en-US" altLang="en-US" sz="12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2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144CF7-0872-49BF-8A97-818CEB6E4D86}" type="slidenum">
              <a:rPr kumimoji="0" lang="en-US" altLang="en-US" sz="12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2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DCAA6E7-A5BB-43E7-97B0-5F3FCCF7AF90}" type="slidenum">
              <a:rPr kumimoji="0" lang="en-US" altLang="en-US" sz="12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2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C93B7E2-D4CC-417C-859E-B974E0EA8C46}" type="slidenum">
              <a:rPr kumimoji="0" lang="zh-CN" alt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</a:fld>
            <a:endParaRPr kumimoji="0" lang="en-US" altLang="zh-CN" sz="11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21DC16-DCBD-4C1C-95BF-4EA5AE304944}" type="slidenum">
              <a:rPr kumimoji="0" lang="zh-CN" alt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</a:fld>
            <a:endParaRPr kumimoji="0" lang="en-US" altLang="zh-CN" sz="11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students haven’t seen this. Some (graduate students) saw it years ago in a theory class they promptly forgot. It’s a good idea to ask the students how much they know or remember about grammars and BNF.</a:t>
            </a:r>
            <a:r>
              <a:rPr lang="en-US" baseline="0" dirty="0" smtClean="0"/>
              <a:t> Some know Java’s </a:t>
            </a:r>
            <a:r>
              <a:rPr lang="en-US" baseline="0" dirty="0" err="1" smtClean="0"/>
              <a:t>regexp</a:t>
            </a:r>
            <a:r>
              <a:rPr lang="en-US" baseline="0" dirty="0" smtClean="0"/>
              <a:t> and XML, but don’t see the connection to their theory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64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650710-2B61-4F23-9ECD-28F1DFC6FA50}" type="slidenum">
              <a:rPr kumimoji="0" lang="zh-CN" alt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</a:fld>
            <a:endParaRPr kumimoji="0" lang="en-US" altLang="zh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2634218-F33B-4262-A1F6-BFBE7F08F4E3}" type="slidenum">
              <a:rPr kumimoji="0" lang="zh-CN" alt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</a:fld>
            <a:endParaRPr kumimoji="0" lang="en-US" altLang="zh-CN" sz="11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DC1558-3A10-466B-A68B-497D33D99C20}" type="slidenum">
              <a:rPr kumimoji="0" lang="zh-CN" alt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</a:fld>
            <a:endParaRPr kumimoji="0" lang="en-US" altLang="zh-CN" sz="11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Many of our students are not familiar with grammars or BNF. Some have never seen it, some saw it years ago and forgot, and some are quite familiar. I often give an assignment on this section with a simple BNF and ask straightforward questions: How</a:t>
            </a:r>
            <a:r>
              <a:rPr lang="en-US" altLang="en-US" baseline="0" dirty="0" smtClean="0"/>
              <a:t> many </a:t>
            </a:r>
            <a:r>
              <a:rPr lang="en-US" altLang="en-US" baseline="0" dirty="0" err="1" smtClean="0"/>
              <a:t>nonterminals</a:t>
            </a:r>
            <a:r>
              <a:rPr lang="en-US" altLang="en-US" baseline="0" dirty="0" smtClean="0"/>
              <a:t>, how many terminals, write two strings from the grammar. I usually stop here and do those questions as an in-class exercise.</a:t>
            </a:r>
            <a:endParaRPr lang="en-US" altLang="en-US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DBCA522-7850-47AE-BAF9-D641F04D3B32}" type="slidenum">
              <a:rPr kumimoji="0" lang="zh-CN" alt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</a:fld>
            <a:endParaRPr kumimoji="0" lang="en-US" altLang="zh-CN" sz="11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B2DF148-D3F2-49C9-BF52-F4F52F7BD30C}" type="slidenum">
              <a:rPr kumimoji="0" lang="zh-CN" alt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</a:fld>
            <a:endParaRPr kumimoji="0" lang="en-US" altLang="zh-CN" sz="11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D9D2D0-1F35-4793-BA8B-B0F6BAE10BFF}" type="slidenum">
              <a:rPr kumimoji="0" lang="en-US" altLang="en-US" sz="12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2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E822C4-6245-4C54-95E9-AADE304FBC24}" type="slidenum">
              <a:rPr kumimoji="0" lang="zh-CN" alt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</a:fld>
            <a:endParaRPr kumimoji="0" lang="en-US" altLang="zh-CN" sz="11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students haven’t seen this. Some (graduate students) saw it years ago in a theory class they promptly forgot. It’s a good idea to ask the students how much they know or remember about grammars and BNF.</a:t>
            </a:r>
            <a:r>
              <a:rPr lang="en-US" baseline="0" dirty="0" smtClean="0"/>
              <a:t> Some know Java’s </a:t>
            </a:r>
            <a:r>
              <a:rPr lang="en-US" baseline="0" dirty="0" err="1" smtClean="0"/>
              <a:t>regexp</a:t>
            </a:r>
            <a:r>
              <a:rPr lang="en-US" baseline="0" dirty="0" smtClean="0"/>
              <a:t> and XML, but don’t see the connection to their theory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64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650710-2B61-4F23-9ECD-28F1DFC6FA50}" type="slidenum">
              <a:rPr kumimoji="0" lang="zh-CN" alt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</a:fld>
            <a:endParaRPr kumimoji="0" lang="en-US" altLang="zh-CN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If</a:t>
            </a:r>
            <a:r>
              <a:rPr lang="en-US" altLang="en-US" baseline="0" dirty="0" smtClean="0"/>
              <a:t> I do the assignment as discussed on slide 10, I usually stop here and let them create their mutants.</a:t>
            </a:r>
            <a:endParaRPr lang="en-US" altLang="en-US" dirty="0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BBFC59-E932-4A79-809A-790F5B1B5A59}" type="slidenum">
              <a:rPr kumimoji="0" lang="zh-CN" alt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</a:fld>
            <a:endParaRPr kumimoji="0" lang="en-US" altLang="zh-CN" sz="11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74A085-E00B-49D8-8697-273B41035649}" type="slidenum">
              <a:rPr kumimoji="0" lang="zh-CN" alt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</a:fld>
            <a:endParaRPr kumimoji="0" lang="en-US" altLang="zh-CN" sz="11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36AD37E-25AA-401C-A323-7EC02BB11ACE}" type="slidenum">
              <a:rPr kumimoji="0" lang="zh-CN" alt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</a:fld>
            <a:endParaRPr kumimoji="0" lang="en-US" altLang="zh-CN" sz="11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225C59-21EC-45DE-A75A-8B3E33613300}" type="slidenum">
              <a:rPr kumimoji="0" lang="zh-CN" alt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</a:fld>
            <a:endParaRPr kumimoji="0" lang="en-US" altLang="zh-CN" sz="11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8A6CED-1FF5-4F90-B29B-01905152F013}" type="slidenum">
              <a:rPr kumimoji="0" lang="zh-CN" alt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</a:fld>
            <a:endParaRPr kumimoji="0" lang="en-US" altLang="zh-CN" sz="11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5B1D491-80F1-4C57-85D1-6E71B267135F}" type="slidenum">
              <a:rPr kumimoji="0" lang="zh-CN" alt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</a:fld>
            <a:endParaRPr kumimoji="0" lang="en-US" altLang="zh-CN" sz="11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This is</a:t>
            </a:r>
            <a:r>
              <a:rPr lang="en-US" altLang="en-US" baseline="0" dirty="0" smtClean="0"/>
              <a:t> an “active version.” The idea is to start examples, then let students attempt to complete them. Several slides have such interruptions.</a:t>
            </a:r>
            <a:endParaRPr lang="en-US" alt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8562E70-307C-478B-93EE-DF90A4E11442}" type="slidenum">
              <a:rPr kumimoji="0" lang="zh-CN" alt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</a:fld>
            <a:endParaRPr kumimoji="0" lang="en-US" altLang="zh-CN" sz="11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AD55CB6-A570-4945-ABC7-D7B7F13B7F5B}" type="slidenum">
              <a:rPr kumimoji="0" lang="zh-CN" alt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</a:fld>
            <a:endParaRPr kumimoji="0" lang="en-US" altLang="zh-CN" sz="11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4F14CB-3FF5-45D9-82D7-72C9B32C6781}" type="slidenum">
              <a:rPr kumimoji="0" lang="en-US" altLang="en-US" sz="12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2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B4BC3B-65EE-4FA9-A2C8-D49600D8E213}" type="slidenum">
              <a:rPr kumimoji="0" lang="zh-CN" alt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</a:fld>
            <a:endParaRPr kumimoji="0" lang="en-US" altLang="zh-CN" sz="11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19C077-A6E0-4E37-B826-CD968FD0E8C8}" type="slidenum">
              <a:rPr kumimoji="0" lang="zh-CN" alt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</a:fld>
            <a:endParaRPr kumimoji="0" lang="en-US" altLang="zh-CN" sz="11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B885D2-7A7C-4957-8A6B-6FBF69F00A63}" type="slidenum">
              <a:rPr kumimoji="0" lang="zh-CN" alt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</a:fld>
            <a:endParaRPr kumimoji="0" lang="en-US" altLang="zh-CN" sz="11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E0FBB21-061A-4CCB-9E98-4D86871D2C5C}" type="slidenum">
              <a:rPr kumimoji="0" lang="zh-CN" alt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</a:fld>
            <a:endParaRPr kumimoji="0" lang="en-US" altLang="zh-CN" sz="11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DF7131-B1D9-4474-9E54-845C0362CBD7}" type="slidenum">
              <a:rPr kumimoji="0" lang="zh-CN" alt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</a:fld>
            <a:endParaRPr kumimoji="0" lang="en-US" altLang="zh-CN" sz="11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This is intended to be an “active example.”</a:t>
            </a:r>
            <a:endParaRPr lang="en-US" altLang="en-US" dirty="0" smtClean="0"/>
          </a:p>
          <a:p>
            <a:r>
              <a:rPr lang="en-US" altLang="en-US" dirty="0" smtClean="0"/>
              <a:t>Let</a:t>
            </a:r>
            <a:r>
              <a:rPr lang="en-US" altLang="en-US" baseline="0" dirty="0" smtClean="0"/>
              <a:t> students try to solve it, then go over the solution as a class.</a:t>
            </a:r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8750FC-AF70-489A-8CC0-71F3923E8CBE}" type="slidenum">
              <a:rPr kumimoji="0" lang="zh-CN" alt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</a:fld>
            <a:endParaRPr kumimoji="0" lang="en-US" altLang="zh-CN" sz="11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8750FC-AF70-489A-8CC0-71F3923E8CBE}" type="slidenum">
              <a:rPr kumimoji="0" lang="zh-CN" alt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</a:fld>
            <a:endParaRPr kumimoji="0" lang="en-US" altLang="zh-CN" sz="11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B1EF09-3EAE-4C24-B1E4-916620CC968A}" type="slidenum">
              <a:rPr kumimoji="0" lang="zh-CN" alt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</a:fld>
            <a:endParaRPr kumimoji="0" lang="en-US" altLang="zh-CN" sz="11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91FC70-EBB2-45AD-9984-5B48356F2927}" type="slidenum">
              <a:rPr kumimoji="0" lang="zh-CN" alt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</a:fld>
            <a:endParaRPr kumimoji="0" lang="en-US" altLang="zh-CN" sz="11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092ADB-279B-44E0-BFD9-34377347CE67}" type="slidenum">
              <a:rPr kumimoji="0" lang="zh-CN" altLang="en-US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</a:fld>
            <a:endParaRPr kumimoji="0" lang="en-US" altLang="zh-CN" sz="11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0F6AAE-ED4C-442C-A9B2-80341760B0B4}" type="slidenum">
              <a:rPr kumimoji="0" lang="en-US" altLang="en-US" sz="12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2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69283F-6101-44DD-80A7-17073ED28460}" type="slidenum">
              <a:rPr kumimoji="0" lang="en-US" altLang="en-US" sz="12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2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C502EC-0343-4CC2-831A-DBDC4916A8F6}" type="slidenum">
              <a:rPr kumimoji="0" lang="en-US" altLang="en-US" sz="12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2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C9C0FD7-FBC6-4661-BCE7-3955C5B236F4}" type="slidenum">
              <a:rPr kumimoji="0" lang="en-US" altLang="en-US" sz="12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2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F44E3E-0E52-4B2A-96B9-A192C962BEE3}" type="slidenum">
              <a:rPr kumimoji="0" lang="en-US" altLang="en-US" sz="12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2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234951-1CC4-42F8-B204-98C46F44CECE}" type="slidenum">
              <a:rPr kumimoji="0" lang="en-US" altLang="en-US" sz="12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2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50677" y="82455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635A-2960-4FA7-A23B-8437201CA4C1}" type="datetime1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0744429-5D94-4E32-8057-7F8AE043425B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8" y="1449303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83908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83908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0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0547" y="2976649"/>
            <a:ext cx="12108092" cy="168485"/>
          </a:xfrm>
          <a:prstGeom prst="rect">
            <a:avLst/>
          </a:prstGeom>
          <a:gradFill flip="none" rotWithShape="1">
            <a:gsLst>
              <a:gs pos="50000">
                <a:schemeClr val="tx2">
                  <a:lumMod val="40000"/>
                  <a:lumOff val="60000"/>
                </a:schemeClr>
              </a:gs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8D6C-7F13-40DE-87C1-2573C384FFA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4429-5D94-4E32-8057-7F8AE04342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0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FED4-2C5F-490D-800B-CDC2878E663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4429-5D94-4E32-8057-7F8AE04342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Introduction to Software Testing, Edition 2  (Ch 8)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© Ammann &amp; Offutt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A7309BD-AF2B-43B5-943C-297635D561E4}" type="slidenum">
              <a:rPr lang="en-US" smtClean="0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Introduction to Software Testing, Edition 2  (Ch 8)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© Ammann &amp; Offutt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2EB0AC8-263E-4BC2-8316-EF38483797F6}" type="slidenum">
              <a:rPr lang="en-US" smtClean="0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Introduction to Software Testing, Edition 2  (Ch 8)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© Ammann &amp; Offutt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52900A7-DC3A-4248-8F88-4E7EA883AB4E}" type="slidenum">
              <a:rPr lang="en-US" smtClean="0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885" y="860425"/>
            <a:ext cx="5869516" cy="559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860425"/>
            <a:ext cx="5869517" cy="559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Introduction to Software Testing, Edition 2  (Ch 8)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© Ammann &amp; Offutt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3AFA7F6-2645-45EE-B629-B6B09A102A0F}" type="slidenum">
              <a:rPr lang="en-US" smtClean="0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Introduction to Software Testing, Edition 2  (Ch 8)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© Ammann &amp; Offutt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F894B31-9459-46F3-B8F4-2909EBC07FC3}" type="slidenum">
              <a:rPr lang="en-US" smtClean="0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Introduction to Software Testing, Edition 2  (Ch 8)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© Ammann &amp; Offutt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376CF6B-98B7-407E-B371-58066DCC3AB0}" type="slidenum">
              <a:rPr lang="en-US" smtClean="0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Introduction to Software Testing, Edition 2  (Ch 8)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© Ammann &amp; Offutt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2293535-583A-4C7E-B683-33983836B498}" type="slidenum">
              <a:rPr lang="en-US" smtClean="0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Introduction to Software Testing, Edition 2  (Ch 8)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© Ammann &amp; Offutt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6AD9EDC-03CF-482D-B14B-AB919A89F2AE}" type="slidenum">
              <a:rPr lang="en-US" smtClean="0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780" y="-114617"/>
            <a:ext cx="103632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fld id="{1C6D6BB4-C452-44D7-B0C0-00C40C428FB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26800" y="228357"/>
            <a:ext cx="609600" cy="457200"/>
          </a:xfrm>
        </p:spPr>
        <p:txBody>
          <a:bodyPr/>
          <a:lstStyle/>
          <a:p>
            <a:fld id="{90744429-5D94-4E32-8057-7F8AE043425B}" type="slidenum">
              <a:rPr lang="en-US" smtClean="0"/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>
            <a:lvl2pPr>
              <a:defRPr>
                <a:solidFill>
                  <a:schemeClr val="tx2">
                    <a:lumMod val="75000"/>
                  </a:schemeClr>
                </a:solidFill>
                <a:effectLst/>
              </a:defRPr>
            </a:lvl2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Introduction to Software Testing, Edition 2  (Ch 8)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© Ammann &amp; Offutt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393A9B8-912F-4593-B920-3E7C524AAB9A}" type="slidenum">
              <a:rPr lang="en-US" smtClean="0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Introduction to Software Testing, Edition 2  (Ch 8)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© Ammann &amp; Offutt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42DA3E3-0053-4E43-B5FC-8ECC539034F8}" type="slidenum">
              <a:rPr lang="en-US" smtClean="0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82618" y="46038"/>
            <a:ext cx="2984500" cy="6407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4884" y="46038"/>
            <a:ext cx="8754533" cy="6407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Introduction to Software Testing, Edition 2  (Ch 8)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© Ammann &amp; Offutt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95A0468-236F-441B-B660-08AD417F9C87}" type="slidenum">
              <a:rPr lang="en-US" smtClean="0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6038"/>
            <a:ext cx="10363200" cy="80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4885" y="860425"/>
            <a:ext cx="5869516" cy="5592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860425"/>
            <a:ext cx="5869517" cy="5592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6508750"/>
            <a:ext cx="5302251" cy="304800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Introduction to Software Testing, Edition 2  (Ch 8)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49384" y="6499226"/>
            <a:ext cx="3860800" cy="314325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© Ammann &amp; Offutt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607551" y="6489700"/>
            <a:ext cx="2540000" cy="323850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D9079ED-A84C-489D-8652-BBA1953C1FA3}" type="slidenum">
              <a:rPr lang="en-US" smtClean="0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6038"/>
            <a:ext cx="10363200" cy="80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885" y="860425"/>
            <a:ext cx="5869516" cy="5592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860425"/>
            <a:ext cx="5869517" cy="2719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732214"/>
            <a:ext cx="5869517" cy="2720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65100" y="6500813"/>
            <a:ext cx="5173133" cy="304800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Introduction to Software Testing, Edition 2  (Ch 8)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40917" y="6491289"/>
            <a:ext cx="3860800" cy="314325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© Ammann &amp; Offutt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626600" y="6481763"/>
            <a:ext cx="2540000" cy="323850"/>
          </a:xfr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C2E5244-DC11-41C9-B8C1-BDFCA1FC4180}" type="slidenum">
              <a:rPr lang="en-US" smtClean="0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5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0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073F-DE63-4DB7-B920-7E7AE20FBD2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49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92195" y="2341475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90744429-5D94-4E32-8057-7F8AE043425B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D23D-D9E4-4924-A1DF-61C7713C314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4429-5D94-4E32-8057-7F8AE043425B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55A9-DA0B-4F6A-89D5-D0D1E078F1DC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4429-5D94-4E32-8057-7F8AE043425B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4081C-58C2-4326-BC9E-B8DCD1811E3F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4429-5D94-4E32-8057-7F8AE04342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E11B-FA59-41D4-B978-6740A802B6AD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4429-5D94-4E32-8057-7F8AE04342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6042-01D5-45D9-B720-4E5A4F61700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4429-5D94-4E32-8057-7F8AE043425B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978BB-F40F-49F4-9B0E-6BC49F43BB8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90744429-5D94-4E32-8057-7F8AE043425B}" type="slidenum">
              <a:rPr lang="en-US" smtClean="0"/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344" y="4650474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91347" y="4773224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7" y="66675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2573D35-23C2-4393-910D-65D0AA3A5BDF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0744429-5D94-4E32-8057-7F8AE043425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0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004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5467" y="6586040"/>
            <a:ext cx="5202767" cy="2275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b" anchorCtr="0" compatLnSpc="1"/>
          <a:lstStyle>
            <a:lvl1pPr>
              <a:defRPr sz="9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Introduction to Software Testing, Edition 2  (Ch 8)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11284" y="6578930"/>
            <a:ext cx="3860800" cy="2346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b" anchorCtr="0" compatLnSpc="1"/>
          <a:lstStyle>
            <a:lvl1pPr algn="ctr">
              <a:defRPr sz="9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FFFFFF"/>
                </a:solidFill>
              </a:rPr>
              <a:t>© Ammann &amp; Offutt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26600" y="6571820"/>
            <a:ext cx="2540000" cy="2417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b" anchorCtr="0" compatLnSpc="1"/>
          <a:lstStyle>
            <a:lvl1pPr algn="r">
              <a:defRPr sz="9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E3C558B-0F1F-4E78-AAAB-3F1AFC5A16F4}" type="slidenum">
              <a:rPr lang="en-US" smtClean="0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8534" y="46038"/>
            <a:ext cx="11935884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en-US" altLang="en-US" dirty="0" smtClean="0"/>
              <a:t>Click to edit Master title style</a:t>
            </a:r>
            <a:endParaRPr lang="en-US" altLang="en-US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4885" y="860426"/>
            <a:ext cx="11942233" cy="568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/>
          <a:lstStyle/>
          <a:p>
            <a:pPr lvl="0"/>
            <a:r>
              <a:rPr lang="en-US" altLang="en-US" dirty="0" smtClean="0"/>
              <a:t>Click to edit Master text styles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Second level 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Third level</a:t>
            </a:r>
            <a:endParaRPr lang="en-US" altLang="en-US" dirty="0" smtClean="0"/>
          </a:p>
          <a:p>
            <a:pPr lvl="3"/>
            <a:r>
              <a:rPr lang="en-US" altLang="en-US" dirty="0" smtClean="0"/>
              <a:t>Fourth level </a:t>
            </a:r>
            <a:endParaRPr lang="en-US" altLang="en-US" dirty="0" smtClean="0"/>
          </a:p>
          <a:p>
            <a:pPr lvl="4"/>
            <a:r>
              <a:rPr lang="en-US" altLang="en-US" dirty="0" smtClean="0"/>
              <a:t>Fifth level </a:t>
            </a:r>
            <a:endParaRPr lang="en-US" altLang="en-US" dirty="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467" y="6350"/>
            <a:ext cx="12158133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12158444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anose="020B0502020104020203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anose="020B0502020104020203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anose="05000000000000000000" pitchFamily="2" charset="2"/>
        <a:buChar char="Ø"/>
        <a:defRPr sz="2000" b="0">
          <a:solidFill>
            <a:schemeClr val="tx1"/>
          </a:solidFill>
          <a:latin typeface="Gill Sans MT" panose="020B0502020104020203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anose="05000000000000000000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anose="05000000000000000000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anose="05000000000000000000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anose="05000000000000000000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hyperlink" Target="http://www.cs.gmu.edu/~offutt/softwaretest/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187576" y="4270375"/>
            <a:ext cx="8023225" cy="19812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Southern University of Science and Technology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Slides adapted from Introduction to Software Testing, Edition 2  (</a:t>
            </a:r>
            <a:r>
              <a:rPr lang="en-US" sz="2000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Ch</a:t>
            </a:r>
            <a:r>
              <a:rPr lang="en-US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 </a:t>
            </a:r>
            <a:r>
              <a:rPr lang="en-US" altLang="en-US" sz="20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7.2, 7.3</a:t>
            </a:r>
            <a:r>
              <a:rPr lang="en-US" sz="20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sym typeface="+mn-ea"/>
              </a:rPr>
              <a:t>)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altLang="en-US">
                <a:solidFill>
                  <a:srgbClr val="000000"/>
                </a:solidFill>
                <a:sym typeface="+mn-ea"/>
              </a:rPr>
              <a:t>CS409</a:t>
            </a:r>
            <a:br>
              <a:rPr altLang="en-US">
                <a:solidFill>
                  <a:srgbClr val="000000"/>
                </a:solidFill>
                <a:sym typeface="+mn-ea"/>
              </a:rPr>
            </a:br>
            <a:r>
              <a:rPr altLang="en-US">
                <a:solidFill>
                  <a:srgbClr val="000000"/>
                </a:solidFill>
                <a:sym typeface="+mn-ea"/>
              </a:rPr>
              <a:t>Software Testing</a:t>
            </a:r>
            <a:endParaRPr lang="en-US" altLang="en-US">
              <a:solidFill>
                <a:srgbClr val="0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81200" y="3325295"/>
          <a:ext cx="84582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accent1"/>
                          </a:solidFill>
                        </a:rPr>
                        <a:t>TAN, Shin Hwei</a:t>
                      </a:r>
                      <a:endParaRPr lang="en-US" sz="2800" b="1" dirty="0">
                        <a:solidFill>
                          <a:schemeClr val="accent1"/>
                        </a:solidFill>
                      </a:endParaRPr>
                    </a:p>
                    <a:p>
                      <a:pPr algn="ctr"/>
                      <a:r>
                        <a:rPr lang="zh-CN" altLang="en-US" sz="2800" b="0" dirty="0">
                          <a:solidFill>
                            <a:schemeClr val="accent1"/>
                          </a:solidFill>
                          <a:latin typeface="KaiTi" panose="02010609060101010101" charset="-122"/>
                          <a:ea typeface="KaiTi" panose="02010609060101010101" charset="-122"/>
                        </a:rPr>
                        <a:t>陈馨慧</a:t>
                      </a:r>
                      <a:endParaRPr lang="zh-CN" altLang="en-US" sz="2800" b="0" dirty="0">
                        <a:solidFill>
                          <a:schemeClr val="accent1"/>
                        </a:solidFill>
                        <a:latin typeface="KaiTi" panose="02010609060101010101" charset="-122"/>
                        <a:ea typeface="KaiTi" panose="02010609060101010101" charset="-122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CACC and RACC</a:t>
            </a:r>
            <a:endParaRPr lang="en-US" altLang="en-US" smtClean="0"/>
          </a:p>
        </p:txBody>
      </p:sp>
      <p:sp>
        <p:nvSpPr>
          <p:cNvPr id="35843" name="Date Placeholder 2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to Software Testing, Edition 2  (Ch 8)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Ammann &amp; Offutt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5D2F70-9525-4621-A23F-E21C21738D33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6" name="Group 185"/>
          <p:cNvGraphicFramePr/>
          <p:nvPr/>
        </p:nvGraphicFramePr>
        <p:xfrm>
          <a:off x="1617663" y="860426"/>
          <a:ext cx="4100512" cy="3632201"/>
        </p:xfrm>
        <a:graphic>
          <a:graphicData uri="http://schemas.openxmlformats.org/drawingml/2006/table">
            <a:tbl>
              <a:tblPr/>
              <a:tblGrid>
                <a:gridCol w="449262"/>
                <a:gridCol w="496888"/>
                <a:gridCol w="495300"/>
                <a:gridCol w="527050"/>
                <a:gridCol w="2132012"/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(b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 c)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27"/>
          <p:cNvGrpSpPr/>
          <p:nvPr/>
        </p:nvGrpSpPr>
        <p:grpSpPr bwMode="auto">
          <a:xfrm>
            <a:off x="2076450" y="862013"/>
            <a:ext cx="514350" cy="3632200"/>
            <a:chOff x="552048" y="862193"/>
            <a:chExt cx="514350" cy="3631858"/>
          </a:xfrm>
        </p:grpSpPr>
        <p:sp>
          <p:nvSpPr>
            <p:cNvPr id="35983" name="Rectangle 167"/>
            <p:cNvSpPr>
              <a:spLocks noChangeArrowheads="1"/>
            </p:cNvSpPr>
            <p:nvPr/>
          </p:nvSpPr>
          <p:spPr bwMode="auto">
            <a:xfrm>
              <a:off x="552048" y="862193"/>
              <a:ext cx="514350" cy="3631858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984" name="Line 168"/>
            <p:cNvSpPr>
              <a:spLocks noChangeShapeType="1"/>
            </p:cNvSpPr>
            <p:nvPr/>
          </p:nvSpPr>
          <p:spPr bwMode="auto">
            <a:xfrm>
              <a:off x="556811" y="1312051"/>
              <a:ext cx="5048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985" name="Line 170"/>
            <p:cNvSpPr>
              <a:spLocks noChangeShapeType="1"/>
            </p:cNvSpPr>
            <p:nvPr/>
          </p:nvSpPr>
          <p:spPr bwMode="auto">
            <a:xfrm>
              <a:off x="556811" y="2912801"/>
              <a:ext cx="5048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986" name="Text Box 171"/>
            <p:cNvSpPr txBox="1">
              <a:spLocks noChangeArrowheads="1"/>
            </p:cNvSpPr>
            <p:nvPr/>
          </p:nvSpPr>
          <p:spPr bwMode="auto">
            <a:xfrm>
              <a:off x="612337" y="1339644"/>
              <a:ext cx="333375" cy="1538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T</a:t>
              </a: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T</a:t>
              </a: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T</a:t>
              </a: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T</a:t>
              </a: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987" name="Text Box 172"/>
            <p:cNvSpPr txBox="1">
              <a:spLocks noChangeArrowheads="1"/>
            </p:cNvSpPr>
            <p:nvPr/>
          </p:nvSpPr>
          <p:spPr bwMode="auto">
            <a:xfrm>
              <a:off x="622386" y="2936048"/>
              <a:ext cx="333375" cy="1538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F</a:t>
              </a: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F</a:t>
              </a: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F</a:t>
              </a: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F</a:t>
              </a: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988" name="Text Box 174"/>
            <p:cNvSpPr txBox="1">
              <a:spLocks noChangeArrowheads="1"/>
            </p:cNvSpPr>
            <p:nvPr/>
          </p:nvSpPr>
          <p:spPr bwMode="auto">
            <a:xfrm>
              <a:off x="632433" y="909469"/>
              <a:ext cx="333375" cy="307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8" name="Group 179"/>
          <p:cNvGrpSpPr/>
          <p:nvPr/>
        </p:nvGrpSpPr>
        <p:grpSpPr bwMode="auto">
          <a:xfrm>
            <a:off x="1789113" y="4351338"/>
            <a:ext cx="2951162" cy="1173162"/>
            <a:chOff x="167" y="2435"/>
            <a:chExt cx="1859" cy="739"/>
          </a:xfrm>
        </p:grpSpPr>
        <p:sp>
          <p:nvSpPr>
            <p:cNvPr id="35981" name="Text Box 177"/>
            <p:cNvSpPr txBox="1">
              <a:spLocks noChangeArrowheads="1"/>
            </p:cNvSpPr>
            <p:nvPr/>
          </p:nvSpPr>
          <p:spPr bwMode="auto">
            <a:xfrm>
              <a:off x="167" y="2612"/>
              <a:ext cx="1859" cy="562"/>
            </a:xfrm>
            <a:prstGeom prst="rect">
              <a:avLst/>
            </a:prstGeom>
            <a:solidFill>
              <a:srgbClr val="0033CC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major clause</a:t>
              </a:r>
              <a:endPara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P</a:t>
              </a:r>
              <a:r>
                <a:rPr kumimoji="0" lang="en-US" altLang="en-US" sz="3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 : b=true or c = true</a:t>
              </a:r>
              <a:endPara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35982" name="Line 178"/>
            <p:cNvSpPr>
              <a:spLocks noChangeShapeType="1"/>
            </p:cNvSpPr>
            <p:nvPr/>
          </p:nvSpPr>
          <p:spPr bwMode="auto">
            <a:xfrm flipH="1" flipV="1">
              <a:off x="576" y="2435"/>
              <a:ext cx="88" cy="17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1524001" y="1087438"/>
            <a:ext cx="3668713" cy="1517650"/>
          </a:xfrm>
          <a:prstGeom prst="ellipse">
            <a:avLst/>
          </a:prstGeom>
          <a:noFill/>
          <a:ln w="57150" algn="ctr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1524001" y="2722563"/>
            <a:ext cx="3668713" cy="1516062"/>
          </a:xfrm>
          <a:prstGeom prst="ellipse">
            <a:avLst/>
          </a:prstGeom>
          <a:noFill/>
          <a:ln w="57150" algn="ctr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9" name="Group 183"/>
          <p:cNvGrpSpPr/>
          <p:nvPr/>
        </p:nvGrpSpPr>
        <p:grpSpPr bwMode="auto">
          <a:xfrm>
            <a:off x="2303462" y="4119563"/>
            <a:ext cx="4465638" cy="2444750"/>
            <a:chOff x="-41" y="2333"/>
            <a:chExt cx="2813" cy="1540"/>
          </a:xfrm>
        </p:grpSpPr>
        <p:sp>
          <p:nvSpPr>
            <p:cNvPr id="35979" name="Text Box 109"/>
            <p:cNvSpPr txBox="1">
              <a:spLocks noChangeArrowheads="1"/>
            </p:cNvSpPr>
            <p:nvPr/>
          </p:nvSpPr>
          <p:spPr bwMode="auto">
            <a:xfrm>
              <a:off x="-41" y="3234"/>
              <a:ext cx="2813" cy="639"/>
            </a:xfrm>
            <a:prstGeom prst="rect">
              <a:avLst/>
            </a:prstGeom>
            <a:solidFill>
              <a:srgbClr val="0033CC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CACC </a:t>
              </a: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can be satisfied by choosing any of rows 1, 2, 3 AND any of rows 5, 6, 7 – a total of nine pairs </a:t>
              </a:r>
              <a:endPara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35980" name="Line 110"/>
            <p:cNvSpPr>
              <a:spLocks noChangeShapeType="1"/>
            </p:cNvSpPr>
            <p:nvPr/>
          </p:nvSpPr>
          <p:spPr bwMode="auto">
            <a:xfrm flipH="1" flipV="1">
              <a:off x="1298" y="2333"/>
              <a:ext cx="207" cy="89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</p:grpSp>
      <p:graphicFrame>
        <p:nvGraphicFramePr>
          <p:cNvPr id="37" name="Group 185"/>
          <p:cNvGraphicFramePr/>
          <p:nvPr/>
        </p:nvGraphicFramePr>
        <p:xfrm>
          <a:off x="6411913" y="862014"/>
          <a:ext cx="4100512" cy="3632201"/>
        </p:xfrm>
        <a:graphic>
          <a:graphicData uri="http://schemas.openxmlformats.org/drawingml/2006/table">
            <a:tbl>
              <a:tblPr/>
              <a:tblGrid>
                <a:gridCol w="449262"/>
                <a:gridCol w="496888"/>
                <a:gridCol w="495300"/>
                <a:gridCol w="527050"/>
                <a:gridCol w="2132012"/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(b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 c)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</a:tbl>
          </a:graphicData>
        </a:graphic>
      </p:graphicFrame>
      <p:grpSp>
        <p:nvGrpSpPr>
          <p:cNvPr id="10" name="Group 37"/>
          <p:cNvGrpSpPr/>
          <p:nvPr/>
        </p:nvGrpSpPr>
        <p:grpSpPr bwMode="auto">
          <a:xfrm>
            <a:off x="6854825" y="866775"/>
            <a:ext cx="514350" cy="3627438"/>
            <a:chOff x="552048" y="865190"/>
            <a:chExt cx="514350" cy="3626932"/>
          </a:xfrm>
        </p:grpSpPr>
        <p:sp>
          <p:nvSpPr>
            <p:cNvPr id="35973" name="Rectangle 167"/>
            <p:cNvSpPr>
              <a:spLocks noChangeArrowheads="1"/>
            </p:cNvSpPr>
            <p:nvPr/>
          </p:nvSpPr>
          <p:spPr bwMode="auto">
            <a:xfrm>
              <a:off x="552048" y="865190"/>
              <a:ext cx="514350" cy="3626932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974" name="Line 168"/>
            <p:cNvSpPr>
              <a:spLocks noChangeShapeType="1"/>
            </p:cNvSpPr>
            <p:nvPr/>
          </p:nvSpPr>
          <p:spPr bwMode="auto">
            <a:xfrm>
              <a:off x="556811" y="1312051"/>
              <a:ext cx="5048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975" name="Line 170"/>
            <p:cNvSpPr>
              <a:spLocks noChangeShapeType="1"/>
            </p:cNvSpPr>
            <p:nvPr/>
          </p:nvSpPr>
          <p:spPr bwMode="auto">
            <a:xfrm>
              <a:off x="556811" y="2912801"/>
              <a:ext cx="5048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976" name="Text Box 171"/>
            <p:cNvSpPr txBox="1">
              <a:spLocks noChangeArrowheads="1"/>
            </p:cNvSpPr>
            <p:nvPr/>
          </p:nvSpPr>
          <p:spPr bwMode="auto">
            <a:xfrm>
              <a:off x="612337" y="1339644"/>
              <a:ext cx="333375" cy="1538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T</a:t>
              </a:r>
              <a:endPara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T</a:t>
              </a:r>
              <a:endPara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T</a:t>
              </a:r>
              <a:endPara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T</a:t>
              </a:r>
              <a:endPara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977" name="Text Box 172"/>
            <p:cNvSpPr txBox="1">
              <a:spLocks noChangeArrowheads="1"/>
            </p:cNvSpPr>
            <p:nvPr/>
          </p:nvSpPr>
          <p:spPr bwMode="auto">
            <a:xfrm>
              <a:off x="622386" y="2936048"/>
              <a:ext cx="333375" cy="1538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F</a:t>
              </a: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F</a:t>
              </a: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F</a:t>
              </a: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F</a:t>
              </a: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978" name="Text Box 174"/>
            <p:cNvSpPr txBox="1">
              <a:spLocks noChangeArrowheads="1"/>
            </p:cNvSpPr>
            <p:nvPr/>
          </p:nvSpPr>
          <p:spPr bwMode="auto">
            <a:xfrm>
              <a:off x="632433" y="909469"/>
              <a:ext cx="333375" cy="307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7404101" y="1296989"/>
            <a:ext cx="936625" cy="439737"/>
          </a:xfrm>
          <a:prstGeom prst="ellipse">
            <a:avLst/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7405688" y="2895600"/>
            <a:ext cx="938212" cy="439738"/>
          </a:xfrm>
          <a:prstGeom prst="ellipse">
            <a:avLst/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7429501" y="1692275"/>
            <a:ext cx="936625" cy="439738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7431089" y="3290889"/>
            <a:ext cx="936625" cy="439737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7407276" y="2076450"/>
            <a:ext cx="938213" cy="439738"/>
          </a:xfrm>
          <a:prstGeom prst="ellipse">
            <a:avLst/>
          </a:prstGeom>
          <a:noFill/>
          <a:ln w="38100" algn="ctr">
            <a:solidFill>
              <a:srgbClr val="33CC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7410451" y="3675064"/>
            <a:ext cx="936625" cy="439737"/>
          </a:xfrm>
          <a:prstGeom prst="ellipse">
            <a:avLst/>
          </a:prstGeom>
          <a:noFill/>
          <a:ln w="38100" algn="ctr">
            <a:solidFill>
              <a:srgbClr val="33CC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39" name="Group 184"/>
          <p:cNvGrpSpPr/>
          <p:nvPr/>
        </p:nvGrpSpPr>
        <p:grpSpPr bwMode="auto">
          <a:xfrm>
            <a:off x="7248488" y="2605088"/>
            <a:ext cx="4332355" cy="3730914"/>
            <a:chOff x="2407" y="2862"/>
            <a:chExt cx="2268" cy="2147"/>
          </a:xfrm>
        </p:grpSpPr>
        <p:sp>
          <p:nvSpPr>
            <p:cNvPr id="40" name="Text Box 112"/>
            <p:cNvSpPr txBox="1">
              <a:spLocks noChangeArrowheads="1"/>
            </p:cNvSpPr>
            <p:nvPr/>
          </p:nvSpPr>
          <p:spPr bwMode="auto">
            <a:xfrm>
              <a:off x="2467" y="4159"/>
              <a:ext cx="2208" cy="850"/>
            </a:xfrm>
            <a:prstGeom prst="rect">
              <a:avLst/>
            </a:prstGeom>
            <a:solidFill>
              <a:srgbClr val="0033CC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en-US" dirty="0" smtClean="0">
                  <a:latin typeface="Gill Sans MT" panose="020B0502020104020203" pitchFamily="34" charset="0"/>
                </a:rPr>
                <a:t>Why (4, 8) doesn’t satisfied RACC?</a:t>
              </a:r>
              <a:endParaRPr lang="en-US" altLang="en-US" dirty="0" smtClean="0">
                <a:latin typeface="Gill Sans MT" panose="020B0502020104020203" pitchFamily="34" charset="0"/>
              </a:endParaRPr>
            </a:p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en-US" altLang="en-US" dirty="0" smtClean="0">
                  <a:solidFill>
                    <a:srgbClr val="FFFF00"/>
                  </a:solidFill>
                  <a:latin typeface="Gill Sans MT" panose="020B0502020104020203" pitchFamily="34" charset="0"/>
                </a:rPr>
                <a:t>a doesn’t determine the predicate at row 8</a:t>
              </a:r>
              <a:endPara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41" name="Line 113"/>
            <p:cNvSpPr>
              <a:spLocks noChangeShapeType="1"/>
            </p:cNvSpPr>
            <p:nvPr/>
          </p:nvSpPr>
          <p:spPr bwMode="auto">
            <a:xfrm flipH="1" flipV="1">
              <a:off x="2407" y="2862"/>
              <a:ext cx="927" cy="127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42" name="Line 113"/>
          <p:cNvSpPr>
            <a:spLocks noChangeShapeType="1"/>
          </p:cNvSpPr>
          <p:nvPr/>
        </p:nvSpPr>
        <p:spPr bwMode="auto">
          <a:xfrm flipH="1" flipV="1">
            <a:off x="7101347" y="4278524"/>
            <a:ext cx="1922003" cy="53822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048510" y="-275272"/>
            <a:ext cx="8229600" cy="1143000"/>
          </a:xfrm>
        </p:spPr>
        <p:txBody>
          <a:bodyPr/>
          <a:lstStyle/>
          <a:p>
            <a:r>
              <a:rPr lang="en-US"/>
              <a:t>Predicate Transformation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981201" y="955676"/>
            <a:ext cx="8296275" cy="639445"/>
          </a:xfrm>
        </p:spPr>
        <p:txBody>
          <a:bodyPr/>
          <a:lstStyle/>
          <a:p>
            <a:r>
              <a:rPr lang="en-US"/>
              <a:t>Which choice is semantically equivalent? 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981201" y="5139056"/>
            <a:ext cx="4040505" cy="987425"/>
          </a:xfrm>
        </p:spPr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to Software Testing, Edition 2  (Ch 8)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Ammann &amp; Offutt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EB0AC8-263E-4BC2-8316-EF38483797F6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402456" y="3691255"/>
            <a:ext cx="2764155" cy="19380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  <a:sym typeface="+mn-ea"/>
              </a:rPr>
              <a:t>Choice 1: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  <a:sym typeface="+mn-ea"/>
              </a:rPr>
              <a:t>if(a){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  <a:sym typeface="+mn-ea"/>
              </a:rPr>
              <a:t>  if(b)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  <a:sym typeface="+mn-ea"/>
              </a:rPr>
              <a:t>     S1;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  <a:sym typeface="+mn-ea"/>
              </a:rPr>
              <a:t>}else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  <a:sym typeface="+mn-ea"/>
              </a:rPr>
              <a:t>  S2;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894840" y="1900556"/>
            <a:ext cx="3119120" cy="16300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  <a:sym typeface="+mn-ea"/>
              </a:rPr>
              <a:t>Original Program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  <a:sym typeface="+mn-ea"/>
              </a:rPr>
              <a:t>if(a &amp;&amp; b)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  S1;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else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  S2;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894841" y="5850890"/>
            <a:ext cx="396430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Choice 2 is semantically equivalent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7457441" y="3018156"/>
            <a:ext cx="2764155" cy="25533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  <a:sym typeface="+mn-ea"/>
              </a:rPr>
              <a:t>Choice 2: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  <a:sym typeface="+mn-ea"/>
              </a:rPr>
              <a:t>if(a){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  <a:sym typeface="+mn-ea"/>
              </a:rPr>
              <a:t>  if(b)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  <a:sym typeface="+mn-ea"/>
              </a:rPr>
              <a:t>     S1;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  <a:sym typeface="+mn-ea"/>
              </a:rPr>
              <a:t>   else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  <a:sym typeface="+mn-ea"/>
              </a:rPr>
              <a:t>     S2;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  <a:sym typeface="+mn-ea"/>
              </a:rPr>
              <a:t>}else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  <a:sym typeface="+mn-ea"/>
              </a:rPr>
              <a:t>  S2;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5152390" y="2367916"/>
            <a:ext cx="1004570" cy="550545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1612901" y="46038"/>
            <a:ext cx="8951913" cy="904457"/>
          </a:xfrm>
        </p:spPr>
        <p:txBody>
          <a:bodyPr/>
          <a:lstStyle/>
          <a:p>
            <a:r>
              <a:rPr lang="en-US" altLang="en-US" dirty="0" smtClean="0"/>
              <a:t>Inactive Clause Coverage</a:t>
            </a:r>
            <a:r>
              <a:rPr lang="en-US" altLang="en-US" sz="2400" dirty="0"/>
              <a:t>   (8.1.3)</a:t>
            </a:r>
            <a:endParaRPr lang="en-US" altLang="en-US" dirty="0" smtClean="0"/>
          </a:p>
        </p:txBody>
      </p:sp>
      <p:sp>
        <p:nvSpPr>
          <p:cNvPr id="36870" name="Rectangle 3"/>
          <p:cNvSpPr>
            <a:spLocks noGrp="1" noChangeArrowheads="1"/>
          </p:cNvSpPr>
          <p:nvPr>
            <p:ph idx="1"/>
          </p:nvPr>
        </p:nvSpPr>
        <p:spPr>
          <a:xfrm>
            <a:off x="1617664" y="860426"/>
            <a:ext cx="8956675" cy="1776413"/>
          </a:xfrm>
        </p:spPr>
        <p:txBody>
          <a:bodyPr/>
          <a:lstStyle/>
          <a:p>
            <a:r>
              <a:rPr lang="en-US" altLang="en-US" dirty="0" smtClean="0"/>
              <a:t>The active clause coverage criteria ensure that “major” clauses </a:t>
            </a:r>
            <a:r>
              <a:rPr lang="en-US" altLang="en-US" dirty="0" smtClean="0">
                <a:solidFill>
                  <a:schemeClr val="tx2"/>
                </a:solidFill>
              </a:rPr>
              <a:t>do affect</a:t>
            </a:r>
            <a:r>
              <a:rPr lang="en-US" altLang="en-US" dirty="0" smtClean="0"/>
              <a:t> the predicates</a:t>
            </a:r>
            <a:endParaRPr lang="en-US" altLang="en-US" dirty="0" smtClean="0"/>
          </a:p>
          <a:p>
            <a:r>
              <a:rPr lang="en-US" altLang="en-US" dirty="0" smtClean="0"/>
              <a:t>Inactive clause coverage takes the opposite approach – major clauses </a:t>
            </a:r>
            <a:r>
              <a:rPr lang="en-US" altLang="en-US" dirty="0" smtClean="0">
                <a:solidFill>
                  <a:schemeClr val="tx2"/>
                </a:solidFill>
              </a:rPr>
              <a:t>do not affect</a:t>
            </a:r>
            <a:r>
              <a:rPr lang="en-US" altLang="en-US" dirty="0" smtClean="0"/>
              <a:t> the predicates</a:t>
            </a:r>
            <a:endParaRPr lang="en-US" altLang="en-US" dirty="0" smtClean="0"/>
          </a:p>
        </p:txBody>
      </p:sp>
      <p:sp>
        <p:nvSpPr>
          <p:cNvPr id="36866" name="Date Placeholder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to Software Testing, Edition 2  (Ch 8)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Ammann &amp; Offutt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9BCDBFF-DDE5-401C-B714-ED3EC1184108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1680411" y="2908300"/>
            <a:ext cx="8807115" cy="2308324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Inactive Clause Coverage (ICC)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: For each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in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and each major clause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in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Cp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choose minor clauses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j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j != 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so that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 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does not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determine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.  TR has 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four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requirements for each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: (1)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evaluates to true with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true, (2)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evaluates to false with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true, (3)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evaluates to true with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false, and (4)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evaluates to false with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false.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4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1612901" y="46038"/>
            <a:ext cx="8951913" cy="928520"/>
          </a:xfrm>
        </p:spPr>
        <p:txBody>
          <a:bodyPr/>
          <a:lstStyle/>
          <a:p>
            <a:r>
              <a:rPr lang="en-US" altLang="en-US" dirty="0" smtClean="0"/>
              <a:t>General and Restricted ICC</a:t>
            </a:r>
            <a:endParaRPr lang="en-US" altLang="en-US" dirty="0" smtClean="0"/>
          </a:p>
        </p:txBody>
      </p:sp>
      <p:sp>
        <p:nvSpPr>
          <p:cNvPr id="37894" name="Rectangle 3"/>
          <p:cNvSpPr>
            <a:spLocks noGrp="1" noChangeArrowheads="1"/>
          </p:cNvSpPr>
          <p:nvPr>
            <p:ph idx="1"/>
          </p:nvPr>
        </p:nvSpPr>
        <p:spPr>
          <a:xfrm>
            <a:off x="1662113" y="914401"/>
            <a:ext cx="8794750" cy="1344613"/>
          </a:xfrm>
        </p:spPr>
        <p:txBody>
          <a:bodyPr/>
          <a:lstStyle/>
          <a:p>
            <a:r>
              <a:rPr lang="en-US" altLang="en-US" dirty="0" smtClean="0"/>
              <a:t>Unlike ACC, the notion of correlation is not relevant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ci does not determine p, so cannot correlate with p</a:t>
            </a:r>
            <a:endParaRPr lang="en-US" altLang="en-US" dirty="0" smtClean="0"/>
          </a:p>
          <a:p>
            <a:r>
              <a:rPr lang="en-US" altLang="en-US" dirty="0" smtClean="0"/>
              <a:t>Predicate coverage is always guaranteed</a:t>
            </a:r>
            <a:endParaRPr lang="en-US" altLang="en-US" dirty="0" smtClean="0"/>
          </a:p>
        </p:txBody>
      </p:sp>
      <p:sp>
        <p:nvSpPr>
          <p:cNvPr id="37890" name="Date Placeholder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to Software Testing, Edition 2  (Ch 8)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Ammann &amp; Offutt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A50B44-160F-4EED-A2DA-E345ABF97F4B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692442" y="2525714"/>
            <a:ext cx="8807116" cy="1754187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General Inactive Clause Coverage (GICC)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: For each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in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and each major clause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in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choose minor clauses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j</a:t>
            </a:r>
            <a:r>
              <a:rPr kumimoji="0" 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j !=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so that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 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does not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determine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.  The values chosen for the minor clauses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j 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do not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need to be the same when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is true as when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is false, that is,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j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(c</a:t>
            </a:r>
            <a:r>
              <a:rPr kumimoji="0" 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= true) = c</a:t>
            </a:r>
            <a:r>
              <a:rPr kumimoji="0" 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j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(c</a:t>
            </a:r>
            <a:r>
              <a:rPr kumimoji="0" 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= false)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for all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j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OR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j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(c</a:t>
            </a:r>
            <a:r>
              <a:rPr kumimoji="0" 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= true) != c</a:t>
            </a:r>
            <a:r>
              <a:rPr kumimoji="0" 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j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(c</a:t>
            </a:r>
            <a:r>
              <a:rPr kumimoji="0" 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= false)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for all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j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1695617" y="4651376"/>
            <a:ext cx="8807116" cy="169227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Restricted Inactive Clause Coverage (RICC)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: For each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in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and each major clause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in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choose minor clauses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j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j !=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so that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 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does not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determine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.  The values chosen for the minor clauses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cj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must be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the same when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is true as when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is false, that is, it is required that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j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(c</a:t>
            </a:r>
            <a:r>
              <a:rPr kumimoji="0" 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= true) = c</a:t>
            </a:r>
            <a:r>
              <a:rPr kumimoji="0" 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j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(c</a:t>
            </a:r>
            <a:r>
              <a:rPr kumimoji="0" 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= false)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for all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j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 bldLvl="0" animBg="1" autoUpdateAnimBg="0"/>
      <p:bldP spid="224261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Infeasibility &amp; </a:t>
            </a:r>
            <a:r>
              <a:rPr lang="en-US" altLang="en-US" dirty="0" err="1"/>
              <a:t>Subsumption</a:t>
            </a:r>
            <a:r>
              <a:rPr lang="en-US" altLang="en-US" sz="2400" dirty="0"/>
              <a:t>  (8.1.4)</a:t>
            </a:r>
            <a:r>
              <a:rPr lang="en-US" altLang="en-US" dirty="0"/>
              <a:t> </a:t>
            </a:r>
            <a:endParaRPr lang="en-US" altLang="en-US" dirty="0" smtClean="0"/>
          </a:p>
        </p:txBody>
      </p:sp>
      <p:sp>
        <p:nvSpPr>
          <p:cNvPr id="440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Consider the predicate:</a:t>
            </a:r>
            <a:endParaRPr lang="en-US" altLang="en-US" dirty="0" smtClean="0"/>
          </a:p>
          <a:p>
            <a:pPr algn="ctr">
              <a:buFontTx/>
              <a:buNone/>
            </a:pPr>
            <a:r>
              <a:rPr lang="en-US" altLang="en-US" i="1" dirty="0" smtClean="0">
                <a:solidFill>
                  <a:schemeClr val="tx2"/>
                </a:solidFill>
              </a:rPr>
              <a:t>(a &gt; b </a:t>
            </a:r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en-US" i="1" dirty="0" smtClean="0">
                <a:solidFill>
                  <a:schemeClr val="tx2"/>
                </a:solidFill>
              </a:rPr>
              <a:t> b &gt; c) </a:t>
            </a:r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en-US" i="1" dirty="0" smtClean="0">
                <a:solidFill>
                  <a:schemeClr val="tx2"/>
                </a:solidFill>
              </a:rPr>
              <a:t> c &gt; a</a:t>
            </a:r>
            <a:endParaRPr lang="en-US" altLang="en-US" i="1" dirty="0" smtClean="0">
              <a:solidFill>
                <a:schemeClr val="tx2"/>
              </a:solidFill>
            </a:endParaRPr>
          </a:p>
          <a:p>
            <a:r>
              <a:rPr lang="en-US" altLang="en-US" i="1" dirty="0" smtClean="0">
                <a:solidFill>
                  <a:schemeClr val="tx2"/>
                </a:solidFill>
              </a:rPr>
              <a:t>(a &gt; b) = true, (b &gt; c) = true, (c &gt; a) = true</a:t>
            </a:r>
            <a:r>
              <a:rPr lang="en-US" altLang="en-US" dirty="0" smtClean="0"/>
              <a:t> is </a:t>
            </a:r>
            <a:r>
              <a:rPr lang="en-US" altLang="en-US" dirty="0" smtClean="0">
                <a:solidFill>
                  <a:schemeClr val="hlink"/>
                </a:solidFill>
              </a:rPr>
              <a:t>infeasible (not possible)</a:t>
            </a:r>
            <a:endParaRPr lang="en-US" altLang="en-US" dirty="0" smtClean="0">
              <a:solidFill>
                <a:schemeClr val="hlink"/>
              </a:solidFill>
            </a:endParaRP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As with graph-based criteria, infeasible test requirements have to be </a:t>
            </a:r>
            <a:r>
              <a:rPr lang="en-US" altLang="en-US" dirty="0" smtClean="0">
                <a:solidFill>
                  <a:schemeClr val="tx2"/>
                </a:solidFill>
              </a:rPr>
              <a:t>recognized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solidFill>
                  <a:schemeClr val="tx2"/>
                </a:solidFill>
              </a:rPr>
              <a:t>ignored</a:t>
            </a:r>
            <a:endParaRPr lang="en-US" altLang="en-US" dirty="0" smtClean="0">
              <a:solidFill>
                <a:schemeClr val="tx2"/>
              </a:solidFill>
            </a:endParaRP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Recognizing infeasible test requirements is hard, and in general, </a:t>
            </a:r>
            <a:r>
              <a:rPr lang="en-US" altLang="en-US" dirty="0" smtClean="0">
                <a:solidFill>
                  <a:schemeClr val="tx2"/>
                </a:solidFill>
              </a:rPr>
              <a:t>undecidable</a:t>
            </a:r>
            <a:endParaRPr lang="en-US" altLang="en-US" dirty="0" smtClean="0">
              <a:solidFill>
                <a:schemeClr val="tx2"/>
              </a:solidFill>
            </a:endParaRP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Software testing is </a:t>
            </a:r>
            <a:r>
              <a:rPr lang="en-US" altLang="en-US" dirty="0" smtClean="0">
                <a:solidFill>
                  <a:schemeClr val="tx2"/>
                </a:solidFill>
              </a:rPr>
              <a:t>inexact</a:t>
            </a:r>
            <a:r>
              <a:rPr lang="en-US" altLang="en-US" dirty="0" smtClean="0"/>
              <a:t> – engineering, not science</a:t>
            </a:r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44034" name="Date Placeholder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to Software Testing, Edition 2  (Ch 8)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Ammann &amp; Offutt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AFF094-3E4F-4907-B0A1-AE828FE4F2B3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6"/>
          <p:cNvSpPr>
            <a:spLocks noGrp="1" noChangeArrowheads="1"/>
          </p:cNvSpPr>
          <p:nvPr>
            <p:ph type="title"/>
          </p:nvPr>
        </p:nvSpPr>
        <p:spPr>
          <a:xfrm>
            <a:off x="1524001" y="96838"/>
            <a:ext cx="9143999" cy="817562"/>
          </a:xfrm>
        </p:spPr>
        <p:txBody>
          <a:bodyPr/>
          <a:lstStyle/>
          <a:p>
            <a:r>
              <a:rPr lang="en-US" altLang="en-US" dirty="0" smtClean="0"/>
              <a:t>Logic Criteria </a:t>
            </a:r>
            <a:r>
              <a:rPr lang="en-US" altLang="en-US" dirty="0" err="1" smtClean="0"/>
              <a:t>Subsumption</a:t>
            </a:r>
            <a:endParaRPr lang="en-US" altLang="en-US" dirty="0" smtClean="0"/>
          </a:p>
        </p:txBody>
      </p:sp>
      <p:sp>
        <p:nvSpPr>
          <p:cNvPr id="38914" name="Date Placeholder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to Software Testing, Edition 2  (Ch 8)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Ammann &amp; Offutt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B4097C-89DF-40D5-A6F7-F40B2B7C0AEF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" name="Group 68"/>
          <p:cNvGrpSpPr/>
          <p:nvPr/>
        </p:nvGrpSpPr>
        <p:grpSpPr bwMode="auto">
          <a:xfrm>
            <a:off x="2874963" y="914400"/>
            <a:ext cx="6972300" cy="5454650"/>
            <a:chOff x="851" y="576"/>
            <a:chExt cx="4392" cy="3436"/>
          </a:xfrm>
        </p:grpSpPr>
        <p:sp>
          <p:nvSpPr>
            <p:cNvPr id="38919" name="Rectangle 4"/>
            <p:cNvSpPr>
              <a:spLocks noChangeArrowheads="1"/>
            </p:cNvSpPr>
            <p:nvPr/>
          </p:nvSpPr>
          <p:spPr bwMode="auto">
            <a:xfrm>
              <a:off x="3168" y="1610"/>
              <a:ext cx="25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grpSp>
          <p:nvGrpSpPr>
            <p:cNvPr id="38920" name="Group 10"/>
            <p:cNvGrpSpPr/>
            <p:nvPr/>
          </p:nvGrpSpPr>
          <p:grpSpPr bwMode="auto">
            <a:xfrm>
              <a:off x="1982" y="3484"/>
              <a:ext cx="801" cy="526"/>
              <a:chOff x="2332" y="3448"/>
              <a:chExt cx="801" cy="526"/>
            </a:xfrm>
          </p:grpSpPr>
          <p:sp>
            <p:nvSpPr>
              <p:cNvPr id="38951" name="Text Box 11"/>
              <p:cNvSpPr txBox="1">
                <a:spLocks noChangeArrowheads="1"/>
              </p:cNvSpPr>
              <p:nvPr/>
            </p:nvSpPr>
            <p:spPr bwMode="auto">
              <a:xfrm>
                <a:off x="2332" y="3448"/>
                <a:ext cx="801" cy="526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 pitchFamily="34" charset="0"/>
                    <a:ea typeface="+mn-ea"/>
                    <a:cs typeface="+mn-cs"/>
                  </a:rPr>
                  <a:t>Clause Coverage</a:t>
                </a:r>
                <a:endPara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 pitchFamily="34" charset="0"/>
                    <a:ea typeface="+mn-ea"/>
                    <a:cs typeface="+mn-cs"/>
                  </a:rPr>
                  <a:t>CC</a:t>
                </a:r>
                <a:endPara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8952" name="Line 12"/>
              <p:cNvSpPr>
                <a:spLocks noChangeShapeType="1"/>
              </p:cNvSpPr>
              <p:nvPr/>
            </p:nvSpPr>
            <p:spPr bwMode="auto">
              <a:xfrm>
                <a:off x="2390" y="3771"/>
                <a:ext cx="6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38921" name="Group 13"/>
            <p:cNvGrpSpPr/>
            <p:nvPr/>
          </p:nvGrpSpPr>
          <p:grpSpPr bwMode="auto">
            <a:xfrm>
              <a:off x="3292" y="3486"/>
              <a:ext cx="780" cy="526"/>
              <a:chOff x="2342" y="2730"/>
              <a:chExt cx="780" cy="526"/>
            </a:xfrm>
          </p:grpSpPr>
          <p:sp>
            <p:nvSpPr>
              <p:cNvPr id="38949" name="Text Box 14"/>
              <p:cNvSpPr txBox="1">
                <a:spLocks noChangeArrowheads="1"/>
              </p:cNvSpPr>
              <p:nvPr/>
            </p:nvSpPr>
            <p:spPr bwMode="auto">
              <a:xfrm>
                <a:off x="2342" y="2730"/>
                <a:ext cx="780" cy="526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 pitchFamily="34" charset="0"/>
                    <a:ea typeface="+mn-ea"/>
                    <a:cs typeface="+mn-cs"/>
                  </a:rPr>
                  <a:t>Predicate Coverage</a:t>
                </a:r>
                <a:endPara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 pitchFamily="34" charset="0"/>
                    <a:ea typeface="+mn-ea"/>
                    <a:cs typeface="+mn-cs"/>
                  </a:rPr>
                  <a:t>PC</a:t>
                </a:r>
                <a:endPara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8950" name="Line 15"/>
              <p:cNvSpPr>
                <a:spLocks noChangeShapeType="1"/>
              </p:cNvSpPr>
              <p:nvPr/>
            </p:nvSpPr>
            <p:spPr bwMode="auto">
              <a:xfrm>
                <a:off x="2399" y="3053"/>
                <a:ext cx="66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38922" name="Group 22"/>
            <p:cNvGrpSpPr/>
            <p:nvPr/>
          </p:nvGrpSpPr>
          <p:grpSpPr bwMode="auto">
            <a:xfrm>
              <a:off x="2157" y="576"/>
              <a:ext cx="1434" cy="512"/>
              <a:chOff x="3049" y="576"/>
              <a:chExt cx="1283" cy="512"/>
            </a:xfrm>
          </p:grpSpPr>
          <p:sp>
            <p:nvSpPr>
              <p:cNvPr id="38947" name="Text Box 23"/>
              <p:cNvSpPr txBox="1">
                <a:spLocks noChangeArrowheads="1"/>
              </p:cNvSpPr>
              <p:nvPr/>
            </p:nvSpPr>
            <p:spPr bwMode="auto">
              <a:xfrm>
                <a:off x="3049" y="576"/>
                <a:ext cx="1283" cy="512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 pitchFamily="34" charset="0"/>
                    <a:ea typeface="+mn-ea"/>
                    <a:cs typeface="+mn-cs"/>
                  </a:rPr>
                  <a:t>Combinatorial Clause Coverage</a:t>
                </a:r>
                <a:endPara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 pitchFamily="34" charset="0"/>
                    <a:ea typeface="+mn-ea"/>
                    <a:cs typeface="+mn-cs"/>
                  </a:rPr>
                  <a:t>COC</a:t>
                </a:r>
                <a:endPara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8948" name="Line 24"/>
              <p:cNvSpPr>
                <a:spLocks noChangeShapeType="1"/>
              </p:cNvSpPr>
              <p:nvPr/>
            </p:nvSpPr>
            <p:spPr bwMode="auto">
              <a:xfrm>
                <a:off x="3225" y="899"/>
                <a:ext cx="9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8923" name="Line 37"/>
            <p:cNvSpPr>
              <a:spLocks noChangeShapeType="1"/>
            </p:cNvSpPr>
            <p:nvPr/>
          </p:nvSpPr>
          <p:spPr bwMode="auto">
            <a:xfrm flipH="1">
              <a:off x="3768" y="2591"/>
              <a:ext cx="626" cy="8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38924" name="Line 38"/>
            <p:cNvSpPr>
              <a:spLocks noChangeShapeType="1"/>
            </p:cNvSpPr>
            <p:nvPr/>
          </p:nvSpPr>
          <p:spPr bwMode="auto">
            <a:xfrm>
              <a:off x="2019" y="3289"/>
              <a:ext cx="180" cy="1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38925" name="Line 39"/>
            <p:cNvSpPr>
              <a:spLocks noChangeShapeType="1"/>
            </p:cNvSpPr>
            <p:nvPr/>
          </p:nvSpPr>
          <p:spPr bwMode="auto">
            <a:xfrm>
              <a:off x="2062" y="2531"/>
              <a:ext cx="1352" cy="9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38926" name="Line 41"/>
            <p:cNvSpPr>
              <a:spLocks noChangeShapeType="1"/>
            </p:cNvSpPr>
            <p:nvPr/>
          </p:nvSpPr>
          <p:spPr bwMode="auto">
            <a:xfrm>
              <a:off x="3273" y="1103"/>
              <a:ext cx="131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38927" name="Line 46"/>
            <p:cNvSpPr>
              <a:spLocks noChangeShapeType="1"/>
            </p:cNvSpPr>
            <p:nvPr/>
          </p:nvSpPr>
          <p:spPr bwMode="auto">
            <a:xfrm>
              <a:off x="3989" y="1813"/>
              <a:ext cx="183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grpSp>
          <p:nvGrpSpPr>
            <p:cNvPr id="38928" name="Group 19"/>
            <p:cNvGrpSpPr/>
            <p:nvPr/>
          </p:nvGrpSpPr>
          <p:grpSpPr bwMode="auto">
            <a:xfrm>
              <a:off x="1138" y="1291"/>
              <a:ext cx="1525" cy="510"/>
              <a:chOff x="2879" y="1294"/>
              <a:chExt cx="1388" cy="510"/>
            </a:xfrm>
          </p:grpSpPr>
          <p:sp>
            <p:nvSpPr>
              <p:cNvPr id="38945" name="Text Box 20"/>
              <p:cNvSpPr txBox="1">
                <a:spLocks noChangeArrowheads="1"/>
              </p:cNvSpPr>
              <p:nvPr/>
            </p:nvSpPr>
            <p:spPr bwMode="auto">
              <a:xfrm>
                <a:off x="2879" y="1294"/>
                <a:ext cx="1388" cy="510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 pitchFamily="34" charset="0"/>
                    <a:ea typeface="+mn-ea"/>
                    <a:cs typeface="+mn-cs"/>
                  </a:rPr>
                  <a:t>Restricted Active Clause Coverage</a:t>
                </a:r>
                <a:endPara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 pitchFamily="34" charset="0"/>
                    <a:ea typeface="+mn-ea"/>
                    <a:cs typeface="+mn-cs"/>
                  </a:rPr>
                  <a:t>RACC</a:t>
                </a:r>
                <a:endPara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8946" name="Line 21"/>
              <p:cNvSpPr>
                <a:spLocks noChangeShapeType="1"/>
              </p:cNvSpPr>
              <p:nvPr/>
            </p:nvSpPr>
            <p:spPr bwMode="auto">
              <a:xfrm>
                <a:off x="3233" y="1617"/>
                <a:ext cx="93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38929" name="Group 47"/>
            <p:cNvGrpSpPr/>
            <p:nvPr/>
          </p:nvGrpSpPr>
          <p:grpSpPr bwMode="auto">
            <a:xfrm>
              <a:off x="2987" y="1290"/>
              <a:ext cx="1407" cy="512"/>
              <a:chOff x="3153" y="1294"/>
              <a:chExt cx="1150" cy="512"/>
            </a:xfrm>
          </p:grpSpPr>
          <p:sp>
            <p:nvSpPr>
              <p:cNvPr id="38943" name="Text Box 48"/>
              <p:cNvSpPr txBox="1">
                <a:spLocks noChangeArrowheads="1"/>
              </p:cNvSpPr>
              <p:nvPr/>
            </p:nvSpPr>
            <p:spPr bwMode="auto">
              <a:xfrm>
                <a:off x="3153" y="1294"/>
                <a:ext cx="1150" cy="512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 pitchFamily="34" charset="0"/>
                    <a:ea typeface="+mn-ea"/>
                    <a:cs typeface="+mn-cs"/>
                  </a:rPr>
                  <a:t>Restricted Inactive Clause Coverage</a:t>
                </a:r>
                <a:endPara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 pitchFamily="34" charset="0"/>
                    <a:ea typeface="+mn-ea"/>
                    <a:cs typeface="+mn-cs"/>
                  </a:rPr>
                  <a:t>RICC</a:t>
                </a:r>
                <a:endPara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8944" name="Line 49"/>
              <p:cNvSpPr>
                <a:spLocks noChangeShapeType="1"/>
              </p:cNvSpPr>
              <p:nvPr/>
            </p:nvSpPr>
            <p:spPr bwMode="auto">
              <a:xfrm>
                <a:off x="3233" y="1617"/>
                <a:ext cx="93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38930" name="Group 53"/>
            <p:cNvGrpSpPr/>
            <p:nvPr/>
          </p:nvGrpSpPr>
          <p:grpSpPr bwMode="auto">
            <a:xfrm>
              <a:off x="851" y="2769"/>
              <a:ext cx="1308" cy="526"/>
              <a:chOff x="3153" y="1294"/>
              <a:chExt cx="1092" cy="526"/>
            </a:xfrm>
          </p:grpSpPr>
          <p:sp>
            <p:nvSpPr>
              <p:cNvPr id="38941" name="Text Box 54"/>
              <p:cNvSpPr txBox="1">
                <a:spLocks noChangeArrowheads="1"/>
              </p:cNvSpPr>
              <p:nvPr/>
            </p:nvSpPr>
            <p:spPr bwMode="auto">
              <a:xfrm>
                <a:off x="3153" y="1294"/>
                <a:ext cx="1092" cy="526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 pitchFamily="34" charset="0"/>
                    <a:ea typeface="+mn-ea"/>
                    <a:cs typeface="+mn-cs"/>
                  </a:rPr>
                  <a:t>General Active Clause Coverage</a:t>
                </a:r>
                <a:endPara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 pitchFamily="34" charset="0"/>
                    <a:ea typeface="+mn-ea"/>
                    <a:cs typeface="+mn-cs"/>
                  </a:rPr>
                  <a:t>GACC</a:t>
                </a:r>
                <a:endPara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8942" name="Line 55"/>
              <p:cNvSpPr>
                <a:spLocks noChangeShapeType="1"/>
              </p:cNvSpPr>
              <p:nvPr/>
            </p:nvSpPr>
            <p:spPr bwMode="auto">
              <a:xfrm>
                <a:off x="3233" y="1617"/>
                <a:ext cx="93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38931" name="Group 50"/>
            <p:cNvGrpSpPr/>
            <p:nvPr/>
          </p:nvGrpSpPr>
          <p:grpSpPr bwMode="auto">
            <a:xfrm>
              <a:off x="1009" y="2006"/>
              <a:ext cx="1379" cy="512"/>
              <a:chOff x="3094" y="1294"/>
              <a:chExt cx="1151" cy="512"/>
            </a:xfrm>
          </p:grpSpPr>
          <p:sp>
            <p:nvSpPr>
              <p:cNvPr id="38939" name="Text Box 51"/>
              <p:cNvSpPr txBox="1">
                <a:spLocks noChangeArrowheads="1"/>
              </p:cNvSpPr>
              <p:nvPr/>
            </p:nvSpPr>
            <p:spPr bwMode="auto">
              <a:xfrm>
                <a:off x="3094" y="1294"/>
                <a:ext cx="1151" cy="512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 pitchFamily="34" charset="0"/>
                    <a:ea typeface="+mn-ea"/>
                    <a:cs typeface="+mn-cs"/>
                  </a:rPr>
                  <a:t>Correlated Active Clause Coverage</a:t>
                </a:r>
                <a:endPara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 pitchFamily="34" charset="0"/>
                    <a:ea typeface="+mn-ea"/>
                    <a:cs typeface="+mn-cs"/>
                  </a:rPr>
                  <a:t>CACC</a:t>
                </a:r>
                <a:endPara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8940" name="Line 52"/>
              <p:cNvSpPr>
                <a:spLocks noChangeShapeType="1"/>
              </p:cNvSpPr>
              <p:nvPr/>
            </p:nvSpPr>
            <p:spPr bwMode="auto">
              <a:xfrm>
                <a:off x="3233" y="1617"/>
                <a:ext cx="93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38932" name="Group 56"/>
            <p:cNvGrpSpPr/>
            <p:nvPr/>
          </p:nvGrpSpPr>
          <p:grpSpPr bwMode="auto">
            <a:xfrm>
              <a:off x="3935" y="2054"/>
              <a:ext cx="1308" cy="526"/>
              <a:chOff x="3153" y="1294"/>
              <a:chExt cx="1092" cy="526"/>
            </a:xfrm>
          </p:grpSpPr>
          <p:sp>
            <p:nvSpPr>
              <p:cNvPr id="38937" name="Text Box 57"/>
              <p:cNvSpPr txBox="1">
                <a:spLocks noChangeArrowheads="1"/>
              </p:cNvSpPr>
              <p:nvPr/>
            </p:nvSpPr>
            <p:spPr bwMode="auto">
              <a:xfrm>
                <a:off x="3153" y="1294"/>
                <a:ext cx="1092" cy="526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 pitchFamily="34" charset="0"/>
                    <a:ea typeface="+mn-ea"/>
                    <a:cs typeface="+mn-cs"/>
                  </a:rPr>
                  <a:t>General Inactive Clause Coverage</a:t>
                </a:r>
                <a:endPara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7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 panose="020B0502020104020203" pitchFamily="34" charset="0"/>
                    <a:ea typeface="+mn-ea"/>
                    <a:cs typeface="+mn-cs"/>
                  </a:rPr>
                  <a:t>GICC</a:t>
                </a:r>
                <a:endPara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8938" name="Line 58"/>
              <p:cNvSpPr>
                <a:spLocks noChangeShapeType="1"/>
              </p:cNvSpPr>
              <p:nvPr/>
            </p:nvSpPr>
            <p:spPr bwMode="auto">
              <a:xfrm>
                <a:off x="3233" y="1617"/>
                <a:ext cx="93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8933" name="Line 63"/>
            <p:cNvSpPr>
              <a:spLocks noChangeShapeType="1"/>
            </p:cNvSpPr>
            <p:nvPr/>
          </p:nvSpPr>
          <p:spPr bwMode="auto">
            <a:xfrm flipH="1">
              <a:off x="2313" y="1106"/>
              <a:ext cx="188" cy="1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38934" name="Line 65"/>
            <p:cNvSpPr>
              <a:spLocks noChangeShapeType="1"/>
            </p:cNvSpPr>
            <p:nvPr/>
          </p:nvSpPr>
          <p:spPr bwMode="auto">
            <a:xfrm flipH="1">
              <a:off x="1811" y="1821"/>
              <a:ext cx="184" cy="1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38935" name="Line 66"/>
            <p:cNvSpPr>
              <a:spLocks noChangeShapeType="1"/>
            </p:cNvSpPr>
            <p:nvPr/>
          </p:nvSpPr>
          <p:spPr bwMode="auto">
            <a:xfrm flipH="1">
              <a:off x="1518" y="2529"/>
              <a:ext cx="198" cy="2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38936" name="Line 67"/>
            <p:cNvSpPr>
              <a:spLocks noChangeShapeType="1"/>
            </p:cNvSpPr>
            <p:nvPr/>
          </p:nvSpPr>
          <p:spPr bwMode="auto">
            <a:xfrm flipH="1">
              <a:off x="2565" y="2580"/>
              <a:ext cx="1499" cy="8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96839"/>
            <a:ext cx="9144000" cy="915987"/>
          </a:xfrm>
        </p:spPr>
        <p:txBody>
          <a:bodyPr/>
          <a:lstStyle/>
          <a:p>
            <a:r>
              <a:rPr lang="en-US" altLang="en-US" sz="3200" dirty="0"/>
              <a:t>Making Clauses Determine</a:t>
            </a:r>
            <a:r>
              <a:rPr lang="en-US" altLang="en-US" sz="2800" dirty="0"/>
              <a:t> a </a:t>
            </a:r>
            <a:r>
              <a:rPr lang="en-US" altLang="en-US" sz="3200" dirty="0"/>
              <a:t>Predicate</a:t>
            </a:r>
            <a:endParaRPr lang="en-US" altLang="en-US" sz="3200" dirty="0"/>
          </a:p>
        </p:txBody>
      </p:sp>
      <p:sp>
        <p:nvSpPr>
          <p:cNvPr id="39942" name="Rectangle 3"/>
          <p:cNvSpPr>
            <a:spLocks noGrp="1" noChangeArrowheads="1"/>
          </p:cNvSpPr>
          <p:nvPr>
            <p:ph idx="1"/>
          </p:nvPr>
        </p:nvSpPr>
        <p:spPr>
          <a:xfrm>
            <a:off x="1617664" y="940670"/>
            <a:ext cx="8956675" cy="5602635"/>
          </a:xfrm>
        </p:spPr>
        <p:txBody>
          <a:bodyPr/>
          <a:lstStyle/>
          <a:p>
            <a:r>
              <a:rPr lang="en-US" altLang="en-US" dirty="0" smtClean="0"/>
              <a:t>Finding values for minor clauses </a:t>
            </a:r>
            <a:r>
              <a:rPr lang="en-US" altLang="en-US" i="1" dirty="0" err="1">
                <a:solidFill>
                  <a:schemeClr val="tx2"/>
                </a:solidFill>
              </a:rPr>
              <a:t>c</a:t>
            </a:r>
            <a:r>
              <a:rPr lang="en-US" altLang="en-US" i="1" baseline="-25000" dirty="0" err="1">
                <a:solidFill>
                  <a:schemeClr val="tx2"/>
                </a:solidFill>
              </a:rPr>
              <a:t>j</a:t>
            </a:r>
            <a:r>
              <a:rPr lang="en-US" altLang="en-US" dirty="0" smtClean="0"/>
              <a:t> is easy for simple predicates</a:t>
            </a:r>
            <a:endParaRPr lang="en-US" altLang="en-US" dirty="0" smtClean="0"/>
          </a:p>
          <a:p>
            <a:r>
              <a:rPr lang="en-US" altLang="en-US" dirty="0" smtClean="0"/>
              <a:t>But how to find values for more complicated predicates ?</a:t>
            </a:r>
            <a:endParaRPr lang="en-US" altLang="en-US" dirty="0" smtClean="0"/>
          </a:p>
          <a:p>
            <a:r>
              <a:rPr lang="en-US" altLang="en-US" dirty="0" smtClean="0"/>
              <a:t>Definitional approach:</a:t>
            </a:r>
            <a:endParaRPr lang="en-US" altLang="en-US" dirty="0" smtClean="0"/>
          </a:p>
          <a:p>
            <a:pPr lvl="1"/>
            <a:r>
              <a:rPr lang="en-US" altLang="en-US" i="1" dirty="0">
                <a:solidFill>
                  <a:schemeClr val="tx2"/>
                </a:solidFill>
              </a:rPr>
              <a:t>p</a:t>
            </a:r>
            <a:r>
              <a:rPr lang="en-US" altLang="en-US" sz="2800" i="1" baseline="-25000" dirty="0">
                <a:solidFill>
                  <a:schemeClr val="tx2"/>
                </a:solidFill>
              </a:rPr>
              <a:t>c=true</a:t>
            </a:r>
            <a:r>
              <a:rPr lang="en-US" altLang="en-US" dirty="0" smtClean="0"/>
              <a:t> is predicate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 with every occurrence of </a:t>
            </a:r>
            <a:r>
              <a:rPr lang="en-US" altLang="en-US" i="1" dirty="0" smtClean="0"/>
              <a:t>c</a:t>
            </a:r>
            <a:r>
              <a:rPr lang="en-US" altLang="en-US" dirty="0" smtClean="0"/>
              <a:t> replaced by </a:t>
            </a:r>
            <a:r>
              <a:rPr lang="en-US" altLang="en-US" i="1" dirty="0" smtClean="0">
                <a:solidFill>
                  <a:schemeClr val="tx2"/>
                </a:solidFill>
              </a:rPr>
              <a:t>true</a:t>
            </a:r>
            <a:endParaRPr lang="en-US" altLang="en-US" i="1" dirty="0" smtClean="0">
              <a:solidFill>
                <a:schemeClr val="tx2"/>
              </a:solidFill>
            </a:endParaRPr>
          </a:p>
          <a:p>
            <a:pPr lvl="1"/>
            <a:r>
              <a:rPr lang="en-US" altLang="en-US" i="1" dirty="0">
                <a:solidFill>
                  <a:schemeClr val="tx2"/>
                </a:solidFill>
              </a:rPr>
              <a:t>p</a:t>
            </a:r>
            <a:r>
              <a:rPr lang="en-US" altLang="en-US" sz="2800" i="1" baseline="-25000" dirty="0">
                <a:solidFill>
                  <a:schemeClr val="tx2"/>
                </a:solidFill>
              </a:rPr>
              <a:t>c=false</a:t>
            </a:r>
            <a:r>
              <a:rPr lang="en-US" altLang="en-US" dirty="0" smtClean="0"/>
              <a:t> is predicate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 with every occurrence of </a:t>
            </a:r>
            <a:r>
              <a:rPr lang="en-US" altLang="en-US" i="1" dirty="0" smtClean="0"/>
              <a:t>c</a:t>
            </a:r>
            <a:r>
              <a:rPr lang="en-US" altLang="en-US" dirty="0" smtClean="0"/>
              <a:t> replaced by </a:t>
            </a:r>
            <a:r>
              <a:rPr lang="en-US" altLang="en-US" i="1" dirty="0" smtClean="0">
                <a:solidFill>
                  <a:schemeClr val="tx2"/>
                </a:solidFill>
              </a:rPr>
              <a:t>false</a:t>
            </a:r>
            <a:endParaRPr lang="en-US" altLang="en-US" i="1" dirty="0" smtClean="0">
              <a:solidFill>
                <a:schemeClr val="tx2"/>
              </a:solidFill>
            </a:endParaRPr>
          </a:p>
          <a:p>
            <a:r>
              <a:rPr lang="en-US" altLang="en-US" dirty="0" smtClean="0"/>
              <a:t>To find values for the minor clauses, connect </a:t>
            </a:r>
            <a:r>
              <a:rPr lang="en-US" altLang="en-US" i="1" dirty="0">
                <a:solidFill>
                  <a:schemeClr val="tx2"/>
                </a:solidFill>
              </a:rPr>
              <a:t>p</a:t>
            </a:r>
            <a:r>
              <a:rPr lang="en-US" altLang="en-US" sz="3600" i="1" baseline="-25000" dirty="0">
                <a:solidFill>
                  <a:schemeClr val="tx2"/>
                </a:solidFill>
              </a:rPr>
              <a:t>c=true</a:t>
            </a:r>
            <a:r>
              <a:rPr lang="en-US" altLang="en-US" dirty="0" smtClean="0"/>
              <a:t> and </a:t>
            </a:r>
            <a:r>
              <a:rPr lang="en-US" altLang="en-US" i="1" dirty="0">
                <a:solidFill>
                  <a:schemeClr val="tx2"/>
                </a:solidFill>
              </a:rPr>
              <a:t>p</a:t>
            </a:r>
            <a:r>
              <a:rPr lang="en-US" altLang="en-US" sz="3600" i="1" baseline="-25000" dirty="0">
                <a:solidFill>
                  <a:schemeClr val="tx2"/>
                </a:solidFill>
              </a:rPr>
              <a:t>c=false</a:t>
            </a:r>
            <a:r>
              <a:rPr lang="en-US" altLang="en-US" dirty="0" smtClean="0"/>
              <a:t> with exclusive </a:t>
            </a:r>
            <a:r>
              <a:rPr lang="en-US" altLang="en-US" i="1" dirty="0" smtClean="0"/>
              <a:t>OR</a:t>
            </a:r>
            <a:endParaRPr lang="en-US" altLang="en-US" i="1" dirty="0" smtClean="0"/>
          </a:p>
          <a:p>
            <a:pPr algn="ctr">
              <a:buFontTx/>
              <a:buNone/>
            </a:pPr>
            <a:r>
              <a:rPr lang="en-US" altLang="en-US" i="1" dirty="0">
                <a:solidFill>
                  <a:srgbClr val="33CC33"/>
                </a:solidFill>
              </a:rPr>
              <a:t>p</a:t>
            </a:r>
            <a:r>
              <a:rPr lang="en-US" altLang="en-US" sz="3600" i="1" baseline="-25000" dirty="0">
                <a:solidFill>
                  <a:srgbClr val="33CC33"/>
                </a:solidFill>
              </a:rPr>
              <a:t>c</a:t>
            </a:r>
            <a:r>
              <a:rPr lang="en-US" altLang="en-US" i="1" dirty="0">
                <a:solidFill>
                  <a:srgbClr val="33CC33"/>
                </a:solidFill>
              </a:rPr>
              <a:t>  =  p</a:t>
            </a:r>
            <a:r>
              <a:rPr lang="en-US" altLang="en-US" sz="3600" i="1" baseline="-25000" dirty="0">
                <a:solidFill>
                  <a:srgbClr val="33CC33"/>
                </a:solidFill>
              </a:rPr>
              <a:t>c=true</a:t>
            </a:r>
            <a:r>
              <a:rPr lang="en-US" altLang="en-US" i="1" dirty="0">
                <a:solidFill>
                  <a:srgbClr val="33CC33"/>
                </a:solidFill>
              </a:rPr>
              <a:t> </a:t>
            </a:r>
            <a:r>
              <a:rPr lang="en-US" altLang="en-US" dirty="0">
                <a:solidFill>
                  <a:srgbClr val="33CC33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en-US" i="1" dirty="0">
                <a:solidFill>
                  <a:srgbClr val="33CC33"/>
                </a:solidFill>
              </a:rPr>
              <a:t> p</a:t>
            </a:r>
            <a:r>
              <a:rPr lang="en-US" altLang="en-US" sz="3600" i="1" baseline="-25000" dirty="0">
                <a:solidFill>
                  <a:srgbClr val="33CC33"/>
                </a:solidFill>
              </a:rPr>
              <a:t>c=false</a:t>
            </a:r>
            <a:endParaRPr lang="en-US" altLang="en-US" sz="3600" i="1" baseline="-25000" dirty="0">
              <a:solidFill>
                <a:srgbClr val="33CC33"/>
              </a:solidFill>
            </a:endParaRPr>
          </a:p>
          <a:p>
            <a:r>
              <a:rPr lang="en-US" altLang="en-US" dirty="0" smtClean="0"/>
              <a:t>After solving, </a:t>
            </a:r>
            <a:r>
              <a:rPr lang="en-US" altLang="en-US" i="1" dirty="0" smtClean="0"/>
              <a:t> </a:t>
            </a:r>
            <a:r>
              <a:rPr lang="en-US" altLang="en-US" i="1" dirty="0">
                <a:solidFill>
                  <a:schemeClr val="tx2"/>
                </a:solidFill>
              </a:rPr>
              <a:t>p</a:t>
            </a:r>
            <a:r>
              <a:rPr lang="en-US" altLang="en-US" sz="3600" i="1" baseline="-25000" dirty="0">
                <a:solidFill>
                  <a:schemeClr val="tx2"/>
                </a:solidFill>
              </a:rPr>
              <a:t>c</a:t>
            </a:r>
            <a:r>
              <a:rPr lang="en-US" altLang="en-US" dirty="0" smtClean="0"/>
              <a:t> describes exactly the values needed for </a:t>
            </a:r>
            <a:r>
              <a:rPr lang="en-US" altLang="en-US" i="1" dirty="0">
                <a:solidFill>
                  <a:schemeClr val="tx2"/>
                </a:solidFill>
              </a:rPr>
              <a:t>c</a:t>
            </a:r>
            <a:r>
              <a:rPr lang="en-US" altLang="en-US" dirty="0" smtClean="0"/>
              <a:t> to determine </a:t>
            </a:r>
            <a:r>
              <a:rPr lang="en-US" altLang="en-US" i="1" dirty="0">
                <a:solidFill>
                  <a:schemeClr val="tx2"/>
                </a:solidFill>
              </a:rPr>
              <a:t>p</a:t>
            </a:r>
            <a:endParaRPr lang="en-US" altLang="en-US" i="1" dirty="0">
              <a:solidFill>
                <a:schemeClr val="tx2"/>
              </a:solidFill>
            </a:endParaRPr>
          </a:p>
          <a:p>
            <a:pPr lvl="1"/>
            <a:endParaRPr lang="en-US" altLang="en-US" dirty="0" smtClean="0"/>
          </a:p>
        </p:txBody>
      </p:sp>
      <p:sp>
        <p:nvSpPr>
          <p:cNvPr id="39938" name="Date Placeholder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to Software Testing, Edition 2  (Ch 8)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Ammann &amp; Offutt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AE7931-777E-43AE-908C-FC9872148F58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49069" y="709838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(8.1.5)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Examples</a:t>
            </a:r>
            <a:endParaRPr lang="en-US" altLang="en-US" smtClean="0"/>
          </a:p>
        </p:txBody>
      </p:sp>
      <p:sp>
        <p:nvSpPr>
          <p:cNvPr id="40962" name="Date Placeholder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to Software Testing, Edition 2  (Ch 8)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Ammann &amp; Offutt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F8DDD66-CEAF-4B9B-BDCA-DA1FE29DFF6A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1773238" y="1095375"/>
            <a:ext cx="4032250" cy="1815882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 = a 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b</a:t>
            </a:r>
            <a:endParaRPr kumimoji="0" lang="en-US" altLang="en-US" sz="2400" b="0" i="0" u="sng" strike="noStrike" kern="1200" cap="none" spc="0" normalizeH="0" baseline="0" noProof="0" dirty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alt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= p</a:t>
            </a:r>
            <a:r>
              <a:rPr kumimoji="0" lang="en-US" alt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a=true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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alt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a=false</a:t>
            </a:r>
            <a:endParaRPr kumimoji="0" lang="en-US" altLang="en-US" sz="28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(true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b)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XOR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(false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b)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true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XOR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b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¬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6056313" y="1095375"/>
            <a:ext cx="4362450" cy="1838452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 = a 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b</a:t>
            </a:r>
            <a:endParaRPr kumimoji="0" lang="en-US" altLang="en-US" sz="2400" b="0" i="0" u="sng" strike="noStrike" kern="1200" cap="none" spc="0" normalizeH="0" baseline="0" noProof="0" dirty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= p</a:t>
            </a:r>
            <a:r>
              <a:rPr kumimoji="0" lang="en-US" alt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a=true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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alt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a=false</a:t>
            </a:r>
            <a:endParaRPr kumimoji="0" lang="en-US" altLang="en-US" sz="28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(true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b)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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(false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b)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b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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false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b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226312" name="Text Box 8"/>
          <p:cNvSpPr txBox="1">
            <a:spLocks noChangeArrowheads="1"/>
          </p:cNvSpPr>
          <p:nvPr/>
        </p:nvSpPr>
        <p:spPr bwMode="auto">
          <a:xfrm>
            <a:off x="3027364" y="3163888"/>
            <a:ext cx="6135687" cy="2154436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 = a 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(b 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c)</a:t>
            </a:r>
            <a:endParaRPr kumimoji="0" lang="en-US" altLang="en-US" sz="2400" b="0" i="0" u="sng" strike="noStrike" kern="1200" cap="none" spc="0" normalizeH="0" baseline="0" noProof="0" dirty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alt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= p</a:t>
            </a:r>
            <a:r>
              <a:rPr kumimoji="0" lang="en-US" alt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a=true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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alt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a=false</a:t>
            </a:r>
            <a:endParaRPr kumimoji="0" lang="en-US" altLang="en-US" sz="28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(true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(b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c))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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(false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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(b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c))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true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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(b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c)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¬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(b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c)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¬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¬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226313" name="Text Box 9"/>
          <p:cNvSpPr txBox="1">
            <a:spLocks noChangeArrowheads="1"/>
          </p:cNvSpPr>
          <p:nvPr/>
        </p:nvSpPr>
        <p:spPr bwMode="auto">
          <a:xfrm>
            <a:off x="1773239" y="5522913"/>
            <a:ext cx="864552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“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NOT b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NOT c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” means either 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or 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can be false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RACC requires the same choice for both values of 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 CACC does not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9" grpId="0" animBg="1" build="p"/>
      <p:bldP spid="226311" grpId="0" animBg="1" build="p"/>
      <p:bldP spid="226312" grpId="0" animBg="1" build="p"/>
      <p:bldP spid="22631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XOR Identity Rules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to Software Testing, Edition 2  (Ch 8)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Ammann &amp; Offutt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EB0AC8-263E-4BC2-8316-EF38483797F6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0308" y="1076242"/>
            <a:ext cx="73394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Exclusive-OR (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xor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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) means both cannot be true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That is, A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xor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B means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“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 or B is true, but not both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”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810885" y="2870491"/>
            <a:ext cx="2016125" cy="867930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 = A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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A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b</a:t>
            </a:r>
            <a:endParaRPr kumimoji="0" lang="en-US" altLang="en-US" sz="32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A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¬ b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345786" y="2870491"/>
            <a:ext cx="2016125" cy="867930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 = A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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A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b</a:t>
            </a:r>
            <a:endParaRPr kumimoji="0" lang="en-US" altLang="en-US" sz="32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¬ A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b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182867" y="4884058"/>
            <a:ext cx="2667070" cy="867930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 = A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xor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(A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and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b)</a:t>
            </a:r>
            <a:endParaRPr kumimoji="0" lang="en-US" altLang="en-US" sz="32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A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and !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368712" y="4884058"/>
            <a:ext cx="2672789" cy="867930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 = A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xor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(A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or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b)</a:t>
            </a:r>
            <a:endParaRPr kumimoji="0" lang="en-US" altLang="en-US" sz="32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!A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and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b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59108" y="4070397"/>
            <a:ext cx="3689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with fewer symbols …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Repeated Variables</a:t>
            </a:r>
            <a:endParaRPr lang="en-US" altLang="en-US" smtClean="0"/>
          </a:p>
        </p:txBody>
      </p:sp>
      <p:sp>
        <p:nvSpPr>
          <p:cNvPr id="419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definitions in this chapter yield the same tests no matter how the predicate is expressed</a:t>
            </a:r>
            <a:endParaRPr lang="en-US" altLang="en-US" dirty="0" smtClean="0"/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(a </a:t>
            </a:r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en-US" dirty="0" smtClean="0"/>
              <a:t> b) </a:t>
            </a:r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en-US" dirty="0" smtClean="0"/>
              <a:t>(c </a:t>
            </a:r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en-US" dirty="0" smtClean="0"/>
              <a:t> b) == (a </a:t>
            </a:r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en-US" dirty="0" smtClean="0"/>
              <a:t> c) </a:t>
            </a:r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en-US" dirty="0" smtClean="0"/>
              <a:t> b</a:t>
            </a:r>
            <a:endParaRPr lang="en-US" altLang="en-US" dirty="0" smtClean="0"/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(a </a:t>
            </a:r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en-US" dirty="0" smtClean="0"/>
              <a:t> b) </a:t>
            </a:r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en-US" dirty="0" smtClean="0"/>
              <a:t>(b </a:t>
            </a:r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en-US" dirty="0" smtClean="0"/>
              <a:t> c) </a:t>
            </a:r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en-US" dirty="0" smtClean="0"/>
              <a:t>(a </a:t>
            </a:r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en-US" dirty="0" smtClean="0"/>
              <a:t> c)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Only has 8 possible tests, not 64</a:t>
            </a:r>
            <a:endParaRPr lang="en-US" altLang="en-US" dirty="0" smtClean="0"/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Use the simplest form of the predicate, and ignore contradictory truth table assignments</a:t>
            </a:r>
            <a:endParaRPr lang="en-US" altLang="en-US" dirty="0" smtClean="0"/>
          </a:p>
        </p:txBody>
      </p:sp>
      <p:sp>
        <p:nvSpPr>
          <p:cNvPr id="41986" name="Date Placeholder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to Software Testing, Edition 2  (Ch 8)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Ammann &amp; Offutt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F44DE1-9623-41FA-8208-2054FF58261E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Administrative Info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4429-5D94-4E32-8057-7F8AE043425B}" type="slidenum">
              <a:rPr lang="en-US" smtClean="0"/>
            </a:fld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SG" altLang="en-US" sz="2800" dirty="0" err="1" smtClean="0">
                <a:sym typeface="+mn-ea"/>
              </a:rPr>
              <a:t>The score for project proposal has been uploaded</a:t>
            </a:r>
            <a:endParaRPr lang="en-SG" altLang="en-US" sz="2800" dirty="0" err="1" smtClean="0">
              <a:sym typeface="+mn-ea"/>
            </a:endParaRPr>
          </a:p>
          <a:p>
            <a:pPr lvl="1"/>
            <a:r>
              <a:rPr lang="en-US" altLang="zh-CN" sz="2800" dirty="0" smtClean="0">
                <a:sym typeface="+mn-ea"/>
              </a:rPr>
              <a:t>MP2 have been posted. Due on </a:t>
            </a:r>
            <a:r>
              <a:rPr lang="en-US" altLang="en-US" sz="2800" dirty="0">
                <a:solidFill>
                  <a:srgbClr val="FF0000"/>
                </a:solidFill>
                <a:sym typeface="+mn-ea"/>
              </a:rPr>
              <a:t>November </a:t>
            </a:r>
            <a:r>
              <a:rPr lang="en-US" altLang="en-US" sz="2800" dirty="0" smtClean="0">
                <a:solidFill>
                  <a:srgbClr val="FF0000"/>
                </a:solidFill>
                <a:sym typeface="+mn-ea"/>
              </a:rPr>
              <a:t>13 (this Friday), </a:t>
            </a:r>
            <a:r>
              <a:rPr lang="en-US" altLang="en-US" sz="2800" dirty="0">
                <a:solidFill>
                  <a:srgbClr val="FF0000"/>
                </a:solidFill>
                <a:sym typeface="+mn-ea"/>
              </a:rPr>
              <a:t>23:59pm</a:t>
            </a:r>
            <a:endParaRPr lang="en-US" altLang="zh-CN" sz="2800" dirty="0" smtClean="0"/>
          </a:p>
          <a:p>
            <a:pPr lvl="2"/>
            <a:r>
              <a:rPr b="1" dirty="0" smtClean="0"/>
              <a:t>There are two parts for MP2 and both parts are due on 13 November 2020. Please start working on MP2 early.</a:t>
            </a:r>
            <a:endParaRPr b="1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More Subtle Example</a:t>
            </a:r>
            <a:endParaRPr lang="en-US" altLang="en-US" smtClean="0"/>
          </a:p>
        </p:txBody>
      </p:sp>
      <p:sp>
        <p:nvSpPr>
          <p:cNvPr id="43010" name="Date Placeholder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to Software Testing, Edition 2  (Ch 8)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Ammann &amp; Offutt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14CFF6-7767-4ABE-97FA-1E94518D944B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9861" name="Text Box 5"/>
          <p:cNvSpPr txBox="1">
            <a:spLocks noChangeArrowheads="1"/>
          </p:cNvSpPr>
          <p:nvPr/>
        </p:nvSpPr>
        <p:spPr bwMode="auto">
          <a:xfrm>
            <a:off x="2306053" y="1054100"/>
            <a:ext cx="7543800" cy="2154436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 = ( a 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b ) 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( a 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¬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b)</a:t>
            </a:r>
            <a:endParaRPr kumimoji="0" lang="en-US" altLang="en-US" sz="2400" b="1" i="0" u="sng" strike="noStrike" kern="1200" cap="none" spc="0" normalizeH="0" baseline="0" noProof="0" dirty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alt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= p</a:t>
            </a:r>
            <a:r>
              <a:rPr kumimoji="0" lang="en-US" alt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a=true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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alt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a=false</a:t>
            </a:r>
            <a:endParaRPr kumimoji="0" lang="en-US" altLang="en-US" sz="28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((true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b)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(true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¬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b))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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((false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b)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(false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¬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b))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(b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¬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b)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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false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true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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false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true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249862" name="Text Box 6"/>
          <p:cNvSpPr txBox="1">
            <a:spLocks noChangeArrowheads="1"/>
          </p:cNvSpPr>
          <p:nvPr/>
        </p:nvSpPr>
        <p:spPr bwMode="auto">
          <a:xfrm>
            <a:off x="2117725" y="5522914"/>
            <a:ext cx="795655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always determines the value of this predicate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never determines the value – 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is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irrelevant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!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249863" name="Text Box 7"/>
          <p:cNvSpPr txBox="1">
            <a:spLocks noChangeArrowheads="1"/>
          </p:cNvSpPr>
          <p:nvPr/>
        </p:nvSpPr>
        <p:spPr bwMode="auto">
          <a:xfrm>
            <a:off x="2306053" y="3344863"/>
            <a:ext cx="7543800" cy="2154436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 = ( a 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b ) 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( a 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¬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b)</a:t>
            </a:r>
            <a:endParaRPr kumimoji="0" lang="en-US" altLang="en-US" sz="2400" b="1" i="0" u="sng" strike="noStrike" kern="1200" cap="none" spc="0" normalizeH="0" baseline="0" noProof="0" dirty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altLang="en-US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= 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altLang="en-US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</a:t>
            </a:r>
            <a:r>
              <a:rPr kumimoji="0" lang="en-US" alt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=true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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altLang="en-US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</a:t>
            </a:r>
            <a:r>
              <a:rPr kumimoji="0" lang="en-US" alt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=false</a:t>
            </a:r>
            <a:endParaRPr kumimoji="0" lang="en-US" altLang="en-US" sz="28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((a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true)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(a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¬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true))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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((a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false)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(a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¬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false))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(a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false)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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(false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a)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a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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   = false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1" grpId="0" animBg="1" build="p"/>
      <p:bldP spid="249862" grpId="0" build="p"/>
      <p:bldP spid="249863" grpId="0" animBg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12"/>
          <p:cNvSpPr txBox="1">
            <a:spLocks noChangeArrowheads="1"/>
          </p:cNvSpPr>
          <p:nvPr/>
        </p:nvSpPr>
        <p:spPr bwMode="auto">
          <a:xfrm>
            <a:off x="3845633" y="1789615"/>
            <a:ext cx="4560386" cy="1016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&amp; 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are the same, 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differs, and 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differs … thus TTT and FTT cause 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to determine the value of 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endParaRPr kumimoji="0" lang="en-US" altLang="en-US" sz="20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17" name="Text Box 112"/>
          <p:cNvSpPr txBox="1">
            <a:spLocks noChangeArrowheads="1"/>
          </p:cNvSpPr>
          <p:nvPr/>
        </p:nvSpPr>
        <p:spPr bwMode="auto">
          <a:xfrm>
            <a:off x="4407107" y="1838663"/>
            <a:ext cx="4560386" cy="1016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Again, 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&amp; 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are the same, so TTF and FTF cause 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to determine the value of 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endParaRPr kumimoji="0" lang="en-US" altLang="en-US" sz="20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Tabular Method for Determination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math sometimes gets complicated</a:t>
            </a:r>
            <a:endParaRPr lang="en-US" dirty="0" smtClean="0"/>
          </a:p>
          <a:p>
            <a:r>
              <a:rPr lang="en-US" dirty="0" smtClean="0"/>
              <a:t>A truth table can sometimes be simpler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to Software Testing, Edition 2  (Ch 8)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Ammann &amp; Offutt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EB0AC8-263E-4BC2-8316-EF38483797F6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7" name="Group 185"/>
          <p:cNvGraphicFramePr/>
          <p:nvPr/>
        </p:nvGraphicFramePr>
        <p:xfrm>
          <a:off x="1900074" y="2939480"/>
          <a:ext cx="4100512" cy="3655251"/>
        </p:xfrm>
        <a:graphic>
          <a:graphicData uri="http://schemas.openxmlformats.org/drawingml/2006/table">
            <a:tbl>
              <a:tblPr/>
              <a:tblGrid>
                <a:gridCol w="449262"/>
                <a:gridCol w="496888"/>
                <a:gridCol w="495300"/>
                <a:gridCol w="527050"/>
                <a:gridCol w="2132012"/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a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(b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 c)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4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5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6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8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oup 185"/>
          <p:cNvGraphicFramePr/>
          <p:nvPr/>
        </p:nvGraphicFramePr>
        <p:xfrm>
          <a:off x="5986801" y="2939480"/>
          <a:ext cx="2335046" cy="3655251"/>
        </p:xfrm>
        <a:graphic>
          <a:graphicData uri="http://schemas.openxmlformats.org/drawingml/2006/table">
            <a:tbl>
              <a:tblPr/>
              <a:tblGrid>
                <a:gridCol w="783908"/>
                <a:gridCol w="720959"/>
                <a:gridCol w="830179"/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defRPr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  <a:endParaRPr kumimoji="0" lang="en-US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defRPr/>
                      </a:pP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  <a:endParaRPr kumimoji="0" lang="en-US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  <a:endParaRPr kumimoji="0" lang="en-US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</a:tbl>
          </a:graphicData>
        </a:graphic>
      </p:graphicFrame>
      <p:sp>
        <p:nvSpPr>
          <p:cNvPr id="10" name="10-Point Star 9"/>
          <p:cNvSpPr/>
          <p:nvPr/>
        </p:nvSpPr>
        <p:spPr bwMode="auto">
          <a:xfrm>
            <a:off x="6047872" y="3477128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10-Point Star 10"/>
          <p:cNvSpPr/>
          <p:nvPr/>
        </p:nvSpPr>
        <p:spPr bwMode="auto">
          <a:xfrm>
            <a:off x="6047872" y="5037223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5" name="10-Point Star 14"/>
          <p:cNvSpPr/>
          <p:nvPr/>
        </p:nvSpPr>
        <p:spPr bwMode="auto">
          <a:xfrm>
            <a:off x="6279918" y="3842353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" name="10-Point Star 15"/>
          <p:cNvSpPr/>
          <p:nvPr/>
        </p:nvSpPr>
        <p:spPr bwMode="auto">
          <a:xfrm>
            <a:off x="6279918" y="5423613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" name="10-Point Star 17"/>
          <p:cNvSpPr/>
          <p:nvPr/>
        </p:nvSpPr>
        <p:spPr bwMode="auto">
          <a:xfrm>
            <a:off x="6511964" y="4214282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9" name="10-Point Star 18"/>
          <p:cNvSpPr/>
          <p:nvPr/>
        </p:nvSpPr>
        <p:spPr bwMode="auto">
          <a:xfrm>
            <a:off x="6511964" y="5810004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1" name="10-Point Star 20"/>
          <p:cNvSpPr/>
          <p:nvPr/>
        </p:nvSpPr>
        <p:spPr bwMode="auto">
          <a:xfrm>
            <a:off x="7003129" y="3842353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2" name="10-Point Star 21"/>
          <p:cNvSpPr/>
          <p:nvPr/>
        </p:nvSpPr>
        <p:spPr bwMode="auto">
          <a:xfrm>
            <a:off x="7003129" y="4620259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4" name="10-Point Star 23"/>
          <p:cNvSpPr/>
          <p:nvPr/>
        </p:nvSpPr>
        <p:spPr bwMode="auto">
          <a:xfrm>
            <a:off x="7805609" y="4214282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5" name="10-Point Star 24"/>
          <p:cNvSpPr/>
          <p:nvPr/>
        </p:nvSpPr>
        <p:spPr bwMode="auto">
          <a:xfrm>
            <a:off x="7805609" y="4620259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047873" y="3477128"/>
            <a:ext cx="1986337" cy="2573508"/>
            <a:chOff x="4523872" y="3477128"/>
            <a:chExt cx="1986337" cy="2573508"/>
          </a:xfrm>
        </p:grpSpPr>
        <p:sp>
          <p:nvSpPr>
            <p:cNvPr id="38" name="10-Point Star 37"/>
            <p:cNvSpPr/>
            <p:nvPr/>
          </p:nvSpPr>
          <p:spPr bwMode="auto">
            <a:xfrm>
              <a:off x="4523872" y="3477128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9" name="10-Point Star 38"/>
            <p:cNvSpPr/>
            <p:nvPr/>
          </p:nvSpPr>
          <p:spPr bwMode="auto">
            <a:xfrm>
              <a:off x="4523872" y="5037223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0" name="10-Point Star 39"/>
            <p:cNvSpPr/>
            <p:nvPr/>
          </p:nvSpPr>
          <p:spPr bwMode="auto">
            <a:xfrm>
              <a:off x="4755918" y="3842353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1" name="10-Point Star 40"/>
            <p:cNvSpPr/>
            <p:nvPr/>
          </p:nvSpPr>
          <p:spPr bwMode="auto">
            <a:xfrm>
              <a:off x="4755918" y="5423613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2" name="10-Point Star 41"/>
            <p:cNvSpPr/>
            <p:nvPr/>
          </p:nvSpPr>
          <p:spPr bwMode="auto">
            <a:xfrm>
              <a:off x="4987964" y="4214282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3" name="10-Point Star 42"/>
            <p:cNvSpPr/>
            <p:nvPr/>
          </p:nvSpPr>
          <p:spPr bwMode="auto">
            <a:xfrm>
              <a:off x="4987964" y="5810004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4" name="10-Point Star 43"/>
            <p:cNvSpPr/>
            <p:nvPr/>
          </p:nvSpPr>
          <p:spPr bwMode="auto">
            <a:xfrm>
              <a:off x="5479129" y="3842353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5" name="10-Point Star 44"/>
            <p:cNvSpPr/>
            <p:nvPr/>
          </p:nvSpPr>
          <p:spPr bwMode="auto">
            <a:xfrm>
              <a:off x="5479129" y="4620259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6" name="10-Point Star 45"/>
            <p:cNvSpPr/>
            <p:nvPr/>
          </p:nvSpPr>
          <p:spPr bwMode="auto">
            <a:xfrm>
              <a:off x="6281609" y="4214282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47" name="10-Point Star 46"/>
            <p:cNvSpPr/>
            <p:nvPr/>
          </p:nvSpPr>
          <p:spPr bwMode="auto">
            <a:xfrm>
              <a:off x="6281609" y="4620259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48" name="Text Box 112"/>
          <p:cNvSpPr txBox="1">
            <a:spLocks noChangeArrowheads="1"/>
          </p:cNvSpPr>
          <p:nvPr/>
        </p:nvSpPr>
        <p:spPr bwMode="auto">
          <a:xfrm>
            <a:off x="8387808" y="3331530"/>
            <a:ext cx="2195972" cy="2554545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In sum, three separate pairs of rows can cause 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to determine the value of 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and only one pair each for 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and 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endParaRPr kumimoji="0" lang="en-US" altLang="en-US" sz="20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20" name="Text Box 112"/>
          <p:cNvSpPr txBox="1">
            <a:spLocks noChangeArrowheads="1"/>
          </p:cNvSpPr>
          <p:nvPr/>
        </p:nvSpPr>
        <p:spPr bwMode="auto">
          <a:xfrm>
            <a:off x="4703886" y="1876600"/>
            <a:ext cx="4560386" cy="1015663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Finally, this third pair, TFT and FFT, also cause 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to determine the value of 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endParaRPr kumimoji="0" lang="en-US" altLang="en-US" sz="20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23" name="Text Box 112"/>
          <p:cNvSpPr txBox="1">
            <a:spLocks noChangeArrowheads="1"/>
          </p:cNvSpPr>
          <p:nvPr/>
        </p:nvSpPr>
        <p:spPr bwMode="auto">
          <a:xfrm>
            <a:off x="5084886" y="1774505"/>
            <a:ext cx="4179386" cy="1015663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For clause 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only one pair, TTF and TFF cause 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b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to determine the value of 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endParaRPr kumimoji="0" lang="en-US" altLang="en-US" sz="20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26" name="Text Box 112"/>
          <p:cNvSpPr txBox="1">
            <a:spLocks noChangeArrowheads="1"/>
          </p:cNvSpPr>
          <p:nvPr/>
        </p:nvSpPr>
        <p:spPr bwMode="auto">
          <a:xfrm>
            <a:off x="5610265" y="1859399"/>
            <a:ext cx="4179386" cy="1015663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Likewise, for clause 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only one pair, TFT and TFF, cause 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to determine the value of 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endParaRPr kumimoji="0" lang="en-US" altLang="en-US" sz="20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6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6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3" grpId="1" bldLvl="0" animBg="1"/>
      <p:bldP spid="17" grpId="0" bldLvl="0" animBg="1"/>
      <p:bldP spid="17" grpId="1" bldLvl="0" animBg="1"/>
      <p:bldP spid="10" grpId="0" bldLvl="0" animBg="1"/>
      <p:bldP spid="10" grpId="1" bldLvl="0" animBg="1"/>
      <p:bldP spid="11" grpId="0" bldLvl="0" animBg="1"/>
      <p:bldP spid="11" grpId="1" bldLvl="0" animBg="1"/>
      <p:bldP spid="15" grpId="0" bldLvl="0" animBg="1"/>
      <p:bldP spid="15" grpId="1" bldLvl="0" animBg="1"/>
      <p:bldP spid="16" grpId="0" bldLvl="0" animBg="1"/>
      <p:bldP spid="16" grpId="1" bldLvl="0" animBg="1"/>
      <p:bldP spid="18" grpId="0" bldLvl="0" animBg="1"/>
      <p:bldP spid="18" grpId="1" bldLvl="0" animBg="1"/>
      <p:bldP spid="19" grpId="0" bldLvl="0" animBg="1"/>
      <p:bldP spid="19" grpId="1" bldLvl="0" animBg="1"/>
      <p:bldP spid="21" grpId="0" bldLvl="0" animBg="1"/>
      <p:bldP spid="21" grpId="1" bldLvl="0" animBg="1"/>
      <p:bldP spid="22" grpId="0" bldLvl="0" animBg="1"/>
      <p:bldP spid="22" grpId="1" bldLvl="0" animBg="1"/>
      <p:bldP spid="24" grpId="0" bldLvl="0" animBg="1"/>
      <p:bldP spid="24" grpId="1" bldLvl="0" animBg="1"/>
      <p:bldP spid="25" grpId="0" bldLvl="0" animBg="1"/>
      <p:bldP spid="25" grpId="1" bldLvl="0" animBg="1"/>
      <p:bldP spid="48" grpId="0" bldLvl="0" animBg="1"/>
      <p:bldP spid="20" grpId="0" bldLvl="0" animBg="1"/>
      <p:bldP spid="20" grpId="1" bldLvl="0" animBg="1"/>
      <p:bldP spid="23" grpId="0" bldLvl="0" animBg="1"/>
      <p:bldP spid="23" grpId="1" bldLvl="0" animBg="1"/>
      <p:bldP spid="26" grpId="0" bldLvl="0" animBg="1"/>
      <p:bldP spid="26" grpId="1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1612901" y="46038"/>
            <a:ext cx="8951913" cy="940551"/>
          </a:xfrm>
        </p:spPr>
        <p:txBody>
          <a:bodyPr/>
          <a:lstStyle/>
          <a:p>
            <a:r>
              <a:rPr lang="en-US" altLang="en-US" dirty="0" smtClean="0"/>
              <a:t>Logic Coverage Summary</a:t>
            </a:r>
            <a:endParaRPr lang="en-US" altLang="en-US" dirty="0" smtClean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>
          <a:xfrm>
            <a:off x="1617664" y="818148"/>
            <a:ext cx="8956675" cy="5635041"/>
          </a:xfrm>
        </p:spPr>
        <p:txBody>
          <a:bodyPr/>
          <a:lstStyle/>
          <a:p>
            <a:r>
              <a:rPr lang="en-US" altLang="en-US" dirty="0" smtClean="0"/>
              <a:t>Predicates are often </a:t>
            </a:r>
            <a:r>
              <a:rPr lang="en-US" altLang="en-US" dirty="0" smtClean="0">
                <a:solidFill>
                  <a:schemeClr val="tx2"/>
                </a:solidFill>
              </a:rPr>
              <a:t>very simple</a:t>
            </a:r>
            <a:r>
              <a:rPr lang="en-US" altLang="en-US" dirty="0" smtClean="0"/>
              <a:t>—in practice, most have less than 3 clauses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In fact, most predicates only have one clause !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With only clause, PC is enough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With 2 or 3 clauses, </a:t>
            </a:r>
            <a:r>
              <a:rPr lang="en-US" altLang="en-US" dirty="0" err="1" smtClean="0"/>
              <a:t>CoC</a:t>
            </a:r>
            <a:r>
              <a:rPr lang="en-US" altLang="en-US" dirty="0" smtClean="0"/>
              <a:t> is practical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Advantages of ACC and ICC criteria significant for large predicates</a:t>
            </a:r>
            <a:endParaRPr lang="en-US" altLang="en-US" dirty="0" smtClean="0"/>
          </a:p>
          <a:p>
            <a:pPr lvl="2"/>
            <a:r>
              <a:rPr lang="en-US" altLang="en-US" dirty="0" err="1" smtClean="0"/>
              <a:t>CoC</a:t>
            </a:r>
            <a:r>
              <a:rPr lang="en-US" altLang="en-US" dirty="0" smtClean="0"/>
              <a:t> is impractical for predicates with many clauses</a:t>
            </a:r>
            <a:endParaRPr lang="en-US" altLang="en-US" dirty="0" smtClean="0"/>
          </a:p>
          <a:p>
            <a:r>
              <a:rPr lang="en-US" altLang="en-US" dirty="0" smtClean="0">
                <a:solidFill>
                  <a:schemeClr val="tx2"/>
                </a:solidFill>
              </a:rPr>
              <a:t>Control software</a:t>
            </a:r>
            <a:r>
              <a:rPr lang="en-US" altLang="en-US" dirty="0" smtClean="0"/>
              <a:t> often has many complicated predicates, with lots of clauses</a:t>
            </a: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</p:txBody>
      </p:sp>
      <p:sp>
        <p:nvSpPr>
          <p:cNvPr id="45058" name="Date Placeholder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to Software Testing, Edition 2  (Ch 8)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Ammann &amp; Offutt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A757F58-5CC9-4FA5-B3D2-35E5EC22D2D0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Ch. 9</a:t>
            </a:r>
            <a:r>
              <a:rPr lang="en-US" altLang="en-US" dirty="0" smtClean="0"/>
              <a:t> </a:t>
            </a:r>
            <a:r>
              <a:rPr lang="en-US" altLang="en-US" dirty="0"/>
              <a:t>: </a:t>
            </a:r>
            <a:r>
              <a:rPr lang="en-US" altLang="en-US" dirty="0" smtClean="0"/>
              <a:t>Syntax Coverage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8773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FFFF"/>
                </a:solidFill>
                <a:latin typeface="Times New Roman" panose="02020603050405020304"/>
              </a:rPr>
              <a:t>Introduction to Software Testing, Edition 2  (Ch 07)</a:t>
            </a:r>
            <a:endParaRPr lang="en-US" dirty="0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8773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FFFF"/>
                </a:solidFill>
                <a:latin typeface="Times New Roman" panose="02020603050405020304"/>
              </a:rPr>
              <a:t>© Ammann &amp; Offutt</a:t>
            </a:r>
            <a:endParaRPr lang="en-US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8773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CA1E189-A5E4-460C-B525-E80730F3D25C}" type="slidenum">
              <a:rPr lang="en-US">
                <a:solidFill>
                  <a:srgbClr val="FFFFFF"/>
                </a:solidFill>
                <a:latin typeface="Times New Roman" panose="02020603050405020304"/>
              </a:rPr>
            </a:fld>
            <a:endParaRPr lang="en-US" dirty="0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99112" y="988359"/>
            <a:ext cx="3993776" cy="928844"/>
          </a:xfrm>
          <a:prstGeom prst="rect">
            <a:avLst/>
          </a:prstGeom>
          <a:gradFill rotWithShape="1">
            <a:gsLst>
              <a:gs pos="0">
                <a:srgbClr val="FAF400"/>
              </a:gs>
              <a:gs pos="100000">
                <a:srgbClr val="FAF4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C0C0C0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ctr" defTabSz="88773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72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cs typeface="Arial" panose="020B0604020202020204" pitchFamily="34" charset="0"/>
              </a:rPr>
              <a:t>Four Structures for Modeling Software</a:t>
            </a:r>
            <a:endParaRPr lang="en-US" sz="272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1857236" y="1949825"/>
            <a:ext cx="8426683" cy="1072625"/>
            <a:chOff x="204788" y="1905000"/>
            <a:chExt cx="8682037" cy="1105128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139017" y="2484067"/>
              <a:ext cx="1498600" cy="526061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defTabSz="88773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72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anose="030F0702030302020204" pitchFamily="66" charset="0"/>
                  <a:cs typeface="Arial" panose="020B0604020202020204" pitchFamily="34" charset="0"/>
                </a:rPr>
                <a:t>Graphs</a:t>
              </a:r>
              <a:endParaRPr lang="en-US" sz="272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5262033" y="2484067"/>
              <a:ext cx="1500187" cy="526061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defTabSz="88773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72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anose="030F0702030302020204" pitchFamily="66" charset="0"/>
                  <a:cs typeface="Arial" panose="020B0604020202020204" pitchFamily="34" charset="0"/>
                </a:rPr>
                <a:t>Logic</a:t>
              </a:r>
              <a:endParaRPr lang="en-US" sz="272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04788" y="2484067"/>
              <a:ext cx="2309812" cy="526061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defTabSz="88773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72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anose="030F0702030302020204" pitchFamily="66" charset="0"/>
                  <a:cs typeface="Arial" panose="020B0604020202020204" pitchFamily="34" charset="0"/>
                </a:rPr>
                <a:t>Input Space</a:t>
              </a:r>
              <a:endParaRPr lang="en-US" sz="272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7386638" y="2484067"/>
              <a:ext cx="1500187" cy="526061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defTabSz="88773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72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anose="030F0702030302020204" pitchFamily="66" charset="0"/>
                  <a:cs typeface="Arial" panose="020B0604020202020204" pitchFamily="34" charset="0"/>
                </a:rPr>
                <a:t>Syntax</a:t>
              </a:r>
              <a:endParaRPr lang="en-US" sz="272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1359694" y="2184400"/>
              <a:ext cx="6787356" cy="111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877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4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7535" y="21844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877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4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6007105" y="2195514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877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4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551363" y="19050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877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4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137525" y="21717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877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4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3889110" y="2194718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877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4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304156" y="3036594"/>
            <a:ext cx="3107812" cy="3505340"/>
            <a:chOff x="5816766" y="3024701"/>
            <a:chExt cx="3201988" cy="3611563"/>
          </a:xfrm>
        </p:grpSpPr>
        <p:sp>
          <p:nvSpPr>
            <p:cNvPr id="22" name="AutoShape 42"/>
            <p:cNvSpPr>
              <a:spLocks noChangeArrowheads="1"/>
            </p:cNvSpPr>
            <p:nvPr/>
          </p:nvSpPr>
          <p:spPr bwMode="auto">
            <a:xfrm>
              <a:off x="5816766" y="5296414"/>
              <a:ext cx="3201988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8877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4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7867816" y="6079051"/>
              <a:ext cx="1063625" cy="402853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defTabSz="88773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94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anose="030F0702030302020204" pitchFamily="66" charset="0"/>
                  <a:cs typeface="Arial" panose="020B0604020202020204" pitchFamily="34" charset="0"/>
                </a:rPr>
                <a:t>Input</a:t>
              </a:r>
              <a:endParaRPr lang="en-US" sz="194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24" name="Text Box 44"/>
            <p:cNvSpPr txBox="1">
              <a:spLocks noChangeArrowheads="1"/>
            </p:cNvSpPr>
            <p:nvPr/>
          </p:nvSpPr>
          <p:spPr bwMode="auto">
            <a:xfrm>
              <a:off x="7205829" y="5428176"/>
              <a:ext cx="1063625" cy="402853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defTabSz="88773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94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anose="030F0702030302020204" pitchFamily="66" charset="0"/>
                  <a:cs typeface="Arial" panose="020B0604020202020204" pitchFamily="34" charset="0"/>
                </a:rPr>
                <a:t>Models</a:t>
              </a:r>
              <a:endParaRPr lang="en-US" sz="194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25" name="Text Box 45"/>
            <p:cNvSpPr txBox="1">
              <a:spLocks noChangeArrowheads="1"/>
            </p:cNvSpPr>
            <p:nvPr/>
          </p:nvSpPr>
          <p:spPr bwMode="auto">
            <a:xfrm>
              <a:off x="6545429" y="6079051"/>
              <a:ext cx="1063625" cy="402853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defTabSz="88773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94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anose="030F0702030302020204" pitchFamily="66" charset="0"/>
                  <a:cs typeface="Arial" panose="020B0604020202020204" pitchFamily="34" charset="0"/>
                </a:rPr>
                <a:t>Integ</a:t>
              </a:r>
              <a:endParaRPr lang="en-US" sz="194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26" name="Text Box 46"/>
            <p:cNvSpPr txBox="1">
              <a:spLocks noChangeArrowheads="1"/>
            </p:cNvSpPr>
            <p:nvPr/>
          </p:nvSpPr>
          <p:spPr bwMode="auto">
            <a:xfrm>
              <a:off x="5904079" y="5426589"/>
              <a:ext cx="1063625" cy="402853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defTabSz="88773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94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anose="030F0702030302020204" pitchFamily="66" charset="0"/>
                  <a:cs typeface="Arial" panose="020B0604020202020204" pitchFamily="34" charset="0"/>
                </a:rPr>
                <a:t>Source</a:t>
              </a:r>
              <a:endParaRPr lang="en-US" sz="194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27" name="Line 47"/>
            <p:cNvSpPr>
              <a:spLocks noChangeShapeType="1"/>
            </p:cNvSpPr>
            <p:nvPr/>
          </p:nvSpPr>
          <p:spPr bwMode="auto">
            <a:xfrm>
              <a:off x="6421604" y="5026539"/>
              <a:ext cx="1993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877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4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Line 48"/>
            <p:cNvSpPr>
              <a:spLocks noChangeShapeType="1"/>
            </p:cNvSpPr>
            <p:nvPr/>
          </p:nvSpPr>
          <p:spPr bwMode="auto">
            <a:xfrm flipV="1">
              <a:off x="6435891" y="5026539"/>
              <a:ext cx="0" cy="392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877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4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Line 49"/>
            <p:cNvSpPr>
              <a:spLocks noChangeShapeType="1"/>
            </p:cNvSpPr>
            <p:nvPr/>
          </p:nvSpPr>
          <p:spPr bwMode="auto">
            <a:xfrm flipV="1">
              <a:off x="7737641" y="5026539"/>
              <a:ext cx="0" cy="398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877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4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Line 50"/>
            <p:cNvSpPr>
              <a:spLocks noChangeShapeType="1"/>
            </p:cNvSpPr>
            <p:nvPr/>
          </p:nvSpPr>
          <p:spPr bwMode="auto">
            <a:xfrm flipV="1">
              <a:off x="7077241" y="5036064"/>
              <a:ext cx="0" cy="1046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877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4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Line 51"/>
            <p:cNvSpPr>
              <a:spLocks noChangeShapeType="1"/>
            </p:cNvSpPr>
            <p:nvPr/>
          </p:nvSpPr>
          <p:spPr bwMode="auto">
            <a:xfrm flipV="1">
              <a:off x="8399629" y="5026539"/>
              <a:ext cx="0" cy="1039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877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4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" name="Line 52"/>
            <p:cNvSpPr>
              <a:spLocks noChangeShapeType="1"/>
            </p:cNvSpPr>
            <p:nvPr/>
          </p:nvSpPr>
          <p:spPr bwMode="auto">
            <a:xfrm>
              <a:off x="8150391" y="3024701"/>
              <a:ext cx="0" cy="1990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877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4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" name="Text Box 53"/>
            <p:cNvSpPr txBox="1">
              <a:spLocks noChangeArrowheads="1"/>
            </p:cNvSpPr>
            <p:nvPr/>
          </p:nvSpPr>
          <p:spPr bwMode="auto">
            <a:xfrm>
              <a:off x="7415379" y="3575564"/>
              <a:ext cx="1120775" cy="71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88773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1940" dirty="0">
                  <a:latin typeface="Comic Sans MS" panose="030F0702030302020204" pitchFamily="66" charset="0"/>
                  <a:cs typeface="Arial" panose="020B0604020202020204" pitchFamily="34" charset="0"/>
                </a:rPr>
                <a:t>Applied to</a:t>
              </a:r>
              <a:endParaRPr lang="en-US" sz="1940" dirty="0"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157503" y="3002198"/>
            <a:ext cx="3207964" cy="1913685"/>
            <a:chOff x="3605062" y="2989263"/>
            <a:chExt cx="3305175" cy="1971675"/>
          </a:xfrm>
        </p:grpSpPr>
        <p:sp>
          <p:nvSpPr>
            <p:cNvPr id="35" name="AutoShape 29"/>
            <p:cNvSpPr>
              <a:spLocks noChangeArrowheads="1"/>
            </p:cNvSpPr>
            <p:nvPr/>
          </p:nvSpPr>
          <p:spPr bwMode="auto">
            <a:xfrm>
              <a:off x="3605062" y="3621088"/>
              <a:ext cx="3305175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8877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4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Text Box 30"/>
            <p:cNvSpPr txBox="1">
              <a:spLocks noChangeArrowheads="1"/>
            </p:cNvSpPr>
            <p:nvPr/>
          </p:nvSpPr>
          <p:spPr bwMode="auto">
            <a:xfrm>
              <a:off x="5727550" y="4383088"/>
              <a:ext cx="1087438" cy="402853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defTabSz="88773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94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anose="030F0702030302020204" pitchFamily="66" charset="0"/>
                  <a:cs typeface="Arial" panose="020B0604020202020204" pitchFamily="34" charset="0"/>
                </a:rPr>
                <a:t>DNF</a:t>
              </a:r>
              <a:endParaRPr lang="en-US" sz="194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4387700" y="4402138"/>
              <a:ext cx="1087438" cy="402853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defTabSz="88773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94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anose="030F0702030302020204" pitchFamily="66" charset="0"/>
                  <a:cs typeface="Arial" panose="020B0604020202020204" pitchFamily="34" charset="0"/>
                </a:rPr>
                <a:t>Specs</a:t>
              </a:r>
              <a:endParaRPr lang="en-US" sz="194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5089375" y="3706813"/>
              <a:ext cx="1087438" cy="402853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defTabSz="88773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94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anose="030F0702030302020204" pitchFamily="66" charset="0"/>
                  <a:cs typeface="Arial" panose="020B0604020202020204" pitchFamily="34" charset="0"/>
                </a:rPr>
                <a:t>FSMs</a:t>
              </a:r>
              <a:endParaRPr lang="en-US" sz="194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3749525" y="3727451"/>
              <a:ext cx="1087438" cy="402853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defTabSz="88773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94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anose="030F0702030302020204" pitchFamily="66" charset="0"/>
                  <a:cs typeface="Arial" panose="020B0604020202020204" pitchFamily="34" charset="0"/>
                </a:rPr>
                <a:t>Source</a:t>
              </a:r>
              <a:endParaRPr lang="en-US" sz="194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>
              <a:off x="4292450" y="3336926"/>
              <a:ext cx="1993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877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4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Line 36"/>
            <p:cNvSpPr>
              <a:spLocks noChangeShapeType="1"/>
            </p:cNvSpPr>
            <p:nvPr/>
          </p:nvSpPr>
          <p:spPr bwMode="auto">
            <a:xfrm flipV="1">
              <a:off x="4294037" y="3336926"/>
              <a:ext cx="0" cy="3730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877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4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V="1">
              <a:off x="5633887" y="3336926"/>
              <a:ext cx="0" cy="379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877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4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 flipV="1">
              <a:off x="4932212" y="3346451"/>
              <a:ext cx="0" cy="1046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877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4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V="1">
              <a:off x="6272062" y="3336926"/>
              <a:ext cx="0" cy="1039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877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4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" name="Text Box 40"/>
            <p:cNvSpPr txBox="1">
              <a:spLocks noChangeArrowheads="1"/>
            </p:cNvSpPr>
            <p:nvPr/>
          </p:nvSpPr>
          <p:spPr bwMode="auto">
            <a:xfrm>
              <a:off x="4871887" y="2989263"/>
              <a:ext cx="1589088" cy="402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88773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1940" dirty="0">
                  <a:latin typeface="Comic Sans MS" panose="030F0702030302020204" pitchFamily="66" charset="0"/>
                  <a:cs typeface="Arial" panose="020B0604020202020204" pitchFamily="34" charset="0"/>
                </a:rPr>
                <a:t>Applied to</a:t>
              </a:r>
              <a:endParaRPr lang="en-US" sz="1940" dirty="0"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54" name="Line 22"/>
            <p:cNvSpPr>
              <a:spLocks noChangeShapeType="1"/>
            </p:cNvSpPr>
            <p:nvPr/>
          </p:nvSpPr>
          <p:spPr bwMode="auto">
            <a:xfrm>
              <a:off x="6008312" y="3024188"/>
              <a:ext cx="0" cy="3206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877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4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829137" y="3017605"/>
            <a:ext cx="4016888" cy="3493014"/>
            <a:chOff x="175838" y="3005138"/>
            <a:chExt cx="4138612" cy="3598863"/>
          </a:xfrm>
        </p:grpSpPr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4030512" y="3035301"/>
              <a:ext cx="0" cy="3095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877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4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" name="AutoShape 16"/>
            <p:cNvSpPr>
              <a:spLocks noChangeArrowheads="1"/>
            </p:cNvSpPr>
            <p:nvPr/>
          </p:nvSpPr>
          <p:spPr bwMode="auto">
            <a:xfrm>
              <a:off x="175838" y="5264151"/>
              <a:ext cx="4138612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8877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4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" name="Text Box 17"/>
            <p:cNvSpPr txBox="1">
              <a:spLocks noChangeArrowheads="1"/>
            </p:cNvSpPr>
            <p:nvPr/>
          </p:nvSpPr>
          <p:spPr bwMode="auto">
            <a:xfrm>
              <a:off x="2798388" y="6054726"/>
              <a:ext cx="1441450" cy="402853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defTabSz="88773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94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anose="030F0702030302020204" pitchFamily="66" charset="0"/>
                  <a:cs typeface="Arial" panose="020B0604020202020204" pitchFamily="34" charset="0"/>
                </a:rPr>
                <a:t>Use cases</a:t>
              </a:r>
              <a:endParaRPr lang="en-US" sz="194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1968125" y="5381626"/>
              <a:ext cx="1441450" cy="402853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defTabSz="88773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94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anose="030F0702030302020204" pitchFamily="66" charset="0"/>
                  <a:cs typeface="Arial" panose="020B0604020202020204" pitchFamily="34" charset="0"/>
                </a:rPr>
                <a:t>Specs</a:t>
              </a:r>
              <a:endParaRPr lang="en-US" sz="194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51" name="Text Box 19"/>
            <p:cNvSpPr txBox="1">
              <a:spLocks noChangeArrowheads="1"/>
            </p:cNvSpPr>
            <p:nvPr/>
          </p:nvSpPr>
          <p:spPr bwMode="auto">
            <a:xfrm>
              <a:off x="1109288" y="6054726"/>
              <a:ext cx="1441450" cy="402853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defTabSz="88773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94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anose="030F0702030302020204" pitchFamily="66" charset="0"/>
                  <a:cs typeface="Arial" panose="020B0604020202020204" pitchFamily="34" charset="0"/>
                </a:rPr>
                <a:t>Design</a:t>
              </a:r>
              <a:endParaRPr lang="en-US" sz="194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52" name="Text Box 20"/>
            <p:cNvSpPr txBox="1">
              <a:spLocks noChangeArrowheads="1"/>
            </p:cNvSpPr>
            <p:nvPr/>
          </p:nvSpPr>
          <p:spPr bwMode="auto">
            <a:xfrm>
              <a:off x="272675" y="5381626"/>
              <a:ext cx="1441450" cy="402853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defTabSz="88773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94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anose="030F0702030302020204" pitchFamily="66" charset="0"/>
                  <a:cs typeface="Arial" panose="020B0604020202020204" pitchFamily="34" charset="0"/>
                </a:rPr>
                <a:t>Source</a:t>
              </a:r>
              <a:endParaRPr lang="en-US" sz="194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53" name="Line 21"/>
            <p:cNvSpPr>
              <a:spLocks noChangeShapeType="1"/>
            </p:cNvSpPr>
            <p:nvPr/>
          </p:nvSpPr>
          <p:spPr bwMode="auto">
            <a:xfrm>
              <a:off x="972763" y="3355976"/>
              <a:ext cx="30686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877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4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" name="Line 23"/>
            <p:cNvSpPr>
              <a:spLocks noChangeShapeType="1"/>
            </p:cNvSpPr>
            <p:nvPr/>
          </p:nvSpPr>
          <p:spPr bwMode="auto">
            <a:xfrm flipV="1">
              <a:off x="988638" y="3336926"/>
              <a:ext cx="0" cy="2039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877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4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" name="Line 24"/>
            <p:cNvSpPr>
              <a:spLocks noChangeShapeType="1"/>
            </p:cNvSpPr>
            <p:nvPr/>
          </p:nvSpPr>
          <p:spPr bwMode="auto">
            <a:xfrm flipV="1">
              <a:off x="2690438" y="3346451"/>
              <a:ext cx="0" cy="20367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877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4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" name="Line 25"/>
            <p:cNvSpPr>
              <a:spLocks noChangeShapeType="1"/>
            </p:cNvSpPr>
            <p:nvPr/>
          </p:nvSpPr>
          <p:spPr bwMode="auto">
            <a:xfrm flipV="1">
              <a:off x="1833188" y="3346451"/>
              <a:ext cx="0" cy="2690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877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4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" name="Line 26"/>
            <p:cNvSpPr>
              <a:spLocks noChangeShapeType="1"/>
            </p:cNvSpPr>
            <p:nvPr/>
          </p:nvSpPr>
          <p:spPr bwMode="auto">
            <a:xfrm flipV="1">
              <a:off x="3522287" y="3355976"/>
              <a:ext cx="0" cy="2687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877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4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" name="Text Box 27"/>
            <p:cNvSpPr txBox="1">
              <a:spLocks noChangeArrowheads="1"/>
            </p:cNvSpPr>
            <p:nvPr/>
          </p:nvSpPr>
          <p:spPr bwMode="auto">
            <a:xfrm>
              <a:off x="2638978" y="3005138"/>
              <a:ext cx="1120775" cy="71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88773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1940" dirty="0">
                  <a:latin typeface="Comic Sans MS" panose="030F0702030302020204" pitchFamily="66" charset="0"/>
                  <a:cs typeface="Arial" panose="020B0604020202020204" pitchFamily="34" charset="0"/>
                </a:rPr>
                <a:t>Applied to</a:t>
              </a:r>
              <a:endParaRPr lang="en-US" sz="1940" dirty="0"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</p:grpSp>
      <p:sp>
        <p:nvSpPr>
          <p:cNvPr id="62" name="Rectangle 56"/>
          <p:cNvSpPr>
            <a:spLocks noChangeArrowheads="1"/>
          </p:cNvSpPr>
          <p:nvPr/>
        </p:nvSpPr>
        <p:spPr bwMode="auto">
          <a:xfrm>
            <a:off x="1748326" y="4968766"/>
            <a:ext cx="4696522" cy="1562828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defTabSz="88773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940"/>
          </a:p>
        </p:txBody>
      </p:sp>
      <p:sp>
        <p:nvSpPr>
          <p:cNvPr id="66" name="Rectangle 56"/>
          <p:cNvSpPr>
            <a:spLocks noChangeArrowheads="1"/>
          </p:cNvSpPr>
          <p:nvPr/>
        </p:nvSpPr>
        <p:spPr bwMode="auto">
          <a:xfrm>
            <a:off x="1748325" y="2062304"/>
            <a:ext cx="6779232" cy="2906463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defTabSz="88773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94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ldLvl="0" animBg="1"/>
      <p:bldP spid="66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359539" y="2922383"/>
            <a:ext cx="7543800" cy="1322014"/>
          </a:xfrm>
        </p:spPr>
        <p:txBody>
          <a:bodyPr/>
          <a:lstStyle/>
          <a:p>
            <a:r>
              <a:rPr lang="en-US" altLang="zh-CN" dirty="0" smtClean="0">
                <a:ea typeface="SimSun" panose="02010600030101010101" pitchFamily="2" charset="-122"/>
              </a:rPr>
              <a:t>Chapter 9.1</a:t>
            </a:r>
            <a:br>
              <a:rPr lang="en-US" altLang="en-US" dirty="0" smtClean="0"/>
            </a:br>
            <a:r>
              <a:rPr lang="en-US" altLang="zh-CN" dirty="0" smtClean="0">
                <a:ea typeface="SimSun" panose="02010600030101010101" pitchFamily="2" charset="-122"/>
              </a:rPr>
              <a:t>Syntax-based Testing</a:t>
            </a:r>
            <a:endParaRPr lang="en-US" altLang="zh-CN" dirty="0" smtClean="0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defTabSz="8877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875" b="0">
                <a:solidFill>
                  <a:srgbClr val="FFFFFF"/>
                </a:solidFill>
                <a:latin typeface="Arial" panose="020B0604020202020204" pitchFamily="34" charset="0"/>
              </a:rPr>
              <a:t>Introduction to Software Testing, edition 2  (Ch 9)</a:t>
            </a:r>
            <a:endParaRPr lang="zh-CN" altLang="en-US" sz="875" b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defTabSz="8877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875" b="0">
                <a:solidFill>
                  <a:srgbClr val="FFFFFF"/>
                </a:solidFill>
                <a:latin typeface="Arial" panose="020B0604020202020204" pitchFamily="34" charset="0"/>
              </a:rPr>
              <a:t>© Ammann &amp; Offutt</a:t>
            </a:r>
            <a:endParaRPr lang="en-US" altLang="zh-CN" sz="875" b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defTabSz="887730" eaLnBrk="0" fontAlgn="base" hangingPunct="0">
              <a:spcBef>
                <a:spcPct val="0"/>
              </a:spcBef>
              <a:spcAft>
                <a:spcPct val="0"/>
              </a:spcAft>
            </a:pPr>
            <a:fld id="{DE537791-483C-49A7-A57D-9325B4DCDD22}" type="slidenum">
              <a:rPr lang="zh-CN" altLang="en-US" sz="875" b="0">
                <a:solidFill>
                  <a:srgbClr val="FFFFFF"/>
                </a:solidFill>
                <a:latin typeface="Arial" panose="020B0604020202020204" pitchFamily="34" charset="0"/>
              </a:rPr>
            </a:fld>
            <a:endParaRPr lang="en-US" altLang="zh-CN" sz="875" b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1858516" y="-188511"/>
            <a:ext cx="8699894" cy="1272304"/>
          </a:xfrm>
        </p:spPr>
        <p:txBody>
          <a:bodyPr/>
          <a:lstStyle/>
          <a:p>
            <a:r>
              <a:rPr lang="en-US" altLang="zh-CN" dirty="0" smtClean="0">
                <a:ea typeface="SimSun" panose="02010600030101010101" pitchFamily="2" charset="-122"/>
              </a:rPr>
              <a:t>Using Syntax to Generate Tests</a:t>
            </a:r>
            <a:endParaRPr lang="en-US" altLang="zh-CN" dirty="0" smtClean="0">
              <a:ea typeface="SimSun" panose="02010600030101010101" pitchFamily="2" charset="-122"/>
            </a:endParaRP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2522" y="1278031"/>
            <a:ext cx="8606959" cy="5166333"/>
          </a:xfrm>
        </p:spPr>
        <p:txBody>
          <a:bodyPr/>
          <a:lstStyle/>
          <a:p>
            <a:r>
              <a:rPr lang="en-US" altLang="zh-CN" dirty="0" smtClean="0">
                <a:ea typeface="SimSun" panose="02010600030101010101" pitchFamily="2" charset="-122"/>
              </a:rPr>
              <a:t>Lots of software artifacts follow </a:t>
            </a:r>
            <a:r>
              <a:rPr lang="en-US" altLang="zh-CN" dirty="0" smtClean="0">
                <a:solidFill>
                  <a:schemeClr val="tx2"/>
                </a:solidFill>
                <a:ea typeface="SimSun" panose="02010600030101010101" pitchFamily="2" charset="-122"/>
              </a:rPr>
              <a:t>strict syntax</a:t>
            </a:r>
            <a:r>
              <a:rPr lang="en-US" altLang="zh-CN" dirty="0" smtClean="0">
                <a:ea typeface="SimSun" panose="02010600030101010101" pitchFamily="2" charset="-122"/>
              </a:rPr>
              <a:t> rules</a:t>
            </a:r>
            <a:endParaRPr lang="en-US" altLang="zh-CN" dirty="0" smtClean="0">
              <a:ea typeface="SimSun" panose="02010600030101010101" pitchFamily="2" charset="-122"/>
            </a:endParaRPr>
          </a:p>
          <a:p>
            <a:r>
              <a:rPr lang="en-US" altLang="zh-CN" dirty="0" smtClean="0">
                <a:ea typeface="SimSun" panose="02010600030101010101" pitchFamily="2" charset="-122"/>
              </a:rPr>
              <a:t>Syntax is often expressed as a </a:t>
            </a:r>
            <a:r>
              <a:rPr lang="en-US" altLang="zh-CN" dirty="0" smtClean="0">
                <a:solidFill>
                  <a:schemeClr val="tx2"/>
                </a:solidFill>
                <a:ea typeface="SimSun" panose="02010600030101010101" pitchFamily="2" charset="-122"/>
              </a:rPr>
              <a:t>grammar</a:t>
            </a:r>
            <a:r>
              <a:rPr lang="zh-CN" altLang="en-US" dirty="0" smtClean="0">
                <a:solidFill>
                  <a:schemeClr val="tx2"/>
                </a:solidFill>
                <a:ea typeface="SimSun" panose="02010600030101010101" pitchFamily="2" charset="-122"/>
              </a:rPr>
              <a:t>（语法）</a:t>
            </a:r>
            <a:r>
              <a:rPr lang="en-US" altLang="zh-CN" dirty="0" smtClean="0">
                <a:ea typeface="SimSun" panose="02010600030101010101" pitchFamily="2" charset="-122"/>
              </a:rPr>
              <a:t> in a language such as BNF</a:t>
            </a:r>
            <a:r>
              <a:rPr lang="zh-CN" altLang="en-US" dirty="0" smtClean="0">
                <a:ea typeface="SimSun" panose="02010600030101010101" pitchFamily="2" charset="-122"/>
              </a:rPr>
              <a:t>（Backus-Naur Form巴科斯范式）</a:t>
            </a:r>
            <a:endParaRPr lang="en-US" altLang="zh-CN" dirty="0" smtClean="0">
              <a:ea typeface="SimSun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tx2"/>
                </a:solidFill>
                <a:ea typeface="SimSun" panose="02010600030101010101" pitchFamily="2" charset="-122"/>
              </a:rPr>
              <a:t>Syntactic descriptions</a:t>
            </a:r>
            <a:r>
              <a:rPr lang="en-US" altLang="zh-CN" dirty="0" smtClean="0">
                <a:ea typeface="SimSun" panose="02010600030101010101" pitchFamily="2" charset="-122"/>
              </a:rPr>
              <a:t> can come from</a:t>
            </a:r>
            <a:r>
              <a:rPr lang="zh-CN" altLang="en-US" dirty="0" smtClean="0">
                <a:ea typeface="SimSun" panose="02010600030101010101" pitchFamily="2" charset="-122"/>
              </a:rPr>
              <a:t>：</a:t>
            </a:r>
            <a:endParaRPr lang="zh-CN" altLang="en-US" dirty="0" smtClean="0">
              <a:ea typeface="SimSun" panose="02010600030101010101" pitchFamily="2" charset="-122"/>
            </a:endParaRPr>
          </a:p>
          <a:p>
            <a:pPr lvl="1"/>
            <a:r>
              <a:rPr lang="en-US" altLang="zh-CN" dirty="0" smtClean="0">
                <a:ea typeface="SimSun" panose="02010600030101010101" pitchFamily="2" charset="-122"/>
              </a:rPr>
              <a:t>Programs</a:t>
            </a:r>
            <a:endParaRPr lang="en-US" altLang="zh-CN" dirty="0" smtClean="0">
              <a:ea typeface="SimSun" panose="02010600030101010101" pitchFamily="2" charset="-122"/>
            </a:endParaRPr>
          </a:p>
          <a:p>
            <a:pPr lvl="1"/>
            <a:r>
              <a:rPr lang="en-US" altLang="zh-CN" dirty="0" smtClean="0">
                <a:ea typeface="SimSun" panose="02010600030101010101" pitchFamily="2" charset="-122"/>
              </a:rPr>
              <a:t>Integration elements</a:t>
            </a:r>
            <a:endParaRPr lang="en-US" altLang="zh-CN" dirty="0" smtClean="0">
              <a:ea typeface="SimSun" panose="02010600030101010101" pitchFamily="2" charset="-122"/>
            </a:endParaRPr>
          </a:p>
          <a:p>
            <a:pPr lvl="1"/>
            <a:r>
              <a:rPr lang="en-US" altLang="zh-CN" dirty="0" smtClean="0">
                <a:ea typeface="SimSun" panose="02010600030101010101" pitchFamily="2" charset="-122"/>
              </a:rPr>
              <a:t>Design documents</a:t>
            </a:r>
            <a:endParaRPr lang="en-US" altLang="zh-CN" dirty="0" smtClean="0">
              <a:ea typeface="SimSun" panose="02010600030101010101" pitchFamily="2" charset="-122"/>
            </a:endParaRPr>
          </a:p>
          <a:p>
            <a:pPr lvl="1"/>
            <a:r>
              <a:rPr lang="en-US" altLang="zh-CN" dirty="0" smtClean="0">
                <a:ea typeface="SimSun" panose="02010600030101010101" pitchFamily="2" charset="-122"/>
              </a:rPr>
              <a:t>Input descriptions</a:t>
            </a:r>
            <a:endParaRPr lang="en-US" altLang="zh-CN" dirty="0" smtClean="0">
              <a:ea typeface="SimSun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SimSun" panose="02010600030101010101" pitchFamily="2" charset="-122"/>
              </a:rPr>
              <a:t>2 goals</a:t>
            </a:r>
            <a:r>
              <a:rPr lang="en-US" altLang="zh-CN" dirty="0" smtClean="0">
                <a:ea typeface="SimSun" panose="02010600030101010101" pitchFamily="2" charset="-122"/>
              </a:rPr>
              <a:t> for tests:</a:t>
            </a:r>
            <a:endParaRPr lang="en-US" altLang="zh-CN" dirty="0" smtClean="0">
              <a:solidFill>
                <a:schemeClr val="tx2"/>
              </a:solidFill>
              <a:ea typeface="SimSun" panose="02010600030101010101" pitchFamily="2" charset="-122"/>
            </a:endParaRPr>
          </a:p>
          <a:p>
            <a:pPr lvl="1"/>
            <a:r>
              <a:rPr lang="en-US" altLang="zh-CN" dirty="0" smtClean="0">
                <a:solidFill>
                  <a:schemeClr val="tx2"/>
                </a:solidFill>
                <a:ea typeface="SimSun" panose="02010600030101010101" pitchFamily="2" charset="-122"/>
              </a:rPr>
              <a:t>Cover</a:t>
            </a:r>
            <a:r>
              <a:rPr lang="en-US" altLang="zh-CN" dirty="0" smtClean="0">
                <a:ea typeface="SimSun" panose="02010600030101010101" pitchFamily="2" charset="-122"/>
              </a:rPr>
              <a:t> the syntax in some way</a:t>
            </a:r>
            <a:endParaRPr lang="en-US" altLang="zh-CN" dirty="0" smtClean="0">
              <a:ea typeface="SimSun" panose="02010600030101010101" pitchFamily="2" charset="-122"/>
            </a:endParaRPr>
          </a:p>
          <a:p>
            <a:pPr lvl="1"/>
            <a:r>
              <a:rPr lang="en-US" altLang="zh-CN" dirty="0" smtClean="0">
                <a:solidFill>
                  <a:schemeClr val="tx2"/>
                </a:solidFill>
                <a:ea typeface="SimSun" panose="02010600030101010101" pitchFamily="2" charset="-122"/>
              </a:rPr>
              <a:t>Violate</a:t>
            </a:r>
            <a:r>
              <a:rPr lang="en-US" altLang="zh-CN" dirty="0" smtClean="0">
                <a:ea typeface="SimSun" panose="02010600030101010101" pitchFamily="2" charset="-122"/>
              </a:rPr>
              <a:t> the syntax (invalid tests)</a:t>
            </a:r>
            <a:endParaRPr lang="en-US" altLang="zh-CN" dirty="0" smtClean="0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BNF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尖括号</a:t>
            </a:r>
            <a:r>
              <a:rPr lang="en-US" dirty="0"/>
              <a:t>( &lt; &gt; )</a:t>
            </a:r>
            <a:r>
              <a:rPr lang="en-US" dirty="0" err="1" smtClean="0"/>
              <a:t>内包含的为</a:t>
            </a:r>
            <a:r>
              <a:rPr lang="en-US" dirty="0" err="1" smtClean="0">
                <a:solidFill>
                  <a:srgbClr val="FFFF00"/>
                </a:solidFill>
              </a:rPr>
              <a:t>必选项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must choose</a:t>
            </a:r>
            <a:r>
              <a:rPr lang="en-US" dirty="0" smtClean="0"/>
              <a:t>。</a:t>
            </a:r>
            <a:endParaRPr lang="en-US" dirty="0"/>
          </a:p>
          <a:p>
            <a:r>
              <a:rPr lang="en-US" dirty="0" err="1"/>
              <a:t>方括号</a:t>
            </a:r>
            <a:r>
              <a:rPr lang="en-US" dirty="0" smtClean="0"/>
              <a:t>( [ </a:t>
            </a:r>
            <a:r>
              <a:rPr lang="en-US" dirty="0"/>
              <a:t>] )</a:t>
            </a:r>
            <a:r>
              <a:rPr lang="en-US" dirty="0" err="1" smtClean="0"/>
              <a:t>内包含的为</a:t>
            </a:r>
            <a:r>
              <a:rPr lang="en-US" dirty="0" err="1" smtClean="0">
                <a:solidFill>
                  <a:srgbClr val="FFFF00"/>
                </a:solidFill>
              </a:rPr>
              <a:t>可选项</a:t>
            </a:r>
            <a:r>
              <a:rPr lang="en-US" dirty="0" smtClean="0">
                <a:solidFill>
                  <a:srgbClr val="FFFF00"/>
                </a:solidFill>
              </a:rPr>
              <a:t>  optional</a:t>
            </a:r>
            <a:r>
              <a:rPr lang="en-US" dirty="0" smtClean="0"/>
              <a:t>。</a:t>
            </a:r>
            <a:endParaRPr lang="en-US" dirty="0"/>
          </a:p>
          <a:p>
            <a:r>
              <a:rPr lang="en-US" dirty="0" err="1" smtClean="0"/>
              <a:t>竖线</a:t>
            </a:r>
            <a:r>
              <a:rPr lang="en-US" dirty="0"/>
              <a:t>( | )</a:t>
            </a:r>
            <a:r>
              <a:rPr lang="en-US" dirty="0" err="1"/>
              <a:t>表示在</a:t>
            </a:r>
            <a:r>
              <a:rPr lang="en-US" dirty="0" err="1">
                <a:solidFill>
                  <a:srgbClr val="FFFF00"/>
                </a:solidFill>
              </a:rPr>
              <a:t>其左右两边任选一项</a:t>
            </a:r>
            <a:r>
              <a:rPr lang="en-US" dirty="0" err="1" smtClean="0">
                <a:solidFill>
                  <a:srgbClr val="FFFF00"/>
                </a:solidFill>
              </a:rPr>
              <a:t>，OR</a:t>
            </a:r>
            <a:r>
              <a:rPr lang="en-US" dirty="0" smtClean="0"/>
              <a:t>。</a:t>
            </a:r>
            <a:endParaRPr lang="en-US" dirty="0"/>
          </a:p>
          <a:p>
            <a:r>
              <a:rPr lang="en-US" dirty="0"/>
              <a:t>::= </a:t>
            </a:r>
            <a:r>
              <a:rPr lang="en-US" dirty="0" err="1"/>
              <a:t>是“被定义为</a:t>
            </a:r>
            <a:r>
              <a:rPr lang="en-US" dirty="0" smtClean="0"/>
              <a:t>”(assign to)</a:t>
            </a:r>
            <a:r>
              <a:rPr lang="en-US" dirty="0" err="1" smtClean="0"/>
              <a:t>的意思</a:t>
            </a:r>
            <a:r>
              <a:rPr lang="en-US" dirty="0"/>
              <a:t>。</a:t>
            </a:r>
            <a:endParaRPr lang="en-US" dirty="0"/>
          </a:p>
          <a:p>
            <a:r>
              <a:rPr lang="en-US" altLang="en-US" dirty="0" smtClean="0">
                <a:sym typeface="+mn-ea"/>
              </a:rPr>
              <a:t>A simple </a:t>
            </a:r>
            <a:r>
              <a:rPr lang="en-US" altLang="en-US" dirty="0" smtClean="0">
                <a:solidFill>
                  <a:schemeClr val="tx2"/>
                </a:solidFill>
                <a:sym typeface="+mn-ea"/>
              </a:rPr>
              <a:t>regular expression</a:t>
            </a:r>
            <a:r>
              <a:rPr lang="en-US" altLang="en-US" dirty="0" smtClean="0">
                <a:sym typeface="+mn-ea"/>
              </a:rPr>
              <a:t>:</a:t>
            </a:r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8773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FF"/>
                </a:solidFill>
                <a:latin typeface="Times New Roman" panose="02020603050405020304"/>
              </a:rPr>
              <a:t>Introduction to Software Testing, edition 2  (Ch 9)</a:t>
            </a:r>
            <a:endParaRPr lang="zh-CN" altLang="en-US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8773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FF"/>
                </a:solidFill>
                <a:latin typeface="Times New Roman" panose="02020603050405020304"/>
              </a:rPr>
              <a:t>© Ammann &amp; Offutt</a:t>
            </a:r>
            <a:endParaRPr lang="en-US" altLang="zh-CN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8773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1CBDD6F-8B6C-4A1D-8FFB-4712A03F9B8F}" type="slidenum">
              <a:rPr lang="zh-CN" altLang="en-US">
                <a:solidFill>
                  <a:srgbClr val="FFFFFF"/>
                </a:solidFill>
                <a:latin typeface="Times New Roman" panose="02020603050405020304"/>
              </a:rPr>
            </a:fld>
            <a:endParaRPr lang="en-US" altLang="zh-CN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265226" name="Rectangle 10"/>
          <p:cNvSpPr>
            <a:spLocks noChangeArrowheads="1"/>
          </p:cNvSpPr>
          <p:nvPr/>
        </p:nvSpPr>
        <p:spPr bwMode="auto">
          <a:xfrm>
            <a:off x="1792522" y="4690358"/>
            <a:ext cx="8606959" cy="180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367" tIns="44684" rIns="89367" bIns="44684"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277495" indent="-277495" defTabSz="8877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  <a:buFontTx/>
              <a:buChar char="•"/>
            </a:pPr>
            <a:r>
              <a:rPr lang="en-US" altLang="zh-CN" sz="233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Any sequence of “</a:t>
            </a:r>
            <a:r>
              <a:rPr lang="en-US" altLang="zh-CN" sz="2330" b="0" i="1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G s n</a:t>
            </a:r>
            <a:r>
              <a:rPr lang="en-US" altLang="zh-CN" sz="233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” and “</a:t>
            </a:r>
            <a:r>
              <a:rPr lang="en-US" altLang="zh-CN" sz="2330" b="0" i="1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B t n</a:t>
            </a:r>
            <a:r>
              <a:rPr lang="en-US" altLang="zh-CN" sz="233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”</a:t>
            </a:r>
            <a:endParaRPr lang="en-US" altLang="zh-CN" sz="2330" b="0" dirty="0">
              <a:solidFill>
                <a:srgbClr val="FFFFFF"/>
              </a:solidFill>
              <a:latin typeface="Gill Sans MT" panose="020B0502020104020203" pitchFamily="34" charset="0"/>
              <a:ea typeface="SimSun" panose="02010600030101010101" pitchFamily="2" charset="-122"/>
            </a:endParaRPr>
          </a:p>
          <a:p>
            <a:pPr marL="277495" indent="-277495" defTabSz="8877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  <a:buFontTx/>
              <a:buChar char="•"/>
            </a:pPr>
            <a:r>
              <a:rPr lang="en-US" altLang="zh-CN" sz="233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‘</a:t>
            </a:r>
            <a:r>
              <a:rPr lang="en-US" altLang="zh-CN" sz="2330" b="0" i="1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G</a:t>
            </a:r>
            <a:r>
              <a:rPr lang="en-US" altLang="zh-CN" sz="233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’ and ‘</a:t>
            </a:r>
            <a:r>
              <a:rPr lang="en-US" altLang="zh-CN" sz="2330" b="0" i="1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B</a:t>
            </a:r>
            <a:r>
              <a:rPr lang="en-US" altLang="zh-CN" sz="233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’ could represent commands, methods, or events</a:t>
            </a:r>
            <a:endParaRPr lang="en-US" altLang="zh-CN" sz="2330" b="0" dirty="0">
              <a:solidFill>
                <a:srgbClr val="FFFFFF"/>
              </a:solidFill>
              <a:latin typeface="Gill Sans MT" panose="020B0502020104020203" pitchFamily="34" charset="0"/>
              <a:ea typeface="SimSun" panose="02010600030101010101" pitchFamily="2" charset="-122"/>
            </a:endParaRPr>
          </a:p>
          <a:p>
            <a:pPr marL="277495" indent="-277495" defTabSz="8877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  <a:buFontTx/>
              <a:buChar char="•"/>
            </a:pPr>
            <a:r>
              <a:rPr lang="en-US" altLang="zh-CN" sz="233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‘</a:t>
            </a:r>
            <a:r>
              <a:rPr lang="en-US" altLang="zh-CN" sz="2330" b="0" i="1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s</a:t>
            </a:r>
            <a:r>
              <a:rPr lang="en-US" altLang="zh-CN" sz="233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’, ‘</a:t>
            </a:r>
            <a:r>
              <a:rPr lang="en-US" altLang="zh-CN" sz="2330" b="0" i="1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t</a:t>
            </a:r>
            <a:r>
              <a:rPr lang="en-US" altLang="zh-CN" sz="233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’, and ‘</a:t>
            </a:r>
            <a:r>
              <a:rPr lang="en-US" altLang="zh-CN" sz="2330" b="0" i="1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n</a:t>
            </a:r>
            <a:r>
              <a:rPr lang="en-US" altLang="zh-CN" sz="233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’ can represent arguments, parameters, or values</a:t>
            </a:r>
            <a:endParaRPr lang="en-US" altLang="zh-CN" sz="2330" b="0" dirty="0">
              <a:solidFill>
                <a:srgbClr val="FFFFFF"/>
              </a:solidFill>
              <a:latin typeface="Gill Sans MT" panose="020B0502020104020203" pitchFamily="34" charset="0"/>
              <a:ea typeface="SimSun" panose="02010600030101010101" pitchFamily="2" charset="-122"/>
            </a:endParaRPr>
          </a:p>
          <a:p>
            <a:pPr marL="277495" indent="-277495" defTabSz="8877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  <a:buFontTx/>
              <a:buChar char="•"/>
            </a:pPr>
            <a:r>
              <a:rPr lang="en-US" altLang="zh-CN" sz="233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‘</a:t>
            </a:r>
            <a:r>
              <a:rPr lang="en-US" altLang="zh-CN" sz="2330" b="0" i="1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s</a:t>
            </a:r>
            <a:r>
              <a:rPr lang="en-US" altLang="zh-CN" sz="233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’, ‘</a:t>
            </a:r>
            <a:r>
              <a:rPr lang="en-US" altLang="zh-CN" sz="2330" b="0" i="1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t</a:t>
            </a:r>
            <a:r>
              <a:rPr lang="en-US" altLang="zh-CN" sz="233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’, and ‘</a:t>
            </a:r>
            <a:r>
              <a:rPr lang="en-US" altLang="zh-CN" sz="2330" b="0" i="1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n</a:t>
            </a:r>
            <a:r>
              <a:rPr lang="en-US" altLang="zh-CN" sz="233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’ could represent literals or a set of values</a:t>
            </a:r>
            <a:endParaRPr lang="en-US" altLang="zh-CN" sz="2330" b="0" dirty="0">
              <a:solidFill>
                <a:srgbClr val="FFFFFF"/>
              </a:solidFill>
              <a:latin typeface="Gill Sans MT" panose="020B0502020104020203" pitchFamily="34" charset="0"/>
              <a:ea typeface="SimSun" panose="02010600030101010101" pitchFamily="2" charset="-122"/>
            </a:endParaRP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2268631" y="3064657"/>
            <a:ext cx="2479162" cy="510589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 defTabSz="88773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720" dirty="0">
                <a:latin typeface="Gill Sans MT" panose="020B0502020104020203" pitchFamily="34" charset="0"/>
                <a:ea typeface="SimSun" panose="02010600030101010101" pitchFamily="2" charset="-122"/>
              </a:rPr>
              <a:t>(</a:t>
            </a:r>
            <a:r>
              <a:rPr lang="en-US" altLang="zh-CN" sz="2720" i="1" dirty="0">
                <a:latin typeface="Gill Sans MT" panose="020B0502020104020203" pitchFamily="34" charset="0"/>
                <a:ea typeface="SimSun" panose="02010600030101010101" pitchFamily="2" charset="-122"/>
              </a:rPr>
              <a:t>G s n</a:t>
            </a:r>
            <a:r>
              <a:rPr lang="en-US" altLang="zh-CN" sz="2720" dirty="0">
                <a:latin typeface="Gill Sans MT" panose="020B0502020104020203" pitchFamily="34" charset="0"/>
                <a:ea typeface="SimSun" panose="02010600030101010101" pitchFamily="2" charset="-122"/>
              </a:rPr>
              <a:t> | </a:t>
            </a:r>
            <a:r>
              <a:rPr lang="en-US" altLang="zh-CN" sz="2720" i="1" dirty="0">
                <a:latin typeface="Gill Sans MT" panose="020B0502020104020203" pitchFamily="34" charset="0"/>
                <a:ea typeface="SimSun" panose="02010600030101010101" pitchFamily="2" charset="-122"/>
              </a:rPr>
              <a:t>B t n</a:t>
            </a:r>
            <a:r>
              <a:rPr lang="en-US" altLang="zh-CN" sz="2720" dirty="0">
                <a:latin typeface="Gill Sans MT" panose="020B0502020104020203" pitchFamily="34" charset="0"/>
                <a:ea typeface="SimSun" panose="02010600030101010101" pitchFamily="2" charset="-122"/>
              </a:rPr>
              <a:t>)</a:t>
            </a:r>
            <a:r>
              <a:rPr lang="en-US" altLang="zh-CN" sz="2720" i="1" dirty="0">
                <a:latin typeface="Gill Sans MT" panose="020B0502020104020203" pitchFamily="34" charset="0"/>
                <a:ea typeface="SimSun" panose="02010600030101010101" pitchFamily="2" charset="-122"/>
              </a:rPr>
              <a:t>*</a:t>
            </a:r>
            <a:endParaRPr lang="en-US" altLang="zh-CN" sz="2720" i="1" dirty="0">
              <a:latin typeface="Gill Sans MT" panose="020B0502020104020203" pitchFamily="34" charset="0"/>
              <a:ea typeface="SimSun" panose="02010600030101010101" pitchFamily="2" charset="-122"/>
            </a:endParaRPr>
          </a:p>
        </p:txBody>
      </p:sp>
      <p:grpSp>
        <p:nvGrpSpPr>
          <p:cNvPr id="7" name="Group 12"/>
          <p:cNvGrpSpPr/>
          <p:nvPr/>
        </p:nvGrpSpPr>
        <p:grpSpPr bwMode="auto">
          <a:xfrm>
            <a:off x="4748100" y="2968820"/>
            <a:ext cx="4852008" cy="690283"/>
            <a:chOff x="1906" y="1824"/>
            <a:chExt cx="3149" cy="448"/>
          </a:xfrm>
        </p:grpSpPr>
        <p:sp>
          <p:nvSpPr>
            <p:cNvPr id="17421" name="Line 5"/>
            <p:cNvSpPr>
              <a:spLocks noChangeShapeType="1"/>
            </p:cNvSpPr>
            <p:nvPr/>
          </p:nvSpPr>
          <p:spPr bwMode="auto">
            <a:xfrm>
              <a:off x="1906" y="2054"/>
              <a:ext cx="1039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877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40" b="1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7422" name="Text Box 6"/>
            <p:cNvSpPr txBox="1">
              <a:spLocks noChangeArrowheads="1"/>
            </p:cNvSpPr>
            <p:nvPr/>
          </p:nvSpPr>
          <p:spPr bwMode="auto">
            <a:xfrm>
              <a:off x="2952" y="1824"/>
              <a:ext cx="2103" cy="448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88773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940" dirty="0">
                  <a:latin typeface="Gill Sans MT" panose="020B0502020104020203" pitchFamily="34" charset="0"/>
                  <a:ea typeface="SimSun" panose="02010600030101010101" pitchFamily="2" charset="-122"/>
                </a:rPr>
                <a:t>‘</a:t>
              </a:r>
              <a:r>
                <a:rPr lang="en-US" altLang="zh-CN" sz="1940" i="1" dirty="0">
                  <a:latin typeface="Gill Sans MT" panose="020B0502020104020203" pitchFamily="34" charset="0"/>
                  <a:ea typeface="SimSun" panose="02010600030101010101" pitchFamily="2" charset="-122"/>
                </a:rPr>
                <a:t>*</a:t>
              </a:r>
              <a:r>
                <a:rPr lang="en-US" altLang="zh-CN" sz="1940" dirty="0">
                  <a:latin typeface="Gill Sans MT" panose="020B0502020104020203" pitchFamily="34" charset="0"/>
                  <a:ea typeface="SimSun" panose="02010600030101010101" pitchFamily="2" charset="-122"/>
                </a:rPr>
                <a:t>’ is </a:t>
              </a:r>
              <a:r>
                <a:rPr lang="en-US" altLang="zh-CN" sz="1940" i="1" dirty="0">
                  <a:latin typeface="Gill Sans MT" panose="020B0502020104020203" pitchFamily="34" charset="0"/>
                  <a:ea typeface="SimSun" panose="02010600030101010101" pitchFamily="2" charset="-122"/>
                </a:rPr>
                <a:t>closure</a:t>
              </a:r>
              <a:r>
                <a:rPr lang="en-US" altLang="zh-CN" sz="1940" dirty="0">
                  <a:latin typeface="Gill Sans MT" panose="020B0502020104020203" pitchFamily="34" charset="0"/>
                  <a:ea typeface="SimSun" panose="02010600030101010101" pitchFamily="2" charset="-122"/>
                </a:rPr>
                <a:t> operator, zero or more occurrences</a:t>
              </a:r>
              <a:endParaRPr lang="en-US" altLang="zh-CN" sz="1940" i="1" dirty="0">
                <a:latin typeface="Gill Sans MT" panose="020B0502020104020203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8" name="Group 11"/>
          <p:cNvGrpSpPr/>
          <p:nvPr/>
        </p:nvGrpSpPr>
        <p:grpSpPr bwMode="auto">
          <a:xfrm>
            <a:off x="3512065" y="3645850"/>
            <a:ext cx="4315805" cy="899833"/>
            <a:chOff x="1203" y="2201"/>
            <a:chExt cx="2801" cy="584"/>
          </a:xfrm>
        </p:grpSpPr>
        <p:sp>
          <p:nvSpPr>
            <p:cNvPr id="17419" name="Line 7"/>
            <p:cNvSpPr>
              <a:spLocks noChangeShapeType="1"/>
            </p:cNvSpPr>
            <p:nvPr/>
          </p:nvSpPr>
          <p:spPr bwMode="auto">
            <a:xfrm>
              <a:off x="1203" y="2201"/>
              <a:ext cx="1017" cy="36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877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40" b="1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7420" name="Text Box 8"/>
            <p:cNvSpPr txBox="1">
              <a:spLocks noChangeArrowheads="1"/>
            </p:cNvSpPr>
            <p:nvPr/>
          </p:nvSpPr>
          <p:spPr bwMode="auto">
            <a:xfrm>
              <a:off x="2228" y="2337"/>
              <a:ext cx="1776" cy="448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88773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940" dirty="0">
                  <a:latin typeface="Gill Sans MT" panose="020B0502020104020203" pitchFamily="34" charset="0"/>
                  <a:ea typeface="SimSun" panose="02010600030101010101" pitchFamily="2" charset="-122"/>
                </a:rPr>
                <a:t>‘</a:t>
              </a:r>
              <a:r>
                <a:rPr lang="en-US" altLang="zh-CN" sz="1940" i="1" dirty="0">
                  <a:latin typeface="Gill Sans MT" panose="020B0502020104020203" pitchFamily="34" charset="0"/>
                  <a:ea typeface="SimSun" panose="02010600030101010101" pitchFamily="2" charset="-122"/>
                </a:rPr>
                <a:t>|</a:t>
              </a:r>
              <a:r>
                <a:rPr lang="en-US" altLang="zh-CN" sz="1940" dirty="0">
                  <a:latin typeface="Gill Sans MT" panose="020B0502020104020203" pitchFamily="34" charset="0"/>
                  <a:ea typeface="SimSun" panose="02010600030101010101" pitchFamily="2" charset="-122"/>
                </a:rPr>
                <a:t>’ is </a:t>
              </a:r>
              <a:r>
                <a:rPr lang="en-US" altLang="zh-CN" sz="1940" i="1" dirty="0">
                  <a:latin typeface="Gill Sans MT" panose="020B0502020104020203" pitchFamily="34" charset="0"/>
                  <a:ea typeface="SimSun" panose="02010600030101010101" pitchFamily="2" charset="-122"/>
                </a:rPr>
                <a:t>choice</a:t>
              </a:r>
              <a:r>
                <a:rPr lang="en-US" altLang="zh-CN" sz="1940" dirty="0">
                  <a:latin typeface="Gill Sans MT" panose="020B0502020104020203" pitchFamily="34" charset="0"/>
                  <a:ea typeface="SimSun" panose="02010600030101010101" pitchFamily="2" charset="-122"/>
                </a:rPr>
                <a:t>, either one can be used</a:t>
              </a:r>
              <a:endParaRPr lang="en-US" altLang="zh-CN" sz="1940" i="1" dirty="0">
                <a:latin typeface="Gill Sans MT" panose="020B0502020104020203" pitchFamily="34" charset="0"/>
                <a:ea typeface="SimSun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6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6" grpId="0"/>
      <p:bldP spid="265220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defTabSz="8877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875" b="0">
                <a:solidFill>
                  <a:srgbClr val="FFFFFF"/>
                </a:solidFill>
                <a:latin typeface="Arial" panose="020B0604020202020204" pitchFamily="34" charset="0"/>
              </a:rPr>
              <a:t>Introduction to Software Testing, edition 2  (Ch 9)</a:t>
            </a:r>
            <a:endParaRPr lang="zh-CN" altLang="en-US" sz="875" b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defTabSz="8877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875" b="0">
                <a:solidFill>
                  <a:srgbClr val="FFFFFF"/>
                </a:solidFill>
                <a:latin typeface="Arial" panose="020B0604020202020204" pitchFamily="34" charset="0"/>
              </a:rPr>
              <a:t>© Ammann &amp; Offutt</a:t>
            </a:r>
            <a:endParaRPr lang="en-US" altLang="zh-CN" sz="875" b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defTabSz="887730" eaLnBrk="0" fontAlgn="base" hangingPunct="0">
              <a:spcBef>
                <a:spcPct val="0"/>
              </a:spcBef>
              <a:spcAft>
                <a:spcPct val="0"/>
              </a:spcAft>
            </a:pPr>
            <a:fld id="{4D75E0C0-B7CB-4EF7-BFD7-334921C4F601}" type="slidenum">
              <a:rPr lang="zh-CN" altLang="en-US" sz="875" b="0">
                <a:solidFill>
                  <a:srgbClr val="FFFFFF"/>
                </a:solidFill>
                <a:latin typeface="Arial" panose="020B0604020202020204" pitchFamily="34" charset="0"/>
              </a:rPr>
            </a:fld>
            <a:endParaRPr lang="en-US" altLang="zh-CN" sz="875" b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Test Cases from Grammar</a:t>
            </a:r>
            <a:endParaRPr lang="en-US" altLang="en-US" smtClean="0"/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2522" y="1042288"/>
            <a:ext cx="8606959" cy="2314295"/>
          </a:xfrm>
        </p:spPr>
        <p:txBody>
          <a:bodyPr/>
          <a:lstStyle/>
          <a:p>
            <a:r>
              <a:rPr lang="en-US" altLang="en-US" dirty="0" smtClean="0"/>
              <a:t>A string that satisfies the derivation rules is said to be “</a:t>
            </a:r>
            <a:r>
              <a:rPr lang="en-US" altLang="en-US" i="1" dirty="0" smtClean="0">
                <a:solidFill>
                  <a:schemeClr val="tx2"/>
                </a:solidFill>
              </a:rPr>
              <a:t>in the grammar</a:t>
            </a:r>
            <a:r>
              <a:rPr lang="en-US" altLang="en-US" dirty="0" smtClean="0"/>
              <a:t>”</a:t>
            </a:r>
            <a:endParaRPr lang="en-US" altLang="en-US" dirty="0" smtClean="0"/>
          </a:p>
          <a:p>
            <a:r>
              <a:rPr lang="en-US" altLang="en-US" dirty="0" smtClean="0"/>
              <a:t>A test case is a </a:t>
            </a:r>
            <a:r>
              <a:rPr lang="en-US" altLang="en-US" dirty="0" smtClean="0">
                <a:solidFill>
                  <a:schemeClr val="tx2"/>
                </a:solidFill>
              </a:rPr>
              <a:t>sequence of strings</a:t>
            </a:r>
            <a:r>
              <a:rPr lang="en-US" altLang="en-US" dirty="0" smtClean="0"/>
              <a:t> that satisfy the regular expression</a:t>
            </a:r>
            <a:endParaRPr lang="en-US" altLang="en-US" dirty="0" smtClean="0"/>
          </a:p>
          <a:p>
            <a:r>
              <a:rPr lang="en-US" altLang="en-US" dirty="0" smtClean="0"/>
              <a:t>Suppose ‘</a:t>
            </a:r>
            <a:r>
              <a:rPr lang="en-US" altLang="en-US" dirty="0" smtClean="0">
                <a:solidFill>
                  <a:schemeClr val="tx2"/>
                </a:solidFill>
              </a:rPr>
              <a:t>s</a:t>
            </a:r>
            <a:r>
              <a:rPr lang="en-US" altLang="en-US" dirty="0" smtClean="0"/>
              <a:t>’, ‘</a:t>
            </a:r>
            <a:r>
              <a:rPr lang="en-US" altLang="en-US" dirty="0" smtClean="0">
                <a:solidFill>
                  <a:schemeClr val="tx2"/>
                </a:solidFill>
              </a:rPr>
              <a:t>t</a:t>
            </a:r>
            <a:r>
              <a:rPr lang="en-US" altLang="en-US" dirty="0" smtClean="0"/>
              <a:t>’ and ‘</a:t>
            </a:r>
            <a:r>
              <a:rPr lang="en-US" altLang="en-US" dirty="0" smtClean="0">
                <a:solidFill>
                  <a:schemeClr val="tx2"/>
                </a:solidFill>
              </a:rPr>
              <a:t>n</a:t>
            </a:r>
            <a:r>
              <a:rPr lang="en-US" altLang="en-US" dirty="0" smtClean="0"/>
              <a:t>’ are numbers</a:t>
            </a:r>
            <a:endParaRPr lang="en-US" altLang="en-US" dirty="0" smtClean="0"/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2324101" y="3530694"/>
            <a:ext cx="2667140" cy="2064411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defTabSz="88773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2330" b="1" i="1" dirty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anose="02010600030101010101" pitchFamily="2" charset="-122"/>
              </a:rPr>
              <a:t>G  26  08.01.90</a:t>
            </a:r>
            <a:endParaRPr lang="en-US" altLang="zh-CN" sz="2330" b="1" i="1" dirty="0">
              <a:solidFill>
                <a:srgbClr val="FAFD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  <a:ea typeface="SimSun" panose="02010600030101010101" pitchFamily="2" charset="-122"/>
            </a:endParaRPr>
          </a:p>
          <a:p>
            <a:pPr defTabSz="88773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2330" b="1" i="1" dirty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anose="02010600030101010101" pitchFamily="2" charset="-122"/>
              </a:rPr>
              <a:t>B  22  06.27.94</a:t>
            </a:r>
            <a:endParaRPr lang="en-US" altLang="zh-CN" sz="2330" b="1" i="1" dirty="0">
              <a:solidFill>
                <a:srgbClr val="FAFD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  <a:ea typeface="SimSun" panose="02010600030101010101" pitchFamily="2" charset="-122"/>
            </a:endParaRPr>
          </a:p>
          <a:p>
            <a:pPr defTabSz="88773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2330" b="1" i="1" dirty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anose="02010600030101010101" pitchFamily="2" charset="-122"/>
              </a:rPr>
              <a:t>G  22  11.21.94</a:t>
            </a:r>
            <a:endParaRPr lang="en-US" altLang="zh-CN" sz="2330" b="1" i="1" dirty="0">
              <a:solidFill>
                <a:srgbClr val="FAFD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  <a:ea typeface="SimSun" panose="02010600030101010101" pitchFamily="2" charset="-122"/>
            </a:endParaRPr>
          </a:p>
          <a:p>
            <a:pPr defTabSz="88773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2330" b="1" i="1" dirty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anose="02010600030101010101" pitchFamily="2" charset="-122"/>
              </a:rPr>
              <a:t>B  13  01.09.03</a:t>
            </a:r>
            <a:endParaRPr lang="en-US" altLang="zh-CN" sz="2330" b="1" i="1" dirty="0">
              <a:solidFill>
                <a:srgbClr val="FAFD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  <a:ea typeface="SimSun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4986618" y="4301096"/>
            <a:ext cx="5080297" cy="690283"/>
            <a:chOff x="2160" y="2075"/>
            <a:chExt cx="3258" cy="448"/>
          </a:xfrm>
        </p:grpSpPr>
        <p:sp>
          <p:nvSpPr>
            <p:cNvPr id="18441" name="Text Box 5"/>
            <p:cNvSpPr txBox="1">
              <a:spLocks noChangeArrowheads="1"/>
            </p:cNvSpPr>
            <p:nvPr/>
          </p:nvSpPr>
          <p:spPr bwMode="auto">
            <a:xfrm>
              <a:off x="2770" y="2075"/>
              <a:ext cx="2648" cy="448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88773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940" dirty="0">
                  <a:latin typeface="Arial" panose="020B0604020202020204" pitchFamily="34" charset="0"/>
                  <a:ea typeface="SimSun" panose="02010600030101010101" pitchFamily="2" charset="-122"/>
                  <a:cs typeface="Arial" panose="020B0604020202020204" pitchFamily="34" charset="0"/>
                </a:rPr>
                <a:t>Could be one test with four parts or four separate tests,  etc.</a:t>
              </a:r>
              <a:endParaRPr lang="en-US" altLang="zh-CN" sz="194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8442" name="Line 6"/>
            <p:cNvSpPr>
              <a:spLocks noChangeShapeType="1"/>
            </p:cNvSpPr>
            <p:nvPr/>
          </p:nvSpPr>
          <p:spPr bwMode="auto">
            <a:xfrm>
              <a:off x="2160" y="2348"/>
              <a:ext cx="605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877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4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4699411" y="2328767"/>
            <a:ext cx="2479162" cy="510589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 defTabSz="88773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720" dirty="0">
                <a:latin typeface="Gill Sans MT" panose="020B0502020104020203" pitchFamily="34" charset="0"/>
                <a:ea typeface="SimSun" panose="02010600030101010101" pitchFamily="2" charset="-122"/>
              </a:rPr>
              <a:t>(</a:t>
            </a:r>
            <a:r>
              <a:rPr lang="en-US" altLang="zh-CN" sz="2720" i="1" dirty="0">
                <a:latin typeface="Gill Sans MT" panose="020B0502020104020203" pitchFamily="34" charset="0"/>
                <a:ea typeface="SimSun" panose="02010600030101010101" pitchFamily="2" charset="-122"/>
              </a:rPr>
              <a:t>G s n</a:t>
            </a:r>
            <a:r>
              <a:rPr lang="en-US" altLang="zh-CN" sz="2720" dirty="0">
                <a:latin typeface="Gill Sans MT" panose="020B0502020104020203" pitchFamily="34" charset="0"/>
                <a:ea typeface="SimSun" panose="02010600030101010101" pitchFamily="2" charset="-122"/>
              </a:rPr>
              <a:t> | </a:t>
            </a:r>
            <a:r>
              <a:rPr lang="en-US" altLang="zh-CN" sz="2720" i="1" dirty="0">
                <a:latin typeface="Gill Sans MT" panose="020B0502020104020203" pitchFamily="34" charset="0"/>
                <a:ea typeface="SimSun" panose="02010600030101010101" pitchFamily="2" charset="-122"/>
              </a:rPr>
              <a:t>B t n</a:t>
            </a:r>
            <a:r>
              <a:rPr lang="en-US" altLang="zh-CN" sz="2720" dirty="0">
                <a:latin typeface="Gill Sans MT" panose="020B0502020104020203" pitchFamily="34" charset="0"/>
                <a:ea typeface="SimSun" panose="02010600030101010101" pitchFamily="2" charset="-122"/>
              </a:rPr>
              <a:t>)</a:t>
            </a:r>
            <a:r>
              <a:rPr lang="en-US" altLang="zh-CN" sz="2720" i="1" dirty="0">
                <a:latin typeface="Gill Sans MT" panose="020B0502020104020203" pitchFamily="34" charset="0"/>
                <a:ea typeface="SimSun" panose="02010600030101010101" pitchFamily="2" charset="-122"/>
              </a:rPr>
              <a:t>*</a:t>
            </a:r>
            <a:endParaRPr lang="en-US" altLang="zh-CN" sz="2720" i="1" dirty="0">
              <a:latin typeface="Gill Sans MT" panose="020B0502020104020203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75000"/>
              </a:lnSpc>
              <a:spcBef>
                <a:spcPct val="20000"/>
              </a:spcBef>
            </a:pPr>
            <a:r>
              <a:rPr lang="en-US" sz="2330" b="1">
                <a:solidFill>
                  <a:srgbClr val="FFFF00"/>
                </a:solidFill>
                <a:sym typeface="+mn-ea"/>
              </a:rPr>
              <a:t>T</a:t>
            </a:r>
            <a:r>
              <a:rPr sz="2330" b="1">
                <a:solidFill>
                  <a:srgbClr val="FFFF00"/>
                </a:solidFill>
                <a:sym typeface="+mn-ea"/>
              </a:rPr>
              <a:t>erminal symbols</a:t>
            </a:r>
            <a:endParaRPr sz="2330">
              <a:solidFill>
                <a:srgbClr val="FFFF00"/>
              </a:solidFill>
              <a:sym typeface="+mn-ea"/>
            </a:endParaRP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sz="2330">
                <a:sym typeface="+mn-ea"/>
              </a:rPr>
              <a:t>atomic components of statements in the language</a:t>
            </a:r>
            <a:endParaRPr sz="2330">
              <a:sym typeface="+mn-ea"/>
            </a:endParaRP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sz="2330">
                <a:sym typeface="+mn-ea"/>
              </a:rPr>
              <a:t>appear in source programs</a:t>
            </a:r>
            <a:endParaRPr sz="2330">
              <a:sym typeface="+mn-ea"/>
            </a:endParaRP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sz="2330" err="1">
                <a:sym typeface="+mn-ea"/>
              </a:rPr>
              <a:t>identifiers, operators, punctuation, keywords</a:t>
            </a:r>
            <a:endParaRPr sz="2330" err="1"/>
          </a:p>
          <a:p>
            <a:pPr lvl="0">
              <a:lnSpc>
                <a:spcPct val="75000"/>
              </a:lnSpc>
              <a:spcBef>
                <a:spcPct val="20000"/>
              </a:spcBef>
            </a:pPr>
            <a:r>
              <a:rPr lang="en-US" sz="2330" b="1" err="1">
                <a:solidFill>
                  <a:srgbClr val="FFFF00"/>
                </a:solidFill>
                <a:sym typeface="+mn-ea"/>
              </a:rPr>
              <a:t>N</a:t>
            </a:r>
            <a:r>
              <a:rPr sz="2330" b="1" err="1">
                <a:solidFill>
                  <a:srgbClr val="FFFF00"/>
                </a:solidFill>
                <a:sym typeface="+mn-ea"/>
              </a:rPr>
              <a:t>onterminal</a:t>
            </a:r>
            <a:r>
              <a:rPr sz="2330" b="1">
                <a:solidFill>
                  <a:srgbClr val="FFFF00"/>
                </a:solidFill>
                <a:sym typeface="+mn-ea"/>
              </a:rPr>
              <a:t> symbols</a:t>
            </a:r>
            <a:endParaRPr sz="2330" b="1">
              <a:sym typeface="+mn-ea"/>
            </a:endParaRP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sz="2330">
                <a:solidFill>
                  <a:srgbClr val="FFFF00"/>
                </a:solidFill>
                <a:sym typeface="+mn-ea"/>
              </a:rPr>
              <a:t>intermediate elements</a:t>
            </a:r>
            <a:r>
              <a:rPr sz="2330">
                <a:sym typeface="+mn-ea"/>
              </a:rPr>
              <a:t> in producing terminal symbols</a:t>
            </a:r>
            <a:endParaRPr sz="2330">
              <a:sym typeface="+mn-ea"/>
            </a:endParaRP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sz="2330">
                <a:sym typeface="+mn-ea"/>
              </a:rPr>
              <a:t>never appear in source program</a:t>
            </a:r>
            <a:endParaRPr sz="2330">
              <a:sym typeface="+mn-ea"/>
            </a:endParaRPr>
          </a:p>
          <a:p>
            <a:pPr lvl="0">
              <a:lnSpc>
                <a:spcPct val="75000"/>
              </a:lnSpc>
              <a:spcBef>
                <a:spcPct val="20000"/>
              </a:spcBef>
            </a:pPr>
            <a:r>
              <a:rPr lang="en-US" sz="2330" b="1">
                <a:solidFill>
                  <a:srgbClr val="FFFF00"/>
                </a:solidFill>
                <a:sym typeface="+mn-ea"/>
              </a:rPr>
              <a:t>S</a:t>
            </a:r>
            <a:r>
              <a:rPr sz="2330" b="1">
                <a:solidFill>
                  <a:srgbClr val="FFFF00"/>
                </a:solidFill>
                <a:sym typeface="+mn-ea"/>
              </a:rPr>
              <a:t>tart (or goal) symbol</a:t>
            </a:r>
            <a:endParaRPr sz="2330">
              <a:sym typeface="+mn-ea"/>
            </a:endParaRP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sz="2330" err="1">
                <a:sym typeface="+mn-ea"/>
              </a:rPr>
              <a:t>a special nonterminal</a:t>
            </a:r>
            <a:r>
              <a:rPr sz="2330">
                <a:sym typeface="+mn-ea"/>
              </a:rPr>
              <a:t> which is the starting symbol for producing </a:t>
            </a:r>
            <a:r>
              <a:rPr sz="2330">
                <a:solidFill>
                  <a:srgbClr val="FFFF00"/>
                </a:solidFill>
                <a:sym typeface="+mn-ea"/>
              </a:rPr>
              <a:t>statements</a:t>
            </a:r>
            <a:endParaRPr lang="en-US" sz="2330">
              <a:solidFill>
                <a:srgbClr val="FFFF00"/>
              </a:solidFill>
            </a:endParaRPr>
          </a:p>
          <a:p>
            <a:r>
              <a:rPr lang="en-US" sz="2330" b="1">
                <a:solidFill>
                  <a:srgbClr val="FFFF00"/>
                </a:solidFill>
              </a:rPr>
              <a:t>Production rules生产式规则</a:t>
            </a:r>
            <a:endParaRPr lang="en-US" sz="2330"/>
          </a:p>
          <a:p>
            <a:pPr lvl="1"/>
            <a:r>
              <a:rPr lang="en-US" sz="2330"/>
              <a:t>R</a:t>
            </a:r>
            <a:r>
              <a:rPr sz="2330" err="1">
                <a:sym typeface="+mn-ea"/>
              </a:rPr>
              <a:t>ules for transforming nonterminal symbols into terminals or other nonterminals</a:t>
            </a:r>
            <a:endParaRPr err="1">
              <a:sym typeface="+mn-ea"/>
            </a:endParaRPr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8773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FF"/>
                </a:solidFill>
                <a:latin typeface="Times New Roman" panose="02020603050405020304"/>
              </a:rPr>
              <a:t>Introduction to Software Testing, edition 2  (Ch 9)</a:t>
            </a:r>
            <a:endParaRPr lang="zh-CN" altLang="en-US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8773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FF"/>
                </a:solidFill>
                <a:latin typeface="Times New Roman" panose="02020603050405020304"/>
              </a:rPr>
              <a:t>© Ammann &amp; Offutt</a:t>
            </a:r>
            <a:endParaRPr lang="en-US" altLang="zh-CN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8773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1CBDD6F-8B6C-4A1D-8FFB-4712A03F9B8F}" type="slidenum">
              <a:rPr lang="zh-CN" altLang="en-US">
                <a:solidFill>
                  <a:srgbClr val="FFFFFF"/>
                </a:solidFill>
                <a:latin typeface="Times New Roman" panose="02020603050405020304"/>
              </a:rPr>
            </a:fld>
            <a:endParaRPr lang="en-US" altLang="zh-CN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defTabSz="8877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875" b="0">
                <a:solidFill>
                  <a:srgbClr val="FFFFFF"/>
                </a:solidFill>
                <a:latin typeface="Arial" panose="020B0604020202020204" pitchFamily="34" charset="0"/>
              </a:rPr>
              <a:t>Introduction to Software Testing, edition 2  (Ch 9)</a:t>
            </a:r>
            <a:endParaRPr lang="zh-CN" altLang="en-US" sz="875" b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defTabSz="8877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875" b="0">
                <a:solidFill>
                  <a:srgbClr val="FFFFFF"/>
                </a:solidFill>
                <a:latin typeface="Arial" panose="020B0604020202020204" pitchFamily="34" charset="0"/>
              </a:rPr>
              <a:t>© Ammann &amp; Offutt</a:t>
            </a:r>
            <a:endParaRPr lang="en-US" altLang="zh-CN" sz="875" b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defTabSz="887730" eaLnBrk="0" fontAlgn="base" hangingPunct="0">
              <a:spcBef>
                <a:spcPct val="0"/>
              </a:spcBef>
              <a:spcAft>
                <a:spcPct val="0"/>
              </a:spcAft>
            </a:pPr>
            <a:fld id="{71066549-38E1-4DA8-A093-5494C97CF2EE}" type="slidenum">
              <a:rPr lang="zh-CN" altLang="en-US" sz="875" b="0">
                <a:solidFill>
                  <a:srgbClr val="FFFFFF"/>
                </a:solidFill>
                <a:latin typeface="Arial" panose="020B0604020202020204" pitchFamily="34" charset="0"/>
              </a:rPr>
            </a:fld>
            <a:endParaRPr lang="en-US" altLang="zh-CN" sz="875" b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BNF Grammars</a:t>
            </a:r>
            <a:endParaRPr lang="en-US" altLang="en-US" dirty="0" smtClean="0"/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1866481" y="1613927"/>
            <a:ext cx="8459041" cy="4588692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defTabSz="88773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720" dirty="0">
                <a:latin typeface="Helvetica" charset="0"/>
                <a:ea typeface="SimSun" panose="02010600030101010101" pitchFamily="2" charset="-122"/>
              </a:rPr>
              <a:t>Stream  ::=  action*</a:t>
            </a:r>
            <a:endParaRPr lang="en-US" altLang="zh-CN" sz="2720" dirty="0">
              <a:latin typeface="Helvetica" charset="0"/>
              <a:ea typeface="SimSun" panose="02010600030101010101" pitchFamily="2" charset="-122"/>
            </a:endParaRPr>
          </a:p>
          <a:p>
            <a:pPr defTabSz="88773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720" dirty="0">
                <a:latin typeface="Helvetica" charset="0"/>
                <a:ea typeface="SimSun" panose="02010600030101010101" pitchFamily="2" charset="-122"/>
              </a:rPr>
              <a:t>action   ::=  </a:t>
            </a:r>
            <a:r>
              <a:rPr lang="en-US" altLang="zh-CN" sz="2720" dirty="0" err="1">
                <a:latin typeface="Helvetica" charset="0"/>
                <a:ea typeface="SimSun" panose="02010600030101010101" pitchFamily="2" charset="-122"/>
              </a:rPr>
              <a:t>actG</a:t>
            </a:r>
            <a:r>
              <a:rPr lang="en-US" altLang="zh-CN" sz="2720" dirty="0">
                <a:latin typeface="Helvetica" charset="0"/>
                <a:ea typeface="SimSun" panose="02010600030101010101" pitchFamily="2" charset="-122"/>
              </a:rPr>
              <a:t>  |  </a:t>
            </a:r>
            <a:r>
              <a:rPr lang="en-US" altLang="zh-CN" sz="2720" dirty="0" err="1">
                <a:latin typeface="Helvetica" charset="0"/>
                <a:ea typeface="SimSun" panose="02010600030101010101" pitchFamily="2" charset="-122"/>
              </a:rPr>
              <a:t>actB</a:t>
            </a:r>
            <a:endParaRPr lang="en-US" altLang="zh-CN" sz="2720" dirty="0">
              <a:latin typeface="Helvetica" charset="0"/>
              <a:ea typeface="SimSun" panose="02010600030101010101" pitchFamily="2" charset="-122"/>
            </a:endParaRPr>
          </a:p>
          <a:p>
            <a:pPr defTabSz="88773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720" dirty="0" err="1">
                <a:latin typeface="Helvetica" charset="0"/>
                <a:ea typeface="SimSun" panose="02010600030101010101" pitchFamily="2" charset="-122"/>
              </a:rPr>
              <a:t>actG</a:t>
            </a:r>
            <a:r>
              <a:rPr lang="en-US" altLang="zh-CN" sz="2720" dirty="0">
                <a:latin typeface="Helvetica" charset="0"/>
                <a:ea typeface="SimSun" panose="02010600030101010101" pitchFamily="2" charset="-122"/>
              </a:rPr>
              <a:t>      ::=  “G” s  n</a:t>
            </a:r>
            <a:endParaRPr lang="en-US" altLang="zh-CN" sz="2720" dirty="0">
              <a:latin typeface="Helvetica" charset="0"/>
              <a:ea typeface="SimSun" panose="02010600030101010101" pitchFamily="2" charset="-122"/>
            </a:endParaRPr>
          </a:p>
          <a:p>
            <a:pPr defTabSz="88773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720" dirty="0" err="1">
                <a:latin typeface="Helvetica" charset="0"/>
                <a:ea typeface="SimSun" panose="02010600030101010101" pitchFamily="2" charset="-122"/>
              </a:rPr>
              <a:t>actB</a:t>
            </a:r>
            <a:r>
              <a:rPr lang="en-US" altLang="zh-CN" sz="2720" dirty="0">
                <a:latin typeface="Helvetica" charset="0"/>
                <a:ea typeface="SimSun" panose="02010600030101010101" pitchFamily="2" charset="-122"/>
              </a:rPr>
              <a:t>      ::=  “B”  t  n</a:t>
            </a:r>
            <a:endParaRPr lang="en-US" altLang="zh-CN" sz="2720" dirty="0">
              <a:latin typeface="Helvetica" charset="0"/>
              <a:ea typeface="SimSun" panose="02010600030101010101" pitchFamily="2" charset="-122"/>
            </a:endParaRPr>
          </a:p>
          <a:p>
            <a:pPr defTabSz="88773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720" dirty="0">
                <a:latin typeface="Helvetica" charset="0"/>
                <a:ea typeface="SimSun" panose="02010600030101010101" pitchFamily="2" charset="-122"/>
              </a:rPr>
              <a:t>s            ::=  digit</a:t>
            </a:r>
            <a:r>
              <a:rPr lang="en-US" altLang="zh-CN" sz="2720" baseline="30000" dirty="0">
                <a:latin typeface="Helvetica" charset="0"/>
                <a:ea typeface="SimSun" panose="02010600030101010101" pitchFamily="2" charset="-122"/>
              </a:rPr>
              <a:t>1-3</a:t>
            </a:r>
            <a:endParaRPr lang="en-US" altLang="zh-CN" sz="2720" baseline="30000" dirty="0">
              <a:latin typeface="Helvetica" charset="0"/>
              <a:ea typeface="SimSun" panose="02010600030101010101" pitchFamily="2" charset="-122"/>
            </a:endParaRPr>
          </a:p>
          <a:p>
            <a:pPr defTabSz="88773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720" dirty="0">
                <a:latin typeface="Helvetica" charset="0"/>
                <a:ea typeface="SimSun" panose="02010600030101010101" pitchFamily="2" charset="-122"/>
              </a:rPr>
              <a:t>t             ::=  digit</a:t>
            </a:r>
            <a:r>
              <a:rPr lang="en-US" altLang="zh-CN" sz="2720" baseline="30000" dirty="0">
                <a:latin typeface="Helvetica" charset="0"/>
                <a:ea typeface="SimSun" panose="02010600030101010101" pitchFamily="2" charset="-122"/>
              </a:rPr>
              <a:t>1-3</a:t>
            </a:r>
            <a:endParaRPr lang="en-US" altLang="zh-CN" sz="2720" baseline="30000" dirty="0">
              <a:latin typeface="Helvetica" charset="0"/>
              <a:ea typeface="SimSun" panose="02010600030101010101" pitchFamily="2" charset="-122"/>
            </a:endParaRPr>
          </a:p>
          <a:p>
            <a:pPr defTabSz="88773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720" dirty="0">
                <a:latin typeface="Helvetica" charset="0"/>
                <a:ea typeface="SimSun" panose="02010600030101010101" pitchFamily="2" charset="-122"/>
              </a:rPr>
              <a:t>n            ::=  digit</a:t>
            </a:r>
            <a:r>
              <a:rPr lang="en-US" altLang="zh-CN" sz="2720" baseline="30000" dirty="0">
                <a:latin typeface="Helvetica" charset="0"/>
                <a:ea typeface="SimSun" panose="02010600030101010101" pitchFamily="2" charset="-122"/>
              </a:rPr>
              <a:t>2</a:t>
            </a:r>
            <a:r>
              <a:rPr lang="en-US" altLang="zh-CN" sz="2720" dirty="0">
                <a:latin typeface="Helvetica" charset="0"/>
                <a:ea typeface="SimSun" panose="02010600030101010101" pitchFamily="2" charset="-122"/>
              </a:rPr>
              <a:t>  “.”  digit</a:t>
            </a:r>
            <a:r>
              <a:rPr lang="en-US" altLang="zh-CN" sz="2720" baseline="30000" dirty="0">
                <a:latin typeface="Helvetica" charset="0"/>
                <a:ea typeface="SimSun" panose="02010600030101010101" pitchFamily="2" charset="-122"/>
              </a:rPr>
              <a:t>2</a:t>
            </a:r>
            <a:r>
              <a:rPr lang="en-US" altLang="zh-CN" sz="2720" dirty="0">
                <a:latin typeface="Helvetica" charset="0"/>
                <a:ea typeface="SimSun" panose="02010600030101010101" pitchFamily="2" charset="-122"/>
              </a:rPr>
              <a:t>  “.”  digit</a:t>
            </a:r>
            <a:r>
              <a:rPr lang="en-US" altLang="zh-CN" sz="2720" baseline="30000" dirty="0">
                <a:latin typeface="Helvetica" charset="0"/>
                <a:ea typeface="SimSun" panose="02010600030101010101" pitchFamily="2" charset="-122"/>
              </a:rPr>
              <a:t>2</a:t>
            </a:r>
            <a:endParaRPr lang="en-US" altLang="zh-CN" sz="2720" baseline="30000" dirty="0">
              <a:latin typeface="Helvetica" charset="0"/>
              <a:ea typeface="SimSun" panose="02010600030101010101" pitchFamily="2" charset="-122"/>
            </a:endParaRPr>
          </a:p>
          <a:p>
            <a:pPr defTabSz="88773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720" dirty="0">
                <a:latin typeface="Helvetica" charset="0"/>
                <a:ea typeface="SimSun" panose="02010600030101010101" pitchFamily="2" charset="-122"/>
              </a:rPr>
              <a:t>digit       ::=  “0” | “1” | “2” | “3” | “4” | “5” | “6” |</a:t>
            </a:r>
            <a:endParaRPr lang="en-US" altLang="zh-CN" sz="2720" dirty="0">
              <a:latin typeface="Helvetica" charset="0"/>
              <a:ea typeface="SimSun" panose="02010600030101010101" pitchFamily="2" charset="-122"/>
            </a:endParaRPr>
          </a:p>
          <a:p>
            <a:pPr defTabSz="88773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720" dirty="0">
                <a:latin typeface="Helvetica" charset="0"/>
                <a:ea typeface="SimSun" panose="02010600030101010101" pitchFamily="2" charset="-122"/>
              </a:rPr>
              <a:t>                      “7” | “8” | “9”</a:t>
            </a:r>
            <a:endParaRPr lang="en-US" altLang="zh-CN" sz="2720" dirty="0">
              <a:latin typeface="Helvetica" charset="0"/>
              <a:ea typeface="SimSun" panose="02010600030101010101" pitchFamily="2" charset="-122"/>
            </a:endParaRPr>
          </a:p>
        </p:txBody>
      </p:sp>
      <p:grpSp>
        <p:nvGrpSpPr>
          <p:cNvPr id="2" name="Group 21"/>
          <p:cNvGrpSpPr/>
          <p:nvPr/>
        </p:nvGrpSpPr>
        <p:grpSpPr bwMode="auto">
          <a:xfrm>
            <a:off x="3045199" y="2408989"/>
            <a:ext cx="5463709" cy="420642"/>
            <a:chOff x="900" y="1498"/>
            <a:chExt cx="3546" cy="273"/>
          </a:xfrm>
        </p:grpSpPr>
        <p:sp>
          <p:nvSpPr>
            <p:cNvPr id="19474" name="Text Box 8"/>
            <p:cNvSpPr txBox="1">
              <a:spLocks noChangeArrowheads="1"/>
            </p:cNvSpPr>
            <p:nvPr/>
          </p:nvSpPr>
          <p:spPr bwMode="auto">
            <a:xfrm>
              <a:off x="3211" y="1501"/>
              <a:ext cx="1235" cy="254"/>
            </a:xfrm>
            <a:prstGeom prst="rect">
              <a:avLst/>
            </a:prstGeom>
            <a:solidFill>
              <a:srgbClr val="003399"/>
            </a:solidFill>
            <a:ln w="127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88773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940" i="1">
                  <a:latin typeface="Gill Sans MT" panose="020B0502020104020203" pitchFamily="34" charset="0"/>
                  <a:ea typeface="SimSun" panose="02010600030101010101" pitchFamily="2" charset="-122"/>
                </a:rPr>
                <a:t>Non-terminals</a:t>
              </a:r>
              <a:endParaRPr lang="en-US" altLang="zh-CN" sz="1940" i="1">
                <a:latin typeface="Gill Sans MT" panose="020B0502020104020203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9475" name="Line 9"/>
            <p:cNvSpPr>
              <a:spLocks noChangeShapeType="1"/>
            </p:cNvSpPr>
            <p:nvPr/>
          </p:nvSpPr>
          <p:spPr bwMode="auto">
            <a:xfrm>
              <a:off x="1058" y="1620"/>
              <a:ext cx="2153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877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4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76" name="Line 10"/>
            <p:cNvSpPr>
              <a:spLocks noChangeShapeType="1"/>
            </p:cNvSpPr>
            <p:nvPr/>
          </p:nvSpPr>
          <p:spPr bwMode="auto">
            <a:xfrm flipH="1" flipV="1">
              <a:off x="922" y="1498"/>
              <a:ext cx="136" cy="11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877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4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77" name="Line 11"/>
            <p:cNvSpPr>
              <a:spLocks noChangeShapeType="1"/>
            </p:cNvSpPr>
            <p:nvPr/>
          </p:nvSpPr>
          <p:spPr bwMode="auto">
            <a:xfrm flipH="1">
              <a:off x="900" y="1620"/>
              <a:ext cx="166" cy="15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877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4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22"/>
          <p:cNvGrpSpPr/>
          <p:nvPr/>
        </p:nvGrpSpPr>
        <p:grpSpPr bwMode="auto">
          <a:xfrm>
            <a:off x="8291654" y="4003723"/>
            <a:ext cx="1509993" cy="1100138"/>
            <a:chOff x="4305" y="2533"/>
            <a:chExt cx="980" cy="714"/>
          </a:xfrm>
        </p:grpSpPr>
        <p:sp>
          <p:nvSpPr>
            <p:cNvPr id="19472" name="Text Box 12"/>
            <p:cNvSpPr txBox="1">
              <a:spLocks noChangeArrowheads="1"/>
            </p:cNvSpPr>
            <p:nvPr/>
          </p:nvSpPr>
          <p:spPr bwMode="auto">
            <a:xfrm>
              <a:off x="4446" y="2533"/>
              <a:ext cx="839" cy="254"/>
            </a:xfrm>
            <a:prstGeom prst="rect">
              <a:avLst/>
            </a:prstGeom>
            <a:solidFill>
              <a:srgbClr val="003399"/>
            </a:solidFill>
            <a:ln w="127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88773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940" i="1" dirty="0">
                  <a:latin typeface="Gill Sans MT" panose="020B0502020104020203" pitchFamily="34" charset="0"/>
                  <a:ea typeface="SimSun" panose="02010600030101010101" pitchFamily="2" charset="-122"/>
                </a:rPr>
                <a:t>Terminals</a:t>
              </a:r>
              <a:endParaRPr lang="en-US" altLang="zh-CN" sz="1940" i="1" dirty="0">
                <a:latin typeface="Gill Sans MT" panose="020B0502020104020203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9473" name="Line 13"/>
            <p:cNvSpPr>
              <a:spLocks noChangeShapeType="1"/>
            </p:cNvSpPr>
            <p:nvPr/>
          </p:nvSpPr>
          <p:spPr bwMode="auto">
            <a:xfrm flipV="1">
              <a:off x="4305" y="2786"/>
              <a:ext cx="583" cy="46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877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4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7"/>
          <p:cNvGrpSpPr/>
          <p:nvPr/>
        </p:nvGrpSpPr>
        <p:grpSpPr bwMode="auto">
          <a:xfrm>
            <a:off x="1806390" y="3057669"/>
            <a:ext cx="6402061" cy="620946"/>
            <a:chOff x="96" y="1944"/>
            <a:chExt cx="4155" cy="403"/>
          </a:xfrm>
        </p:grpSpPr>
        <p:sp>
          <p:nvSpPr>
            <p:cNvPr id="19469" name="Text Box 14"/>
            <p:cNvSpPr txBox="1">
              <a:spLocks noChangeArrowheads="1"/>
            </p:cNvSpPr>
            <p:nvPr/>
          </p:nvSpPr>
          <p:spPr bwMode="auto">
            <a:xfrm>
              <a:off x="2954" y="2016"/>
              <a:ext cx="1297" cy="254"/>
            </a:xfrm>
            <a:prstGeom prst="rect">
              <a:avLst/>
            </a:prstGeom>
            <a:solidFill>
              <a:srgbClr val="003399"/>
            </a:solidFill>
            <a:ln w="127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88773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940" i="1">
                  <a:latin typeface="Gill Sans MT" panose="020B0502020104020203" pitchFamily="34" charset="0"/>
                  <a:ea typeface="SimSun" panose="02010600030101010101" pitchFamily="2" charset="-122"/>
                </a:rPr>
                <a:t>Production rule</a:t>
              </a:r>
              <a:endParaRPr lang="en-US" altLang="zh-CN" sz="1940" i="1">
                <a:latin typeface="Gill Sans MT" panose="020B0502020104020203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9470" name="Oval 15"/>
            <p:cNvSpPr>
              <a:spLocks noChangeArrowheads="1"/>
            </p:cNvSpPr>
            <p:nvPr/>
          </p:nvSpPr>
          <p:spPr bwMode="auto">
            <a:xfrm>
              <a:off x="96" y="1944"/>
              <a:ext cx="2541" cy="403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8877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940"/>
            </a:p>
          </p:txBody>
        </p:sp>
        <p:sp>
          <p:nvSpPr>
            <p:cNvPr id="19471" name="Line 16"/>
            <p:cNvSpPr>
              <a:spLocks noChangeShapeType="1"/>
            </p:cNvSpPr>
            <p:nvPr/>
          </p:nvSpPr>
          <p:spPr bwMode="auto">
            <a:xfrm>
              <a:off x="2635" y="2145"/>
              <a:ext cx="317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877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4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20"/>
          <p:cNvGrpSpPr/>
          <p:nvPr/>
        </p:nvGrpSpPr>
        <p:grpSpPr bwMode="auto">
          <a:xfrm>
            <a:off x="3105290" y="1855833"/>
            <a:ext cx="5103159" cy="391365"/>
            <a:chOff x="939" y="1139"/>
            <a:chExt cx="3312" cy="254"/>
          </a:xfrm>
        </p:grpSpPr>
        <p:sp>
          <p:nvSpPr>
            <p:cNvPr id="19467" name="Text Box 18"/>
            <p:cNvSpPr txBox="1">
              <a:spLocks noChangeArrowheads="1"/>
            </p:cNvSpPr>
            <p:nvPr/>
          </p:nvSpPr>
          <p:spPr bwMode="auto">
            <a:xfrm>
              <a:off x="3197" y="1139"/>
              <a:ext cx="1054" cy="254"/>
            </a:xfrm>
            <a:prstGeom prst="rect">
              <a:avLst/>
            </a:prstGeom>
            <a:solidFill>
              <a:srgbClr val="003399"/>
            </a:solidFill>
            <a:ln w="127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88773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940" i="1" dirty="0">
                  <a:solidFill>
                    <a:srgbClr val="FFFF00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Start symbol</a:t>
              </a:r>
              <a:endParaRPr lang="en-US" altLang="zh-CN" sz="1940" i="1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9468" name="Line 19"/>
            <p:cNvSpPr>
              <a:spLocks noChangeShapeType="1"/>
            </p:cNvSpPr>
            <p:nvPr/>
          </p:nvSpPr>
          <p:spPr bwMode="auto">
            <a:xfrm>
              <a:off x="939" y="1151"/>
              <a:ext cx="2262" cy="11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877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4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Predicate &amp; Clause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FFFF"/>
                </a:solidFill>
              </a:rPr>
              <a:t>Introduction to Software Testing, Edition 2  (Ch 8)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FFFF"/>
                </a:solidFill>
              </a:rPr>
              <a:t>© Ammann &amp; Offutt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2EB0AC8-263E-4BC2-8316-EF38483797F6}" type="slidenum">
              <a:rPr lang="en-US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433955" y="2981961"/>
            <a:ext cx="41135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AFD00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+mn-ea"/>
              </a:rPr>
              <a:t>（</a:t>
            </a:r>
            <a:r>
              <a:rPr lang="en-US" altLang="en-US" sz="3200" b="1" dirty="0">
                <a:solidFill>
                  <a:srgbClr val="FAFD00"/>
                </a:solidFill>
                <a:latin typeface="Times New Roman" panose="02020603050405020304" pitchFamily="18" charset="0"/>
                <a:sym typeface="+mn-ea"/>
              </a:rPr>
              <a:t>a </a:t>
            </a:r>
            <a:r>
              <a:rPr lang="en-US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sym typeface="+mn-ea"/>
              </a:rPr>
              <a:t>&lt;</a:t>
            </a:r>
            <a:r>
              <a:rPr lang="en-US" altLang="en-US" sz="3200" b="1" dirty="0">
                <a:solidFill>
                  <a:srgbClr val="FAFD00"/>
                </a:solidFill>
                <a:latin typeface="Times New Roman" panose="02020603050405020304" pitchFamily="18" charset="0"/>
                <a:sym typeface="+mn-ea"/>
              </a:rPr>
              <a:t> b) </a:t>
            </a:r>
            <a:r>
              <a:rPr lang="en-US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en-US" sz="3200" b="1" dirty="0">
                <a:solidFill>
                  <a:srgbClr val="FAFD00"/>
                </a:solidFill>
                <a:latin typeface="Times New Roman" panose="02020603050405020304" pitchFamily="18" charset="0"/>
                <a:sym typeface="+mn-ea"/>
              </a:rPr>
              <a:t> f (z)</a:t>
            </a:r>
            <a:r>
              <a:rPr lang="en-US" altLang="en-US" sz="2000" b="1" dirty="0">
                <a:solidFill>
                  <a:srgbClr val="FAFD00"/>
                </a:solidFill>
                <a:latin typeface="Times New Roman" panose="02020603050405020304" pitchFamily="18" charset="0"/>
                <a:sym typeface="+mn-ea"/>
              </a:rPr>
              <a:t> </a:t>
            </a:r>
            <a:endParaRPr lang="en-US" sz="2000" b="1">
              <a:solidFill>
                <a:srgbClr val="FAFD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ight Brace 8"/>
          <p:cNvSpPr/>
          <p:nvPr/>
        </p:nvSpPr>
        <p:spPr>
          <a:xfrm rot="5400000">
            <a:off x="3557270" y="2770505"/>
            <a:ext cx="637540" cy="2227580"/>
          </a:xfrm>
          <a:prstGeom prst="rightBrac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FAFD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ight Brace 9"/>
          <p:cNvSpPr/>
          <p:nvPr/>
        </p:nvSpPr>
        <p:spPr>
          <a:xfrm rot="16200000">
            <a:off x="3060065" y="2149475"/>
            <a:ext cx="637540" cy="1233170"/>
          </a:xfrm>
          <a:prstGeom prst="rightBrac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scene3d>
              <a:camera prst="orthographicFront"/>
              <a:lightRig rig="threePt" dir="t"/>
            </a:scene3d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ln w="22225">
                <a:solidFill>
                  <a:srgbClr val="66CCFF"/>
                </a:solidFill>
                <a:prstDash val="solid"/>
              </a:ln>
              <a:solidFill>
                <a:srgbClr val="66CCFF">
                  <a:lumMod val="40000"/>
                  <a:lumOff val="60000"/>
                </a:srgb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Right Brace 10"/>
          <p:cNvSpPr/>
          <p:nvPr/>
        </p:nvSpPr>
        <p:spPr>
          <a:xfrm rot="16200000">
            <a:off x="4388485" y="2409826"/>
            <a:ext cx="637540" cy="711835"/>
          </a:xfrm>
          <a:prstGeom prst="rightBrac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FAFD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321050" y="4153536"/>
            <a:ext cx="1289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AFD00"/>
                </a:solidFill>
                <a:latin typeface="Times New Roman" panose="02020603050405020304" pitchFamily="18" charset="0"/>
              </a:rPr>
              <a:t>predicate/decision</a:t>
            </a:r>
            <a:endParaRPr lang="en-US" sz="2000" b="1">
              <a:solidFill>
                <a:srgbClr val="FAFD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2337436" y="1657351"/>
            <a:ext cx="20834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AFD00"/>
                </a:solidFill>
                <a:latin typeface="Times New Roman" panose="02020603050405020304" pitchFamily="18" charset="0"/>
              </a:rPr>
              <a:t>clause 1 /condition 1</a:t>
            </a:r>
            <a:endParaRPr lang="en-US" sz="2000" b="1">
              <a:solidFill>
                <a:srgbClr val="FAFD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3995420" y="1675131"/>
            <a:ext cx="1637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AFD00"/>
                </a:solidFill>
                <a:latin typeface="Times New Roman" panose="02020603050405020304" pitchFamily="18" charset="0"/>
              </a:rPr>
              <a:t>clause 2 /condition 2</a:t>
            </a:r>
            <a:endParaRPr lang="en-US" sz="2000" b="1">
              <a:solidFill>
                <a:srgbClr val="FAFD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5" name="Group 29"/>
          <p:cNvGrpSpPr/>
          <p:nvPr/>
        </p:nvGrpSpPr>
        <p:grpSpPr bwMode="auto">
          <a:xfrm>
            <a:off x="5821051" y="1603693"/>
            <a:ext cx="2582866" cy="2324100"/>
            <a:chOff x="3129" y="2035"/>
            <a:chExt cx="1627" cy="1464"/>
          </a:xfrm>
        </p:grpSpPr>
        <p:grpSp>
          <p:nvGrpSpPr>
            <p:cNvPr id="17418" name="Group 30"/>
            <p:cNvGrpSpPr/>
            <p:nvPr/>
          </p:nvGrpSpPr>
          <p:grpSpPr bwMode="auto">
            <a:xfrm>
              <a:off x="4079" y="3203"/>
              <a:ext cx="350" cy="296"/>
              <a:chOff x="4738" y="2684"/>
              <a:chExt cx="350" cy="296"/>
            </a:xfrm>
          </p:grpSpPr>
          <p:sp>
            <p:nvSpPr>
              <p:cNvPr id="17432" name="Oval 31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33" name="Text Box 32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FFFF"/>
                    </a:solidFill>
                    <a:latin typeface="Gill Sans MT" panose="020B0502020104020203" pitchFamily="34" charset="0"/>
                  </a:rPr>
                  <a:t>3</a:t>
                </a:r>
                <a:endParaRPr lang="en-US" sz="2000" b="1">
                  <a:solidFill>
                    <a:srgbClr val="FFFFFF"/>
                  </a:solidFill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17419" name="Group 33"/>
            <p:cNvGrpSpPr/>
            <p:nvPr/>
          </p:nvGrpSpPr>
          <p:grpSpPr bwMode="auto">
            <a:xfrm>
              <a:off x="4079" y="2229"/>
              <a:ext cx="350" cy="296"/>
              <a:chOff x="3838" y="2684"/>
              <a:chExt cx="350" cy="296"/>
            </a:xfrm>
          </p:grpSpPr>
          <p:sp>
            <p:nvSpPr>
              <p:cNvPr id="17430" name="Oval 34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31" name="Text Box 35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Helvetica" charset="0"/>
                    <a:cs typeface="Helvetica" charset="0"/>
                  </a:rPr>
                  <a:t>1</a:t>
                </a:r>
                <a:endParaRPr lang="en-US" sz="2000" b="1" dirty="0">
                  <a:solidFill>
                    <a:srgbClr val="FFFFFF"/>
                  </a:solidFill>
                  <a:latin typeface="Helvetica" charset="0"/>
                  <a:cs typeface="Helvetica" charset="0"/>
                </a:endParaRPr>
              </a:p>
            </p:txBody>
          </p:sp>
        </p:grpSp>
        <p:sp>
          <p:nvSpPr>
            <p:cNvPr id="17420" name="Line 36"/>
            <p:cNvSpPr>
              <a:spLocks noChangeShapeType="1"/>
            </p:cNvSpPr>
            <p:nvPr/>
          </p:nvSpPr>
          <p:spPr bwMode="auto">
            <a:xfrm flipV="1">
              <a:off x="4001" y="2514"/>
              <a:ext cx="194" cy="2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1" name="Line 37"/>
            <p:cNvSpPr>
              <a:spLocks noChangeShapeType="1"/>
            </p:cNvSpPr>
            <p:nvPr/>
          </p:nvSpPr>
          <p:spPr bwMode="auto">
            <a:xfrm>
              <a:off x="4009" y="2988"/>
              <a:ext cx="146" cy="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2" name="Line 38"/>
            <p:cNvSpPr>
              <a:spLocks noChangeShapeType="1"/>
            </p:cNvSpPr>
            <p:nvPr/>
          </p:nvSpPr>
          <p:spPr bwMode="auto">
            <a:xfrm>
              <a:off x="4254" y="2035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7423" name="Group 39"/>
            <p:cNvGrpSpPr/>
            <p:nvPr/>
          </p:nvGrpSpPr>
          <p:grpSpPr bwMode="auto">
            <a:xfrm>
              <a:off x="3714" y="2716"/>
              <a:ext cx="350" cy="296"/>
              <a:chOff x="4288" y="1746"/>
              <a:chExt cx="350" cy="296"/>
            </a:xfrm>
          </p:grpSpPr>
          <p:sp>
            <p:nvSpPr>
              <p:cNvPr id="17428" name="Oval 40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FAFD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29" name="Text Box 41"/>
              <p:cNvSpPr txBox="1">
                <a:spLocks noChangeArrowheads="1"/>
              </p:cNvSpPr>
              <p:nvPr/>
            </p:nvSpPr>
            <p:spPr bwMode="auto">
              <a:xfrm>
                <a:off x="4356" y="176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FFFFFF"/>
                    </a:solidFill>
                    <a:latin typeface="Gill Sans MT" panose="020B0502020104020203" pitchFamily="34" charset="0"/>
                  </a:rPr>
                  <a:t>2</a:t>
                </a:r>
                <a:endParaRPr lang="en-US" sz="2000" b="1">
                  <a:solidFill>
                    <a:srgbClr val="FFFFFF"/>
                  </a:solidFill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17424" name="Line 42"/>
            <p:cNvSpPr>
              <a:spLocks noChangeShapeType="1"/>
            </p:cNvSpPr>
            <p:nvPr/>
          </p:nvSpPr>
          <p:spPr bwMode="auto">
            <a:xfrm>
              <a:off x="4253" y="2537"/>
              <a:ext cx="2" cy="6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5" name="Text Box 43"/>
            <p:cNvSpPr txBox="1">
              <a:spLocks noChangeArrowheads="1"/>
            </p:cNvSpPr>
            <p:nvPr/>
          </p:nvSpPr>
          <p:spPr bwMode="auto">
            <a:xfrm>
              <a:off x="4220" y="2664"/>
              <a:ext cx="536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>
                  <a:solidFill>
                    <a:srgbClr val="FAFD00"/>
                  </a:solidFill>
                  <a:latin typeface="Times New Roman" panose="02020603050405020304" pitchFamily="18" charset="0"/>
                  <a:sym typeface="+mn-ea"/>
                </a:rPr>
                <a:t> </a:t>
              </a:r>
              <a:endParaRPr lang="en-US" sz="1600" b="1" dirty="0">
                <a:solidFill>
                  <a:srgbClr val="FFFFFF"/>
                </a:solidFill>
                <a:latin typeface="Helvetica" charset="0"/>
                <a:cs typeface="Helvetica" charset="0"/>
              </a:endParaRPr>
            </a:p>
          </p:txBody>
        </p:sp>
        <p:sp>
          <p:nvSpPr>
            <p:cNvPr id="17426" name="Text Box 44"/>
            <p:cNvSpPr txBox="1">
              <a:spLocks noChangeArrowheads="1"/>
            </p:cNvSpPr>
            <p:nvPr/>
          </p:nvSpPr>
          <p:spPr bwMode="auto">
            <a:xfrm>
              <a:off x="3181" y="2458"/>
              <a:ext cx="1014" cy="4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b="1" dirty="0">
                  <a:solidFill>
                    <a:srgbClr val="FAFD00"/>
                  </a:solidFill>
                  <a:latin typeface="Times New Roman" panose="02020603050405020304" pitchFamily="18" charset="0"/>
                  <a:sym typeface="+mn-ea"/>
                </a:rPr>
                <a:t>(a </a:t>
              </a:r>
              <a:r>
                <a:rPr lang="en-US" altLang="en-US" sz="1600" b="1" dirty="0">
                  <a:solidFill>
                    <a:srgbClr val="FFFF00"/>
                  </a:solidFill>
                  <a:latin typeface="Times New Roman" panose="02020603050405020304" pitchFamily="18" charset="0"/>
                  <a:sym typeface="+mn-ea"/>
                </a:rPr>
                <a:t>&lt;</a:t>
              </a:r>
              <a:r>
                <a:rPr lang="en-US" altLang="en-US" sz="1600" b="1" dirty="0">
                  <a:solidFill>
                    <a:srgbClr val="FAFD00"/>
                  </a:solidFill>
                  <a:latin typeface="Times New Roman" panose="02020603050405020304" pitchFamily="18" charset="0"/>
                  <a:sym typeface="+mn-ea"/>
                </a:rPr>
                <a:t> b) </a:t>
              </a:r>
              <a:r>
                <a:rPr lang="en-US" altLang="en-US" sz="1600" b="1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</a:t>
              </a:r>
              <a:r>
                <a:rPr lang="en-US" altLang="en-US" sz="1600" b="1" dirty="0">
                  <a:solidFill>
                    <a:srgbClr val="FAFD00"/>
                  </a:solidFill>
                  <a:latin typeface="Times New Roman" panose="02020603050405020304" pitchFamily="18" charset="0"/>
                  <a:sym typeface="+mn-ea"/>
                </a:rPr>
                <a:t> f (z) </a:t>
              </a:r>
              <a:endParaRPr lang="en-US" sz="160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1600" b="1" dirty="0">
                <a:solidFill>
                  <a:srgbClr val="FFFFFF"/>
                </a:solidFill>
                <a:latin typeface="Helvetica" charset="0"/>
                <a:cs typeface="Helvetica" charset="0"/>
              </a:endParaRPr>
            </a:p>
          </p:txBody>
        </p:sp>
        <p:sp>
          <p:nvSpPr>
            <p:cNvPr id="17427" name="Text Box 45"/>
            <p:cNvSpPr txBox="1">
              <a:spLocks noChangeArrowheads="1"/>
            </p:cNvSpPr>
            <p:nvPr/>
          </p:nvSpPr>
          <p:spPr bwMode="auto">
            <a:xfrm>
              <a:off x="3129" y="2722"/>
              <a:ext cx="659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 eaLnBrk="0" fontAlgn="base" hangingPunct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FFFFFF"/>
                  </a:solidFill>
                  <a:latin typeface="Helvetica" charset="0"/>
                  <a:cs typeface="Helvetica" charset="0"/>
                </a:rPr>
                <a:t>y = 0</a:t>
              </a:r>
              <a:endParaRPr lang="en-US" sz="1600" b="1" dirty="0">
                <a:solidFill>
                  <a:srgbClr val="FFFFFF"/>
                </a:solidFill>
                <a:latin typeface="Helvetica" charset="0"/>
                <a:cs typeface="Helvetica" charset="0"/>
              </a:endParaRPr>
            </a:p>
            <a:p>
              <a:pPr algn="ctr" eaLnBrk="0" fontAlgn="base" hangingPunct="0">
                <a:lnSpc>
                  <a:spcPct val="5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FFFFFF"/>
                  </a:solidFill>
                  <a:latin typeface="Helvetica" charset="0"/>
                  <a:cs typeface="Helvetica" charset="0"/>
                </a:rPr>
                <a:t>x = x + 1</a:t>
              </a:r>
              <a:endParaRPr lang="en-US" sz="1600" b="1" dirty="0">
                <a:solidFill>
                  <a:srgbClr val="FFFFFF"/>
                </a:solidFill>
                <a:latin typeface="Helvetica" charset="0"/>
                <a:cs typeface="Helvetica" charset="0"/>
              </a:endParaRPr>
            </a:p>
          </p:txBody>
        </p:sp>
      </p:grpSp>
      <p:sp>
        <p:nvSpPr>
          <p:cNvPr id="19" name="Text Box 18"/>
          <p:cNvSpPr txBox="1"/>
          <p:nvPr/>
        </p:nvSpPr>
        <p:spPr>
          <a:xfrm>
            <a:off x="7777481" y="2981960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FAFD00"/>
                </a:solidFill>
                <a:latin typeface="SimSun" panose="02010600030101010101" pitchFamily="2" charset="-122"/>
                <a:ea typeface="SimSun" panose="02010600030101010101" pitchFamily="2" charset="-122"/>
                <a:sym typeface="+mn-ea"/>
              </a:rPr>
              <a:t>┑</a:t>
            </a:r>
            <a:r>
              <a:rPr lang="en-US" altLang="en-US" sz="1600" b="1" dirty="0">
                <a:solidFill>
                  <a:srgbClr val="FAFD00"/>
                </a:solidFill>
                <a:latin typeface="Times New Roman" panose="02020603050405020304" pitchFamily="18" charset="0"/>
                <a:sym typeface="+mn-ea"/>
              </a:rPr>
              <a:t>((a </a:t>
            </a:r>
            <a:r>
              <a:rPr lang="en-US" altLang="en-US" sz="1600" b="1" dirty="0">
                <a:solidFill>
                  <a:srgbClr val="FFFF00"/>
                </a:solidFill>
                <a:latin typeface="Times New Roman" panose="02020603050405020304" pitchFamily="18" charset="0"/>
                <a:sym typeface="+mn-ea"/>
              </a:rPr>
              <a:t>&lt;</a:t>
            </a:r>
            <a:r>
              <a:rPr lang="en-US" altLang="en-US" sz="1600" b="1" dirty="0">
                <a:solidFill>
                  <a:srgbClr val="FAFD00"/>
                </a:solidFill>
                <a:latin typeface="Times New Roman" panose="02020603050405020304" pitchFamily="18" charset="0"/>
                <a:sym typeface="+mn-ea"/>
              </a:rPr>
              <a:t> b) </a:t>
            </a:r>
            <a:r>
              <a:rPr lang="en-US" altLang="en-US" sz="1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en-US" sz="1600" b="1" dirty="0">
                <a:solidFill>
                  <a:srgbClr val="FAFD00"/>
                </a:solidFill>
                <a:latin typeface="Times New Roman" panose="02020603050405020304" pitchFamily="18" charset="0"/>
                <a:sym typeface="+mn-ea"/>
              </a:rPr>
              <a:t> f (z))</a:t>
            </a:r>
            <a:endParaRPr lang="en-US" sz="1600" b="1">
              <a:solidFill>
                <a:srgbClr val="FAFD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641340" y="4361815"/>
            <a:ext cx="467487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AFD00"/>
                </a:solidFill>
                <a:latin typeface="Times New Roman" panose="02020603050405020304" pitchFamily="18" charset="0"/>
              </a:rPr>
              <a:t>Q: What is Predicate Coverage in CFG</a:t>
            </a:r>
            <a:r>
              <a:rPr lang="zh-CN" altLang="en-US" sz="2000" b="1">
                <a:solidFill>
                  <a:srgbClr val="FAFD00"/>
                </a:solidFill>
                <a:latin typeface="Times New Roman" panose="02020603050405020304" pitchFamily="18" charset="0"/>
              </a:rPr>
              <a:t>？</a:t>
            </a:r>
            <a:endParaRPr lang="zh-CN" altLang="en-US" sz="2000" b="1">
              <a:solidFill>
                <a:srgbClr val="FAFD00"/>
              </a:solidFill>
              <a:latin typeface="Times New Roman" panose="02020603050405020304" pitchFamily="18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AutoNum type="arabicPeriod"/>
            </a:pPr>
            <a:r>
              <a:rPr lang="en-US" altLang="zh-CN" sz="2000" b="1">
                <a:solidFill>
                  <a:srgbClr val="FAFD00"/>
                </a:solidFill>
                <a:latin typeface="Times New Roman" panose="02020603050405020304" pitchFamily="18" charset="0"/>
              </a:rPr>
              <a:t>Node Coverage</a:t>
            </a:r>
            <a:endParaRPr lang="en-US" altLang="zh-CN" sz="2000" b="1">
              <a:solidFill>
                <a:srgbClr val="FAFD00"/>
              </a:solidFill>
              <a:latin typeface="Times New Roman" panose="02020603050405020304" pitchFamily="18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AutoNum type="arabicPeriod"/>
            </a:pPr>
            <a:r>
              <a:rPr lang="en-US" altLang="zh-CN" sz="2000" b="1">
                <a:solidFill>
                  <a:srgbClr val="FAFD00"/>
                </a:solidFill>
                <a:latin typeface="Times New Roman" panose="02020603050405020304" pitchFamily="18" charset="0"/>
              </a:rPr>
              <a:t>Edge Coverage</a:t>
            </a:r>
            <a:endParaRPr lang="en-US" altLang="zh-CN" sz="2000" b="1">
              <a:solidFill>
                <a:srgbClr val="FAFD00"/>
              </a:solidFill>
              <a:latin typeface="Times New Roman" panose="02020603050405020304" pitchFamily="18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AutoNum type="arabicPeriod"/>
            </a:pPr>
            <a:r>
              <a:rPr lang="en-US" altLang="zh-CN" sz="2000" b="1">
                <a:solidFill>
                  <a:srgbClr val="FAFD00"/>
                </a:solidFill>
                <a:latin typeface="Times New Roman" panose="02020603050405020304" pitchFamily="18" charset="0"/>
              </a:rPr>
              <a:t>Edge-Pair Coverage</a:t>
            </a:r>
            <a:endParaRPr lang="en-US" altLang="zh-CN" sz="2000" b="1">
              <a:solidFill>
                <a:srgbClr val="FAFD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defTabSz="8877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875" b="0">
                <a:solidFill>
                  <a:srgbClr val="FFFFFF"/>
                </a:solidFill>
                <a:latin typeface="Arial" panose="020B0604020202020204" pitchFamily="34" charset="0"/>
              </a:rPr>
              <a:t>Introduction to Software Testing, edition 2  (Ch 9)</a:t>
            </a:r>
            <a:endParaRPr lang="zh-CN" altLang="en-US" sz="875" b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defTabSz="8877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875" b="0">
                <a:solidFill>
                  <a:srgbClr val="FFFFFF"/>
                </a:solidFill>
                <a:latin typeface="Arial" panose="020B0604020202020204" pitchFamily="34" charset="0"/>
              </a:rPr>
              <a:t>© Ammann &amp; Offutt</a:t>
            </a:r>
            <a:endParaRPr lang="en-US" altLang="zh-CN" sz="875" b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defTabSz="887730" eaLnBrk="0" fontAlgn="base" hangingPunct="0">
              <a:spcBef>
                <a:spcPct val="0"/>
              </a:spcBef>
              <a:spcAft>
                <a:spcPct val="0"/>
              </a:spcAft>
            </a:pPr>
            <a:fld id="{9998A8A4-FE66-48E6-842D-66F2BCA84BBA}" type="slidenum">
              <a:rPr lang="zh-CN" altLang="en-US" sz="875" b="0">
                <a:solidFill>
                  <a:srgbClr val="FFFFFF"/>
                </a:solidFill>
                <a:latin typeface="Arial" panose="020B0604020202020204" pitchFamily="34" charset="0"/>
              </a:rPr>
            </a:fld>
            <a:endParaRPr lang="en-US" altLang="zh-CN" sz="875" b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Grammars</a:t>
            </a:r>
            <a:endParaRPr lang="en-US" altLang="en-US" smtClean="0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2522" y="3885400"/>
            <a:ext cx="8606959" cy="2555882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2"/>
                </a:solidFill>
              </a:rPr>
              <a:t>Recognizer</a:t>
            </a:r>
            <a:r>
              <a:rPr lang="en-US" altLang="en-US" dirty="0" smtClean="0"/>
              <a:t> : Is a string (or test) in the grammar ?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This is called </a:t>
            </a:r>
            <a:r>
              <a:rPr lang="en-US" altLang="en-US" dirty="0" smtClean="0">
                <a:solidFill>
                  <a:schemeClr val="tx2"/>
                </a:solidFill>
              </a:rPr>
              <a:t>parsing</a:t>
            </a:r>
            <a:endParaRPr lang="en-US" altLang="en-US" dirty="0" smtClean="0">
              <a:solidFill>
                <a:schemeClr val="tx2"/>
              </a:solidFill>
            </a:endParaRPr>
          </a:p>
          <a:p>
            <a:pPr lvl="1"/>
            <a:r>
              <a:rPr lang="en-US" altLang="en-US" dirty="0" smtClean="0"/>
              <a:t>Tools exist to support </a:t>
            </a:r>
            <a:r>
              <a:rPr lang="en-US" altLang="en-US" dirty="0" smtClean="0">
                <a:solidFill>
                  <a:schemeClr val="tx2"/>
                </a:solidFill>
              </a:rPr>
              <a:t>parsing</a:t>
            </a:r>
            <a:endParaRPr lang="en-US" altLang="en-US" dirty="0" smtClean="0">
              <a:solidFill>
                <a:schemeClr val="tx2"/>
              </a:solidFill>
            </a:endParaRPr>
          </a:p>
          <a:p>
            <a:pPr lvl="1"/>
            <a:r>
              <a:rPr lang="en-US" altLang="en-US" dirty="0" smtClean="0"/>
              <a:t>Programs can use them for </a:t>
            </a:r>
            <a:r>
              <a:rPr lang="en-US" altLang="en-US" dirty="0" smtClean="0">
                <a:solidFill>
                  <a:schemeClr val="tx2"/>
                </a:solidFill>
              </a:rPr>
              <a:t>input validation</a:t>
            </a:r>
            <a:endParaRPr lang="en-US" altLang="en-US" dirty="0" smtClean="0">
              <a:solidFill>
                <a:schemeClr val="tx2"/>
              </a:solidFill>
            </a:endParaRPr>
          </a:p>
          <a:p>
            <a:r>
              <a:rPr lang="en-US" altLang="en-US" dirty="0" smtClean="0">
                <a:solidFill>
                  <a:schemeClr val="tx2"/>
                </a:solidFill>
              </a:rPr>
              <a:t>Generator</a:t>
            </a:r>
            <a:r>
              <a:rPr lang="en-US" altLang="en-US" dirty="0" smtClean="0"/>
              <a:t> : Given a grammar, derive strings in the grammar</a:t>
            </a:r>
            <a:endParaRPr lang="en-US" altLang="en-US" dirty="0" smtClean="0"/>
          </a:p>
        </p:txBody>
      </p:sp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2249334" y="916101"/>
            <a:ext cx="7682473" cy="2924775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defTabSz="88773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330" dirty="0">
                <a:latin typeface="Helvetica" charset="0"/>
                <a:ea typeface="SimSun" panose="02010600030101010101" pitchFamily="2" charset="-122"/>
              </a:rPr>
              <a:t>Stream  ::= action  </a:t>
            </a:r>
            <a:r>
              <a:rPr lang="en-US" altLang="zh-CN" sz="2330" dirty="0" err="1">
                <a:latin typeface="Helvetica" charset="0"/>
                <a:ea typeface="SimSun" panose="02010600030101010101" pitchFamily="2" charset="-122"/>
              </a:rPr>
              <a:t>action</a:t>
            </a:r>
            <a:r>
              <a:rPr lang="en-US" altLang="zh-CN" sz="2330" dirty="0">
                <a:latin typeface="Helvetica" charset="0"/>
                <a:ea typeface="SimSun" panose="02010600030101010101" pitchFamily="2" charset="-122"/>
              </a:rPr>
              <a:t> *</a:t>
            </a:r>
            <a:endParaRPr lang="en-US" altLang="zh-CN" sz="2330" dirty="0">
              <a:latin typeface="Helvetica" charset="0"/>
              <a:ea typeface="SimSun" panose="02010600030101010101" pitchFamily="2" charset="-122"/>
            </a:endParaRPr>
          </a:p>
          <a:p>
            <a:pPr defTabSz="88773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330" dirty="0">
                <a:latin typeface="Helvetica" charset="0"/>
                <a:ea typeface="SimSun" panose="02010600030101010101" pitchFamily="2" charset="-122"/>
              </a:rPr>
              <a:t>              ::= </a:t>
            </a:r>
            <a:r>
              <a:rPr lang="en-US" altLang="zh-CN" sz="2330" dirty="0" err="1">
                <a:latin typeface="Helvetica" charset="0"/>
                <a:ea typeface="SimSun" panose="02010600030101010101" pitchFamily="2" charset="-122"/>
              </a:rPr>
              <a:t>actG</a:t>
            </a:r>
            <a:r>
              <a:rPr lang="en-US" altLang="zh-CN" sz="2330" dirty="0">
                <a:latin typeface="Helvetica" charset="0"/>
                <a:ea typeface="SimSun" panose="02010600030101010101" pitchFamily="2" charset="-122"/>
              </a:rPr>
              <a:t> action*</a:t>
            </a:r>
            <a:endParaRPr lang="en-US" altLang="zh-CN" sz="2330" dirty="0">
              <a:latin typeface="Helvetica" charset="0"/>
              <a:ea typeface="SimSun" panose="02010600030101010101" pitchFamily="2" charset="-122"/>
            </a:endParaRPr>
          </a:p>
          <a:p>
            <a:pPr defTabSz="88773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330" dirty="0">
                <a:latin typeface="Helvetica" charset="0"/>
                <a:ea typeface="SimSun" panose="02010600030101010101" pitchFamily="2" charset="-122"/>
              </a:rPr>
              <a:t>              ::= G s n action*</a:t>
            </a:r>
            <a:endParaRPr lang="en-US" altLang="zh-CN" sz="2330" dirty="0">
              <a:latin typeface="Helvetica" charset="0"/>
              <a:ea typeface="SimSun" panose="02010600030101010101" pitchFamily="2" charset="-122"/>
            </a:endParaRPr>
          </a:p>
          <a:p>
            <a:pPr defTabSz="88773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330" dirty="0">
                <a:latin typeface="Helvetica" charset="0"/>
                <a:ea typeface="SimSun" panose="02010600030101010101" pitchFamily="2" charset="-122"/>
              </a:rPr>
              <a:t>              ::= G digit</a:t>
            </a:r>
            <a:r>
              <a:rPr lang="en-US" altLang="zh-CN" sz="2330" baseline="30000" dirty="0">
                <a:latin typeface="Helvetica" charset="0"/>
                <a:ea typeface="SimSun" panose="02010600030101010101" pitchFamily="2" charset="-122"/>
              </a:rPr>
              <a:t>1-3</a:t>
            </a:r>
            <a:r>
              <a:rPr lang="en-US" altLang="zh-CN" sz="2330" dirty="0">
                <a:latin typeface="Helvetica" charset="0"/>
                <a:ea typeface="SimSun" panose="02010600030101010101" pitchFamily="2" charset="-122"/>
              </a:rPr>
              <a:t> digit</a:t>
            </a:r>
            <a:r>
              <a:rPr lang="en-US" altLang="zh-CN" sz="2330" baseline="30000" dirty="0">
                <a:latin typeface="Helvetica" charset="0"/>
                <a:ea typeface="SimSun" panose="02010600030101010101" pitchFamily="2" charset="-122"/>
              </a:rPr>
              <a:t>2</a:t>
            </a:r>
            <a:r>
              <a:rPr lang="en-US" altLang="zh-CN" sz="2330" dirty="0">
                <a:latin typeface="Helvetica" charset="0"/>
                <a:ea typeface="SimSun" panose="02010600030101010101" pitchFamily="2" charset="-122"/>
              </a:rPr>
              <a:t> . digit</a:t>
            </a:r>
            <a:r>
              <a:rPr lang="en-US" altLang="zh-CN" sz="2330" baseline="30000" dirty="0">
                <a:latin typeface="Helvetica" charset="0"/>
                <a:ea typeface="SimSun" panose="02010600030101010101" pitchFamily="2" charset="-122"/>
              </a:rPr>
              <a:t>2</a:t>
            </a:r>
            <a:r>
              <a:rPr lang="en-US" altLang="zh-CN" sz="2330" dirty="0">
                <a:latin typeface="Helvetica" charset="0"/>
                <a:ea typeface="SimSun" panose="02010600030101010101" pitchFamily="2" charset="-122"/>
              </a:rPr>
              <a:t> . digit</a:t>
            </a:r>
            <a:r>
              <a:rPr lang="en-US" altLang="zh-CN" sz="2330" baseline="30000" dirty="0">
                <a:latin typeface="Helvetica" charset="0"/>
                <a:ea typeface="SimSun" panose="02010600030101010101" pitchFamily="2" charset="-122"/>
              </a:rPr>
              <a:t>2</a:t>
            </a:r>
            <a:r>
              <a:rPr lang="en-US" altLang="zh-CN" sz="2330" dirty="0">
                <a:latin typeface="Helvetica" charset="0"/>
                <a:ea typeface="SimSun" panose="02010600030101010101" pitchFamily="2" charset="-122"/>
              </a:rPr>
              <a:t> action*</a:t>
            </a:r>
            <a:endParaRPr lang="en-US" altLang="zh-CN" sz="2330" dirty="0">
              <a:latin typeface="Helvetica" charset="0"/>
              <a:ea typeface="SimSun" panose="02010600030101010101" pitchFamily="2" charset="-122"/>
            </a:endParaRPr>
          </a:p>
          <a:p>
            <a:pPr defTabSz="88773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330" dirty="0">
                <a:latin typeface="Helvetica" charset="0"/>
                <a:ea typeface="SimSun" panose="02010600030101010101" pitchFamily="2" charset="-122"/>
              </a:rPr>
              <a:t>              ::= G </a:t>
            </a:r>
            <a:r>
              <a:rPr lang="en-US" altLang="zh-CN" sz="1940" dirty="0" err="1">
                <a:latin typeface="Helvetica" charset="0"/>
                <a:ea typeface="SimSun" panose="02010600030101010101" pitchFamily="2" charset="-122"/>
              </a:rPr>
              <a:t>digitdigit</a:t>
            </a:r>
            <a:r>
              <a:rPr lang="en-US" altLang="zh-CN" sz="2330" dirty="0">
                <a:latin typeface="Helvetica" charset="0"/>
                <a:ea typeface="SimSun" panose="02010600030101010101" pitchFamily="2" charset="-122"/>
              </a:rPr>
              <a:t> </a:t>
            </a:r>
            <a:r>
              <a:rPr lang="en-US" altLang="zh-CN" sz="1940" dirty="0" err="1">
                <a:latin typeface="Helvetica" charset="0"/>
                <a:ea typeface="SimSun" panose="02010600030101010101" pitchFamily="2" charset="-122"/>
              </a:rPr>
              <a:t>digitdigit.digitdigit.digitdigit</a:t>
            </a:r>
            <a:r>
              <a:rPr lang="en-US" altLang="zh-CN" sz="2330" dirty="0">
                <a:latin typeface="Helvetica" charset="0"/>
                <a:ea typeface="SimSun" panose="02010600030101010101" pitchFamily="2" charset="-122"/>
              </a:rPr>
              <a:t>  </a:t>
            </a:r>
            <a:r>
              <a:rPr lang="en-US" altLang="zh-CN" sz="1940" dirty="0">
                <a:latin typeface="Helvetica" charset="0"/>
                <a:ea typeface="SimSun" panose="02010600030101010101" pitchFamily="2" charset="-122"/>
              </a:rPr>
              <a:t>action*</a:t>
            </a:r>
            <a:endParaRPr lang="en-US" altLang="zh-CN" sz="1940" dirty="0">
              <a:latin typeface="Helvetica" charset="0"/>
              <a:ea typeface="SimSun" panose="02010600030101010101" pitchFamily="2" charset="-122"/>
            </a:endParaRPr>
          </a:p>
          <a:p>
            <a:pPr defTabSz="88773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330" dirty="0">
                <a:latin typeface="Helvetica" charset="0"/>
                <a:ea typeface="SimSun" panose="02010600030101010101" pitchFamily="2" charset="-122"/>
              </a:rPr>
              <a:t>              ::= G 25 08.01.90  action*</a:t>
            </a:r>
            <a:endParaRPr lang="en-US" altLang="zh-CN" sz="2330" dirty="0">
              <a:latin typeface="Helvetica" charset="0"/>
              <a:ea typeface="SimSun" panose="02010600030101010101" pitchFamily="2" charset="-122"/>
            </a:endParaRPr>
          </a:p>
          <a:p>
            <a:pPr defTabSz="88773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330" dirty="0">
                <a:latin typeface="Helvetica" charset="0"/>
                <a:ea typeface="SimSun" panose="02010600030101010101" pitchFamily="2" charset="-122"/>
              </a:rPr>
              <a:t>        …</a:t>
            </a:r>
            <a:endParaRPr lang="en-US" altLang="zh-CN" sz="2330" dirty="0">
              <a:latin typeface="Helvetica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/>
      <p:bldP spid="269316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defTabSz="8877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875" b="0">
                <a:solidFill>
                  <a:srgbClr val="FFFFFF"/>
                </a:solidFill>
                <a:latin typeface="Arial" panose="020B0604020202020204" pitchFamily="34" charset="0"/>
              </a:rPr>
              <a:t>Introduction to Software Testing, edition 2  (Ch 9)</a:t>
            </a:r>
            <a:endParaRPr lang="zh-CN" altLang="en-US" sz="875" b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defTabSz="8877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875" b="0">
                <a:solidFill>
                  <a:srgbClr val="FFFFFF"/>
                </a:solidFill>
                <a:latin typeface="Arial" panose="020B0604020202020204" pitchFamily="34" charset="0"/>
              </a:rPr>
              <a:t>© Ammann &amp; Offutt</a:t>
            </a:r>
            <a:endParaRPr lang="en-US" altLang="zh-CN" sz="875" b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defTabSz="887730" eaLnBrk="0" fontAlgn="base" hangingPunct="0">
              <a:spcBef>
                <a:spcPct val="0"/>
              </a:spcBef>
              <a:spcAft>
                <a:spcPct val="0"/>
              </a:spcAft>
            </a:pPr>
            <a:fld id="{6282EA7A-50DD-4812-84EB-8AA08D92EA6D}" type="slidenum">
              <a:rPr lang="zh-CN" altLang="en-US" sz="875" b="0">
                <a:solidFill>
                  <a:srgbClr val="FFFFFF"/>
                </a:solidFill>
                <a:latin typeface="Arial" panose="020B0604020202020204" pitchFamily="34" charset="0"/>
              </a:rPr>
            </a:fld>
            <a:endParaRPr lang="en-US" altLang="zh-CN" sz="875" b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546240" y="-202202"/>
            <a:ext cx="9839108" cy="1248949"/>
          </a:xfrm>
        </p:spPr>
        <p:txBody>
          <a:bodyPr/>
          <a:lstStyle/>
          <a:p>
            <a:r>
              <a:rPr lang="en-US" altLang="en-US" dirty="0" smtClean="0"/>
              <a:t>Mutation as Grammar-Based Testing</a:t>
            </a:r>
            <a:endParaRPr lang="en-US" altLang="en-US" dirty="0" smtClean="0"/>
          </a:p>
        </p:txBody>
      </p:sp>
      <p:sp>
        <p:nvSpPr>
          <p:cNvPr id="21510" name="Text Box 3"/>
          <p:cNvSpPr txBox="1">
            <a:spLocks noChangeArrowheads="1"/>
          </p:cNvSpPr>
          <p:nvPr/>
        </p:nvSpPr>
        <p:spPr bwMode="auto">
          <a:xfrm>
            <a:off x="4746252" y="1323126"/>
            <a:ext cx="2699497" cy="928844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 defTabSz="88773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720">
                <a:solidFill>
                  <a:srgbClr val="FFFFFF"/>
                </a:solidFill>
                <a:ea typeface="SimSun" panose="02010600030101010101" pitchFamily="2" charset="-122"/>
              </a:rPr>
              <a:t>Grammar-based Testing</a:t>
            </a:r>
            <a:endParaRPr lang="en-US" altLang="en-US" sz="2720">
              <a:solidFill>
                <a:srgbClr val="FFFFFF"/>
              </a:solidFill>
              <a:ea typeface="SimSun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1954306" y="2269101"/>
            <a:ext cx="8283388" cy="1628636"/>
            <a:chOff x="192" y="1339"/>
            <a:chExt cx="5376" cy="1057"/>
          </a:xfrm>
        </p:grpSpPr>
        <p:sp>
          <p:nvSpPr>
            <p:cNvPr id="21521" name="AutoShape 5"/>
            <p:cNvSpPr/>
            <p:nvPr/>
          </p:nvSpPr>
          <p:spPr bwMode="auto">
            <a:xfrm rot="16200000">
              <a:off x="2686" y="238"/>
              <a:ext cx="389" cy="2592"/>
            </a:xfrm>
            <a:prstGeom prst="rightBrace">
              <a:avLst>
                <a:gd name="adj1" fmla="val 56250"/>
                <a:gd name="adj2" fmla="val 50288"/>
              </a:avLst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8877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940"/>
            </a:p>
          </p:txBody>
        </p:sp>
        <p:sp>
          <p:nvSpPr>
            <p:cNvPr id="21522" name="Text Box 6"/>
            <p:cNvSpPr txBox="1">
              <a:spLocks noChangeArrowheads="1"/>
            </p:cNvSpPr>
            <p:nvPr/>
          </p:nvSpPr>
          <p:spPr bwMode="auto">
            <a:xfrm>
              <a:off x="192" y="1752"/>
              <a:ext cx="2448" cy="644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887730" eaLnBrk="0" fontAlgn="base" hangingPunct="0">
                <a:spcBef>
                  <a:spcPct val="15000"/>
                </a:spcBef>
                <a:spcAft>
                  <a:spcPct val="0"/>
                </a:spcAft>
              </a:pPr>
              <a:r>
                <a:rPr lang="en-US" altLang="zh-CN" sz="2720">
                  <a:solidFill>
                    <a:srgbClr val="FFFFFF"/>
                  </a:solidFill>
                  <a:ea typeface="SimSun" panose="02010600030101010101" pitchFamily="2" charset="-122"/>
                </a:rPr>
                <a:t>UnMutated Derivations</a:t>
              </a:r>
              <a:endParaRPr lang="en-US" altLang="zh-CN" sz="2720">
                <a:solidFill>
                  <a:srgbClr val="FFFFFF"/>
                </a:solidFill>
                <a:ea typeface="SimSun" panose="02010600030101010101" pitchFamily="2" charset="-122"/>
              </a:endParaRPr>
            </a:p>
            <a:p>
              <a:pPr algn="ctr" defTabSz="887730" eaLnBrk="0" fontAlgn="base" hangingPunct="0">
                <a:spcBef>
                  <a:spcPct val="15000"/>
                </a:spcBef>
                <a:spcAft>
                  <a:spcPct val="0"/>
                </a:spcAft>
              </a:pPr>
              <a:r>
                <a:rPr lang="en-US" altLang="zh-CN" sz="2720">
                  <a:solidFill>
                    <a:srgbClr val="FFFFFF"/>
                  </a:solidFill>
                  <a:ea typeface="SimSun" panose="02010600030101010101" pitchFamily="2" charset="-122"/>
                </a:rPr>
                <a:t>(</a:t>
              </a:r>
              <a:r>
                <a:rPr lang="en-US" altLang="zh-CN" sz="2720" i="1">
                  <a:solidFill>
                    <a:srgbClr val="FFFFFF"/>
                  </a:solidFill>
                  <a:ea typeface="SimSun" panose="02010600030101010101" pitchFamily="2" charset="-122"/>
                </a:rPr>
                <a:t>valid strings</a:t>
              </a:r>
              <a:r>
                <a:rPr lang="en-US" altLang="zh-CN" sz="2720">
                  <a:solidFill>
                    <a:srgbClr val="FFFFFF"/>
                  </a:solidFill>
                  <a:ea typeface="SimSun" panose="02010600030101010101" pitchFamily="2" charset="-122"/>
                </a:rPr>
                <a:t>)</a:t>
              </a:r>
              <a:endParaRPr lang="en-US" altLang="en-US" sz="2720">
                <a:solidFill>
                  <a:srgbClr val="FFFFFF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21523" name="Text Box 7"/>
            <p:cNvSpPr txBox="1">
              <a:spLocks noChangeArrowheads="1"/>
            </p:cNvSpPr>
            <p:nvPr/>
          </p:nvSpPr>
          <p:spPr bwMode="auto">
            <a:xfrm>
              <a:off x="3120" y="1752"/>
              <a:ext cx="2448" cy="644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887730" eaLnBrk="0" fontAlgn="base" hangingPunct="0">
                <a:spcBef>
                  <a:spcPct val="15000"/>
                </a:spcBef>
                <a:spcAft>
                  <a:spcPct val="0"/>
                </a:spcAft>
              </a:pPr>
              <a:r>
                <a:rPr lang="en-US" altLang="zh-CN" sz="2720">
                  <a:solidFill>
                    <a:srgbClr val="FFFFFF"/>
                  </a:solidFill>
                  <a:ea typeface="SimSun" panose="02010600030101010101" pitchFamily="2" charset="-122"/>
                </a:rPr>
                <a:t>Mutated Derivations</a:t>
              </a:r>
              <a:endParaRPr lang="en-US" altLang="zh-CN" sz="2720">
                <a:solidFill>
                  <a:srgbClr val="FFFFFF"/>
                </a:solidFill>
                <a:ea typeface="SimSun" panose="02010600030101010101" pitchFamily="2" charset="-122"/>
              </a:endParaRPr>
            </a:p>
            <a:p>
              <a:pPr algn="ctr" defTabSz="887730" eaLnBrk="0" fontAlgn="base" hangingPunct="0">
                <a:spcBef>
                  <a:spcPct val="15000"/>
                </a:spcBef>
                <a:spcAft>
                  <a:spcPct val="0"/>
                </a:spcAft>
              </a:pPr>
              <a:r>
                <a:rPr lang="en-US" altLang="zh-CN" sz="2720">
                  <a:solidFill>
                    <a:srgbClr val="FFFFFF"/>
                  </a:solidFill>
                  <a:ea typeface="SimSun" panose="02010600030101010101" pitchFamily="2" charset="-122"/>
                </a:rPr>
                <a:t>(</a:t>
              </a:r>
              <a:r>
                <a:rPr lang="en-US" altLang="zh-CN" sz="2720" i="1">
                  <a:solidFill>
                    <a:srgbClr val="FFFFFF"/>
                  </a:solidFill>
                  <a:ea typeface="SimSun" panose="02010600030101010101" pitchFamily="2" charset="-122"/>
                </a:rPr>
                <a:t>invalid strings</a:t>
              </a:r>
              <a:r>
                <a:rPr lang="en-US" altLang="zh-CN" sz="2720">
                  <a:solidFill>
                    <a:srgbClr val="FFFFFF"/>
                  </a:solidFill>
                  <a:ea typeface="SimSun" panose="02010600030101010101" pitchFamily="2" charset="-122"/>
                </a:rPr>
                <a:t>)</a:t>
              </a:r>
              <a:endParaRPr lang="en-US" altLang="en-US" sz="2720">
                <a:solidFill>
                  <a:srgbClr val="FFFFFF"/>
                </a:solidFill>
                <a:ea typeface="SimSun" panose="02010600030101010101" pitchFamily="2" charset="-122"/>
              </a:endParaRPr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4414978" y="3912005"/>
            <a:ext cx="6064624" cy="1600901"/>
            <a:chOff x="1728" y="2428"/>
            <a:chExt cx="3936" cy="1039"/>
          </a:xfrm>
        </p:grpSpPr>
        <p:sp>
          <p:nvSpPr>
            <p:cNvPr id="21518" name="AutoShape 9"/>
            <p:cNvSpPr/>
            <p:nvPr/>
          </p:nvSpPr>
          <p:spPr bwMode="auto">
            <a:xfrm rot="16200000">
              <a:off x="3990" y="1942"/>
              <a:ext cx="371" cy="1344"/>
            </a:xfrm>
            <a:prstGeom prst="rightBrace">
              <a:avLst>
                <a:gd name="adj1" fmla="val 29167"/>
                <a:gd name="adj2" fmla="val 49721"/>
              </a:avLst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8877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940"/>
            </a:p>
          </p:txBody>
        </p:sp>
        <p:sp>
          <p:nvSpPr>
            <p:cNvPr id="21519" name="Text Box 10"/>
            <p:cNvSpPr txBox="1">
              <a:spLocks noChangeArrowheads="1"/>
            </p:cNvSpPr>
            <p:nvPr/>
          </p:nvSpPr>
          <p:spPr bwMode="auto">
            <a:xfrm>
              <a:off x="1728" y="2810"/>
              <a:ext cx="2208" cy="657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88773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720" dirty="0">
                  <a:solidFill>
                    <a:srgbClr val="FFFFFF"/>
                  </a:solidFill>
                  <a:ea typeface="SimSun" panose="02010600030101010101" pitchFamily="2" charset="-122"/>
                </a:rPr>
                <a:t>Grammar Mutation</a:t>
              </a:r>
              <a:endParaRPr lang="en-US" altLang="zh-CN" sz="2720" dirty="0">
                <a:solidFill>
                  <a:srgbClr val="FFFFFF"/>
                </a:solidFill>
                <a:ea typeface="SimSun" panose="02010600030101010101" pitchFamily="2" charset="-122"/>
              </a:endParaRPr>
            </a:p>
            <a:p>
              <a:pPr algn="ctr" defTabSz="88773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720" dirty="0">
                  <a:solidFill>
                    <a:srgbClr val="FFFFFF"/>
                  </a:solidFill>
                  <a:ea typeface="SimSun" panose="02010600030101010101" pitchFamily="2" charset="-122"/>
                </a:rPr>
                <a:t>(</a:t>
              </a:r>
              <a:r>
                <a:rPr lang="en-US" altLang="zh-CN" sz="2720" i="1" dirty="0">
                  <a:solidFill>
                    <a:srgbClr val="FFFFFF"/>
                  </a:solidFill>
                  <a:ea typeface="SimSun" panose="02010600030101010101" pitchFamily="2" charset="-122"/>
                </a:rPr>
                <a:t>invalid strings</a:t>
              </a:r>
              <a:r>
                <a:rPr lang="en-US" altLang="zh-CN" sz="2720" dirty="0">
                  <a:solidFill>
                    <a:srgbClr val="FFFFFF"/>
                  </a:solidFill>
                  <a:ea typeface="SimSun" panose="02010600030101010101" pitchFamily="2" charset="-122"/>
                </a:rPr>
                <a:t>)</a:t>
              </a:r>
              <a:endParaRPr lang="en-US" altLang="en-US" sz="2720" dirty="0">
                <a:solidFill>
                  <a:srgbClr val="FFFFFF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21520" name="Text Box 11"/>
            <p:cNvSpPr txBox="1">
              <a:spLocks noChangeArrowheads="1"/>
            </p:cNvSpPr>
            <p:nvPr/>
          </p:nvSpPr>
          <p:spPr bwMode="auto">
            <a:xfrm>
              <a:off x="4080" y="2810"/>
              <a:ext cx="1584" cy="603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88773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720" dirty="0">
                  <a:solidFill>
                    <a:srgbClr val="FFFFFF"/>
                  </a:solidFill>
                  <a:ea typeface="SimSun" panose="02010600030101010101" pitchFamily="2" charset="-122"/>
                </a:rPr>
                <a:t>Ground String Mutation</a:t>
              </a:r>
              <a:endParaRPr lang="en-US" altLang="en-US" sz="2720" dirty="0">
                <a:solidFill>
                  <a:srgbClr val="FFFFFF"/>
                </a:solidFill>
                <a:ea typeface="SimSun" panose="02010600030101010101" pitchFamily="2" charset="-122"/>
              </a:endParaRPr>
            </a:p>
          </p:txBody>
        </p:sp>
      </p:grpSp>
      <p:grpSp>
        <p:nvGrpSpPr>
          <p:cNvPr id="4" name="Group 12"/>
          <p:cNvGrpSpPr/>
          <p:nvPr/>
        </p:nvGrpSpPr>
        <p:grpSpPr bwMode="auto">
          <a:xfrm>
            <a:off x="5371820" y="5446854"/>
            <a:ext cx="5103159" cy="1069331"/>
            <a:chOff x="2448" y="3462"/>
            <a:chExt cx="3312" cy="694"/>
          </a:xfrm>
        </p:grpSpPr>
        <p:sp>
          <p:nvSpPr>
            <p:cNvPr id="21515" name="AutoShape 13"/>
            <p:cNvSpPr/>
            <p:nvPr/>
          </p:nvSpPr>
          <p:spPr bwMode="auto">
            <a:xfrm rot="16200000">
              <a:off x="4211" y="2563"/>
              <a:ext cx="362" cy="2160"/>
            </a:xfrm>
            <a:prstGeom prst="rightBrace">
              <a:avLst>
                <a:gd name="adj1" fmla="val 46875"/>
                <a:gd name="adj2" fmla="val 58329"/>
              </a:avLst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8877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940"/>
            </a:p>
          </p:txBody>
        </p:sp>
        <p:sp>
          <p:nvSpPr>
            <p:cNvPr id="21516" name="Text Box 14"/>
            <p:cNvSpPr txBox="1">
              <a:spLocks noChangeArrowheads="1"/>
            </p:cNvSpPr>
            <p:nvPr/>
          </p:nvSpPr>
          <p:spPr bwMode="auto">
            <a:xfrm>
              <a:off x="2448" y="3825"/>
              <a:ext cx="1584" cy="331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88773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720">
                  <a:solidFill>
                    <a:srgbClr val="FFFFFF"/>
                  </a:solidFill>
                  <a:ea typeface="SimSun" panose="02010600030101010101" pitchFamily="2" charset="-122"/>
                </a:rPr>
                <a:t>Invalid Strings</a:t>
              </a:r>
              <a:endParaRPr lang="en-US" altLang="en-US" sz="2720">
                <a:solidFill>
                  <a:srgbClr val="FFFFFF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21517" name="Text Box 15"/>
            <p:cNvSpPr txBox="1">
              <a:spLocks noChangeArrowheads="1"/>
            </p:cNvSpPr>
            <p:nvPr/>
          </p:nvSpPr>
          <p:spPr bwMode="auto">
            <a:xfrm>
              <a:off x="4128" y="3824"/>
              <a:ext cx="1632" cy="331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88773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720">
                  <a:solidFill>
                    <a:srgbClr val="FFFFFF"/>
                  </a:solidFill>
                  <a:ea typeface="SimSun" panose="02010600030101010101" pitchFamily="2" charset="-122"/>
                </a:rPr>
                <a:t>Valid Strings</a:t>
              </a:r>
              <a:endParaRPr lang="en-US" altLang="en-US" sz="2720">
                <a:solidFill>
                  <a:srgbClr val="FFFFFF"/>
                </a:solidFill>
                <a:ea typeface="SimSun" panose="02010600030101010101" pitchFamily="2" charset="-122"/>
              </a:endParaRPr>
            </a:p>
          </p:txBody>
        </p:sp>
      </p:grpSp>
      <p:sp>
        <p:nvSpPr>
          <p:cNvPr id="283664" name="Text Box 16"/>
          <p:cNvSpPr txBox="1">
            <a:spLocks noChangeArrowheads="1"/>
          </p:cNvSpPr>
          <p:nvPr/>
        </p:nvSpPr>
        <p:spPr bwMode="auto">
          <a:xfrm>
            <a:off x="1806389" y="4834218"/>
            <a:ext cx="2463754" cy="1168012"/>
          </a:xfrm>
          <a:prstGeom prst="rect">
            <a:avLst/>
          </a:prstGeom>
          <a:gradFill rotWithShape="1">
            <a:gsLst>
              <a:gs pos="0">
                <a:srgbClr val="003366">
                  <a:gamma/>
                  <a:shade val="46275"/>
                  <a:invGamma/>
                </a:srgbClr>
              </a:gs>
              <a:gs pos="50000">
                <a:srgbClr val="003366"/>
              </a:gs>
              <a:gs pos="100000">
                <a:srgbClr val="003366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88773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233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</a:rPr>
              <a:t>Now we can define generic coverage criteria</a:t>
            </a:r>
            <a:endParaRPr lang="en-US" sz="233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3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64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defTabSz="8877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875" b="0">
                <a:solidFill>
                  <a:srgbClr val="FFFFFF"/>
                </a:solidFill>
                <a:latin typeface="Arial" panose="020B0604020202020204" pitchFamily="34" charset="0"/>
              </a:rPr>
              <a:t>Introduction to Software Testing, edition 2  (Ch 9)</a:t>
            </a:r>
            <a:endParaRPr lang="zh-CN" altLang="en-US" sz="875" b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defTabSz="8877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875" b="0">
                <a:solidFill>
                  <a:srgbClr val="FFFFFF"/>
                </a:solidFill>
                <a:latin typeface="Arial" panose="020B0604020202020204" pitchFamily="34" charset="0"/>
              </a:rPr>
              <a:t>© Ammann &amp; Offutt</a:t>
            </a:r>
            <a:endParaRPr lang="en-US" altLang="zh-CN" sz="875" b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defTabSz="887730" eaLnBrk="0" fontAlgn="base" hangingPunct="0">
              <a:spcBef>
                <a:spcPct val="0"/>
              </a:spcBef>
              <a:spcAft>
                <a:spcPct val="0"/>
              </a:spcAft>
            </a:pPr>
            <a:fld id="{8A8B4B1C-99E9-4E1C-87E8-70CF2EBF6625}" type="slidenum">
              <a:rPr lang="zh-CN" altLang="en-US" sz="875" b="0">
                <a:solidFill>
                  <a:srgbClr val="FFFFFF"/>
                </a:solidFill>
                <a:latin typeface="Arial" panose="020B0604020202020204" pitchFamily="34" charset="0"/>
              </a:rPr>
            </a:fld>
            <a:endParaRPr lang="en-US" altLang="zh-CN" sz="875" b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105" dirty="0">
                <a:ea typeface="SimSun" panose="02010600030101010101" pitchFamily="2" charset="-122"/>
              </a:rPr>
              <a:t>Grammar-based Coverage Criteria</a:t>
            </a:r>
            <a:endParaRPr lang="en-US" altLang="en-US" sz="3105" dirty="0">
              <a:ea typeface="SimSun" panose="02010600030101010101" pitchFamily="2" charset="-122"/>
            </a:endParaRP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2522" y="1179728"/>
            <a:ext cx="8606959" cy="892128"/>
          </a:xfrm>
        </p:spPr>
        <p:txBody>
          <a:bodyPr/>
          <a:lstStyle/>
          <a:p>
            <a:r>
              <a:rPr lang="en-US" altLang="zh-CN" dirty="0" smtClean="0">
                <a:ea typeface="SimSun" panose="02010600030101010101" pitchFamily="2" charset="-122"/>
              </a:rPr>
              <a:t>The most common and </a:t>
            </a:r>
            <a:r>
              <a:rPr lang="en-US" altLang="zh-CN" smtClean="0">
                <a:ea typeface="SimSun" panose="02010600030101010101" pitchFamily="2" charset="-122"/>
              </a:rPr>
              <a:t>straightforward criteria use </a:t>
            </a:r>
            <a:r>
              <a:rPr lang="en-US" altLang="zh-CN" dirty="0" smtClean="0">
                <a:ea typeface="SimSun" panose="02010600030101010101" pitchFamily="2" charset="-122"/>
              </a:rPr>
              <a:t>every terminal and every production at least once</a:t>
            </a:r>
            <a:endParaRPr lang="en-US" altLang="en-US" dirty="0" smtClean="0"/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2086815" y="2071549"/>
            <a:ext cx="8019911" cy="80945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defTabSz="88773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330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anose="02010600030101010101" pitchFamily="2" charset="-122"/>
              </a:rPr>
              <a:t>Terminal Symbol Coverage (TSC)</a:t>
            </a:r>
            <a:r>
              <a:rPr lang="en-US" altLang="zh-CN" sz="233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anose="02010600030101010101" pitchFamily="2" charset="-122"/>
              </a:rPr>
              <a:t> : TR contains each terminal  symbol </a:t>
            </a:r>
            <a:r>
              <a:rPr lang="en-US" altLang="zh-CN" sz="233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anose="02010600030101010101" pitchFamily="2" charset="-122"/>
              </a:rPr>
              <a:t>t</a:t>
            </a:r>
            <a:r>
              <a:rPr lang="en-US" altLang="zh-CN" sz="233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anose="02010600030101010101" pitchFamily="2" charset="-122"/>
              </a:rPr>
              <a:t> in the grammar </a:t>
            </a:r>
            <a:r>
              <a:rPr lang="en-US" altLang="zh-CN" sz="233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anose="02010600030101010101" pitchFamily="2" charset="-122"/>
              </a:rPr>
              <a:t>G</a:t>
            </a:r>
            <a:r>
              <a:rPr lang="en-US" altLang="zh-CN" sz="233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anose="02010600030101010101" pitchFamily="2" charset="-122"/>
              </a:rPr>
              <a:t>.</a:t>
            </a:r>
            <a:endParaRPr lang="en-US" altLang="zh-CN" sz="233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  <a:ea typeface="SimSun" panose="02010600030101010101" pitchFamily="2" charset="-122"/>
            </a:endParaRP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2091439" y="3230237"/>
            <a:ext cx="8019910" cy="80945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 algn="ctr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defTabSz="88773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33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anose="02010600030101010101" pitchFamily="2" charset="-122"/>
              </a:rPr>
              <a:t>Production Coverage (PDC)</a:t>
            </a:r>
            <a:r>
              <a:rPr lang="en-US" altLang="zh-CN" sz="233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anose="02010600030101010101" pitchFamily="2" charset="-122"/>
              </a:rPr>
              <a:t> : TR contains each production </a:t>
            </a:r>
            <a:r>
              <a:rPr lang="en-US" altLang="zh-CN" sz="233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anose="02010600030101010101" pitchFamily="2" charset="-122"/>
              </a:rPr>
              <a:t>p</a:t>
            </a:r>
            <a:r>
              <a:rPr lang="en-US" altLang="zh-CN" sz="233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anose="02010600030101010101" pitchFamily="2" charset="-122"/>
              </a:rPr>
              <a:t> in the grammar </a:t>
            </a:r>
            <a:r>
              <a:rPr lang="en-US" altLang="zh-CN" sz="233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anose="02010600030101010101" pitchFamily="2" charset="-122"/>
              </a:rPr>
              <a:t>G</a:t>
            </a:r>
            <a:r>
              <a:rPr lang="en-US" altLang="zh-CN" sz="233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anose="02010600030101010101" pitchFamily="2" charset="-122"/>
              </a:rPr>
              <a:t>.</a:t>
            </a:r>
            <a:endParaRPr lang="en-US" altLang="zh-CN" sz="233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  <a:ea typeface="SimSun" panose="02010600030101010101" pitchFamily="2" charset="-122"/>
            </a:endParaRPr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1792522" y="4140854"/>
            <a:ext cx="8606959" cy="21216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89367" tIns="44684" rIns="89367" bIns="44684"/>
          <a:lstStyle/>
          <a:p>
            <a:pPr marL="277495" indent="-277495" defTabSz="8877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  <a:buFontTx/>
              <a:buChar char="•"/>
              <a:defRPr/>
            </a:pPr>
            <a:r>
              <a:rPr lang="en-US" altLang="zh-CN" sz="233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PDC subsumes TSC</a:t>
            </a:r>
            <a:endParaRPr lang="en-US" altLang="zh-CN" sz="2330" dirty="0">
              <a:solidFill>
                <a:srgbClr val="FFFFFF"/>
              </a:solidFill>
              <a:latin typeface="Gill Sans MT" panose="020B0502020104020203" pitchFamily="34" charset="0"/>
              <a:ea typeface="SimSun" panose="02010600030101010101" pitchFamily="2" charset="-122"/>
            </a:endParaRPr>
          </a:p>
          <a:p>
            <a:pPr marL="277495" indent="-277495" defTabSz="8877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  <a:buFontTx/>
              <a:buChar char="•"/>
              <a:defRPr/>
            </a:pPr>
            <a:r>
              <a:rPr lang="en-US" altLang="zh-CN" sz="233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Grammars and graphs are interchangeable (可取代)</a:t>
            </a:r>
            <a:endParaRPr lang="en-US" altLang="zh-CN" sz="2330" dirty="0">
              <a:solidFill>
                <a:srgbClr val="FFFFFF"/>
              </a:solidFill>
              <a:latin typeface="Gill Sans MT" panose="020B0502020104020203" pitchFamily="34" charset="0"/>
              <a:ea typeface="SimSun" panose="02010600030101010101" pitchFamily="2" charset="-122"/>
            </a:endParaRPr>
          </a:p>
          <a:p>
            <a:pPr marL="721360" lvl="1" indent="-277495" defTabSz="8877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  <a:buFont typeface="Times New Roman" panose="02020603050405020304" pitchFamily="18" charset="0"/>
              <a:buChar char="–"/>
              <a:defRPr/>
            </a:pPr>
            <a:r>
              <a:rPr lang="en-US" altLang="zh-CN" sz="194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PDC = Edge Coverage (EC),</a:t>
            </a:r>
            <a:endParaRPr lang="en-US" altLang="zh-CN" sz="1940" dirty="0">
              <a:solidFill>
                <a:srgbClr val="FFFFFF"/>
              </a:solidFill>
              <a:latin typeface="Gill Sans MT" panose="020B0502020104020203" pitchFamily="34" charset="0"/>
              <a:ea typeface="SimSun" panose="02010600030101010101" pitchFamily="2" charset="-122"/>
            </a:endParaRPr>
          </a:p>
          <a:p>
            <a:pPr marL="721360" lvl="1" indent="-277495" defTabSz="8877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  <a:buFont typeface="Times New Roman" panose="02020603050405020304" pitchFamily="18" charset="0"/>
              <a:buChar char="–"/>
              <a:defRPr/>
            </a:pPr>
            <a:r>
              <a:rPr lang="en-US" altLang="zh-CN" sz="194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TSC  = Node Coverage (NC)</a:t>
            </a:r>
            <a:endParaRPr lang="en-US" altLang="zh-CN" sz="1940" dirty="0">
              <a:solidFill>
                <a:srgbClr val="FFFFFF"/>
              </a:solidFill>
              <a:latin typeface="Gill Sans MT" panose="020B0502020104020203" pitchFamily="34" charset="0"/>
              <a:ea typeface="SimSun" panose="02010600030101010101" pitchFamily="2" charset="-122"/>
            </a:endParaRPr>
          </a:p>
          <a:p>
            <a:pPr marL="277495" indent="-277495" defTabSz="8877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  <a:buFontTx/>
              <a:buChar char="•"/>
              <a:defRPr/>
            </a:pPr>
            <a:r>
              <a:rPr lang="en-US" altLang="zh-CN" sz="233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Other graph-based coverage criteria could be defined on grammar</a:t>
            </a:r>
            <a:endParaRPr lang="en-US" altLang="zh-CN" sz="2330" dirty="0">
              <a:solidFill>
                <a:srgbClr val="FFFFFF"/>
              </a:solidFill>
              <a:latin typeface="Gill Sans MT" panose="020B0502020104020203" pitchFamily="34" charset="0"/>
              <a:ea typeface="SimSun" panose="02010600030101010101" pitchFamily="2" charset="-122"/>
            </a:endParaRPr>
          </a:p>
          <a:p>
            <a:pPr marL="665480" lvl="1" indent="-221615" defTabSz="8877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Char char="–"/>
              <a:defRPr/>
            </a:pPr>
            <a:r>
              <a:rPr lang="en-US" sz="1940" dirty="0">
                <a:solidFill>
                  <a:srgbClr val="FFFFFF"/>
                </a:solidFill>
                <a:latin typeface="Gill Sans MT" panose="020B0502020104020203" pitchFamily="34" charset="0"/>
              </a:rPr>
              <a:t>But have not</a:t>
            </a:r>
            <a:endParaRPr lang="en-US" sz="1940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50409" y="801502"/>
            <a:ext cx="1247457" cy="450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877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330" dirty="0">
                <a:solidFill>
                  <a:srgbClr val="FAFD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(9.1.1)</a:t>
            </a:r>
            <a:endParaRPr lang="en-US" sz="2330" dirty="0">
              <a:solidFill>
                <a:srgbClr val="FAFD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 bldLvl="0" animBg="1" autoUpdateAnimBg="0"/>
      <p:bldP spid="271365" grpId="0" bldLvl="0" animBg="1" autoUpdateAnimBg="0"/>
      <p:bldP spid="271366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defTabSz="8877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875" b="0">
                <a:solidFill>
                  <a:srgbClr val="FFFFFF"/>
                </a:solidFill>
                <a:latin typeface="Arial" panose="020B0604020202020204" pitchFamily="34" charset="0"/>
              </a:rPr>
              <a:t>Introduction to Software Testing, edition 2  (Ch 9)</a:t>
            </a:r>
            <a:endParaRPr lang="zh-CN" altLang="en-US" sz="875" b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defTabSz="8877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875" b="0">
                <a:solidFill>
                  <a:srgbClr val="FFFFFF"/>
                </a:solidFill>
                <a:latin typeface="Arial" panose="020B0604020202020204" pitchFamily="34" charset="0"/>
              </a:rPr>
              <a:t>© Ammann &amp; Offutt</a:t>
            </a:r>
            <a:endParaRPr lang="en-US" altLang="zh-CN" sz="875" b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defTabSz="887730" eaLnBrk="0" fontAlgn="base" hangingPunct="0">
              <a:spcBef>
                <a:spcPct val="0"/>
              </a:spcBef>
              <a:spcAft>
                <a:spcPct val="0"/>
              </a:spcAft>
            </a:pPr>
            <a:fld id="{12D6A4EE-047B-489E-9F2F-A5B313905070}" type="slidenum">
              <a:rPr lang="zh-CN" altLang="en-US" sz="875" b="0">
                <a:solidFill>
                  <a:srgbClr val="FFFFFF"/>
                </a:solidFill>
                <a:latin typeface="Arial" panose="020B0604020202020204" pitchFamily="34" charset="0"/>
              </a:rPr>
            </a:fld>
            <a:endParaRPr lang="en-US" altLang="zh-CN" sz="875" b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105" dirty="0">
                <a:ea typeface="SimSun" panose="02010600030101010101" pitchFamily="2" charset="-122"/>
              </a:rPr>
              <a:t>Grammar-based Coverage Criteria</a:t>
            </a:r>
            <a:endParaRPr lang="en-US" altLang="en-US" sz="3105" dirty="0">
              <a:ea typeface="SimSun" panose="02010600030101010101" pitchFamily="2" charset="-122"/>
            </a:endParaRP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2522" y="1042288"/>
            <a:ext cx="8606959" cy="975332"/>
          </a:xfrm>
        </p:spPr>
        <p:txBody>
          <a:bodyPr/>
          <a:lstStyle/>
          <a:p>
            <a:r>
              <a:rPr lang="en-US" altLang="en-US" smtClean="0"/>
              <a:t>A related criterion is the impractical</a:t>
            </a:r>
            <a:endParaRPr lang="en-US" altLang="en-US" smtClean="0"/>
          </a:p>
          <a:p>
            <a:pPr lvl="1"/>
            <a:r>
              <a:rPr lang="en-US" altLang="en-US" smtClean="0"/>
              <a:t>Deriving all possible strings</a:t>
            </a:r>
            <a:endParaRPr lang="en-US" altLang="en-US" smtClean="0"/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2223332" y="1901750"/>
            <a:ext cx="7876047" cy="80945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 algn="ctr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defTabSz="88773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33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anose="02010600030101010101" pitchFamily="2" charset="-122"/>
              </a:rPr>
              <a:t>Derivation Coverage (DC)</a:t>
            </a:r>
            <a:r>
              <a:rPr lang="en-US" altLang="zh-CN" sz="233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anose="02010600030101010101" pitchFamily="2" charset="-122"/>
              </a:rPr>
              <a:t> : TR contains every possible string that can be derived from the grammar </a:t>
            </a:r>
            <a:r>
              <a:rPr lang="en-US" altLang="zh-CN" sz="233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anose="02010600030101010101" pitchFamily="2" charset="-122"/>
              </a:rPr>
              <a:t>G</a:t>
            </a:r>
            <a:r>
              <a:rPr lang="en-US" altLang="zh-CN" sz="233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anose="02010600030101010101" pitchFamily="2" charset="-122"/>
              </a:rPr>
              <a:t>.</a:t>
            </a:r>
            <a:endParaRPr lang="en-US" altLang="zh-CN" sz="233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  <a:ea typeface="SimSun" panose="02010600030101010101" pitchFamily="2" charset="-122"/>
            </a:endParaRPr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1717021" y="2868146"/>
            <a:ext cx="8741009" cy="34175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89367" tIns="44684" rIns="89367" bIns="44684"/>
          <a:lstStyle/>
          <a:p>
            <a:pPr marL="277495" indent="-277495" defTabSz="8877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  <a:buFontTx/>
              <a:buChar char="•"/>
              <a:defRPr/>
            </a:pPr>
            <a:r>
              <a:rPr lang="en-US" sz="2330" dirty="0">
                <a:solidFill>
                  <a:srgbClr val="FFFFFF"/>
                </a:solidFill>
                <a:latin typeface="Gill Sans MT" panose="020B0502020104020203" pitchFamily="34" charset="0"/>
              </a:rPr>
              <a:t>The number of </a:t>
            </a:r>
            <a:r>
              <a:rPr lang="en-US" sz="2330" dirty="0">
                <a:solidFill>
                  <a:srgbClr val="FFFF00"/>
                </a:solidFill>
                <a:latin typeface="Gill Sans MT" panose="020B0502020104020203" pitchFamily="34" charset="0"/>
              </a:rPr>
              <a:t>TSC tests</a:t>
            </a:r>
            <a:r>
              <a:rPr lang="en-US" sz="2330" dirty="0">
                <a:solidFill>
                  <a:srgbClr val="FFFFFF"/>
                </a:solidFill>
                <a:latin typeface="Gill Sans MT" panose="020B0502020104020203" pitchFamily="34" charset="0"/>
              </a:rPr>
              <a:t> is bound by the number of </a:t>
            </a:r>
            <a:r>
              <a:rPr lang="en-US" sz="2330" dirty="0">
                <a:solidFill>
                  <a:srgbClr val="FFFF00"/>
                </a:solidFill>
                <a:latin typeface="Gill Sans MT" panose="020B0502020104020203" pitchFamily="34" charset="0"/>
              </a:rPr>
              <a:t>terminal symbols</a:t>
            </a:r>
            <a:endParaRPr lang="en-US" sz="2330" dirty="0">
              <a:solidFill>
                <a:srgbClr val="FFFF00"/>
              </a:solidFill>
              <a:latin typeface="Gill Sans MT" panose="020B0502020104020203" pitchFamily="34" charset="0"/>
            </a:endParaRPr>
          </a:p>
          <a:p>
            <a:pPr marL="665480" lvl="1" indent="-221615" defTabSz="8877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Char char="–"/>
              <a:defRPr/>
            </a:pPr>
            <a:r>
              <a:rPr lang="en-US" sz="1940" dirty="0">
                <a:solidFill>
                  <a:srgbClr val="FFFFFF"/>
                </a:solidFill>
                <a:latin typeface="Gill Sans MT" panose="020B0502020104020203" pitchFamily="34" charset="0"/>
              </a:rPr>
              <a:t>13 in the stream grammar</a:t>
            </a:r>
            <a:endParaRPr lang="en-US" sz="1940" dirty="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marL="277495" indent="-277495" defTabSz="8877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  <a:buFontTx/>
              <a:buChar char="•"/>
              <a:defRPr/>
            </a:pPr>
            <a:r>
              <a:rPr lang="en-US" sz="2330" dirty="0">
                <a:solidFill>
                  <a:srgbClr val="FFFFFF"/>
                </a:solidFill>
                <a:latin typeface="Gill Sans MT" panose="020B0502020104020203" pitchFamily="34" charset="0"/>
              </a:rPr>
              <a:t>The number of </a:t>
            </a:r>
            <a:r>
              <a:rPr lang="en-US" sz="2330" dirty="0">
                <a:solidFill>
                  <a:srgbClr val="FFFF00"/>
                </a:solidFill>
                <a:latin typeface="Gill Sans MT" panose="020B0502020104020203" pitchFamily="34" charset="0"/>
              </a:rPr>
              <a:t>PDC tests</a:t>
            </a:r>
            <a:r>
              <a:rPr lang="en-US" sz="2330" dirty="0">
                <a:solidFill>
                  <a:srgbClr val="FFFFFF"/>
                </a:solidFill>
                <a:latin typeface="Gill Sans MT" panose="020B0502020104020203" pitchFamily="34" charset="0"/>
              </a:rPr>
              <a:t> is bound by the number of </a:t>
            </a:r>
            <a:r>
              <a:rPr lang="en-US" sz="2330" dirty="0">
                <a:solidFill>
                  <a:srgbClr val="FFFF00"/>
                </a:solidFill>
                <a:latin typeface="Gill Sans MT" panose="020B0502020104020203" pitchFamily="34" charset="0"/>
              </a:rPr>
              <a:t>productions</a:t>
            </a:r>
            <a:endParaRPr lang="en-US" sz="2330" dirty="0">
              <a:solidFill>
                <a:srgbClr val="FFFF00"/>
              </a:solidFill>
              <a:latin typeface="Gill Sans MT" panose="020B0502020104020203" pitchFamily="34" charset="0"/>
            </a:endParaRPr>
          </a:p>
          <a:p>
            <a:pPr marL="665480" lvl="1" indent="-221615" defTabSz="8877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Char char="–"/>
              <a:defRPr/>
            </a:pPr>
            <a:r>
              <a:rPr lang="en-US" sz="1940" dirty="0">
                <a:solidFill>
                  <a:srgbClr val="FFFFFF"/>
                </a:solidFill>
                <a:latin typeface="Gill Sans MT" panose="020B0502020104020203" pitchFamily="34" charset="0"/>
              </a:rPr>
              <a:t>18 in the stream grammar</a:t>
            </a:r>
            <a:endParaRPr lang="en-US" sz="1940" dirty="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marL="277495" indent="-277495" defTabSz="8877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  <a:buFontTx/>
              <a:buChar char="•"/>
              <a:defRPr/>
            </a:pPr>
            <a:r>
              <a:rPr lang="en-US" sz="2330" dirty="0">
                <a:solidFill>
                  <a:srgbClr val="FFFFFF"/>
                </a:solidFill>
                <a:latin typeface="Gill Sans MT" panose="020B0502020104020203" pitchFamily="34" charset="0"/>
              </a:rPr>
              <a:t>The number of </a:t>
            </a:r>
            <a:r>
              <a:rPr lang="en-US" sz="2330" dirty="0">
                <a:solidFill>
                  <a:srgbClr val="FFFF00"/>
                </a:solidFill>
                <a:latin typeface="Gill Sans MT" panose="020B0502020104020203" pitchFamily="34" charset="0"/>
              </a:rPr>
              <a:t>DC tests</a:t>
            </a:r>
            <a:r>
              <a:rPr lang="en-US" sz="2330" dirty="0">
                <a:solidFill>
                  <a:srgbClr val="FFFFFF"/>
                </a:solidFill>
                <a:latin typeface="Gill Sans MT" panose="020B0502020104020203" pitchFamily="34" charset="0"/>
              </a:rPr>
              <a:t> depends on the </a:t>
            </a:r>
            <a:r>
              <a:rPr lang="en-US" sz="2330" dirty="0">
                <a:solidFill>
                  <a:srgbClr val="FFFF00"/>
                </a:solidFill>
                <a:latin typeface="Gill Sans MT" panose="020B0502020104020203" pitchFamily="34" charset="0"/>
              </a:rPr>
              <a:t>details</a:t>
            </a:r>
            <a:r>
              <a:rPr lang="en-US" sz="2330" dirty="0">
                <a:solidFill>
                  <a:srgbClr val="FFFFFF"/>
                </a:solidFill>
                <a:latin typeface="Gill Sans MT" panose="020B0502020104020203" pitchFamily="34" charset="0"/>
              </a:rPr>
              <a:t> of the grammar</a:t>
            </a:r>
            <a:endParaRPr lang="en-US" sz="2330" dirty="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marL="665480" lvl="1" indent="-221615" defTabSz="8877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Char char="–"/>
              <a:defRPr/>
            </a:pPr>
            <a:r>
              <a:rPr lang="en-US" sz="1940" dirty="0">
                <a:solidFill>
                  <a:srgbClr val="FFFF00"/>
                </a:solidFill>
                <a:latin typeface="Gill Sans MT" panose="020B0502020104020203" pitchFamily="34" charset="0"/>
              </a:rPr>
              <a:t>2,000,000,000</a:t>
            </a:r>
            <a:r>
              <a:rPr lang="en-US" sz="1940" dirty="0">
                <a:solidFill>
                  <a:srgbClr val="FFFFFF"/>
                </a:solidFill>
                <a:latin typeface="Gill Sans MT" panose="020B0502020104020203" pitchFamily="34" charset="0"/>
              </a:rPr>
              <a:t> in the stream grammar !</a:t>
            </a:r>
            <a:endParaRPr lang="en-US" sz="1940" dirty="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marL="277495" indent="-277495" defTabSz="88773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  <a:buFontTx/>
              <a:buChar char="•"/>
              <a:defRPr/>
            </a:pPr>
            <a:r>
              <a:rPr lang="en-US" sz="2330" dirty="0">
                <a:solidFill>
                  <a:srgbClr val="FFFFFF"/>
                </a:solidFill>
                <a:latin typeface="Gill Sans MT" panose="020B0502020104020203" pitchFamily="34" charset="0"/>
              </a:rPr>
              <a:t>All TSC, PDC and DC tests are </a:t>
            </a:r>
            <a:r>
              <a:rPr lang="en-US" sz="2330" dirty="0">
                <a:solidFill>
                  <a:srgbClr val="FFFF00"/>
                </a:solidFill>
                <a:latin typeface="Gill Sans MT" panose="020B0502020104020203" pitchFamily="34" charset="0"/>
              </a:rPr>
              <a:t>in the grammar</a:t>
            </a:r>
            <a:r>
              <a:rPr lang="en-US" sz="2330" dirty="0">
                <a:solidFill>
                  <a:srgbClr val="FFFFFF"/>
                </a:solidFill>
                <a:latin typeface="Gill Sans MT" panose="020B0502020104020203" pitchFamily="34" charset="0"/>
              </a:rPr>
              <a:t> … how about tests that are </a:t>
            </a:r>
            <a:r>
              <a:rPr lang="en-US" sz="272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NOT in the grammar</a:t>
            </a:r>
            <a:r>
              <a:rPr lang="en-US" sz="2330" dirty="0">
                <a:solidFill>
                  <a:srgbClr val="FFFFFF"/>
                </a:solidFill>
                <a:latin typeface="Gill Sans MT" panose="020B0502020104020203" pitchFamily="34" charset="0"/>
              </a:rPr>
              <a:t> ?</a:t>
            </a:r>
            <a:endParaRPr lang="en-US" sz="2330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 bldLvl="0" animBg="1" autoUpdateAnimBg="0"/>
      <p:bldP spid="27238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defTabSz="8877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875" b="0">
                <a:solidFill>
                  <a:srgbClr val="FFFFFF"/>
                </a:solidFill>
                <a:latin typeface="Arial" panose="020B0604020202020204" pitchFamily="34" charset="0"/>
              </a:rPr>
              <a:t>Introduction to Software Testing, edition 2  (Ch 9)</a:t>
            </a:r>
            <a:endParaRPr lang="zh-CN" altLang="en-US" sz="875" b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defTabSz="8877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875" b="0">
                <a:solidFill>
                  <a:srgbClr val="FFFFFF"/>
                </a:solidFill>
                <a:latin typeface="Arial" panose="020B0604020202020204" pitchFamily="34" charset="0"/>
              </a:rPr>
              <a:t>© Ammann &amp; Offutt</a:t>
            </a:r>
            <a:endParaRPr lang="en-US" altLang="zh-CN" sz="875" b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defTabSz="887730" eaLnBrk="0" fontAlgn="base" hangingPunct="0">
              <a:spcBef>
                <a:spcPct val="0"/>
              </a:spcBef>
              <a:spcAft>
                <a:spcPct val="0"/>
              </a:spcAft>
            </a:pPr>
            <a:fld id="{9760B271-0ECD-4BCF-A3A3-255C0B763BC2}" type="slidenum">
              <a:rPr lang="zh-CN" altLang="en-US" sz="875" b="0">
                <a:solidFill>
                  <a:srgbClr val="FFFFFF"/>
                </a:solidFill>
                <a:latin typeface="Arial" panose="020B0604020202020204" pitchFamily="34" charset="0"/>
              </a:rPr>
            </a:fld>
            <a:endParaRPr lang="en-US" altLang="zh-CN" sz="875" b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Mutation Testing</a:t>
            </a:r>
            <a:endParaRPr lang="en-US" altLang="en-US" smtClean="0">
              <a:ea typeface="SimSun" panose="02010600030101010101" pitchFamily="2" charset="-122"/>
            </a:endParaRP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2522" y="1335042"/>
            <a:ext cx="8606959" cy="5109322"/>
          </a:xfrm>
        </p:spPr>
        <p:txBody>
          <a:bodyPr/>
          <a:lstStyle/>
          <a:p>
            <a:r>
              <a:rPr lang="en-US" altLang="en-US" dirty="0" smtClean="0"/>
              <a:t>Grammars describe both </a:t>
            </a:r>
            <a:r>
              <a:rPr lang="en-US" altLang="en-US" dirty="0" smtClean="0">
                <a:solidFill>
                  <a:schemeClr val="tx2"/>
                </a:solidFill>
              </a:rPr>
              <a:t>valid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solidFill>
                  <a:schemeClr val="tx2"/>
                </a:solidFill>
              </a:rPr>
              <a:t>invalid</a:t>
            </a:r>
            <a:r>
              <a:rPr lang="en-US" altLang="en-US" dirty="0" smtClean="0"/>
              <a:t> strings</a:t>
            </a:r>
            <a:endParaRPr lang="en-US" altLang="en-US" dirty="0" smtClean="0"/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Both types can be produced as </a:t>
            </a:r>
            <a:r>
              <a:rPr lang="en-US" altLang="en-US" dirty="0" smtClean="0">
                <a:solidFill>
                  <a:schemeClr val="tx2"/>
                </a:solidFill>
              </a:rPr>
              <a:t>mutants</a:t>
            </a:r>
            <a:endParaRPr lang="en-US" altLang="en-US" dirty="0" smtClean="0">
              <a:solidFill>
                <a:schemeClr val="tx2"/>
              </a:solidFill>
            </a:endParaRP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A mutant is a modification of a valid string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Mutants may be valid or invalid strings</a:t>
            </a:r>
            <a:endParaRPr lang="en-US" altLang="en-US" dirty="0" smtClean="0"/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Mutation is based on “</a:t>
            </a:r>
            <a:r>
              <a:rPr lang="en-US" altLang="en-US" dirty="0" smtClean="0">
                <a:solidFill>
                  <a:schemeClr val="tx2"/>
                </a:solidFill>
              </a:rPr>
              <a:t>mutation operators</a:t>
            </a:r>
            <a:r>
              <a:rPr lang="en-US" altLang="en-US" dirty="0" smtClean="0"/>
              <a:t>” and “</a:t>
            </a:r>
            <a:r>
              <a:rPr lang="en-US" altLang="en-US" dirty="0" smtClean="0">
                <a:solidFill>
                  <a:schemeClr val="tx2"/>
                </a:solidFill>
              </a:rPr>
              <a:t>ground strings</a:t>
            </a:r>
            <a:r>
              <a:rPr lang="en-US" altLang="en-US" dirty="0" smtClean="0"/>
              <a:t>”</a:t>
            </a:r>
            <a:endParaRPr lang="en-US" alt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250409" y="801502"/>
            <a:ext cx="1247457" cy="450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8877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330" dirty="0">
                <a:solidFill>
                  <a:srgbClr val="FAFD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(9.1.2)</a:t>
            </a:r>
            <a:endParaRPr lang="en-US" sz="2330" dirty="0">
              <a:solidFill>
                <a:srgbClr val="FAFD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8877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7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Introduction to Software Testing, edition 2  (Ch 9)</a:t>
            </a:r>
            <a:endParaRPr kumimoji="0" lang="zh-CN" altLang="en-US" sz="87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8877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7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© Ammann &amp; Offutt</a:t>
            </a:r>
            <a:endParaRPr kumimoji="0" lang="en-US" altLang="zh-CN" sz="87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8877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0D0680-5A55-4D07-858F-833831AF2437}" type="slidenum">
              <a:rPr kumimoji="0" lang="zh-CN" altLang="en-US" sz="87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</a:fld>
            <a:endParaRPr kumimoji="0" lang="en-US" altLang="zh-CN" sz="87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Mutation ?</a:t>
            </a:r>
            <a:endParaRPr lang="en-US" altLang="en-US" smtClean="0"/>
          </a:p>
        </p:txBody>
      </p:sp>
      <p:sp>
        <p:nvSpPr>
          <p:cNvPr id="281606" name="Text Box 6"/>
          <p:cNvSpPr txBox="1">
            <a:spLocks noChangeArrowheads="1"/>
          </p:cNvSpPr>
          <p:nvPr/>
        </p:nvSpPr>
        <p:spPr bwMode="auto">
          <a:xfrm>
            <a:off x="1991286" y="1954446"/>
            <a:ext cx="8209429" cy="3020250"/>
          </a:xfrm>
          <a:prstGeom prst="rect">
            <a:avLst/>
          </a:prstGeom>
          <a:gradFill rotWithShape="1">
            <a:gsLst>
              <a:gs pos="0">
                <a:srgbClr val="3333FF">
                  <a:gamma/>
                  <a:shade val="46275"/>
                  <a:invGamma/>
                </a:srgbClr>
              </a:gs>
              <a:gs pos="50000">
                <a:srgbClr val="3333FF"/>
              </a:gs>
              <a:gs pos="100000">
                <a:srgbClr val="3333FF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algn="ctr" defTabSz="88773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72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General View</a:t>
            </a:r>
            <a:endParaRPr kumimoji="0" lang="en-US" altLang="zh-CN" sz="272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 MT" panose="020B0502020104020203" pitchFamily="34" charset="0"/>
              <a:ea typeface="SimSun" panose="02010600030101010101" pitchFamily="2" charset="-122"/>
              <a:cs typeface="+mn-cs"/>
            </a:endParaRPr>
          </a:p>
          <a:p>
            <a:pPr marL="0" marR="0" lvl="0" indent="0" algn="ctr" defTabSz="88773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72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 MT" panose="020B0502020104020203" pitchFamily="34" charset="0"/>
              <a:ea typeface="SimSun" panose="02010600030101010101" pitchFamily="2" charset="-122"/>
              <a:cs typeface="+mn-cs"/>
            </a:endParaRPr>
          </a:p>
          <a:p>
            <a:pPr marL="0" marR="0" lvl="0" indent="0" algn="ctr" defTabSz="88773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72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 MT" panose="020B0502020104020203" pitchFamily="34" charset="0"/>
              <a:ea typeface="SimSun" panose="02010600030101010101" pitchFamily="2" charset="-122"/>
              <a:cs typeface="+mn-cs"/>
            </a:endParaRPr>
          </a:p>
          <a:p>
            <a:pPr marL="0" marR="0" lvl="0" indent="0" algn="ctr" defTabSz="88773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72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 MT" panose="020B0502020104020203" pitchFamily="34" charset="0"/>
              <a:ea typeface="SimSun" panose="02010600030101010101" pitchFamily="2" charset="-122"/>
              <a:cs typeface="+mn-cs"/>
            </a:endParaRPr>
          </a:p>
          <a:p>
            <a:pPr marL="0" marR="0" lvl="0" indent="0" algn="ctr" defTabSz="88773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72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 MT" panose="020B0502020104020203" pitchFamily="34" charset="0"/>
              <a:ea typeface="SimSun" panose="02010600030101010101" pitchFamily="2" charset="-122"/>
              <a:cs typeface="+mn-cs"/>
            </a:endParaRPr>
          </a:p>
          <a:p>
            <a:pPr marL="0" marR="0" lvl="0" indent="0" algn="ctr" defTabSz="88773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72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 MT" panose="020B0502020104020203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81607" name="Text Box 7"/>
          <p:cNvSpPr txBox="1">
            <a:spLocks noChangeArrowheads="1"/>
          </p:cNvSpPr>
          <p:nvPr/>
        </p:nvSpPr>
        <p:spPr bwMode="auto">
          <a:xfrm>
            <a:off x="1991286" y="1980640"/>
            <a:ext cx="8209429" cy="3020250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algn="ctr" defTabSz="88773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72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 MT" panose="020B0502020104020203" pitchFamily="34" charset="0"/>
              <a:ea typeface="SimSun" panose="02010600030101010101" pitchFamily="2" charset="-122"/>
              <a:cs typeface="+mn-cs"/>
            </a:endParaRPr>
          </a:p>
          <a:p>
            <a:pPr marL="0" marR="0" lvl="0" indent="0" algn="ctr" defTabSz="88773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7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We are performing mutation analysis whenever we</a:t>
            </a:r>
            <a:endParaRPr kumimoji="0" lang="en-US" altLang="zh-CN" sz="272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 MT" panose="020B0502020104020203" pitchFamily="34" charset="0"/>
              <a:ea typeface="SimSun" panose="02010600030101010101" pitchFamily="2" charset="-122"/>
              <a:cs typeface="+mn-cs"/>
            </a:endParaRPr>
          </a:p>
          <a:p>
            <a:pPr marL="0" marR="0" lvl="0" indent="0" algn="l" defTabSz="88773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7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 use well defined </a:t>
            </a:r>
            <a:r>
              <a:rPr kumimoji="0" lang="en-US" altLang="zh-CN" sz="272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rules</a:t>
            </a:r>
            <a:endParaRPr kumimoji="0" lang="en-US" altLang="zh-CN" sz="272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 MT" panose="020B0502020104020203" pitchFamily="34" charset="0"/>
              <a:ea typeface="SimSun" panose="02010600030101010101" pitchFamily="2" charset="-122"/>
              <a:cs typeface="+mn-cs"/>
            </a:endParaRPr>
          </a:p>
          <a:p>
            <a:pPr marL="0" marR="0" lvl="0" indent="0" algn="l" defTabSz="88773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7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 defined on </a:t>
            </a:r>
            <a:r>
              <a:rPr kumimoji="0" lang="en-US" altLang="zh-CN" sz="272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syntactic descriptions</a:t>
            </a:r>
            <a:endParaRPr kumimoji="0" lang="en-US" altLang="zh-CN" sz="272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 MT" panose="020B0502020104020203" pitchFamily="34" charset="0"/>
              <a:ea typeface="SimSun" panose="02010600030101010101" pitchFamily="2" charset="-122"/>
              <a:cs typeface="+mn-cs"/>
            </a:endParaRPr>
          </a:p>
          <a:p>
            <a:pPr marL="0" marR="0" lvl="0" indent="0" algn="l" defTabSz="88773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7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 to make </a:t>
            </a:r>
            <a:r>
              <a:rPr kumimoji="0" lang="en-US" altLang="zh-CN" sz="272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systematic changes</a:t>
            </a:r>
            <a:endParaRPr kumimoji="0" lang="en-US" altLang="zh-CN" sz="272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 MT" panose="020B0502020104020203" pitchFamily="34" charset="0"/>
              <a:ea typeface="SimSun" panose="02010600030101010101" pitchFamily="2" charset="-122"/>
              <a:cs typeface="+mn-cs"/>
            </a:endParaRPr>
          </a:p>
          <a:p>
            <a:pPr marL="0" marR="0" lvl="0" indent="0" algn="l" defTabSz="88773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7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 to the </a:t>
            </a:r>
            <a:r>
              <a:rPr kumimoji="0" lang="en-US" altLang="zh-CN" sz="272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syntax</a:t>
            </a:r>
            <a:r>
              <a:rPr kumimoji="0" lang="en-US" altLang="zh-CN" sz="27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 or to </a:t>
            </a:r>
            <a:r>
              <a:rPr kumimoji="0" lang="en-US" altLang="zh-CN" sz="272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objects</a:t>
            </a:r>
            <a:r>
              <a:rPr kumimoji="0" lang="en-US" altLang="zh-CN" sz="27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 developed from the syntax</a:t>
            </a:r>
            <a:endParaRPr kumimoji="0" lang="en-US" sz="272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 MT" panose="020B0502020104020203" pitchFamily="34" charset="0"/>
              <a:ea typeface="SimSun" panose="02010600030101010101" pitchFamily="2" charset="-122"/>
              <a:cs typeface="+mn-cs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4542865" y="1806529"/>
            <a:ext cx="4437529" cy="1701053"/>
            <a:chOff x="1872" y="1680"/>
            <a:chExt cx="2880" cy="1104"/>
          </a:xfrm>
        </p:grpSpPr>
        <p:sp>
          <p:nvSpPr>
            <p:cNvPr id="25625" name="Oval 9"/>
            <p:cNvSpPr>
              <a:spLocks noChangeArrowheads="1"/>
            </p:cNvSpPr>
            <p:nvPr/>
          </p:nvSpPr>
          <p:spPr bwMode="auto">
            <a:xfrm>
              <a:off x="1872" y="2400"/>
              <a:ext cx="672" cy="38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8877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94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5626" name="Text Box 10"/>
            <p:cNvSpPr txBox="1">
              <a:spLocks noChangeArrowheads="1"/>
            </p:cNvSpPr>
            <p:nvPr/>
          </p:nvSpPr>
          <p:spPr bwMode="auto">
            <a:xfrm>
              <a:off x="3744" y="1680"/>
              <a:ext cx="1008" cy="525"/>
            </a:xfrm>
            <a:prstGeom prst="rect">
              <a:avLst/>
            </a:prstGeom>
            <a:solidFill>
              <a:srgbClr val="0000CC"/>
            </a:solidFill>
            <a:ln w="38100">
              <a:solidFill>
                <a:srgbClr val="FF0000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88773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330" b="1" i="0" u="none" strike="noStrike" kern="1200" cap="none" spc="0" normalizeH="0" baseline="0" noProof="0" dirty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mutation operators</a:t>
              </a:r>
              <a:endParaRPr kumimoji="0" lang="en-US" altLang="en-US" sz="2330" b="1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25627" name="Line 11"/>
            <p:cNvSpPr>
              <a:spLocks noChangeShapeType="1"/>
            </p:cNvSpPr>
            <p:nvPr/>
          </p:nvSpPr>
          <p:spPr bwMode="auto">
            <a:xfrm flipV="1">
              <a:off x="2544" y="2016"/>
              <a:ext cx="120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8877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94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3" name="Group 12"/>
          <p:cNvGrpSpPr/>
          <p:nvPr/>
        </p:nvGrpSpPr>
        <p:grpSpPr bwMode="auto">
          <a:xfrm>
            <a:off x="3803276" y="2841952"/>
            <a:ext cx="5620871" cy="1257300"/>
            <a:chOff x="1392" y="2352"/>
            <a:chExt cx="3648" cy="816"/>
          </a:xfrm>
        </p:grpSpPr>
        <p:sp>
          <p:nvSpPr>
            <p:cNvPr id="25622" name="Oval 13"/>
            <p:cNvSpPr>
              <a:spLocks noChangeArrowheads="1"/>
            </p:cNvSpPr>
            <p:nvPr/>
          </p:nvSpPr>
          <p:spPr bwMode="auto">
            <a:xfrm>
              <a:off x="1392" y="2736"/>
              <a:ext cx="2304" cy="43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8877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94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5623" name="Text Box 14"/>
            <p:cNvSpPr txBox="1">
              <a:spLocks noChangeArrowheads="1"/>
            </p:cNvSpPr>
            <p:nvPr/>
          </p:nvSpPr>
          <p:spPr bwMode="auto">
            <a:xfrm>
              <a:off x="3888" y="2352"/>
              <a:ext cx="1152" cy="293"/>
            </a:xfrm>
            <a:prstGeom prst="rect">
              <a:avLst/>
            </a:prstGeom>
            <a:solidFill>
              <a:srgbClr val="0000CC"/>
            </a:solidFill>
            <a:ln w="38100">
              <a:solidFill>
                <a:srgbClr val="FF0000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88773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330" b="1" i="0" u="none" strike="noStrike" kern="1200" cap="none" spc="0" normalizeH="0" baseline="0" noProof="0" dirty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grammars</a:t>
              </a:r>
              <a:endParaRPr kumimoji="0" lang="en-US" altLang="en-US" sz="2330" b="1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25624" name="Line 15"/>
            <p:cNvSpPr>
              <a:spLocks noChangeShapeType="1"/>
            </p:cNvSpPr>
            <p:nvPr/>
          </p:nvSpPr>
          <p:spPr bwMode="auto">
            <a:xfrm flipV="1">
              <a:off x="3264" y="2592"/>
              <a:ext cx="624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8877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94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4" name="Group 16"/>
          <p:cNvGrpSpPr/>
          <p:nvPr/>
        </p:nvGrpSpPr>
        <p:grpSpPr bwMode="auto">
          <a:xfrm>
            <a:off x="3063688" y="4469046"/>
            <a:ext cx="2662518" cy="1181800"/>
            <a:chOff x="912" y="3408"/>
            <a:chExt cx="1728" cy="767"/>
          </a:xfrm>
        </p:grpSpPr>
        <p:sp>
          <p:nvSpPr>
            <p:cNvPr id="25619" name="Oval 17"/>
            <p:cNvSpPr>
              <a:spLocks noChangeArrowheads="1"/>
            </p:cNvSpPr>
            <p:nvPr/>
          </p:nvSpPr>
          <p:spPr bwMode="auto">
            <a:xfrm>
              <a:off x="912" y="3408"/>
              <a:ext cx="768" cy="38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8877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94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5620" name="Text Box 18"/>
            <p:cNvSpPr txBox="1">
              <a:spLocks noChangeArrowheads="1"/>
            </p:cNvSpPr>
            <p:nvPr/>
          </p:nvSpPr>
          <p:spPr bwMode="auto">
            <a:xfrm>
              <a:off x="1488" y="3882"/>
              <a:ext cx="1152" cy="293"/>
            </a:xfrm>
            <a:prstGeom prst="rect">
              <a:avLst/>
            </a:prstGeom>
            <a:solidFill>
              <a:srgbClr val="0000CC"/>
            </a:solidFill>
            <a:ln w="38100">
              <a:solidFill>
                <a:srgbClr val="FF0000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88773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330" b="1" i="0" u="none" strike="noStrike" kern="1200" cap="none" spc="0" normalizeH="0" baseline="0" noProof="0" dirty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grammar</a:t>
              </a:r>
              <a:endParaRPr kumimoji="0" lang="en-US" altLang="en-US" sz="2330" b="1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25621" name="Line 19"/>
            <p:cNvSpPr>
              <a:spLocks noChangeShapeType="1"/>
            </p:cNvSpPr>
            <p:nvPr/>
          </p:nvSpPr>
          <p:spPr bwMode="auto">
            <a:xfrm>
              <a:off x="1248" y="3792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8877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94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5" name="Group 20"/>
          <p:cNvGrpSpPr/>
          <p:nvPr/>
        </p:nvGrpSpPr>
        <p:grpSpPr bwMode="auto">
          <a:xfrm>
            <a:off x="4912660" y="4469051"/>
            <a:ext cx="5354311" cy="1580872"/>
            <a:chOff x="2112" y="3360"/>
            <a:chExt cx="3475" cy="1026"/>
          </a:xfrm>
        </p:grpSpPr>
        <p:sp>
          <p:nvSpPr>
            <p:cNvPr id="25616" name="Oval 21"/>
            <p:cNvSpPr>
              <a:spLocks noChangeArrowheads="1"/>
            </p:cNvSpPr>
            <p:nvPr/>
          </p:nvSpPr>
          <p:spPr bwMode="auto">
            <a:xfrm>
              <a:off x="2112" y="3360"/>
              <a:ext cx="816" cy="38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8877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94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5617" name="Text Box 22"/>
            <p:cNvSpPr txBox="1">
              <a:spLocks noChangeArrowheads="1"/>
            </p:cNvSpPr>
            <p:nvPr/>
          </p:nvSpPr>
          <p:spPr bwMode="auto">
            <a:xfrm>
              <a:off x="3696" y="3744"/>
              <a:ext cx="1891" cy="642"/>
            </a:xfrm>
            <a:prstGeom prst="rect">
              <a:avLst/>
            </a:prstGeom>
            <a:solidFill>
              <a:srgbClr val="0000CC"/>
            </a:solidFill>
            <a:ln w="38100">
              <a:solidFill>
                <a:srgbClr val="FF0000"/>
              </a:solidFill>
              <a:miter lim="800000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88773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330" b="1" i="0" u="none" strike="noStrike" kern="1200" cap="none" spc="0" normalizeH="0" baseline="0" noProof="0" dirty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ground strings</a:t>
              </a:r>
              <a:endParaRPr kumimoji="0" lang="en-US" altLang="en-US" sz="2330" b="1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  <a:p>
              <a:pPr marL="0" marR="0" lvl="0" indent="0" algn="ctr" defTabSz="88773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330" b="1" i="0" u="none" strike="noStrike" kern="1200" cap="none" spc="0" normalizeH="0" baseline="0" noProof="0" dirty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(tests or programs)</a:t>
              </a:r>
              <a:endParaRPr kumimoji="0" lang="en-US" altLang="en-US" sz="2330" b="1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25618" name="Line 23"/>
            <p:cNvSpPr>
              <a:spLocks noChangeShapeType="1"/>
            </p:cNvSpPr>
            <p:nvPr/>
          </p:nvSpPr>
          <p:spPr bwMode="auto">
            <a:xfrm>
              <a:off x="2880" y="3648"/>
              <a:ext cx="816" cy="4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8877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94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6" name="Group 24"/>
          <p:cNvGrpSpPr/>
          <p:nvPr/>
        </p:nvGrpSpPr>
        <p:grpSpPr bwMode="auto">
          <a:xfrm>
            <a:off x="3433482" y="3433624"/>
            <a:ext cx="7026088" cy="1109382"/>
            <a:chOff x="1152" y="2688"/>
            <a:chExt cx="4560" cy="720"/>
          </a:xfrm>
        </p:grpSpPr>
        <p:sp>
          <p:nvSpPr>
            <p:cNvPr id="25613" name="Oval 25"/>
            <p:cNvSpPr>
              <a:spLocks noChangeArrowheads="1"/>
            </p:cNvSpPr>
            <p:nvPr/>
          </p:nvSpPr>
          <p:spPr bwMode="auto">
            <a:xfrm>
              <a:off x="1152" y="3024"/>
              <a:ext cx="2064" cy="38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8877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94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5614" name="Text Box 26"/>
            <p:cNvSpPr txBox="1">
              <a:spLocks noChangeArrowheads="1"/>
            </p:cNvSpPr>
            <p:nvPr/>
          </p:nvSpPr>
          <p:spPr bwMode="auto">
            <a:xfrm>
              <a:off x="3696" y="2688"/>
              <a:ext cx="2016" cy="641"/>
            </a:xfrm>
            <a:prstGeom prst="rect">
              <a:avLst/>
            </a:prstGeom>
            <a:solidFill>
              <a:srgbClr val="0000CC"/>
            </a:solidFill>
            <a:ln w="38100">
              <a:solidFill>
                <a:srgbClr val="FF0000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88773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940" b="1" i="0" u="none" strike="noStrike" kern="1200" cap="none" spc="0" normalizeH="0" baseline="0" noProof="0" dirty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Applied universally or according to empirically verified distributions</a:t>
              </a:r>
              <a:endParaRPr kumimoji="0" lang="en-US" altLang="en-US" sz="1940" b="1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25615" name="Line 27"/>
            <p:cNvSpPr>
              <a:spLocks noChangeShapeType="1"/>
            </p:cNvSpPr>
            <p:nvPr/>
          </p:nvSpPr>
          <p:spPr bwMode="auto">
            <a:xfrm flipV="1">
              <a:off x="3216" y="3120"/>
              <a:ext cx="48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88773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940" b="1" i="0" u="none" strike="noStrike" kern="120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8160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281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81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281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2816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2816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6" grpId="0" bldLvl="0" animBg="1" autoUpdateAnimBg="0"/>
      <p:bldP spid="281607" grpId="0" autoUpdateAnimBg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8877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7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Introduction to Software Testing, edition 2  (Ch 9)</a:t>
            </a:r>
            <a:endParaRPr kumimoji="0" lang="zh-CN" altLang="en-US" sz="87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8877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7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© Ammann &amp; Offutt</a:t>
            </a:r>
            <a:endParaRPr kumimoji="0" lang="en-US" altLang="zh-CN" sz="87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8877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CDF83B-681C-42CE-8DC7-3A5AC128700B}" type="slidenum">
              <a:rPr kumimoji="0" lang="zh-CN" altLang="en-US" sz="87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</a:fld>
            <a:endParaRPr kumimoji="0" lang="en-US" altLang="zh-CN" sz="87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1806389" y="241068"/>
            <a:ext cx="8571520" cy="636354"/>
          </a:xfrm>
        </p:spPr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Mutation Testing</a:t>
            </a:r>
            <a:endParaRPr lang="en-US" altLang="zh-CN" smtClean="0">
              <a:ea typeface="SimSun" panose="02010600030101010101" pitchFamily="2" charset="-122"/>
            </a:endParaRP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2522" y="1370479"/>
            <a:ext cx="8606959" cy="5073884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2"/>
                </a:solidFill>
                <a:ea typeface="SimSun" panose="02010600030101010101" pitchFamily="2" charset="-122"/>
              </a:rPr>
              <a:t>Ground string</a:t>
            </a:r>
            <a:r>
              <a:rPr lang="en-US" altLang="zh-CN" dirty="0" smtClean="0">
                <a:ea typeface="SimSun" panose="02010600030101010101" pitchFamily="2" charset="-122"/>
              </a:rPr>
              <a:t>: A </a:t>
            </a:r>
            <a:r>
              <a:rPr lang="en-US" altLang="zh-CN" dirty="0" smtClean="0">
                <a:solidFill>
                  <a:schemeClr val="tx2"/>
                </a:solidFill>
                <a:ea typeface="SimSun" panose="02010600030101010101" pitchFamily="2" charset="-122"/>
              </a:rPr>
              <a:t>string</a:t>
            </a:r>
            <a:r>
              <a:rPr lang="en-US" altLang="zh-CN" dirty="0" smtClean="0">
                <a:ea typeface="SimSun" panose="02010600030101010101" pitchFamily="2" charset="-122"/>
              </a:rPr>
              <a:t> in the grammar</a:t>
            </a:r>
            <a:endParaRPr lang="en-US" altLang="zh-CN" dirty="0" smtClean="0">
              <a:ea typeface="SimSun" panose="02010600030101010101" pitchFamily="2" charset="-122"/>
            </a:endParaRPr>
          </a:p>
          <a:p>
            <a:pPr lvl="1"/>
            <a:r>
              <a:rPr lang="en-US" altLang="zh-CN" dirty="0" smtClean="0">
                <a:ea typeface="SimSun" panose="02010600030101010101" pitchFamily="2" charset="-122"/>
              </a:rPr>
              <a:t>The term “ground” is used as an analogy to algebraic ground terms</a:t>
            </a:r>
            <a:endParaRPr lang="en-US" altLang="zh-CN" dirty="0" smtClean="0">
              <a:ea typeface="SimSun" panose="02010600030101010101" pitchFamily="2" charset="-122"/>
            </a:endParaRPr>
          </a:p>
          <a:p>
            <a:endParaRPr lang="en-US" altLang="zh-CN" dirty="0" smtClean="0">
              <a:ea typeface="SimSun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tx2"/>
                </a:solidFill>
                <a:ea typeface="SimSun" panose="02010600030101010101" pitchFamily="2" charset="-122"/>
              </a:rPr>
              <a:t>Mutation Operator</a:t>
            </a:r>
            <a:r>
              <a:rPr lang="en-US" altLang="zh-CN" dirty="0" smtClean="0">
                <a:ea typeface="SimSun" panose="02010600030101010101" pitchFamily="2" charset="-122"/>
              </a:rPr>
              <a:t> : A rule that specifies </a:t>
            </a:r>
            <a:r>
              <a:rPr lang="en-US" altLang="zh-CN" dirty="0" smtClean="0">
                <a:solidFill>
                  <a:schemeClr val="tx2"/>
                </a:solidFill>
                <a:ea typeface="SimSun" panose="02010600030101010101" pitchFamily="2" charset="-122"/>
              </a:rPr>
              <a:t>syntactic modifications</a:t>
            </a:r>
            <a:r>
              <a:rPr lang="en-US" altLang="zh-CN" dirty="0" smtClean="0">
                <a:ea typeface="SimSun" panose="02010600030101010101" pitchFamily="2" charset="-122"/>
              </a:rPr>
              <a:t> of strings generated from a grammar</a:t>
            </a:r>
            <a:endParaRPr lang="en-US" altLang="zh-CN" dirty="0" smtClean="0">
              <a:ea typeface="SimSun" panose="02010600030101010101" pitchFamily="2" charset="-122"/>
            </a:endParaRPr>
          </a:p>
          <a:p>
            <a:endParaRPr lang="en-US" altLang="zh-CN" dirty="0" smtClean="0">
              <a:ea typeface="SimSun" panose="02010600030101010101" pitchFamily="2" charset="-122"/>
            </a:endParaRPr>
          </a:p>
          <a:p>
            <a:r>
              <a:rPr lang="en-US" altLang="zh-CN" dirty="0" smtClean="0">
                <a:solidFill>
                  <a:schemeClr val="tx2"/>
                </a:solidFill>
                <a:ea typeface="SimSun" panose="02010600030101010101" pitchFamily="2" charset="-122"/>
              </a:rPr>
              <a:t>Mutant</a:t>
            </a:r>
            <a:r>
              <a:rPr lang="en-US" altLang="zh-CN" dirty="0" smtClean="0">
                <a:ea typeface="SimSun" panose="02010600030101010101" pitchFamily="2" charset="-122"/>
              </a:rPr>
              <a:t> : The result of </a:t>
            </a:r>
            <a:r>
              <a:rPr lang="en-US" altLang="zh-CN" dirty="0" smtClean="0">
                <a:solidFill>
                  <a:schemeClr val="tx2"/>
                </a:solidFill>
                <a:ea typeface="SimSun" panose="02010600030101010101" pitchFamily="2" charset="-122"/>
              </a:rPr>
              <a:t>one application</a:t>
            </a:r>
            <a:r>
              <a:rPr lang="en-US" altLang="zh-CN" dirty="0" smtClean="0">
                <a:ea typeface="SimSun" panose="02010600030101010101" pitchFamily="2" charset="-122"/>
              </a:rPr>
              <a:t> of a mutation operator</a:t>
            </a:r>
            <a:endParaRPr lang="en-US" altLang="zh-CN" dirty="0" smtClean="0">
              <a:ea typeface="SimSun" panose="02010600030101010101" pitchFamily="2" charset="-122"/>
            </a:endParaRPr>
          </a:p>
          <a:p>
            <a:pPr lvl="1"/>
            <a:r>
              <a:rPr lang="en-US" altLang="zh-CN" dirty="0" smtClean="0">
                <a:ea typeface="SimSun" panose="02010600030101010101" pitchFamily="2" charset="-122"/>
              </a:rPr>
              <a:t>A mutant is a string either in the grammar or very close to being in the grammar</a:t>
            </a:r>
            <a:endParaRPr lang="en-US" altLang="zh-CN" dirty="0" smtClean="0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defTabSz="8877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875" b="0">
                <a:solidFill>
                  <a:srgbClr val="FFFFFF"/>
                </a:solidFill>
                <a:latin typeface="Arial" panose="020B0604020202020204" pitchFamily="34" charset="0"/>
              </a:rPr>
              <a:t>Introduction to Software Testing, edition 2  (Ch 9)</a:t>
            </a:r>
            <a:endParaRPr lang="zh-CN" altLang="en-US" sz="875" b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defTabSz="8877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875" b="0">
                <a:solidFill>
                  <a:srgbClr val="FFFFFF"/>
                </a:solidFill>
                <a:latin typeface="Arial" panose="020B0604020202020204" pitchFamily="34" charset="0"/>
              </a:rPr>
              <a:t>© Ammann &amp; Offutt</a:t>
            </a:r>
            <a:endParaRPr lang="en-US" altLang="zh-CN" sz="875" b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defTabSz="887730" eaLnBrk="0" fontAlgn="base" hangingPunct="0">
              <a:spcBef>
                <a:spcPct val="0"/>
              </a:spcBef>
              <a:spcAft>
                <a:spcPct val="0"/>
              </a:spcAft>
            </a:pPr>
            <a:fld id="{71066549-38E1-4DA8-A093-5494C97CF2EE}" type="slidenum">
              <a:rPr lang="zh-CN" altLang="en-US" sz="875" b="0">
                <a:solidFill>
                  <a:srgbClr val="FFFFFF"/>
                </a:solidFill>
                <a:latin typeface="Arial" panose="020B0604020202020204" pitchFamily="34" charset="0"/>
              </a:rPr>
            </a:fld>
            <a:endParaRPr lang="en-US" altLang="zh-CN" sz="875" b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BNF Grammars</a:t>
            </a:r>
            <a:endParaRPr lang="en-US" altLang="en-US" dirty="0" smtClean="0"/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1866481" y="1613927"/>
            <a:ext cx="8459041" cy="4588692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defTabSz="88773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720" dirty="0">
                <a:latin typeface="Helvetica" charset="0"/>
                <a:ea typeface="SimSun" panose="02010600030101010101" pitchFamily="2" charset="-122"/>
              </a:rPr>
              <a:t>Stream  ::=  action*</a:t>
            </a:r>
            <a:endParaRPr lang="en-US" altLang="zh-CN" sz="2720" dirty="0">
              <a:latin typeface="Helvetica" charset="0"/>
              <a:ea typeface="SimSun" panose="02010600030101010101" pitchFamily="2" charset="-122"/>
            </a:endParaRPr>
          </a:p>
          <a:p>
            <a:pPr defTabSz="88773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720" dirty="0">
                <a:latin typeface="Helvetica" charset="0"/>
                <a:ea typeface="SimSun" panose="02010600030101010101" pitchFamily="2" charset="-122"/>
              </a:rPr>
              <a:t>action   ::=  </a:t>
            </a:r>
            <a:r>
              <a:rPr lang="en-US" altLang="zh-CN" sz="2720" dirty="0" err="1">
                <a:latin typeface="Helvetica" charset="0"/>
                <a:ea typeface="SimSun" panose="02010600030101010101" pitchFamily="2" charset="-122"/>
              </a:rPr>
              <a:t>actG</a:t>
            </a:r>
            <a:r>
              <a:rPr lang="en-US" altLang="zh-CN" sz="2720" dirty="0">
                <a:latin typeface="Helvetica" charset="0"/>
                <a:ea typeface="SimSun" panose="02010600030101010101" pitchFamily="2" charset="-122"/>
              </a:rPr>
              <a:t>  |  </a:t>
            </a:r>
            <a:r>
              <a:rPr lang="en-US" altLang="zh-CN" sz="2720" dirty="0" err="1">
                <a:latin typeface="Helvetica" charset="0"/>
                <a:ea typeface="SimSun" panose="02010600030101010101" pitchFamily="2" charset="-122"/>
              </a:rPr>
              <a:t>actB</a:t>
            </a:r>
            <a:endParaRPr lang="en-US" altLang="zh-CN" sz="2720" dirty="0">
              <a:latin typeface="Helvetica" charset="0"/>
              <a:ea typeface="SimSun" panose="02010600030101010101" pitchFamily="2" charset="-122"/>
            </a:endParaRPr>
          </a:p>
          <a:p>
            <a:pPr defTabSz="88773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720" dirty="0" err="1">
                <a:latin typeface="Helvetica" charset="0"/>
                <a:ea typeface="SimSun" panose="02010600030101010101" pitchFamily="2" charset="-122"/>
              </a:rPr>
              <a:t>actG</a:t>
            </a:r>
            <a:r>
              <a:rPr lang="en-US" altLang="zh-CN" sz="2720" dirty="0">
                <a:latin typeface="Helvetica" charset="0"/>
                <a:ea typeface="SimSun" panose="02010600030101010101" pitchFamily="2" charset="-122"/>
              </a:rPr>
              <a:t>      ::=  “G” s  n</a:t>
            </a:r>
            <a:endParaRPr lang="en-US" altLang="zh-CN" sz="2720" dirty="0">
              <a:latin typeface="Helvetica" charset="0"/>
              <a:ea typeface="SimSun" panose="02010600030101010101" pitchFamily="2" charset="-122"/>
            </a:endParaRPr>
          </a:p>
          <a:p>
            <a:pPr defTabSz="88773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720" dirty="0" err="1">
                <a:latin typeface="Helvetica" charset="0"/>
                <a:ea typeface="SimSun" panose="02010600030101010101" pitchFamily="2" charset="-122"/>
              </a:rPr>
              <a:t>actB</a:t>
            </a:r>
            <a:r>
              <a:rPr lang="en-US" altLang="zh-CN" sz="2720" dirty="0">
                <a:latin typeface="Helvetica" charset="0"/>
                <a:ea typeface="SimSun" panose="02010600030101010101" pitchFamily="2" charset="-122"/>
              </a:rPr>
              <a:t>      ::=  “B”  t  n</a:t>
            </a:r>
            <a:endParaRPr lang="en-US" altLang="zh-CN" sz="2720" dirty="0">
              <a:latin typeface="Helvetica" charset="0"/>
              <a:ea typeface="SimSun" panose="02010600030101010101" pitchFamily="2" charset="-122"/>
            </a:endParaRPr>
          </a:p>
          <a:p>
            <a:pPr defTabSz="88773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720" dirty="0">
                <a:latin typeface="Helvetica" charset="0"/>
                <a:ea typeface="SimSun" panose="02010600030101010101" pitchFamily="2" charset="-122"/>
              </a:rPr>
              <a:t>s            ::=  digit</a:t>
            </a:r>
            <a:r>
              <a:rPr lang="en-US" altLang="zh-CN" sz="2720" baseline="30000" dirty="0">
                <a:latin typeface="Helvetica" charset="0"/>
                <a:ea typeface="SimSun" panose="02010600030101010101" pitchFamily="2" charset="-122"/>
              </a:rPr>
              <a:t>1-3</a:t>
            </a:r>
            <a:endParaRPr lang="en-US" altLang="zh-CN" sz="2720" baseline="30000" dirty="0">
              <a:latin typeface="Helvetica" charset="0"/>
              <a:ea typeface="SimSun" panose="02010600030101010101" pitchFamily="2" charset="-122"/>
            </a:endParaRPr>
          </a:p>
          <a:p>
            <a:pPr defTabSz="88773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720" dirty="0">
                <a:latin typeface="Helvetica" charset="0"/>
                <a:ea typeface="SimSun" panose="02010600030101010101" pitchFamily="2" charset="-122"/>
              </a:rPr>
              <a:t>t             ::=  digit</a:t>
            </a:r>
            <a:r>
              <a:rPr lang="en-US" altLang="zh-CN" sz="2720" baseline="30000" dirty="0">
                <a:latin typeface="Helvetica" charset="0"/>
                <a:ea typeface="SimSun" panose="02010600030101010101" pitchFamily="2" charset="-122"/>
              </a:rPr>
              <a:t>1-3</a:t>
            </a:r>
            <a:endParaRPr lang="en-US" altLang="zh-CN" sz="2720" baseline="30000" dirty="0">
              <a:latin typeface="Helvetica" charset="0"/>
              <a:ea typeface="SimSun" panose="02010600030101010101" pitchFamily="2" charset="-122"/>
            </a:endParaRPr>
          </a:p>
          <a:p>
            <a:pPr defTabSz="88773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720" dirty="0">
                <a:latin typeface="Helvetica" charset="0"/>
                <a:ea typeface="SimSun" panose="02010600030101010101" pitchFamily="2" charset="-122"/>
              </a:rPr>
              <a:t>n            ::=  digit</a:t>
            </a:r>
            <a:r>
              <a:rPr lang="en-US" altLang="zh-CN" sz="2720" baseline="30000" dirty="0">
                <a:latin typeface="Helvetica" charset="0"/>
                <a:ea typeface="SimSun" panose="02010600030101010101" pitchFamily="2" charset="-122"/>
              </a:rPr>
              <a:t>2</a:t>
            </a:r>
            <a:r>
              <a:rPr lang="en-US" altLang="zh-CN" sz="2720" dirty="0">
                <a:latin typeface="Helvetica" charset="0"/>
                <a:ea typeface="SimSun" panose="02010600030101010101" pitchFamily="2" charset="-122"/>
              </a:rPr>
              <a:t>  “.”  digit</a:t>
            </a:r>
            <a:r>
              <a:rPr lang="en-US" altLang="zh-CN" sz="2720" baseline="30000" dirty="0">
                <a:latin typeface="Helvetica" charset="0"/>
                <a:ea typeface="SimSun" panose="02010600030101010101" pitchFamily="2" charset="-122"/>
              </a:rPr>
              <a:t>2</a:t>
            </a:r>
            <a:r>
              <a:rPr lang="en-US" altLang="zh-CN" sz="2720" dirty="0">
                <a:latin typeface="Helvetica" charset="0"/>
                <a:ea typeface="SimSun" panose="02010600030101010101" pitchFamily="2" charset="-122"/>
              </a:rPr>
              <a:t>  “.”  digit</a:t>
            </a:r>
            <a:r>
              <a:rPr lang="en-US" altLang="zh-CN" sz="2720" baseline="30000" dirty="0">
                <a:latin typeface="Helvetica" charset="0"/>
                <a:ea typeface="SimSun" panose="02010600030101010101" pitchFamily="2" charset="-122"/>
              </a:rPr>
              <a:t>2</a:t>
            </a:r>
            <a:endParaRPr lang="en-US" altLang="zh-CN" sz="2720" baseline="30000" dirty="0">
              <a:latin typeface="Helvetica" charset="0"/>
              <a:ea typeface="SimSun" panose="02010600030101010101" pitchFamily="2" charset="-122"/>
            </a:endParaRPr>
          </a:p>
          <a:p>
            <a:pPr defTabSz="88773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720" dirty="0">
                <a:latin typeface="Helvetica" charset="0"/>
                <a:ea typeface="SimSun" panose="02010600030101010101" pitchFamily="2" charset="-122"/>
              </a:rPr>
              <a:t>digit       ::=  “0” | “1” | “2” | “3” | “4” | “5” | “6” |</a:t>
            </a:r>
            <a:endParaRPr lang="en-US" altLang="zh-CN" sz="2720" dirty="0">
              <a:latin typeface="Helvetica" charset="0"/>
              <a:ea typeface="SimSun" panose="02010600030101010101" pitchFamily="2" charset="-122"/>
            </a:endParaRPr>
          </a:p>
          <a:p>
            <a:pPr defTabSz="887730" eaLnBrk="0" fontAlgn="base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720" dirty="0">
                <a:latin typeface="Helvetica" charset="0"/>
                <a:ea typeface="SimSun" panose="02010600030101010101" pitchFamily="2" charset="-122"/>
              </a:rPr>
              <a:t>                      “7” | “8” | “9”</a:t>
            </a:r>
            <a:endParaRPr lang="en-US" altLang="zh-CN" sz="2720" dirty="0">
              <a:latin typeface="Helvetica" charset="0"/>
              <a:ea typeface="SimSun" panose="02010600030101010101" pitchFamily="2" charset="-122"/>
            </a:endParaRPr>
          </a:p>
        </p:txBody>
      </p:sp>
      <p:grpSp>
        <p:nvGrpSpPr>
          <p:cNvPr id="2" name="Group 21"/>
          <p:cNvGrpSpPr/>
          <p:nvPr/>
        </p:nvGrpSpPr>
        <p:grpSpPr bwMode="auto">
          <a:xfrm>
            <a:off x="3045199" y="2408989"/>
            <a:ext cx="5463709" cy="420642"/>
            <a:chOff x="900" y="1498"/>
            <a:chExt cx="3546" cy="273"/>
          </a:xfrm>
        </p:grpSpPr>
        <p:sp>
          <p:nvSpPr>
            <p:cNvPr id="19474" name="Text Box 8"/>
            <p:cNvSpPr txBox="1">
              <a:spLocks noChangeArrowheads="1"/>
            </p:cNvSpPr>
            <p:nvPr/>
          </p:nvSpPr>
          <p:spPr bwMode="auto">
            <a:xfrm>
              <a:off x="3211" y="1501"/>
              <a:ext cx="1235" cy="254"/>
            </a:xfrm>
            <a:prstGeom prst="rect">
              <a:avLst/>
            </a:prstGeom>
            <a:solidFill>
              <a:srgbClr val="003399"/>
            </a:solidFill>
            <a:ln w="127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88773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940" i="1">
                  <a:latin typeface="Gill Sans MT" panose="020B0502020104020203" pitchFamily="34" charset="0"/>
                  <a:ea typeface="SimSun" panose="02010600030101010101" pitchFamily="2" charset="-122"/>
                </a:rPr>
                <a:t>Non-terminals</a:t>
              </a:r>
              <a:endParaRPr lang="en-US" altLang="zh-CN" sz="1940" i="1">
                <a:latin typeface="Gill Sans MT" panose="020B0502020104020203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9475" name="Line 9"/>
            <p:cNvSpPr>
              <a:spLocks noChangeShapeType="1"/>
            </p:cNvSpPr>
            <p:nvPr/>
          </p:nvSpPr>
          <p:spPr bwMode="auto">
            <a:xfrm>
              <a:off x="1058" y="1620"/>
              <a:ext cx="2153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877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4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76" name="Line 10"/>
            <p:cNvSpPr>
              <a:spLocks noChangeShapeType="1"/>
            </p:cNvSpPr>
            <p:nvPr/>
          </p:nvSpPr>
          <p:spPr bwMode="auto">
            <a:xfrm flipH="1" flipV="1">
              <a:off x="922" y="1498"/>
              <a:ext cx="136" cy="11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877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4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77" name="Line 11"/>
            <p:cNvSpPr>
              <a:spLocks noChangeShapeType="1"/>
            </p:cNvSpPr>
            <p:nvPr/>
          </p:nvSpPr>
          <p:spPr bwMode="auto">
            <a:xfrm flipH="1">
              <a:off x="900" y="1620"/>
              <a:ext cx="166" cy="15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877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4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22"/>
          <p:cNvGrpSpPr/>
          <p:nvPr/>
        </p:nvGrpSpPr>
        <p:grpSpPr bwMode="auto">
          <a:xfrm>
            <a:off x="8291654" y="4003723"/>
            <a:ext cx="1509993" cy="1100138"/>
            <a:chOff x="4305" y="2533"/>
            <a:chExt cx="980" cy="714"/>
          </a:xfrm>
        </p:grpSpPr>
        <p:sp>
          <p:nvSpPr>
            <p:cNvPr id="19472" name="Text Box 12"/>
            <p:cNvSpPr txBox="1">
              <a:spLocks noChangeArrowheads="1"/>
            </p:cNvSpPr>
            <p:nvPr/>
          </p:nvSpPr>
          <p:spPr bwMode="auto">
            <a:xfrm>
              <a:off x="4446" y="2533"/>
              <a:ext cx="839" cy="254"/>
            </a:xfrm>
            <a:prstGeom prst="rect">
              <a:avLst/>
            </a:prstGeom>
            <a:solidFill>
              <a:srgbClr val="003399"/>
            </a:solidFill>
            <a:ln w="127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88773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940" i="1" dirty="0">
                  <a:latin typeface="Gill Sans MT" panose="020B0502020104020203" pitchFamily="34" charset="0"/>
                  <a:ea typeface="SimSun" panose="02010600030101010101" pitchFamily="2" charset="-122"/>
                </a:rPr>
                <a:t>Terminals</a:t>
              </a:r>
              <a:endParaRPr lang="en-US" altLang="zh-CN" sz="1940" i="1" dirty="0">
                <a:latin typeface="Gill Sans MT" panose="020B0502020104020203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9473" name="Line 13"/>
            <p:cNvSpPr>
              <a:spLocks noChangeShapeType="1"/>
            </p:cNvSpPr>
            <p:nvPr/>
          </p:nvSpPr>
          <p:spPr bwMode="auto">
            <a:xfrm flipV="1">
              <a:off x="4305" y="2786"/>
              <a:ext cx="583" cy="46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877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4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7"/>
          <p:cNvGrpSpPr/>
          <p:nvPr/>
        </p:nvGrpSpPr>
        <p:grpSpPr bwMode="auto">
          <a:xfrm>
            <a:off x="1806390" y="3057669"/>
            <a:ext cx="6402061" cy="620946"/>
            <a:chOff x="96" y="1944"/>
            <a:chExt cx="4155" cy="403"/>
          </a:xfrm>
        </p:grpSpPr>
        <p:sp>
          <p:nvSpPr>
            <p:cNvPr id="19469" name="Text Box 14"/>
            <p:cNvSpPr txBox="1">
              <a:spLocks noChangeArrowheads="1"/>
            </p:cNvSpPr>
            <p:nvPr/>
          </p:nvSpPr>
          <p:spPr bwMode="auto">
            <a:xfrm>
              <a:off x="2954" y="2016"/>
              <a:ext cx="1297" cy="254"/>
            </a:xfrm>
            <a:prstGeom prst="rect">
              <a:avLst/>
            </a:prstGeom>
            <a:solidFill>
              <a:srgbClr val="003399"/>
            </a:solidFill>
            <a:ln w="127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88773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940" i="1">
                  <a:latin typeface="Gill Sans MT" panose="020B0502020104020203" pitchFamily="34" charset="0"/>
                  <a:ea typeface="SimSun" panose="02010600030101010101" pitchFamily="2" charset="-122"/>
                </a:rPr>
                <a:t>Production rule</a:t>
              </a:r>
              <a:endParaRPr lang="en-US" altLang="zh-CN" sz="1940" i="1">
                <a:latin typeface="Gill Sans MT" panose="020B0502020104020203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9470" name="Oval 15"/>
            <p:cNvSpPr>
              <a:spLocks noChangeArrowheads="1"/>
            </p:cNvSpPr>
            <p:nvPr/>
          </p:nvSpPr>
          <p:spPr bwMode="auto">
            <a:xfrm>
              <a:off x="96" y="1944"/>
              <a:ext cx="2541" cy="403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8877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940"/>
            </a:p>
          </p:txBody>
        </p:sp>
        <p:sp>
          <p:nvSpPr>
            <p:cNvPr id="19471" name="Line 16"/>
            <p:cNvSpPr>
              <a:spLocks noChangeShapeType="1"/>
            </p:cNvSpPr>
            <p:nvPr/>
          </p:nvSpPr>
          <p:spPr bwMode="auto">
            <a:xfrm>
              <a:off x="2635" y="2145"/>
              <a:ext cx="317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877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4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20"/>
          <p:cNvGrpSpPr/>
          <p:nvPr/>
        </p:nvGrpSpPr>
        <p:grpSpPr bwMode="auto">
          <a:xfrm>
            <a:off x="3105290" y="1855833"/>
            <a:ext cx="5103159" cy="391365"/>
            <a:chOff x="939" y="1139"/>
            <a:chExt cx="3312" cy="254"/>
          </a:xfrm>
        </p:grpSpPr>
        <p:sp>
          <p:nvSpPr>
            <p:cNvPr id="19467" name="Text Box 18"/>
            <p:cNvSpPr txBox="1">
              <a:spLocks noChangeArrowheads="1"/>
            </p:cNvSpPr>
            <p:nvPr/>
          </p:nvSpPr>
          <p:spPr bwMode="auto">
            <a:xfrm>
              <a:off x="3197" y="1139"/>
              <a:ext cx="1054" cy="254"/>
            </a:xfrm>
            <a:prstGeom prst="rect">
              <a:avLst/>
            </a:prstGeom>
            <a:solidFill>
              <a:srgbClr val="003399"/>
            </a:solidFill>
            <a:ln w="1270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88773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940" i="1" dirty="0">
                  <a:solidFill>
                    <a:srgbClr val="FFFF00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Start symbol</a:t>
              </a:r>
              <a:endParaRPr lang="en-US" altLang="zh-CN" sz="1940" i="1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9468" name="Line 19"/>
            <p:cNvSpPr>
              <a:spLocks noChangeShapeType="1"/>
            </p:cNvSpPr>
            <p:nvPr/>
          </p:nvSpPr>
          <p:spPr bwMode="auto">
            <a:xfrm>
              <a:off x="939" y="1151"/>
              <a:ext cx="2262" cy="11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88773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40" b="1">
                <a:solidFill>
                  <a:srgbClr val="FAFD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8877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7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Introduction to Software Testing, edition 2  (Ch 9)</a:t>
            </a:r>
            <a:endParaRPr kumimoji="0" lang="zh-CN" altLang="en-US" sz="87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8877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7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© Ammann &amp; Offutt</a:t>
            </a:r>
            <a:endParaRPr kumimoji="0" lang="en-US" altLang="zh-CN" sz="87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8877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0D9672-267C-46EA-9B7B-084FCE9C6F2C}" type="slidenum">
              <a:rPr kumimoji="0" lang="zh-CN" altLang="en-US" sz="87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</a:fld>
            <a:endParaRPr kumimoji="0" lang="en-US" altLang="zh-CN" sz="87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Mutants and Ground Strings</a:t>
            </a:r>
            <a:endParaRPr lang="en-US" altLang="en-US" smtClean="0"/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2522" y="1042288"/>
            <a:ext cx="8606959" cy="2910588"/>
          </a:xfrm>
        </p:spPr>
        <p:txBody>
          <a:bodyPr/>
          <a:lstStyle/>
          <a:p>
            <a:r>
              <a:rPr lang="en-US" altLang="en-US" dirty="0" smtClean="0"/>
              <a:t>The key to mutation testing is the </a:t>
            </a:r>
            <a:r>
              <a:rPr lang="en-US" altLang="en-US" dirty="0" smtClean="0">
                <a:solidFill>
                  <a:schemeClr val="tx2"/>
                </a:solidFill>
              </a:rPr>
              <a:t>design</a:t>
            </a:r>
            <a:r>
              <a:rPr lang="en-US" altLang="en-US" dirty="0" smtClean="0"/>
              <a:t> of the mutation operators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Well designed </a:t>
            </a:r>
            <a:r>
              <a:rPr lang="en-US" altLang="en-US" dirty="0" smtClean="0">
                <a:solidFill>
                  <a:schemeClr val="tx2"/>
                </a:solidFill>
              </a:rPr>
              <a:t>operators</a:t>
            </a:r>
            <a:r>
              <a:rPr lang="en-US" altLang="en-US" dirty="0" smtClean="0"/>
              <a:t> lead to powerful testing</a:t>
            </a:r>
            <a:endParaRPr lang="en-US" altLang="en-US" dirty="0" smtClean="0"/>
          </a:p>
          <a:p>
            <a:r>
              <a:rPr lang="en-US" altLang="en-US" dirty="0" smtClean="0"/>
              <a:t>Sometimes </a:t>
            </a:r>
            <a:r>
              <a:rPr lang="en-US" altLang="en-US" dirty="0" smtClean="0">
                <a:solidFill>
                  <a:schemeClr val="tx2"/>
                </a:solidFill>
              </a:rPr>
              <a:t>mutant strings</a:t>
            </a:r>
            <a:r>
              <a:rPr lang="en-US" altLang="en-US" dirty="0" smtClean="0"/>
              <a:t> are based on ground strings</a:t>
            </a:r>
            <a:endParaRPr lang="en-US" altLang="en-US" dirty="0" smtClean="0"/>
          </a:p>
          <a:p>
            <a:r>
              <a:rPr lang="en-US" altLang="en-US" dirty="0" smtClean="0"/>
              <a:t>Sometimes they are derived directly </a:t>
            </a:r>
            <a:r>
              <a:rPr lang="en-US" altLang="en-US" dirty="0" smtClean="0">
                <a:solidFill>
                  <a:schemeClr val="tx2"/>
                </a:solidFill>
              </a:rPr>
              <a:t>from the grammar</a:t>
            </a:r>
            <a:endParaRPr lang="en-US" altLang="en-US" dirty="0" smtClean="0">
              <a:solidFill>
                <a:schemeClr val="tx2"/>
              </a:solidFill>
            </a:endParaRPr>
          </a:p>
          <a:p>
            <a:pPr lvl="1"/>
            <a:r>
              <a:rPr lang="en-US" altLang="en-US" dirty="0" smtClean="0">
                <a:solidFill>
                  <a:schemeClr val="tx2"/>
                </a:solidFill>
              </a:rPr>
              <a:t>Ground</a:t>
            </a:r>
            <a:r>
              <a:rPr lang="en-US" altLang="en-US" dirty="0" smtClean="0"/>
              <a:t> strings are used for </a:t>
            </a:r>
            <a:r>
              <a:rPr lang="en-US" altLang="en-US" dirty="0" smtClean="0">
                <a:solidFill>
                  <a:schemeClr val="tx2"/>
                </a:solidFill>
              </a:rPr>
              <a:t>valid</a:t>
            </a:r>
            <a:r>
              <a:rPr lang="en-US" altLang="en-US" dirty="0" smtClean="0"/>
              <a:t> tests</a:t>
            </a:r>
            <a:endParaRPr lang="en-US" altLang="en-US" dirty="0" smtClean="0"/>
          </a:p>
          <a:p>
            <a:pPr lvl="1"/>
            <a:r>
              <a:rPr lang="en-US" altLang="en-US" dirty="0" smtClean="0">
                <a:solidFill>
                  <a:schemeClr val="tx2"/>
                </a:solidFill>
              </a:rPr>
              <a:t>Invalid</a:t>
            </a:r>
            <a:r>
              <a:rPr lang="en-US" altLang="en-US" dirty="0" smtClean="0"/>
              <a:t> tests do not need ground strings</a:t>
            </a:r>
            <a:endParaRPr lang="en-US" altLang="en-US" dirty="0" smtClean="0"/>
          </a:p>
        </p:txBody>
      </p:sp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1607575" y="4442852"/>
            <a:ext cx="5203362" cy="1705852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887730" rtl="0" eaLnBrk="0" fontAlgn="base" latinLnBrk="0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30" b="1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Valid Mutants</a:t>
            </a:r>
            <a:endParaRPr kumimoji="0" lang="en-US" altLang="zh-CN" sz="2330" b="1" i="0" u="sng" strike="noStrike" kern="1200" cap="none" spc="0" normalizeH="0" baseline="0" noProof="0" dirty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Gill Sans MT" panose="020B0502020104020203" pitchFamily="34" charset="0"/>
              <a:ea typeface="SimSun" panose="02010600030101010101" pitchFamily="2" charset="-122"/>
              <a:cs typeface="+mn-cs"/>
            </a:endParaRPr>
          </a:p>
          <a:p>
            <a:pPr marL="0" marR="0" lvl="0" indent="0" algn="ctr" defTabSz="887730" rtl="0" eaLnBrk="0" fontAlgn="base" latinLnBrk="0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30" b="1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Ground Strings</a:t>
            </a:r>
            <a:r>
              <a:rPr kumimoji="0" lang="en-US" altLang="zh-CN" sz="233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   </a:t>
            </a:r>
            <a:r>
              <a:rPr kumimoji="0" lang="en-US" altLang="zh-CN" sz="2330" b="1" i="0" u="none" strike="noStrike" kern="1200" cap="none" spc="0" normalizeH="0" baseline="0" noProof="0" dirty="0" smtClean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    </a:t>
            </a:r>
            <a:r>
              <a:rPr kumimoji="0" lang="en-US" altLang="zh-CN" sz="2330" b="1" i="0" u="none" strike="noStrike" kern="1200" cap="none" spc="0" normalizeH="0" noProof="0" dirty="0" smtClean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   </a:t>
            </a:r>
            <a:r>
              <a:rPr kumimoji="0" lang="en-US" altLang="zh-CN" sz="2330" b="1" i="0" u="sng" strike="noStrike" kern="1200" cap="none" spc="0" normalizeH="0" baseline="0" noProof="0" dirty="0" smtClean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Mutants</a:t>
            </a:r>
            <a:endParaRPr kumimoji="0" lang="en-US" altLang="zh-CN" sz="2330" b="1" i="0" u="sng" strike="noStrike" kern="1200" cap="none" spc="0" normalizeH="0" baseline="0" noProof="0" dirty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Gill Sans MT" panose="020B0502020104020203" pitchFamily="34" charset="0"/>
              <a:ea typeface="SimSun" panose="02010600030101010101" pitchFamily="2" charset="-122"/>
              <a:cs typeface="+mn-cs"/>
            </a:endParaRPr>
          </a:p>
          <a:p>
            <a:pPr marL="0" marR="0" lvl="0" indent="0" algn="l" defTabSz="887730" rtl="0" eaLnBrk="0" fontAlgn="base" latinLnBrk="0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30" b="0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    G 26 08.01.90     </a:t>
            </a:r>
            <a:r>
              <a:rPr kumimoji="0" lang="en-US" altLang="zh-CN" sz="2330" b="0" i="1" u="none" strike="noStrike" kern="1200" cap="none" spc="0" normalizeH="0" baseline="0" noProof="0" dirty="0" smtClean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     </a:t>
            </a:r>
            <a:r>
              <a:rPr kumimoji="0" lang="en-US" altLang="zh-CN" sz="233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B</a:t>
            </a:r>
            <a:r>
              <a:rPr kumimoji="0" lang="en-US" altLang="zh-CN" sz="2330" b="0" i="1" u="none" strike="noStrike" kern="1200" cap="none" spc="0" normalizeH="0" baseline="0" noProof="0" dirty="0" smtClean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  </a:t>
            </a:r>
            <a:r>
              <a:rPr kumimoji="0" lang="en-US" altLang="zh-CN" sz="2330" b="0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26  08.01.90</a:t>
            </a:r>
            <a:endParaRPr kumimoji="0" lang="en-US" altLang="zh-CN" sz="2330" b="0" i="1" u="none" strike="noStrike" kern="1200" cap="none" spc="0" normalizeH="0" baseline="0" noProof="0" dirty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Gill Sans MT" panose="020B0502020104020203" pitchFamily="34" charset="0"/>
              <a:ea typeface="SimSun" panose="02010600030101010101" pitchFamily="2" charset="-122"/>
              <a:cs typeface="+mn-cs"/>
            </a:endParaRPr>
          </a:p>
          <a:p>
            <a:pPr marL="0" marR="0" lvl="0" indent="0" algn="l" defTabSz="887730" rtl="0" eaLnBrk="0" fontAlgn="base" latinLnBrk="0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30" b="0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    B 22 06.27.94     </a:t>
            </a:r>
            <a:r>
              <a:rPr kumimoji="0" lang="en-US" altLang="zh-CN" sz="2330" b="0" i="1" u="none" strike="noStrike" kern="1200" cap="none" spc="0" normalizeH="0" baseline="0" noProof="0" dirty="0" smtClean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     B  </a:t>
            </a:r>
            <a:r>
              <a:rPr kumimoji="0" lang="en-US" altLang="zh-CN" sz="233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45</a:t>
            </a:r>
            <a:r>
              <a:rPr kumimoji="0" lang="en-US" altLang="zh-CN" sz="2330" b="0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  06.27.94</a:t>
            </a:r>
            <a:endParaRPr kumimoji="0" lang="en-US" altLang="zh-CN" sz="2330" b="0" i="1" u="none" strike="noStrike" kern="1200" cap="none" spc="0" normalizeH="0" baseline="0" noProof="0" dirty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Gill Sans MT" panose="020B0502020104020203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74437" name="Text Box 5"/>
          <p:cNvSpPr txBox="1">
            <a:spLocks noChangeArrowheads="1"/>
          </p:cNvSpPr>
          <p:nvPr/>
        </p:nvSpPr>
        <p:spPr bwMode="auto">
          <a:xfrm>
            <a:off x="7522789" y="4442853"/>
            <a:ext cx="2301969" cy="1526572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887730" rtl="0" eaLnBrk="0" fontAlgn="base" latinLnBrk="0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30" b="1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Invalid Mutants</a:t>
            </a:r>
            <a:endParaRPr kumimoji="0" lang="en-US" altLang="zh-CN" sz="2330" b="1" i="0" u="sng" strike="noStrike" kern="1200" cap="none" spc="0" normalizeH="0" baseline="0" noProof="0" dirty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Gill Sans MT" panose="020B0502020104020203" pitchFamily="34" charset="0"/>
              <a:ea typeface="SimSun" panose="02010600030101010101" pitchFamily="2" charset="-122"/>
              <a:cs typeface="+mn-cs"/>
            </a:endParaRPr>
          </a:p>
          <a:p>
            <a:pPr marL="0" marR="0" lvl="0" indent="0" algn="l" defTabSz="887730" rtl="0" eaLnBrk="0" fontAlgn="base" latinLnBrk="0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3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7</a:t>
            </a:r>
            <a:r>
              <a:rPr kumimoji="0" lang="en-US" altLang="zh-CN" sz="2330" b="0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  26  08.01.90</a:t>
            </a:r>
            <a:endParaRPr kumimoji="0" lang="en-US" altLang="zh-CN" sz="2330" b="0" i="1" u="none" strike="noStrike" kern="1200" cap="none" spc="0" normalizeH="0" baseline="0" noProof="0" dirty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Gill Sans MT" panose="020B0502020104020203" pitchFamily="34" charset="0"/>
              <a:ea typeface="SimSun" panose="02010600030101010101" pitchFamily="2" charset="-122"/>
              <a:cs typeface="+mn-cs"/>
            </a:endParaRPr>
          </a:p>
          <a:p>
            <a:pPr marL="0" marR="0" lvl="0" indent="0" algn="l" defTabSz="887730" rtl="0" eaLnBrk="0" fontAlgn="base" latinLnBrk="0" hangingPunct="0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30" b="0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B  22 </a:t>
            </a:r>
            <a:r>
              <a:rPr kumimoji="0" lang="en-US" altLang="zh-CN" sz="233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06.27.1</a:t>
            </a:r>
            <a:endParaRPr kumimoji="0" lang="en-US" altLang="zh-CN" sz="2330" b="0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Gill Sans MT" panose="020B0502020104020203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920438" y="3442019"/>
            <a:ext cx="2479162" cy="510589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 defTabSz="88773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720" dirty="0">
                <a:latin typeface="Gill Sans MT" panose="020B0502020104020203" pitchFamily="34" charset="0"/>
                <a:ea typeface="SimSun" panose="02010600030101010101" pitchFamily="2" charset="-122"/>
              </a:rPr>
              <a:t>(</a:t>
            </a:r>
            <a:r>
              <a:rPr lang="en-US" altLang="zh-CN" sz="2720" i="1" dirty="0">
                <a:latin typeface="Gill Sans MT" panose="020B0502020104020203" pitchFamily="34" charset="0"/>
                <a:ea typeface="SimSun" panose="02010600030101010101" pitchFamily="2" charset="-122"/>
              </a:rPr>
              <a:t>G s n</a:t>
            </a:r>
            <a:r>
              <a:rPr lang="en-US" altLang="zh-CN" sz="2720" dirty="0">
                <a:latin typeface="Gill Sans MT" panose="020B0502020104020203" pitchFamily="34" charset="0"/>
                <a:ea typeface="SimSun" panose="02010600030101010101" pitchFamily="2" charset="-122"/>
              </a:rPr>
              <a:t> | </a:t>
            </a:r>
            <a:r>
              <a:rPr lang="en-US" altLang="zh-CN" sz="2720" i="1" dirty="0">
                <a:latin typeface="Gill Sans MT" panose="020B0502020104020203" pitchFamily="34" charset="0"/>
                <a:ea typeface="SimSun" panose="02010600030101010101" pitchFamily="2" charset="-122"/>
              </a:rPr>
              <a:t>B t n</a:t>
            </a:r>
            <a:r>
              <a:rPr lang="en-US" altLang="zh-CN" sz="2720" dirty="0">
                <a:latin typeface="Gill Sans MT" panose="020B0502020104020203" pitchFamily="34" charset="0"/>
                <a:ea typeface="SimSun" panose="02010600030101010101" pitchFamily="2" charset="-122"/>
              </a:rPr>
              <a:t>)</a:t>
            </a:r>
            <a:r>
              <a:rPr lang="en-US" altLang="zh-CN" sz="2720" i="1" dirty="0">
                <a:latin typeface="Gill Sans MT" panose="020B0502020104020203" pitchFamily="34" charset="0"/>
                <a:ea typeface="SimSun" panose="02010600030101010101" pitchFamily="2" charset="-122"/>
              </a:rPr>
              <a:t>*</a:t>
            </a:r>
            <a:endParaRPr lang="en-US" altLang="zh-CN" sz="2720" i="1" dirty="0">
              <a:latin typeface="Gill Sans MT" panose="020B0502020104020203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6" grpId="0" bldLvl="0" animBg="1"/>
      <p:bldP spid="274437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/>
        <p:txBody>
          <a:bodyPr vert="horz" wrap="square" lIns="34668" tIns="34668" rIns="34668" bIns="34668" numCol="1" anchor="ctr" anchorCtr="0" compatLnSpc="1"/>
          <a:lstStyle/>
          <a:p>
            <a:pPr eaLnBrk="1" hangingPunct="1"/>
            <a:r>
              <a:rPr lang="en-US" dirty="0"/>
              <a:t>Why Mutation? </a:t>
            </a:r>
            <a:endParaRPr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xfrm>
            <a:off x="2525177" y="1990271"/>
            <a:ext cx="7141649" cy="4411528"/>
          </a:xfrm>
        </p:spPr>
        <p:txBody>
          <a:bodyPr vert="horz" wrap="square" lIns="34668" tIns="34668" rIns="34668" bIns="34668" numCol="1" anchor="t" anchorCtr="0" compatLnSpc="1">
            <a:normAutofit fontScale="87500" lnSpcReduction="10000"/>
          </a:bodyPr>
          <a:lstStyle/>
          <a:p>
            <a:pPr marL="862965" indent="-554990" defTabSz="887730" eaLnBrk="1" hangingPunct="1">
              <a:lnSpc>
                <a:spcPct val="100000"/>
              </a:lnSpc>
              <a:spcBef>
                <a:spcPts val="2330"/>
              </a:spcBef>
              <a:buSzPct val="171000"/>
              <a:buFont typeface="Gill Sans" charset="0"/>
              <a:buChar char="•"/>
              <a:defRPr/>
            </a:pPr>
            <a:endParaRPr lang="en-US" sz="2870" dirty="0">
              <a:latin typeface="+mn-lt"/>
              <a:cs typeface="+mn-cs"/>
              <a:sym typeface="Gill Sans" charset="0"/>
            </a:endParaRPr>
          </a:p>
          <a:p>
            <a:pPr marL="862965" indent="-554990" defTabSz="887730" eaLnBrk="1" hangingPunct="1">
              <a:lnSpc>
                <a:spcPct val="100000"/>
              </a:lnSpc>
              <a:spcBef>
                <a:spcPts val="2330"/>
              </a:spcBef>
              <a:buSzPct val="171000"/>
              <a:buFont typeface="Gill Sans" charset="0"/>
              <a:buChar char="•"/>
              <a:defRPr/>
            </a:pPr>
            <a:endParaRPr lang="en-US" sz="2870" dirty="0">
              <a:latin typeface="+mn-lt"/>
              <a:cs typeface="+mn-cs"/>
              <a:sym typeface="Gill Sans" charset="0"/>
            </a:endParaRPr>
          </a:p>
          <a:p>
            <a:pPr marL="862965" indent="-554990" defTabSz="887730" eaLnBrk="1" hangingPunct="1">
              <a:lnSpc>
                <a:spcPct val="100000"/>
              </a:lnSpc>
              <a:spcBef>
                <a:spcPts val="2330"/>
              </a:spcBef>
              <a:buSzPct val="171000"/>
              <a:buFont typeface="Gill Sans" charset="0"/>
              <a:buChar char="•"/>
              <a:defRPr/>
            </a:pPr>
            <a:endParaRPr lang="en-US" sz="2870" dirty="0">
              <a:latin typeface="+mn-lt"/>
              <a:cs typeface="+mn-cs"/>
              <a:sym typeface="Gill Sans" charset="0"/>
            </a:endParaRPr>
          </a:p>
          <a:p>
            <a:pPr marL="862965" indent="-554990" defTabSz="887730" eaLnBrk="1" hangingPunct="1">
              <a:lnSpc>
                <a:spcPct val="100000"/>
              </a:lnSpc>
              <a:spcBef>
                <a:spcPts val="2330"/>
              </a:spcBef>
              <a:buSzPct val="171000"/>
              <a:buFont typeface="Gill Sans" charset="0"/>
              <a:buChar char="•"/>
              <a:defRPr/>
            </a:pPr>
            <a:r>
              <a:rPr lang="en-US" sz="2870" dirty="0">
                <a:latin typeface="+mn-lt"/>
                <a:cs typeface="+mn-cs"/>
                <a:sym typeface="Gill Sans" charset="0"/>
              </a:rPr>
              <a:t>What is the changes? </a:t>
            </a:r>
            <a:endParaRPr lang="en-US" sz="2870" dirty="0">
              <a:latin typeface="+mn-lt"/>
              <a:cs typeface="+mn-cs"/>
              <a:sym typeface="Gill Sans" charset="0"/>
            </a:endParaRPr>
          </a:p>
          <a:p>
            <a:pPr marL="862965" indent="-554990" defTabSz="887730" eaLnBrk="1" hangingPunct="1">
              <a:lnSpc>
                <a:spcPct val="100000"/>
              </a:lnSpc>
              <a:spcBef>
                <a:spcPts val="2330"/>
              </a:spcBef>
              <a:buSzPct val="171000"/>
              <a:buFont typeface="Gill Sans" charset="0"/>
              <a:buChar char="•"/>
              <a:defRPr/>
            </a:pPr>
            <a:r>
              <a:rPr lang="en-US" sz="2870" dirty="0">
                <a:latin typeface="+mn-lt"/>
                <a:cs typeface="+mn-cs"/>
                <a:sym typeface="Gill Sans" charset="0"/>
              </a:rPr>
              <a:t>Which is the correct program?</a:t>
            </a:r>
            <a:endParaRPr lang="en-US" sz="2870" dirty="0">
              <a:latin typeface="+mn-lt"/>
              <a:cs typeface="+mn-cs"/>
              <a:sym typeface="Gill Sans" charset="0"/>
            </a:endParaRPr>
          </a:p>
          <a:p>
            <a:pPr marL="1306830" lvl="1" indent="-554990" defTabSz="887730" eaLnBrk="1" hangingPunct="1">
              <a:lnSpc>
                <a:spcPct val="100000"/>
              </a:lnSpc>
              <a:spcBef>
                <a:spcPts val="2330"/>
              </a:spcBef>
              <a:buSzPct val="171000"/>
              <a:buFont typeface="Gill Sans" charset="0"/>
              <a:buChar char="•"/>
              <a:defRPr/>
            </a:pPr>
            <a:r>
              <a:rPr lang="en-US" sz="2870" dirty="0">
                <a:latin typeface="+mn-lt"/>
                <a:ea typeface="+mn-ea"/>
                <a:cs typeface="+mn-cs"/>
                <a:sym typeface="Gill Sans" charset="0"/>
              </a:rPr>
              <a:t>m1(1,0) Output: 1</a:t>
            </a:r>
            <a:endParaRPr lang="en-US" sz="2870" dirty="0">
              <a:latin typeface="+mn-lt"/>
              <a:ea typeface="+mn-ea"/>
              <a:cs typeface="+mn-cs"/>
              <a:sym typeface="Gill Sans" charset="0"/>
            </a:endParaRPr>
          </a:p>
          <a:p>
            <a:pPr marL="1306830" lvl="1" indent="-554990" defTabSz="887730" eaLnBrk="1" hangingPunct="1">
              <a:lnSpc>
                <a:spcPct val="100000"/>
              </a:lnSpc>
              <a:spcBef>
                <a:spcPts val="2330"/>
              </a:spcBef>
              <a:buSzPct val="171000"/>
              <a:buFont typeface="Gill Sans" charset="0"/>
              <a:buChar char="•"/>
              <a:defRPr/>
            </a:pPr>
            <a:r>
              <a:rPr lang="en-US" sz="2870" dirty="0">
                <a:latin typeface="+mn-lt"/>
                <a:ea typeface="+mn-ea"/>
                <a:cs typeface="+mn-cs"/>
                <a:sym typeface="Gill Sans" charset="0"/>
              </a:rPr>
              <a:t>m1(1,2)  Output: 3</a:t>
            </a:r>
            <a:endParaRPr lang="en-US" sz="2870" dirty="0">
              <a:latin typeface="+mn-lt"/>
              <a:ea typeface="+mn-ea"/>
              <a:cs typeface="+mn-cs"/>
              <a:sym typeface="Gill Sans" charset="0"/>
            </a:endParaRPr>
          </a:p>
          <a:p>
            <a:pPr marL="307975" indent="0" defTabSz="887730" eaLnBrk="1" hangingPunct="1">
              <a:lnSpc>
                <a:spcPct val="100000"/>
              </a:lnSpc>
              <a:spcBef>
                <a:spcPts val="2330"/>
              </a:spcBef>
              <a:buSzPct val="171000"/>
              <a:buNone/>
              <a:defRPr/>
            </a:pPr>
            <a:endParaRPr lang="en-US" sz="2870" dirty="0">
              <a:solidFill>
                <a:srgbClr val="FFFF00"/>
              </a:solidFill>
              <a:latin typeface="+mn-lt"/>
              <a:cs typeface="+mn-cs"/>
              <a:sym typeface="Gill Sans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99442" y="1273718"/>
            <a:ext cx="7258443" cy="12654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10540" rIns="0" bIns="0" rtlCol="0">
            <a:spAutoFit/>
          </a:bodyPr>
          <a:lstStyle/>
          <a:p>
            <a:pPr marL="12065" marR="0" lvl="0" indent="0" algn="l" defTabSz="887730" rtl="0" eaLnBrk="0" fontAlgn="base" latinLnBrk="0" hangingPunct="0">
              <a:lnSpc>
                <a:spcPct val="100000"/>
              </a:lnSpc>
              <a:spcBef>
                <a:spcPts val="95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2720" b="1" i="0" u="none" strike="noStrike" kern="1200" cap="none" spc="-5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/>
                <a:ea typeface="+mn-ea"/>
                <a:cs typeface="Courier New" panose="02070309020205020404"/>
                <a:sym typeface="+mn-ea"/>
              </a:rPr>
              <a:t>public </a:t>
            </a:r>
            <a:r>
              <a:rPr kumimoji="0" sz="2720" b="1" i="0" u="none" strike="noStrike" kern="1200" cap="none" spc="-1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/>
                <a:ea typeface="+mn-ea"/>
                <a:cs typeface="Courier New" panose="02070309020205020404"/>
                <a:sym typeface="+mn-ea"/>
              </a:rPr>
              <a:t>int </a:t>
            </a:r>
            <a:r>
              <a:rPr kumimoji="0" lang="en-US" sz="2720" b="1" i="0" u="none" strike="noStrike" kern="1200" cap="none" spc="-1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/>
                <a:ea typeface="+mn-ea"/>
                <a:cs typeface="Courier New" panose="02070309020205020404"/>
                <a:sym typeface="+mn-ea"/>
              </a:rPr>
              <a:t>m1</a:t>
            </a:r>
            <a:r>
              <a:rPr kumimoji="0" sz="272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anose="02070309020205020404"/>
                <a:ea typeface="+mn-ea"/>
                <a:cs typeface="Courier New" panose="02070309020205020404"/>
                <a:sym typeface="+mn-ea"/>
              </a:rPr>
              <a:t>(</a:t>
            </a:r>
            <a:r>
              <a:rPr kumimoji="0" sz="272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/>
                <a:ea typeface="+mn-ea"/>
                <a:cs typeface="Courier New" panose="02070309020205020404"/>
                <a:sym typeface="+mn-ea"/>
              </a:rPr>
              <a:t>int </a:t>
            </a:r>
            <a:r>
              <a:rPr kumimoji="0" sz="2720" b="1" i="0" u="none" strike="noStrike" kern="1200" cap="none" spc="-1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anose="02070309020205020404"/>
                <a:ea typeface="+mn-ea"/>
                <a:cs typeface="Courier New" panose="02070309020205020404"/>
                <a:sym typeface="+mn-ea"/>
              </a:rPr>
              <a:t>i1, </a:t>
            </a:r>
            <a:r>
              <a:rPr kumimoji="0" sz="272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/>
                <a:ea typeface="+mn-ea"/>
                <a:cs typeface="Courier New" panose="02070309020205020404"/>
                <a:sym typeface="+mn-ea"/>
              </a:rPr>
              <a:t>int </a:t>
            </a:r>
            <a:r>
              <a:rPr kumimoji="0" sz="2720" b="1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anose="02070309020205020404"/>
                <a:ea typeface="+mn-ea"/>
                <a:cs typeface="Courier New" panose="02070309020205020404"/>
                <a:sym typeface="+mn-ea"/>
              </a:rPr>
              <a:t>i2)</a:t>
            </a:r>
            <a:r>
              <a:rPr kumimoji="0" sz="2720" b="1" i="0" u="none" strike="noStrike" kern="1200" cap="none" spc="93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anose="02070309020205020404"/>
                <a:ea typeface="+mn-ea"/>
                <a:cs typeface="Courier New" panose="02070309020205020404"/>
                <a:sym typeface="+mn-ea"/>
              </a:rPr>
              <a:t> </a:t>
            </a:r>
            <a:r>
              <a:rPr kumimoji="0" sz="2720" b="1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anose="02070309020205020404"/>
                <a:ea typeface="+mn-ea"/>
                <a:cs typeface="Courier New" panose="02070309020205020404"/>
                <a:sym typeface="+mn-ea"/>
              </a:rPr>
              <a:t>{</a:t>
            </a:r>
            <a:endParaRPr kumimoji="0" sz="272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ourier New" panose="02070309020205020404"/>
              <a:ea typeface="+mn-ea"/>
              <a:cs typeface="Courier New" panose="02070309020205020404"/>
            </a:endParaRPr>
          </a:p>
          <a:p>
            <a:pPr marL="664210" marR="0" lvl="0" indent="0" algn="l" defTabSz="8877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272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/>
                <a:ea typeface="+mn-ea"/>
                <a:cs typeface="Courier New" panose="02070309020205020404"/>
                <a:sym typeface="+mn-ea"/>
              </a:rPr>
              <a:t>return </a:t>
            </a:r>
            <a:r>
              <a:rPr kumimoji="0" sz="272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anose="02070309020205020404"/>
                <a:ea typeface="+mn-ea"/>
                <a:cs typeface="Courier New" panose="02070309020205020404"/>
                <a:sym typeface="+mn-ea"/>
              </a:rPr>
              <a:t>i1 </a:t>
            </a:r>
            <a:r>
              <a:rPr kumimoji="0" sz="2720" b="1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anose="02070309020205020404"/>
                <a:ea typeface="+mn-ea"/>
                <a:cs typeface="Courier New" panose="02070309020205020404"/>
                <a:sym typeface="+mn-ea"/>
              </a:rPr>
              <a:t>+ </a:t>
            </a:r>
            <a:r>
              <a:rPr kumimoji="0" sz="2720" b="1" i="0" u="none" strike="noStrike" kern="1200" cap="none" spc="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anose="02070309020205020404"/>
                <a:ea typeface="+mn-ea"/>
                <a:cs typeface="Courier New" panose="02070309020205020404"/>
                <a:sym typeface="+mn-ea"/>
              </a:rPr>
              <a:t>i2;</a:t>
            </a:r>
            <a:endParaRPr kumimoji="0" sz="2720" b="1" i="0" u="none" strike="noStrike" kern="1200" cap="none" spc="5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ourier New" panose="02070309020205020404"/>
              <a:ea typeface="+mn-ea"/>
              <a:cs typeface="Courier New" panose="02070309020205020404"/>
              <a:sym typeface="+mn-ea"/>
            </a:endParaRPr>
          </a:p>
          <a:p>
            <a:pPr marL="664210" marR="0" lvl="0" indent="0" algn="l" defTabSz="8877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2720" b="1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anose="02070309020205020404"/>
                <a:ea typeface="+mn-ea"/>
                <a:cs typeface="Courier New" panose="02070309020205020404"/>
                <a:sym typeface="+mn-ea"/>
              </a:rPr>
              <a:t>}</a:t>
            </a:r>
            <a:endParaRPr kumimoji="0" sz="272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3" name="object 6"/>
          <p:cNvSpPr txBox="1"/>
          <p:nvPr/>
        </p:nvSpPr>
        <p:spPr>
          <a:xfrm>
            <a:off x="2699442" y="2635793"/>
            <a:ext cx="7258443" cy="12654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10540" rIns="0" bIns="0" rtlCol="0">
            <a:spAutoFit/>
          </a:bodyPr>
          <a:lstStyle/>
          <a:p>
            <a:pPr marL="12065" marR="0" lvl="0" indent="0" algn="l" defTabSz="887730" rtl="0" eaLnBrk="0" fontAlgn="base" latinLnBrk="0" hangingPunct="0">
              <a:lnSpc>
                <a:spcPct val="100000"/>
              </a:lnSpc>
              <a:spcBef>
                <a:spcPts val="95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2720" b="1" i="0" u="none" strike="noStrike" kern="1200" cap="none" spc="-5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/>
                <a:ea typeface="+mn-ea"/>
                <a:cs typeface="Courier New" panose="02070309020205020404"/>
                <a:sym typeface="+mn-ea"/>
              </a:rPr>
              <a:t>public </a:t>
            </a:r>
            <a:r>
              <a:rPr kumimoji="0" sz="2720" b="1" i="0" u="none" strike="noStrike" kern="1200" cap="none" spc="-1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/>
                <a:ea typeface="+mn-ea"/>
                <a:cs typeface="Courier New" panose="02070309020205020404"/>
                <a:sym typeface="+mn-ea"/>
              </a:rPr>
              <a:t>int </a:t>
            </a:r>
            <a:r>
              <a:rPr kumimoji="0" lang="en-US" sz="2720" b="1" i="0" u="none" strike="noStrike" kern="1200" cap="none" spc="-1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/>
                <a:ea typeface="+mn-ea"/>
                <a:cs typeface="Courier New" panose="02070309020205020404"/>
                <a:sym typeface="+mn-ea"/>
              </a:rPr>
              <a:t>m1</a:t>
            </a:r>
            <a:r>
              <a:rPr kumimoji="0" sz="272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anose="02070309020205020404"/>
                <a:ea typeface="+mn-ea"/>
                <a:cs typeface="Courier New" panose="02070309020205020404"/>
                <a:sym typeface="+mn-ea"/>
              </a:rPr>
              <a:t>(</a:t>
            </a:r>
            <a:r>
              <a:rPr kumimoji="0" sz="272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/>
                <a:ea typeface="+mn-ea"/>
                <a:cs typeface="Courier New" panose="02070309020205020404"/>
                <a:sym typeface="+mn-ea"/>
              </a:rPr>
              <a:t>int </a:t>
            </a:r>
            <a:r>
              <a:rPr kumimoji="0" sz="2720" b="1" i="0" u="none" strike="noStrike" kern="1200" cap="none" spc="-1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anose="02070309020205020404"/>
                <a:ea typeface="+mn-ea"/>
                <a:cs typeface="Courier New" panose="02070309020205020404"/>
                <a:sym typeface="+mn-ea"/>
              </a:rPr>
              <a:t>i1, </a:t>
            </a:r>
            <a:r>
              <a:rPr kumimoji="0" sz="272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/>
                <a:ea typeface="+mn-ea"/>
                <a:cs typeface="Courier New" panose="02070309020205020404"/>
                <a:sym typeface="+mn-ea"/>
              </a:rPr>
              <a:t>int </a:t>
            </a:r>
            <a:r>
              <a:rPr kumimoji="0" sz="2720" b="1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anose="02070309020205020404"/>
                <a:ea typeface="+mn-ea"/>
                <a:cs typeface="Courier New" panose="02070309020205020404"/>
                <a:sym typeface="+mn-ea"/>
              </a:rPr>
              <a:t>i2)</a:t>
            </a:r>
            <a:r>
              <a:rPr kumimoji="0" sz="2720" b="1" i="0" u="none" strike="noStrike" kern="1200" cap="none" spc="93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anose="02070309020205020404"/>
                <a:ea typeface="+mn-ea"/>
                <a:cs typeface="Courier New" panose="02070309020205020404"/>
                <a:sym typeface="+mn-ea"/>
              </a:rPr>
              <a:t> </a:t>
            </a:r>
            <a:r>
              <a:rPr kumimoji="0" sz="2720" b="1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anose="02070309020205020404"/>
                <a:ea typeface="+mn-ea"/>
                <a:cs typeface="Courier New" panose="02070309020205020404"/>
                <a:sym typeface="+mn-ea"/>
              </a:rPr>
              <a:t>{</a:t>
            </a:r>
            <a:endParaRPr kumimoji="0" sz="272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ourier New" panose="02070309020205020404"/>
              <a:ea typeface="+mn-ea"/>
              <a:cs typeface="Courier New" panose="02070309020205020404"/>
            </a:endParaRPr>
          </a:p>
          <a:p>
            <a:pPr marL="664210" marR="0" lvl="0" indent="0" algn="l" defTabSz="8877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272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/>
                <a:ea typeface="+mn-ea"/>
                <a:cs typeface="Courier New" panose="02070309020205020404"/>
                <a:sym typeface="+mn-ea"/>
              </a:rPr>
              <a:t>return </a:t>
            </a:r>
            <a:r>
              <a:rPr kumimoji="0" sz="272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anose="02070309020205020404"/>
                <a:ea typeface="+mn-ea"/>
                <a:cs typeface="Courier New" panose="02070309020205020404"/>
                <a:sym typeface="+mn-ea"/>
              </a:rPr>
              <a:t>i1 </a:t>
            </a:r>
            <a:r>
              <a:rPr kumimoji="0" lang="en-US" sz="272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anose="02070309020205020404"/>
                <a:ea typeface="+mn-ea"/>
                <a:cs typeface="Courier New" panose="02070309020205020404"/>
                <a:sym typeface="+mn-ea"/>
              </a:rPr>
              <a:t>-</a:t>
            </a:r>
            <a:r>
              <a:rPr kumimoji="0" sz="2720" b="1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anose="02070309020205020404"/>
                <a:ea typeface="+mn-ea"/>
                <a:cs typeface="Courier New" panose="02070309020205020404"/>
                <a:sym typeface="+mn-ea"/>
              </a:rPr>
              <a:t> </a:t>
            </a:r>
            <a:r>
              <a:rPr kumimoji="0" sz="2720" b="1" i="0" u="none" strike="noStrike" kern="1200" cap="none" spc="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anose="02070309020205020404"/>
                <a:ea typeface="+mn-ea"/>
                <a:cs typeface="Courier New" panose="02070309020205020404"/>
                <a:sym typeface="+mn-ea"/>
              </a:rPr>
              <a:t>i2;</a:t>
            </a:r>
            <a:endParaRPr kumimoji="0" sz="2720" b="1" i="0" u="none" strike="noStrike" kern="1200" cap="none" spc="5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ourier New" panose="02070309020205020404"/>
              <a:ea typeface="+mn-ea"/>
              <a:cs typeface="Courier New" panose="02070309020205020404"/>
              <a:sym typeface="+mn-ea"/>
            </a:endParaRPr>
          </a:p>
          <a:p>
            <a:pPr marL="664210" marR="0" lvl="0" indent="0" algn="l" defTabSz="8877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2720" b="1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anose="02070309020205020404"/>
                <a:ea typeface="+mn-ea"/>
                <a:cs typeface="Courier New" panose="02070309020205020404"/>
                <a:sym typeface="+mn-ea"/>
              </a:rPr>
              <a:t>}</a:t>
            </a:r>
            <a:endParaRPr kumimoji="0" sz="2720" b="1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ldLvl="5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6037"/>
            <a:ext cx="9144000" cy="952584"/>
          </a:xfrm>
        </p:spPr>
        <p:txBody>
          <a:bodyPr/>
          <a:lstStyle/>
          <a:p>
            <a:r>
              <a:rPr lang="en-SG" altLang="en-US" dirty="0" smtClean="0"/>
              <a:t>Recap: </a:t>
            </a:r>
            <a:r>
              <a:rPr lang="en-US" altLang="en-US" dirty="0" smtClean="0"/>
              <a:t>Combinatorial Coverage</a:t>
            </a:r>
            <a:endParaRPr lang="en-US" altLang="en-US" dirty="0" smtClean="0"/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62113" y="842211"/>
            <a:ext cx="8515350" cy="918492"/>
          </a:xfrm>
        </p:spPr>
        <p:txBody>
          <a:bodyPr/>
          <a:lstStyle/>
          <a:p>
            <a:r>
              <a:rPr lang="en-US" altLang="en-US" dirty="0" err="1" smtClean="0"/>
              <a:t>CoC</a:t>
            </a:r>
            <a:r>
              <a:rPr lang="en-US" altLang="en-US" dirty="0" smtClean="0"/>
              <a:t> requires every possible combination</a:t>
            </a:r>
            <a:endParaRPr lang="en-US" altLang="en-US" dirty="0" smtClean="0"/>
          </a:p>
          <a:p>
            <a:r>
              <a:rPr lang="en-US" altLang="en-US" dirty="0" smtClean="0"/>
              <a:t>Sometimes called Multiple Condition Coverage</a:t>
            </a:r>
            <a:endParaRPr lang="en-US" altLang="en-US" dirty="0" smtClean="0"/>
          </a:p>
        </p:txBody>
      </p:sp>
      <p:graphicFrame>
        <p:nvGraphicFramePr>
          <p:cNvPr id="209118" name="Group 222"/>
          <p:cNvGraphicFramePr>
            <a:graphicFrameLocks noGrp="1"/>
          </p:cNvGraphicFramePr>
          <p:nvPr>
            <p:ph sz="half" idx="2"/>
          </p:nvPr>
        </p:nvGraphicFramePr>
        <p:xfrm>
          <a:off x="2815591" y="2984500"/>
          <a:ext cx="7148195" cy="3451764"/>
        </p:xfrm>
        <a:graphic>
          <a:graphicData uri="http://schemas.openxmlformats.org/drawingml/2006/table">
            <a:tbl>
              <a:tblPr/>
              <a:tblGrid>
                <a:gridCol w="627380"/>
                <a:gridCol w="879475"/>
                <a:gridCol w="448945"/>
                <a:gridCol w="1393825"/>
                <a:gridCol w="3798570"/>
              </a:tblGrid>
              <a:tr h="52578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a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&lt;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m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&gt;=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n*o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((a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&lt;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b)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D)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(m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&gt;=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n*o)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</a:tbl>
          </a:graphicData>
        </a:graphic>
      </p:graphicFrame>
      <p:sp>
        <p:nvSpPr>
          <p:cNvPr id="26626" name="Date Placeholder 4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to Software Testing, Edition 2  (Ch 8)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27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Ammann &amp; Offutt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A71ED2F-4DDC-4C83-B256-6E7FBD261523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1965325" y="1883860"/>
            <a:ext cx="8262938" cy="101473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Combinatorial Coverage (</a:t>
            </a:r>
            <a:r>
              <a:rPr kumimoji="0" lang="en-US" sz="2000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CoC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)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: For each 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in 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TR has test requirements for the clauses in </a:t>
            </a:r>
            <a:r>
              <a:rPr kumimoji="0" lang="en-US" sz="2000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to evaluate to each possible combination of truth values.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111740" y="4550410"/>
            <a:ext cx="1949450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4400" i="1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sym typeface="+mn-ea"/>
              </a:rPr>
              <a:t>2</a:t>
            </a:r>
            <a:r>
              <a:rPr lang="en-US" altLang="en-US" sz="4400" i="1" baseline="300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sym typeface="+mn-ea"/>
              </a:rPr>
              <a:t>N</a:t>
            </a:r>
            <a:r>
              <a:rPr lang="en-US" altLang="en-US" sz="44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sym typeface="+mn-ea"/>
              </a:rPr>
              <a:t> tests</a:t>
            </a:r>
            <a:endParaRPr lang="zh-CN" altLang="en-US" sz="4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9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 bldLvl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/>
        <p:txBody>
          <a:bodyPr vert="horz" wrap="square" lIns="34668" tIns="34668" rIns="34668" bIns="34668" numCol="1" anchor="ctr" anchorCtr="0" compatLnSpc="1"/>
          <a:lstStyle/>
          <a:p>
            <a:pPr eaLnBrk="1" hangingPunct="1"/>
            <a:r>
              <a:rPr lang="en-US" dirty="0"/>
              <a:t>Why Mutation? </a:t>
            </a:r>
            <a:endParaRPr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xfrm>
            <a:off x="2525177" y="1990271"/>
            <a:ext cx="7141649" cy="4411528"/>
          </a:xfrm>
        </p:spPr>
        <p:txBody>
          <a:bodyPr vert="horz" wrap="square" lIns="34668" tIns="34668" rIns="34668" bIns="34668" numCol="1" anchor="t" anchorCtr="0" compatLnSpc="1">
            <a:normAutofit lnSpcReduction="10000"/>
          </a:bodyPr>
          <a:lstStyle/>
          <a:p>
            <a:pPr marL="862965" indent="-554990" defTabSz="887730" eaLnBrk="1" hangingPunct="1">
              <a:lnSpc>
                <a:spcPct val="100000"/>
              </a:lnSpc>
              <a:spcBef>
                <a:spcPts val="2330"/>
              </a:spcBef>
              <a:buSzPct val="171000"/>
              <a:buFont typeface="Gill Sans" charset="0"/>
              <a:buChar char="•"/>
              <a:defRPr/>
            </a:pPr>
            <a:r>
              <a:rPr lang="en-US" sz="2870" dirty="0">
                <a:latin typeface="+mn-lt"/>
                <a:cs typeface="+mn-cs"/>
                <a:sym typeface="Gill Sans" charset="0"/>
              </a:rPr>
              <a:t>Mutant processes are created to try to mimic typical </a:t>
            </a:r>
            <a:r>
              <a:rPr lang="en-US" sz="2870" dirty="0">
                <a:solidFill>
                  <a:srgbClr val="FFFF00"/>
                </a:solidFill>
                <a:latin typeface="+mn-lt"/>
                <a:cs typeface="+mn-cs"/>
                <a:sym typeface="Gill Sans" charset="0"/>
              </a:rPr>
              <a:t>syntactic errors</a:t>
            </a:r>
            <a:r>
              <a:rPr lang="en-US" sz="2870" dirty="0">
                <a:latin typeface="+mn-lt"/>
                <a:cs typeface="+mn-cs"/>
                <a:sym typeface="Gill Sans" charset="0"/>
              </a:rPr>
              <a:t> made by programmers</a:t>
            </a:r>
            <a:endParaRPr lang="en-US" sz="2870" dirty="0">
              <a:latin typeface="+mn-lt"/>
              <a:cs typeface="+mn-cs"/>
              <a:sym typeface="Gill Sans" charset="0"/>
            </a:endParaRPr>
          </a:p>
          <a:p>
            <a:pPr marL="862965" indent="-554990" defTabSz="887730" eaLnBrk="1" hangingPunct="1">
              <a:lnSpc>
                <a:spcPct val="100000"/>
              </a:lnSpc>
              <a:spcBef>
                <a:spcPts val="2330"/>
              </a:spcBef>
              <a:buSzPct val="171000"/>
              <a:buFont typeface="Gill Sans" charset="0"/>
              <a:buChar char="•"/>
              <a:defRPr/>
            </a:pPr>
            <a:r>
              <a:rPr lang="en-US" sz="2870" dirty="0">
                <a:latin typeface="+mn-lt"/>
                <a:cs typeface="+mn-cs"/>
                <a:sym typeface="Gill Sans" charset="0"/>
              </a:rPr>
              <a:t>Many differing</a:t>
            </a:r>
            <a:r>
              <a:rPr lang="en-US" sz="2870" dirty="0">
                <a:solidFill>
                  <a:srgbClr val="008000"/>
                </a:solidFill>
                <a:latin typeface="+mn-lt"/>
                <a:cs typeface="+mn-cs"/>
                <a:sym typeface="Gill Sans" charset="0"/>
              </a:rPr>
              <a:t> </a:t>
            </a:r>
            <a:r>
              <a:rPr lang="en-US" sz="2870" dirty="0">
                <a:solidFill>
                  <a:srgbClr val="FFFF00"/>
                </a:solidFill>
                <a:latin typeface="+mn-lt"/>
                <a:cs typeface="+mn-cs"/>
                <a:sym typeface="Gill Sans" charset="0"/>
              </a:rPr>
              <a:t>mutants</a:t>
            </a:r>
            <a:r>
              <a:rPr lang="en-US" sz="2870" dirty="0">
                <a:latin typeface="+mn-lt"/>
                <a:cs typeface="+mn-cs"/>
                <a:sym typeface="Gill Sans" charset="0"/>
              </a:rPr>
              <a:t> are run against the specified tests to assess the </a:t>
            </a:r>
            <a:r>
              <a:rPr lang="en-US" sz="2870" dirty="0">
                <a:solidFill>
                  <a:srgbClr val="FFFF00"/>
                </a:solidFill>
                <a:latin typeface="+mn-lt"/>
                <a:cs typeface="+mn-cs"/>
                <a:sym typeface="Gill Sans" charset="0"/>
              </a:rPr>
              <a:t>quality</a:t>
            </a:r>
            <a:r>
              <a:rPr lang="en-US" sz="2870" dirty="0">
                <a:latin typeface="+mn-lt"/>
                <a:cs typeface="+mn-cs"/>
                <a:sym typeface="Gill Sans" charset="0"/>
              </a:rPr>
              <a:t> of the tests</a:t>
            </a:r>
            <a:endParaRPr lang="en-US" sz="2870" dirty="0">
              <a:latin typeface="+mn-lt"/>
              <a:cs typeface="+mn-cs"/>
              <a:sym typeface="Gill Sans" charset="0"/>
            </a:endParaRPr>
          </a:p>
          <a:p>
            <a:pPr marL="862965" indent="-554990" defTabSz="887730" eaLnBrk="1" hangingPunct="1">
              <a:lnSpc>
                <a:spcPct val="100000"/>
              </a:lnSpc>
              <a:spcBef>
                <a:spcPts val="2330"/>
              </a:spcBef>
              <a:buSzPct val="171000"/>
              <a:buFont typeface="Gill Sans" charset="0"/>
              <a:buChar char="•"/>
              <a:defRPr/>
            </a:pPr>
            <a:r>
              <a:rPr lang="en-US" sz="2870" dirty="0">
                <a:latin typeface="+mn-lt"/>
                <a:cs typeface="+mn-cs"/>
                <a:sym typeface="Gill Sans" charset="0"/>
              </a:rPr>
              <a:t>The tests are attributed a score </a:t>
            </a:r>
            <a:r>
              <a:rPr lang="en-US" sz="2870" dirty="0">
                <a:solidFill>
                  <a:srgbClr val="FFFF00"/>
                </a:solidFill>
                <a:latin typeface="+mn-lt"/>
                <a:cs typeface="+mn-cs"/>
                <a:sym typeface="Gill Sans" charset="0"/>
              </a:rPr>
              <a:t>between 0 and 1</a:t>
            </a:r>
            <a:r>
              <a:rPr lang="en-US" sz="2870" dirty="0">
                <a:latin typeface="+mn-lt"/>
                <a:cs typeface="+mn-cs"/>
                <a:sym typeface="Gill Sans" charset="0"/>
              </a:rPr>
              <a:t>, as to whether they can </a:t>
            </a:r>
            <a:r>
              <a:rPr lang="en-US" sz="2870" dirty="0">
                <a:solidFill>
                  <a:srgbClr val="FF8000"/>
                </a:solidFill>
                <a:latin typeface="+mn-lt"/>
                <a:cs typeface="+mn-cs"/>
                <a:sym typeface="Gill Sans" charset="0"/>
              </a:rPr>
              <a:t>distinguish</a:t>
            </a:r>
            <a:r>
              <a:rPr lang="en-US" sz="2870" dirty="0">
                <a:latin typeface="+mn-lt"/>
                <a:cs typeface="+mn-cs"/>
                <a:sym typeface="Gill Sans" charset="0"/>
              </a:rPr>
              <a:t> between the </a:t>
            </a:r>
            <a:r>
              <a:rPr lang="en-US" sz="2870" dirty="0">
                <a:solidFill>
                  <a:srgbClr val="FFFF00"/>
                </a:solidFill>
                <a:latin typeface="+mn-lt"/>
                <a:cs typeface="+mn-cs"/>
                <a:sym typeface="Gill Sans" charset="0"/>
              </a:rPr>
              <a:t>original</a:t>
            </a:r>
            <a:r>
              <a:rPr lang="en-US" sz="2870" dirty="0">
                <a:latin typeface="+mn-lt"/>
                <a:cs typeface="+mn-cs"/>
                <a:sym typeface="Gill Sans" charset="0"/>
              </a:rPr>
              <a:t> and the </a:t>
            </a:r>
            <a:r>
              <a:rPr lang="en-US" sz="2870" dirty="0">
                <a:solidFill>
                  <a:srgbClr val="FFFF00"/>
                </a:solidFill>
                <a:latin typeface="+mn-lt"/>
                <a:cs typeface="+mn-cs"/>
                <a:sym typeface="Gill Sans" charset="0"/>
              </a:rPr>
              <a:t>mutants</a:t>
            </a:r>
            <a:endParaRPr lang="en-US" sz="2870" dirty="0">
              <a:solidFill>
                <a:srgbClr val="FFFF00"/>
              </a:solidFill>
              <a:latin typeface="+mn-lt"/>
              <a:cs typeface="+mn-cs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ldLvl="5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/>
          </p:cNvSpPr>
          <p:nvPr>
            <p:ph type="title"/>
          </p:nvPr>
        </p:nvSpPr>
        <p:spPr/>
        <p:txBody>
          <a:bodyPr vert="horz" wrap="square" lIns="34668" tIns="34668" rIns="34668" bIns="34668" numCol="1" anchor="ctr" anchorCtr="0" compatLnSpc="1"/>
          <a:lstStyle/>
          <a:p>
            <a:pPr eaLnBrk="1" hangingPunct="1"/>
            <a:r>
              <a:rPr dirty="0"/>
              <a:t>Hypotheses</a:t>
            </a:r>
            <a:endParaRPr dirty="0"/>
          </a:p>
        </p:txBody>
      </p:sp>
      <p:sp>
        <p:nvSpPr>
          <p:cNvPr id="23554" name="Rectangle 2"/>
          <p:cNvSpPr>
            <a:spLocks noGrp="1"/>
          </p:cNvSpPr>
          <p:nvPr>
            <p:ph idx="1"/>
          </p:nvPr>
        </p:nvSpPr>
        <p:spPr>
          <a:xfrm>
            <a:off x="2233501" y="1464160"/>
            <a:ext cx="7672612" cy="4220584"/>
          </a:xfrm>
        </p:spPr>
        <p:txBody>
          <a:bodyPr vert="horz" wrap="square" lIns="34668" tIns="34668" rIns="34668" bIns="34668" numCol="1" anchor="t" anchorCtr="0" compatLnSpc="1"/>
          <a:lstStyle/>
          <a:p>
            <a:pPr marL="862965" eaLnBrk="1" hangingPunct="1"/>
            <a:r>
              <a:rPr sz="2800" dirty="0"/>
              <a:t>Mutation testing can only target </a:t>
            </a:r>
            <a:r>
              <a:rPr sz="2800" dirty="0">
                <a:solidFill>
                  <a:srgbClr val="FF0080"/>
                </a:solidFill>
              </a:rPr>
              <a:t>a </a:t>
            </a:r>
            <a:r>
              <a:rPr lang="en-US" sz="2800" dirty="0">
                <a:solidFill>
                  <a:srgbClr val="FF0080"/>
                </a:solidFill>
              </a:rPr>
              <a:t>subset</a:t>
            </a:r>
            <a:r>
              <a:rPr sz="2800" dirty="0"/>
              <a:t> of all the possible faults a programmer could possibly make, the hope that </a:t>
            </a:r>
            <a:r>
              <a:rPr sz="2800" dirty="0">
                <a:solidFill>
                  <a:srgbClr val="FFFF00"/>
                </a:solidFill>
              </a:rPr>
              <a:t>this is sufficient</a:t>
            </a:r>
            <a:r>
              <a:rPr sz="2800" dirty="0"/>
              <a:t> is based on the following two hypotheses:</a:t>
            </a:r>
            <a:endParaRPr sz="2800" dirty="0"/>
          </a:p>
          <a:p>
            <a:pPr marL="1294130" lvl="1" eaLnBrk="1" hangingPunct="1"/>
            <a:r>
              <a:rPr sz="2660" dirty="0"/>
              <a:t>The </a:t>
            </a:r>
            <a:r>
              <a:rPr sz="2660" dirty="0">
                <a:solidFill>
                  <a:srgbClr val="FF8000"/>
                </a:solidFill>
              </a:rPr>
              <a:t>Competent Programmer </a:t>
            </a:r>
            <a:r>
              <a:rPr sz="2660" dirty="0"/>
              <a:t>Hypothesis</a:t>
            </a:r>
            <a:endParaRPr sz="2660" dirty="0"/>
          </a:p>
          <a:p>
            <a:pPr marL="1294130" lvl="1" eaLnBrk="1" hangingPunct="1"/>
            <a:r>
              <a:rPr sz="2660" dirty="0"/>
              <a:t>The </a:t>
            </a:r>
            <a:r>
              <a:rPr sz="2660" dirty="0">
                <a:solidFill>
                  <a:srgbClr val="80FF00"/>
                </a:solidFill>
              </a:rPr>
              <a:t>Coupling Effect</a:t>
            </a:r>
            <a:endParaRPr sz="2660" dirty="0">
              <a:solidFill>
                <a:srgbClr val="80FF00"/>
              </a:solidFill>
            </a:endParaRPr>
          </a:p>
          <a:p>
            <a:pPr marL="1072515" lvl="1" indent="0" eaLnBrk="1" hangingPunct="1">
              <a:buNone/>
            </a:pPr>
            <a:r>
              <a:rPr sz="2250" dirty="0">
                <a:solidFill>
                  <a:srgbClr val="FFFF00"/>
                </a:solidFill>
              </a:rPr>
              <a:t>Both of these were proposed by DeMillo </a:t>
            </a:r>
            <a:r>
              <a:rPr sz="2250" i="1" dirty="0">
                <a:solidFill>
                  <a:srgbClr val="FFFF00"/>
                </a:solidFill>
              </a:rPr>
              <a:t>et al.</a:t>
            </a:r>
            <a:r>
              <a:rPr sz="2250" dirty="0">
                <a:solidFill>
                  <a:srgbClr val="FFFF00"/>
                </a:solidFill>
              </a:rPr>
              <a:t>,1978</a:t>
            </a:r>
            <a:endParaRPr sz="225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ldLvl="5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/>
          </p:cNvSpPr>
          <p:nvPr>
            <p:ph type="title"/>
          </p:nvPr>
        </p:nvSpPr>
        <p:spPr>
          <a:xfrm>
            <a:off x="2190315" y="265381"/>
            <a:ext cx="8008508" cy="1050832"/>
          </a:xfrm>
        </p:spPr>
        <p:txBody>
          <a:bodyPr vert="horz" wrap="square" lIns="34668" tIns="34668" rIns="34668" bIns="34668" numCol="1" anchor="ctr" anchorCtr="0" compatLnSpc="1"/>
          <a:lstStyle/>
          <a:p>
            <a:pPr eaLnBrk="1" hangingPunct="1"/>
            <a:r>
              <a:rPr sz="2720" dirty="0"/>
              <a:t>The Competent Programmer Hypothesis</a:t>
            </a:r>
            <a:br>
              <a:rPr sz="5595" dirty="0"/>
            </a:br>
            <a:endParaRPr sz="5595" dirty="0"/>
          </a:p>
        </p:txBody>
      </p:sp>
      <p:sp>
        <p:nvSpPr>
          <p:cNvPr id="24578" name="Rectangle 2"/>
          <p:cNvSpPr>
            <a:spLocks noGrp="1"/>
          </p:cNvSpPr>
          <p:nvPr>
            <p:ph idx="1"/>
          </p:nvPr>
        </p:nvSpPr>
        <p:spPr>
          <a:xfrm>
            <a:off x="2057232" y="1382190"/>
            <a:ext cx="7778003" cy="4584831"/>
          </a:xfrm>
        </p:spPr>
        <p:txBody>
          <a:bodyPr vert="horz" wrap="square" lIns="34668" tIns="34668" rIns="34668" bIns="34668" numCol="1" anchor="t" anchorCtr="0" compatLnSpc="1"/>
          <a:lstStyle/>
          <a:p>
            <a:pPr marL="862965" eaLnBrk="1" hangingPunct="1"/>
            <a:r>
              <a:rPr sz="2330" dirty="0"/>
              <a:t>Programmers create programs that are </a:t>
            </a:r>
            <a:r>
              <a:rPr sz="2330" dirty="0">
                <a:solidFill>
                  <a:srgbClr val="FFFF00"/>
                </a:solidFill>
              </a:rPr>
              <a:t>close to being correct</a:t>
            </a:r>
            <a:endParaRPr sz="2330" dirty="0"/>
          </a:p>
          <a:p>
            <a:pPr marL="1294130" lvl="1" eaLnBrk="1" hangingPunct="1"/>
            <a:r>
              <a:rPr sz="2330" dirty="0"/>
              <a:t>They have a rough idea of the kind of </a:t>
            </a:r>
            <a:r>
              <a:rPr sz="2330" dirty="0">
                <a:solidFill>
                  <a:srgbClr val="FFFF00"/>
                </a:solidFill>
              </a:rPr>
              <a:t>errors likely</a:t>
            </a:r>
            <a:r>
              <a:rPr sz="2330" dirty="0"/>
              <a:t> to occur</a:t>
            </a:r>
            <a:endParaRPr sz="2330" dirty="0"/>
          </a:p>
          <a:p>
            <a:pPr marL="1294130" lvl="1" eaLnBrk="1" hangingPunct="1"/>
            <a:r>
              <a:rPr sz="2330" dirty="0"/>
              <a:t>They have the ability and opportunity to </a:t>
            </a:r>
            <a:r>
              <a:rPr sz="2330" dirty="0">
                <a:solidFill>
                  <a:srgbClr val="FFFF00"/>
                </a:solidFill>
              </a:rPr>
              <a:t>examine</a:t>
            </a:r>
            <a:r>
              <a:rPr sz="2330" dirty="0"/>
              <a:t> their programs in detail</a:t>
            </a:r>
            <a:endParaRPr sz="2330" dirty="0"/>
          </a:p>
          <a:p>
            <a:pPr marL="862965" eaLnBrk="1" hangingPunct="1"/>
            <a:r>
              <a:rPr lang="en-US" sz="2330" dirty="0"/>
              <a:t>Programs can be </a:t>
            </a:r>
            <a:r>
              <a:rPr lang="en-US" sz="2330" dirty="0">
                <a:solidFill>
                  <a:schemeClr val="tx2"/>
                </a:solidFill>
              </a:rPr>
              <a:t>corrected by a few </a:t>
            </a:r>
            <a:r>
              <a:rPr lang="en-US" sz="2330" dirty="0" smtClean="0">
                <a:solidFill>
                  <a:schemeClr val="tx2"/>
                </a:solidFill>
              </a:rPr>
              <a:t>small syntactical </a:t>
            </a:r>
            <a:r>
              <a:rPr lang="en-US" sz="2330" dirty="0">
                <a:solidFill>
                  <a:schemeClr val="tx2"/>
                </a:solidFill>
              </a:rPr>
              <a:t>changes.</a:t>
            </a:r>
            <a:endParaRPr lang="en-US" sz="2330" dirty="0" smtClean="0">
              <a:solidFill>
                <a:schemeClr val="tx2"/>
              </a:solidFill>
            </a:endParaRPr>
          </a:p>
          <a:p>
            <a:pPr marL="862965" eaLnBrk="1" hangingPunct="1"/>
            <a:r>
              <a:rPr sz="2330" dirty="0" smtClean="0"/>
              <a:t>Since </a:t>
            </a:r>
            <a:r>
              <a:rPr sz="2330" dirty="0"/>
              <a:t>a program goes through many iterations, most intentions are </a:t>
            </a:r>
            <a:r>
              <a:rPr sz="2330" dirty="0">
                <a:solidFill>
                  <a:srgbClr val="FFFF00"/>
                </a:solidFill>
              </a:rPr>
              <a:t>realised during the design process</a:t>
            </a:r>
            <a:endParaRPr sz="233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ldLvl="5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/>
          </p:cNvSpPr>
          <p:nvPr>
            <p:ph type="title"/>
          </p:nvPr>
        </p:nvSpPr>
        <p:spPr/>
        <p:txBody>
          <a:bodyPr vert="horz" wrap="square" lIns="34668" tIns="34668" rIns="34668" bIns="34668" numCol="1" anchor="ctr" anchorCtr="0" compatLnSpc="1"/>
          <a:lstStyle/>
          <a:p>
            <a:pPr eaLnBrk="1" hangingPunct="1"/>
            <a:r>
              <a:rPr dirty="0"/>
              <a:t>The Coupling Effect</a:t>
            </a:r>
            <a:endParaRPr dirty="0"/>
          </a:p>
        </p:txBody>
      </p:sp>
      <p:sp>
        <p:nvSpPr>
          <p:cNvPr id="25602" name="Rectangle 2"/>
          <p:cNvSpPr>
            <a:spLocks noGrp="1"/>
          </p:cNvSpPr>
          <p:nvPr>
            <p:ph idx="1"/>
          </p:nvPr>
        </p:nvSpPr>
        <p:spPr/>
        <p:txBody>
          <a:bodyPr vert="horz" wrap="square" lIns="34668" tIns="34668" rIns="34668" bIns="34668" numCol="1" anchor="t" anchorCtr="0" compatLnSpc="1"/>
          <a:lstStyle/>
          <a:p>
            <a:pPr marL="862965" eaLnBrk="1" hangingPunct="1"/>
            <a:r>
              <a:rPr lang="en-US" sz="2330" dirty="0"/>
              <a:t>Test data sets that </a:t>
            </a:r>
            <a:r>
              <a:rPr lang="en-US" sz="2330" dirty="0">
                <a:solidFill>
                  <a:schemeClr val="tx2"/>
                </a:solidFill>
              </a:rPr>
              <a:t>detect simple types </a:t>
            </a:r>
            <a:r>
              <a:rPr lang="en-US" sz="2330" dirty="0" smtClean="0">
                <a:solidFill>
                  <a:schemeClr val="tx2"/>
                </a:solidFill>
              </a:rPr>
              <a:t>of faults </a:t>
            </a:r>
            <a:r>
              <a:rPr lang="en-US" sz="2330" dirty="0">
                <a:solidFill>
                  <a:schemeClr val="tx2"/>
                </a:solidFill>
              </a:rPr>
              <a:t>are sensitive enough to detect </a:t>
            </a:r>
            <a:r>
              <a:rPr lang="en-US" sz="2330" dirty="0" smtClean="0">
                <a:solidFill>
                  <a:schemeClr val="tx2"/>
                </a:solidFill>
              </a:rPr>
              <a:t>more complex </a:t>
            </a:r>
            <a:r>
              <a:rPr lang="en-US" sz="2330" dirty="0">
                <a:solidFill>
                  <a:schemeClr val="tx2"/>
                </a:solidFill>
              </a:rPr>
              <a:t>types of </a:t>
            </a:r>
            <a:r>
              <a:rPr lang="en-US" sz="2330" dirty="0" smtClean="0">
                <a:solidFill>
                  <a:schemeClr val="tx2"/>
                </a:solidFill>
              </a:rPr>
              <a:t>faults</a:t>
            </a:r>
            <a:endParaRPr lang="en-US" sz="2330" dirty="0" smtClean="0">
              <a:solidFill>
                <a:schemeClr val="tx2"/>
              </a:solidFill>
            </a:endParaRPr>
          </a:p>
          <a:p>
            <a:pPr marL="1250950" lvl="1" eaLnBrk="1" hangingPunct="1"/>
            <a:r>
              <a:rPr lang="en-US" sz="2330" dirty="0" smtClean="0"/>
              <a:t>A </a:t>
            </a:r>
            <a:r>
              <a:rPr lang="en-US" sz="2330" dirty="0">
                <a:solidFill>
                  <a:schemeClr val="tx2"/>
                </a:solidFill>
              </a:rPr>
              <a:t>simple fault </a:t>
            </a:r>
            <a:r>
              <a:rPr lang="en-US" sz="2330" dirty="0"/>
              <a:t>is represented by a simple </a:t>
            </a:r>
            <a:r>
              <a:rPr lang="en-US" sz="2330" dirty="0" smtClean="0"/>
              <a:t>mutant which </a:t>
            </a:r>
            <a:r>
              <a:rPr lang="en-US" sz="2330" dirty="0"/>
              <a:t>is created by making a single </a:t>
            </a:r>
            <a:r>
              <a:rPr lang="en-US" sz="2330" dirty="0" smtClean="0"/>
              <a:t>syntactical change</a:t>
            </a:r>
            <a:endParaRPr lang="en-US" sz="2330" dirty="0" smtClean="0"/>
          </a:p>
          <a:p>
            <a:pPr marL="1250950" lvl="1" eaLnBrk="1" hangingPunct="1"/>
            <a:r>
              <a:rPr lang="en-US" sz="2330" dirty="0" smtClean="0"/>
              <a:t>A </a:t>
            </a:r>
            <a:r>
              <a:rPr lang="en-US" sz="2330" dirty="0">
                <a:solidFill>
                  <a:schemeClr val="tx2"/>
                </a:solidFill>
              </a:rPr>
              <a:t>complex fault </a:t>
            </a:r>
            <a:r>
              <a:rPr lang="en-US" sz="2330" dirty="0"/>
              <a:t>is represented as a </a:t>
            </a:r>
            <a:r>
              <a:rPr lang="en-US" sz="2330" dirty="0" smtClean="0"/>
              <a:t>complex mutant </a:t>
            </a:r>
            <a:r>
              <a:rPr lang="en-US" sz="2330" dirty="0"/>
              <a:t>which is created by making more than </a:t>
            </a:r>
            <a:r>
              <a:rPr lang="en-US" sz="2330" dirty="0" smtClean="0"/>
              <a:t>one change</a:t>
            </a:r>
            <a:endParaRPr lang="en-US" sz="233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ldLvl="5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8877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7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Introduction to Software Testing, edition 2  (Ch 9)</a:t>
            </a:r>
            <a:endParaRPr kumimoji="0" lang="zh-CN" altLang="en-US" sz="87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8877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7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© Ammann &amp; Offutt</a:t>
            </a:r>
            <a:endParaRPr kumimoji="0" lang="en-US" altLang="zh-CN" sz="87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8877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6382A4-2BE4-401E-B968-98E6833378CE}" type="slidenum">
              <a:rPr kumimoji="0" lang="zh-CN" altLang="en-US" sz="87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</a:fld>
            <a:endParaRPr kumimoji="0" lang="en-US" altLang="zh-CN" sz="87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Questions About Mutation</a:t>
            </a:r>
            <a:endParaRPr lang="en-US" altLang="en-US" smtClean="0"/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7720" y="794385"/>
            <a:ext cx="9983470" cy="575183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580"/>
              </a:spcAft>
            </a:pPr>
            <a:r>
              <a:rPr lang="en-US" altLang="en-US" sz="2330" dirty="0"/>
              <a:t>Should </a:t>
            </a:r>
            <a:r>
              <a:rPr lang="en-US" altLang="en-US" sz="2330" dirty="0">
                <a:solidFill>
                  <a:schemeClr val="tx2"/>
                </a:solidFill>
              </a:rPr>
              <a:t>more than one operator</a:t>
            </a:r>
            <a:r>
              <a:rPr lang="en-US" altLang="en-US" sz="2330" dirty="0"/>
              <a:t> be applied at the same time ?</a:t>
            </a:r>
            <a:endParaRPr lang="en-US" altLang="en-US" sz="2330" dirty="0"/>
          </a:p>
          <a:p>
            <a:pPr lvl="1">
              <a:lnSpc>
                <a:spcPct val="100000"/>
              </a:lnSpc>
            </a:pPr>
            <a:r>
              <a:rPr lang="en-US" altLang="en-US" dirty="0"/>
              <a:t>Should a mutated string contain more than one mutated element?</a:t>
            </a:r>
            <a:endParaRPr lang="en-US" altLang="en-US" dirty="0"/>
          </a:p>
          <a:p>
            <a:pPr lvl="2">
              <a:lnSpc>
                <a:spcPct val="100000"/>
              </a:lnSpc>
            </a:pPr>
            <a:r>
              <a:rPr lang="en-US" altLang="en-US" dirty="0"/>
              <a:t>Usually not – multiple mutations can interfere with each other</a:t>
            </a:r>
            <a:endParaRPr lang="en-US" altLang="en-US" dirty="0"/>
          </a:p>
          <a:p>
            <a:pPr lvl="2">
              <a:lnSpc>
                <a:spcPct val="100000"/>
              </a:lnSpc>
            </a:pPr>
            <a:r>
              <a:rPr lang="en-US" altLang="en-US" dirty="0"/>
              <a:t>Experience with program-based mutation indicates not</a:t>
            </a:r>
            <a:endParaRPr lang="en-US" altLang="en-US" dirty="0"/>
          </a:p>
          <a:p>
            <a:pPr lvl="2">
              <a:lnSpc>
                <a:spcPct val="100000"/>
              </a:lnSpc>
            </a:pPr>
            <a:r>
              <a:rPr lang="en-US" altLang="en-US" dirty="0"/>
              <a:t>Recent research is finding exceptions</a:t>
            </a:r>
            <a:endParaRPr lang="en-US" altLang="en-US" dirty="0"/>
          </a:p>
          <a:p>
            <a:pPr>
              <a:lnSpc>
                <a:spcPct val="100000"/>
              </a:lnSpc>
              <a:spcAft>
                <a:spcPts val="580"/>
              </a:spcAft>
            </a:pPr>
            <a:r>
              <a:rPr lang="en-US" altLang="en-US" sz="2330" dirty="0"/>
              <a:t>Should </a:t>
            </a:r>
            <a:r>
              <a:rPr lang="en-US" altLang="en-US" sz="2330" dirty="0">
                <a:solidFill>
                  <a:schemeClr val="tx2"/>
                </a:solidFill>
              </a:rPr>
              <a:t>every possible application</a:t>
            </a:r>
            <a:r>
              <a:rPr lang="en-US" altLang="en-US" sz="2330" dirty="0"/>
              <a:t> of a mutation operator be considered ?</a:t>
            </a:r>
            <a:endParaRPr lang="en-US" altLang="en-US" sz="2330" dirty="0"/>
          </a:p>
          <a:p>
            <a:pPr lvl="1">
              <a:lnSpc>
                <a:spcPct val="100000"/>
              </a:lnSpc>
              <a:spcAft>
                <a:spcPts val="580"/>
              </a:spcAft>
            </a:pPr>
            <a:r>
              <a:rPr lang="en-US" altLang="en-US" dirty="0"/>
              <a:t>Necessary with program-based mutation</a:t>
            </a:r>
            <a:endParaRPr lang="en-US" altLang="en-US" dirty="0"/>
          </a:p>
          <a:p>
            <a:pPr>
              <a:lnSpc>
                <a:spcPct val="100000"/>
              </a:lnSpc>
              <a:spcAft>
                <a:spcPts val="580"/>
              </a:spcAft>
            </a:pPr>
            <a:r>
              <a:rPr lang="en-US" altLang="en-US" sz="2330" dirty="0"/>
              <a:t>Mutation operators have been defined for many </a:t>
            </a:r>
            <a:r>
              <a:rPr lang="en-US" altLang="en-US" sz="2330" dirty="0">
                <a:solidFill>
                  <a:schemeClr val="tx2"/>
                </a:solidFill>
              </a:rPr>
              <a:t>languages</a:t>
            </a:r>
            <a:endParaRPr lang="en-US" altLang="en-US" sz="2330" dirty="0">
              <a:solidFill>
                <a:schemeClr val="tx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en-US" dirty="0"/>
              <a:t>Programming languages (</a:t>
            </a:r>
            <a:r>
              <a:rPr lang="en-US" altLang="en-US" i="1" dirty="0"/>
              <a:t>Fortran, Lisp, Ada, C, C++, Java</a:t>
            </a:r>
            <a:r>
              <a:rPr lang="en-US" altLang="en-US" dirty="0"/>
              <a:t>)</a:t>
            </a:r>
            <a:endParaRPr lang="en-US" altLang="en-US" dirty="0"/>
          </a:p>
          <a:p>
            <a:pPr lvl="1">
              <a:lnSpc>
                <a:spcPct val="100000"/>
              </a:lnSpc>
            </a:pPr>
            <a:r>
              <a:rPr lang="en-US" altLang="en-US" dirty="0"/>
              <a:t>Specification languages (</a:t>
            </a:r>
            <a:r>
              <a:rPr lang="en-US" altLang="en-US" i="1" dirty="0"/>
              <a:t>SMV, Z, Object-Z, algebraic specs</a:t>
            </a:r>
            <a:r>
              <a:rPr lang="en-US" altLang="en-US" dirty="0"/>
              <a:t>)</a:t>
            </a:r>
            <a:endParaRPr lang="en-US" altLang="en-US" dirty="0"/>
          </a:p>
          <a:p>
            <a:pPr lvl="1">
              <a:lnSpc>
                <a:spcPct val="100000"/>
              </a:lnSpc>
            </a:pPr>
            <a:r>
              <a:rPr lang="en-US" altLang="en-US" dirty="0"/>
              <a:t>Modeling languages (</a:t>
            </a:r>
            <a:r>
              <a:rPr lang="en-US" altLang="en-US" i="1" dirty="0" err="1"/>
              <a:t>Statecharts</a:t>
            </a:r>
            <a:r>
              <a:rPr lang="en-US" altLang="en-US" i="1" dirty="0"/>
              <a:t>, activity diagrams</a:t>
            </a:r>
            <a:r>
              <a:rPr lang="en-US" altLang="en-US" dirty="0"/>
              <a:t>)</a:t>
            </a:r>
            <a:endParaRPr lang="en-US" altLang="en-US" dirty="0"/>
          </a:p>
          <a:p>
            <a:pPr lvl="1">
              <a:lnSpc>
                <a:spcPct val="100000"/>
              </a:lnSpc>
            </a:pPr>
            <a:r>
              <a:rPr lang="en-US" altLang="en-US" dirty="0"/>
              <a:t>Input grammars (</a:t>
            </a:r>
            <a:r>
              <a:rPr lang="en-US" altLang="en-US" i="1" dirty="0"/>
              <a:t>XML, SQL, HTML</a:t>
            </a:r>
            <a:r>
              <a:rPr lang="en-US" altLang="en-US" dirty="0"/>
              <a:t>)</a:t>
            </a:r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8877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7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Introduction to Software Testing, edition 2  (Ch 9)</a:t>
            </a:r>
            <a:endParaRPr kumimoji="0" lang="zh-CN" altLang="en-US" sz="87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8877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7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© Ammann &amp; Offutt</a:t>
            </a:r>
            <a:endParaRPr kumimoji="0" lang="en-US" altLang="zh-CN" sz="87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8877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9E6369-5AD5-4547-B9C9-83453C675569}" type="slidenum">
              <a:rPr kumimoji="0" lang="zh-CN" altLang="en-US" sz="87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</a:fld>
            <a:endParaRPr kumimoji="0" lang="en-US" altLang="zh-CN" sz="87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806389" y="241068"/>
            <a:ext cx="8571520" cy="636354"/>
          </a:xfrm>
        </p:spPr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Killing Mutants</a:t>
            </a:r>
            <a:endParaRPr lang="en-US" altLang="zh-CN" smtClean="0">
              <a:ea typeface="SimSun" panose="02010600030101010101" pitchFamily="2" charset="-122"/>
            </a:endParaRP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580"/>
              </a:spcAft>
            </a:pPr>
            <a:r>
              <a:rPr lang="en-US" altLang="zh-CN" dirty="0" smtClean="0">
                <a:ea typeface="SimSun" panose="02010600030101010101" pitchFamily="2" charset="-122"/>
              </a:rPr>
              <a:t>When ground strings are mutated to create valid strings, the hope is to exhibit </a:t>
            </a:r>
            <a:r>
              <a:rPr lang="en-US" altLang="zh-CN" dirty="0" smtClean="0">
                <a:solidFill>
                  <a:schemeClr val="tx2"/>
                </a:solidFill>
                <a:ea typeface="SimSun" panose="02010600030101010101" pitchFamily="2" charset="-122"/>
              </a:rPr>
              <a:t>different behavior</a:t>
            </a:r>
            <a:r>
              <a:rPr lang="en-US" altLang="zh-CN" dirty="0" smtClean="0">
                <a:ea typeface="SimSun" panose="02010600030101010101" pitchFamily="2" charset="-122"/>
              </a:rPr>
              <a:t> from the ground string</a:t>
            </a:r>
            <a:endParaRPr lang="en-US" altLang="zh-CN" dirty="0" smtClean="0">
              <a:ea typeface="SimSun" panose="02010600030101010101" pitchFamily="2" charset="-122"/>
            </a:endParaRPr>
          </a:p>
          <a:p>
            <a:pPr>
              <a:spcAft>
                <a:spcPts val="580"/>
              </a:spcAft>
            </a:pPr>
            <a:r>
              <a:rPr lang="en-US" altLang="zh-CN" dirty="0" smtClean="0">
                <a:ea typeface="SimSun" panose="02010600030101010101" pitchFamily="2" charset="-122"/>
              </a:rPr>
              <a:t>This is normally used when the grammars are </a:t>
            </a:r>
            <a:r>
              <a:rPr lang="en-US" altLang="zh-CN" dirty="0" smtClean="0">
                <a:solidFill>
                  <a:schemeClr val="tx2"/>
                </a:solidFill>
                <a:ea typeface="SimSun" panose="02010600030101010101" pitchFamily="2" charset="-122"/>
              </a:rPr>
              <a:t>programming languages</a:t>
            </a:r>
            <a:r>
              <a:rPr lang="en-US" altLang="zh-CN" dirty="0" smtClean="0">
                <a:ea typeface="SimSun" panose="02010600030101010101" pitchFamily="2" charset="-122"/>
              </a:rPr>
              <a:t>, the strings are </a:t>
            </a:r>
            <a:r>
              <a:rPr lang="en-US" altLang="zh-CN" dirty="0" smtClean="0">
                <a:solidFill>
                  <a:schemeClr val="tx2"/>
                </a:solidFill>
                <a:ea typeface="SimSun" panose="02010600030101010101" pitchFamily="2" charset="-122"/>
              </a:rPr>
              <a:t>programs</a:t>
            </a:r>
            <a:r>
              <a:rPr lang="en-US" altLang="zh-CN" dirty="0" smtClean="0">
                <a:ea typeface="SimSun" panose="02010600030101010101" pitchFamily="2" charset="-122"/>
              </a:rPr>
              <a:t>, and the ground strings are </a:t>
            </a:r>
            <a:r>
              <a:rPr lang="en-US" altLang="zh-CN" dirty="0" smtClean="0">
                <a:solidFill>
                  <a:schemeClr val="tx2"/>
                </a:solidFill>
                <a:ea typeface="SimSun" panose="02010600030101010101" pitchFamily="2" charset="-122"/>
              </a:rPr>
              <a:t>pre-existing</a:t>
            </a:r>
            <a:r>
              <a:rPr lang="en-US" altLang="zh-CN" dirty="0" smtClean="0">
                <a:ea typeface="SimSun" panose="02010600030101010101" pitchFamily="2" charset="-122"/>
              </a:rPr>
              <a:t> programs</a:t>
            </a:r>
            <a:endParaRPr lang="en-US" altLang="zh-CN" dirty="0" smtClean="0">
              <a:ea typeface="SimSun" panose="02010600030101010101" pitchFamily="2" charset="-122"/>
            </a:endParaRPr>
          </a:p>
          <a:p>
            <a:pPr>
              <a:spcAft>
                <a:spcPts val="580"/>
              </a:spcAft>
            </a:pPr>
            <a:r>
              <a:rPr lang="en-US" altLang="zh-CN" dirty="0" smtClean="0">
                <a:solidFill>
                  <a:schemeClr val="tx2"/>
                </a:solidFill>
                <a:ea typeface="SimSun" panose="02010600030101010101" pitchFamily="2" charset="-122"/>
              </a:rPr>
              <a:t>Killing Mutants</a:t>
            </a:r>
            <a:r>
              <a:rPr lang="en-US" altLang="zh-CN" dirty="0" smtClean="0">
                <a:ea typeface="SimSun" panose="02010600030101010101" pitchFamily="2" charset="-122"/>
              </a:rPr>
              <a:t> : Given a mutant </a:t>
            </a:r>
            <a:r>
              <a:rPr lang="en-US" altLang="zh-CN" i="1" dirty="0" smtClean="0">
                <a:solidFill>
                  <a:schemeClr val="tx2"/>
                </a:solidFill>
                <a:ea typeface="SimSun" panose="02010600030101010101" pitchFamily="2" charset="-122"/>
              </a:rPr>
              <a:t>m</a:t>
            </a:r>
            <a:r>
              <a:rPr lang="en-US" altLang="zh-CN" dirty="0" smtClean="0">
                <a:ea typeface="SimSun" panose="02010600030101010101" pitchFamily="2" charset="-122"/>
              </a:rPr>
              <a:t> </a:t>
            </a:r>
            <a:r>
              <a:rPr lang="en-US" altLang="zh-CN" sz="2720" dirty="0">
                <a:solidFill>
                  <a:schemeClr val="tx2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dirty="0" smtClean="0">
                <a:ea typeface="SimSun" panose="02010600030101010101" pitchFamily="2" charset="-122"/>
              </a:rPr>
              <a:t> </a:t>
            </a:r>
            <a:r>
              <a:rPr lang="en-US" altLang="zh-CN" i="1" dirty="0" smtClean="0">
                <a:solidFill>
                  <a:schemeClr val="tx2"/>
                </a:solidFill>
                <a:ea typeface="SimSun" panose="02010600030101010101" pitchFamily="2" charset="-122"/>
              </a:rPr>
              <a:t>M</a:t>
            </a:r>
            <a:r>
              <a:rPr lang="en-US" altLang="zh-CN" dirty="0" smtClean="0">
                <a:ea typeface="SimSun" panose="02010600030101010101" pitchFamily="2" charset="-122"/>
              </a:rPr>
              <a:t> for a derivation </a:t>
            </a:r>
            <a:r>
              <a:rPr lang="en-US" altLang="zh-CN" dirty="0" smtClean="0">
                <a:solidFill>
                  <a:schemeClr val="tx2"/>
                </a:solidFill>
                <a:ea typeface="SimSun" panose="02010600030101010101" pitchFamily="2" charset="-122"/>
              </a:rPr>
              <a:t>D</a:t>
            </a:r>
            <a:r>
              <a:rPr lang="en-US" altLang="zh-CN" dirty="0" smtClean="0">
                <a:ea typeface="SimSun" panose="02010600030101010101" pitchFamily="2" charset="-122"/>
              </a:rPr>
              <a:t> and a test </a:t>
            </a:r>
            <a:r>
              <a:rPr lang="en-US" altLang="zh-CN" i="1" dirty="0" smtClean="0">
                <a:solidFill>
                  <a:schemeClr val="tx2"/>
                </a:solidFill>
                <a:ea typeface="SimSun" panose="02010600030101010101" pitchFamily="2" charset="-122"/>
              </a:rPr>
              <a:t>t</a:t>
            </a:r>
            <a:r>
              <a:rPr lang="en-US" altLang="zh-CN" dirty="0" smtClean="0">
                <a:ea typeface="SimSun" panose="02010600030101010101" pitchFamily="2" charset="-122"/>
              </a:rPr>
              <a:t>, </a:t>
            </a:r>
            <a:r>
              <a:rPr lang="en-US" altLang="zh-CN" i="1" dirty="0" smtClean="0">
                <a:solidFill>
                  <a:schemeClr val="tx2"/>
                </a:solidFill>
                <a:ea typeface="SimSun" panose="02010600030101010101" pitchFamily="2" charset="-122"/>
              </a:rPr>
              <a:t>t</a:t>
            </a:r>
            <a:r>
              <a:rPr lang="en-US" altLang="zh-CN" dirty="0" smtClean="0">
                <a:ea typeface="SimSun" panose="02010600030101010101" pitchFamily="2" charset="-122"/>
              </a:rPr>
              <a:t> is said to kill </a:t>
            </a:r>
            <a:r>
              <a:rPr lang="en-US" altLang="zh-CN" i="1" dirty="0" smtClean="0">
                <a:solidFill>
                  <a:schemeClr val="tx2"/>
                </a:solidFill>
                <a:ea typeface="SimSun" panose="02010600030101010101" pitchFamily="2" charset="-122"/>
              </a:rPr>
              <a:t>m</a:t>
            </a:r>
            <a:r>
              <a:rPr lang="en-US" altLang="zh-CN" dirty="0" smtClean="0">
                <a:ea typeface="SimSun" panose="02010600030101010101" pitchFamily="2" charset="-122"/>
              </a:rPr>
              <a:t> if and only if the output of </a:t>
            </a:r>
            <a:r>
              <a:rPr lang="en-US" altLang="zh-CN" i="1" dirty="0" smtClean="0">
                <a:solidFill>
                  <a:schemeClr val="tx2"/>
                </a:solidFill>
                <a:ea typeface="SimSun" panose="02010600030101010101" pitchFamily="2" charset="-122"/>
              </a:rPr>
              <a:t>t</a:t>
            </a:r>
            <a:r>
              <a:rPr lang="en-US" altLang="zh-CN" dirty="0" smtClean="0">
                <a:ea typeface="SimSun" panose="02010600030101010101" pitchFamily="2" charset="-122"/>
              </a:rPr>
              <a:t> on </a:t>
            </a:r>
            <a:r>
              <a:rPr lang="en-US" altLang="zh-CN" i="1" dirty="0" smtClean="0">
                <a:solidFill>
                  <a:schemeClr val="tx2"/>
                </a:solidFill>
                <a:ea typeface="SimSun" panose="02010600030101010101" pitchFamily="2" charset="-122"/>
              </a:rPr>
              <a:t>D</a:t>
            </a:r>
            <a:r>
              <a:rPr lang="en-US" altLang="zh-CN" dirty="0" smtClean="0">
                <a:ea typeface="SimSun" panose="02010600030101010101" pitchFamily="2" charset="-122"/>
              </a:rPr>
              <a:t> is different from the output of </a:t>
            </a:r>
            <a:r>
              <a:rPr lang="en-US" altLang="zh-CN" i="1" dirty="0" smtClean="0">
                <a:solidFill>
                  <a:schemeClr val="tx2"/>
                </a:solidFill>
                <a:ea typeface="SimSun" panose="02010600030101010101" pitchFamily="2" charset="-122"/>
              </a:rPr>
              <a:t>t</a:t>
            </a:r>
            <a:r>
              <a:rPr lang="en-US" altLang="zh-CN" dirty="0" smtClean="0">
                <a:ea typeface="SimSun" panose="02010600030101010101" pitchFamily="2" charset="-122"/>
              </a:rPr>
              <a:t> on </a:t>
            </a:r>
            <a:r>
              <a:rPr lang="en-US" altLang="zh-CN" i="1" dirty="0" smtClean="0">
                <a:solidFill>
                  <a:schemeClr val="tx2"/>
                </a:solidFill>
                <a:ea typeface="SimSun" panose="02010600030101010101" pitchFamily="2" charset="-122"/>
              </a:rPr>
              <a:t>m</a:t>
            </a:r>
            <a:endParaRPr lang="en-US" altLang="zh-CN" b="0" i="1" dirty="0" smtClean="0">
              <a:ea typeface="SimSun" panose="02010600030101010101" pitchFamily="2" charset="-122"/>
            </a:endParaRPr>
          </a:p>
          <a:p>
            <a:pPr>
              <a:spcAft>
                <a:spcPts val="580"/>
              </a:spcAft>
            </a:pPr>
            <a:r>
              <a:rPr lang="en-US" altLang="zh-CN" dirty="0" smtClean="0">
                <a:ea typeface="SimSun" panose="02010600030101010101" pitchFamily="2" charset="-122"/>
              </a:rPr>
              <a:t>The derivation </a:t>
            </a:r>
            <a:r>
              <a:rPr lang="en-US" altLang="zh-CN" i="1" dirty="0" smtClean="0">
                <a:solidFill>
                  <a:schemeClr val="tx2"/>
                </a:solidFill>
                <a:ea typeface="SimSun" panose="02010600030101010101" pitchFamily="2" charset="-122"/>
              </a:rPr>
              <a:t>D</a:t>
            </a:r>
            <a:r>
              <a:rPr lang="en-US" altLang="zh-CN" dirty="0" smtClean="0">
                <a:ea typeface="SimSun" panose="02010600030101010101" pitchFamily="2" charset="-122"/>
              </a:rPr>
              <a:t> may be represented by the list of productions or by the final string</a:t>
            </a:r>
            <a:endParaRPr lang="en-US" altLang="zh-CN" dirty="0" smtClean="0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8877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7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Introduction to Software Testing, edition 2  (Ch 9)</a:t>
            </a:r>
            <a:endParaRPr kumimoji="0" lang="zh-CN" altLang="en-US" sz="87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8877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7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© Ammann &amp; Offutt</a:t>
            </a:r>
            <a:endParaRPr kumimoji="0" lang="en-US" altLang="zh-CN" sz="87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8877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8852DD-5DDB-42C1-BCF3-73A2274ED20D}" type="slidenum">
              <a:rPr kumimoji="0" lang="zh-CN" altLang="en-US" sz="87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</a:fld>
            <a:endParaRPr kumimoji="0" lang="en-US" altLang="zh-CN" sz="87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2225488" y="136292"/>
            <a:ext cx="7543800" cy="801221"/>
          </a:xfrm>
        </p:spPr>
        <p:txBody>
          <a:bodyPr/>
          <a:lstStyle/>
          <a:p>
            <a:r>
              <a:rPr lang="en-US" altLang="zh-CN" sz="3105">
                <a:ea typeface="SimSun" panose="02010600030101010101" pitchFamily="2" charset="-122"/>
              </a:rPr>
              <a:t>Syntax-based Coverage Criteria</a:t>
            </a:r>
            <a:endParaRPr lang="en-US" altLang="zh-CN" sz="3105">
              <a:ea typeface="SimSun" panose="02010600030101010101" pitchFamily="2" charset="-122"/>
            </a:endParaRP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2522" y="942135"/>
            <a:ext cx="8606959" cy="432968"/>
          </a:xfrm>
        </p:spPr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Coverage is defined in terms of killing mutants</a:t>
            </a:r>
            <a:endParaRPr lang="en-US" altLang="zh-CN" smtClean="0">
              <a:ea typeface="SimSun" panose="02010600030101010101" pitchFamily="2" charset="-122"/>
            </a:endParaRPr>
          </a:p>
          <a:p>
            <a:endParaRPr lang="en-US" altLang="zh-CN" smtClean="0">
              <a:ea typeface="SimSun" panose="02010600030101010101" pitchFamily="2" charset="-122"/>
            </a:endParaRPr>
          </a:p>
        </p:txBody>
      </p:sp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1918868" y="1445981"/>
            <a:ext cx="8354266" cy="80945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 algn="ctr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algn="l" defTabSz="8877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30" b="1" i="0" u="sng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Mutation Coverage (MC)</a:t>
            </a:r>
            <a:r>
              <a:rPr kumimoji="0" lang="en-US" altLang="zh-CN" sz="233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 : For each </a:t>
            </a:r>
            <a:r>
              <a:rPr kumimoji="0" lang="en-US" altLang="zh-CN" sz="2330" b="1" i="1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m</a:t>
            </a:r>
            <a:r>
              <a:rPr kumimoji="0" lang="en-US" altLang="zh-CN" sz="233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 </a:t>
            </a:r>
            <a:r>
              <a:rPr kumimoji="0" lang="en-US" altLang="zh-CN" sz="233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altLang="zh-CN" sz="233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 </a:t>
            </a:r>
            <a:r>
              <a:rPr kumimoji="0" lang="en-US" altLang="zh-CN" sz="2330" b="1" i="1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M</a:t>
            </a:r>
            <a:r>
              <a:rPr kumimoji="0" lang="en-US" altLang="zh-CN" sz="233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, TR contains exactly one requirement, to kill </a:t>
            </a:r>
            <a:r>
              <a:rPr kumimoji="0" lang="en-US" altLang="zh-CN" sz="2330" b="1" i="1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m</a:t>
            </a:r>
            <a:r>
              <a:rPr kumimoji="0" lang="en-US" altLang="zh-CN" sz="233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.</a:t>
            </a:r>
            <a:endParaRPr kumimoji="0" lang="en-US" altLang="zh-CN" sz="233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 MT" panose="020B0502020104020203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63174" name="Rectangle 6"/>
          <p:cNvSpPr>
            <a:spLocks noChangeArrowheads="1"/>
          </p:cNvSpPr>
          <p:nvPr/>
        </p:nvSpPr>
        <p:spPr bwMode="auto">
          <a:xfrm>
            <a:off x="1786359" y="2506056"/>
            <a:ext cx="8606959" cy="3243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367" tIns="44684" rIns="89367" bIns="44684"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6858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277495" marR="0" lvl="0" indent="-277495" algn="l" defTabSz="88773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85000"/>
              <a:buFontTx/>
              <a:buChar char="•"/>
              <a:defRPr/>
            </a:pPr>
            <a:r>
              <a:rPr kumimoji="0" lang="en-US" altLang="zh-CN" sz="233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Coverage in mutation = numbers of mutants killed</a:t>
            </a:r>
            <a:endParaRPr kumimoji="0" lang="en-US" altLang="zh-CN" sz="233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Gill Sans MT" panose="020B0502020104020203" pitchFamily="34" charset="0"/>
              <a:ea typeface="SimSun" panose="02010600030101010101" pitchFamily="2" charset="-122"/>
              <a:cs typeface="+mn-cs"/>
            </a:endParaRPr>
          </a:p>
          <a:p>
            <a:pPr marL="665480" marR="0" lvl="1" indent="-221615" algn="l" defTabSz="88773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–"/>
              <a:defRPr/>
            </a:pPr>
            <a:endParaRPr kumimoji="0" lang="en-US" altLang="zh-CN" sz="194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SimSun" panose="02010600030101010101" pitchFamily="2" charset="-122"/>
              <a:cs typeface="+mn-cs"/>
            </a:endParaRPr>
          </a:p>
          <a:p>
            <a:pPr marL="277495" marR="0" lvl="0" indent="-277495" algn="l" defTabSz="88773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85000"/>
              <a:buFontTx/>
              <a:buChar char="•"/>
              <a:defRPr/>
            </a:pPr>
            <a:r>
              <a:rPr kumimoji="0" lang="en-US" altLang="zh-CN" sz="233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The amount of mutants killed is called the </a:t>
            </a:r>
            <a:r>
              <a:rPr kumimoji="0" lang="en-US" altLang="zh-CN" sz="233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mutation score</a:t>
            </a:r>
            <a:endParaRPr kumimoji="0" lang="en-US" altLang="zh-CN" sz="233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3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3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2" grpId="0" bldLvl="0" animBg="1" autoUpdateAnimBg="0"/>
      <p:bldP spid="263174" grpId="0" autoUpdateAnimBg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8877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7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Introduction to Software Testing, edition 2  (Ch 9)</a:t>
            </a:r>
            <a:endParaRPr kumimoji="0" lang="zh-CN" altLang="en-US" sz="87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8877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7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© Ammann &amp; Offutt</a:t>
            </a:r>
            <a:endParaRPr kumimoji="0" lang="en-US" altLang="zh-CN" sz="87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8877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AB4957-D9A5-473E-921C-EA32EACEFC61}" type="slidenum">
              <a:rPr kumimoji="0" lang="zh-CN" altLang="en-US" sz="87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</a:fld>
            <a:endParaRPr kumimoji="0" lang="en-US" altLang="zh-CN" sz="87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2225488" y="136292"/>
            <a:ext cx="7543800" cy="801221"/>
          </a:xfrm>
        </p:spPr>
        <p:txBody>
          <a:bodyPr/>
          <a:lstStyle/>
          <a:p>
            <a:r>
              <a:rPr lang="en-US" altLang="zh-CN" sz="3105">
                <a:ea typeface="SimSun" panose="02010600030101010101" pitchFamily="2" charset="-122"/>
              </a:rPr>
              <a:t>Syntax-based Coverage Criteria</a:t>
            </a:r>
            <a:endParaRPr lang="en-US" altLang="zh-CN" sz="3105">
              <a:ea typeface="SimSun" panose="02010600030101010101" pitchFamily="2" charset="-122"/>
            </a:endParaRP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2522" y="942136"/>
            <a:ext cx="8606959" cy="1654829"/>
          </a:xfrm>
        </p:spPr>
        <p:txBody>
          <a:bodyPr/>
          <a:lstStyle/>
          <a:p>
            <a:r>
              <a:rPr lang="en-US" altLang="zh-CN" dirty="0" smtClean="0">
                <a:ea typeface="SimSun" panose="02010600030101010101" pitchFamily="2" charset="-122"/>
              </a:rPr>
              <a:t>When creating invalid strings, we just apply the operators</a:t>
            </a:r>
            <a:endParaRPr lang="en-US" altLang="zh-CN" dirty="0" smtClean="0">
              <a:ea typeface="SimSun" panose="02010600030101010101" pitchFamily="2" charset="-122"/>
            </a:endParaRPr>
          </a:p>
          <a:p>
            <a:r>
              <a:rPr lang="en-US" altLang="zh-CN" dirty="0" smtClean="0">
                <a:ea typeface="SimSun" panose="02010600030101010101" pitchFamily="2" charset="-122"/>
              </a:rPr>
              <a:t>This results in two simple criteria</a:t>
            </a:r>
            <a:endParaRPr lang="en-US" altLang="zh-CN" dirty="0" smtClean="0">
              <a:ea typeface="SimSun" panose="02010600030101010101" pitchFamily="2" charset="-122"/>
            </a:endParaRPr>
          </a:p>
          <a:p>
            <a:r>
              <a:rPr lang="en-US" altLang="zh-CN" dirty="0" smtClean="0">
                <a:ea typeface="SimSun" panose="02010600030101010101" pitchFamily="2" charset="-122"/>
              </a:rPr>
              <a:t>It makes sense to either use every operator once or every production once</a:t>
            </a:r>
            <a:endParaRPr lang="en-US" altLang="zh-CN" dirty="0" smtClean="0">
              <a:ea typeface="SimSun" panose="02010600030101010101" pitchFamily="2" charset="-122"/>
            </a:endParaRPr>
          </a:p>
        </p:txBody>
      </p:sp>
      <p:sp>
        <p:nvSpPr>
          <p:cNvPr id="277509" name="Text Box 5"/>
          <p:cNvSpPr txBox="1">
            <a:spLocks noChangeArrowheads="1"/>
          </p:cNvSpPr>
          <p:nvPr/>
        </p:nvSpPr>
        <p:spPr bwMode="auto">
          <a:xfrm>
            <a:off x="1963550" y="4566613"/>
            <a:ext cx="8019911" cy="152657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 algn="ctr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algn="l" defTabSz="8877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3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Mutation Production Coverage (MPC)</a:t>
            </a:r>
            <a:r>
              <a:rPr kumimoji="0" lang="en-US" altLang="zh-CN" sz="233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 : For each mutation operator, TR contains several requirements, to create one mutated string </a:t>
            </a:r>
            <a:r>
              <a:rPr kumimoji="0" lang="en-US" altLang="zh-CN" sz="233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m</a:t>
            </a:r>
            <a:r>
              <a:rPr kumimoji="0" lang="en-US" altLang="zh-CN" sz="233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 that includes </a:t>
            </a:r>
            <a:r>
              <a:rPr kumimoji="0" lang="en-US" altLang="zh-CN" sz="233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every production that can be mutated by that operator</a:t>
            </a:r>
            <a:r>
              <a:rPr kumimoji="0" lang="en-US" altLang="zh-CN" sz="233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.</a:t>
            </a:r>
            <a:endParaRPr kumimoji="0" lang="en-US" altLang="zh-CN" sz="233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 MT" panose="020B0502020104020203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77511" name="Text Box 7"/>
          <p:cNvSpPr txBox="1">
            <a:spLocks noChangeArrowheads="1"/>
          </p:cNvSpPr>
          <p:nvPr/>
        </p:nvSpPr>
        <p:spPr bwMode="auto">
          <a:xfrm>
            <a:off x="1963550" y="2861983"/>
            <a:ext cx="8019911" cy="152657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 algn="ctr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algn="l" defTabSz="8877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3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Mutation Operator Coverage (MOC)</a:t>
            </a:r>
            <a:r>
              <a:rPr kumimoji="0" lang="en-US" altLang="zh-CN" sz="233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 : For each mutation operator, TR contains exactly one requirement, to create a mutated string </a:t>
            </a:r>
            <a:r>
              <a:rPr kumimoji="0" lang="en-US" altLang="zh-CN" sz="233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m</a:t>
            </a:r>
            <a:r>
              <a:rPr kumimoji="0" lang="en-US" altLang="zh-CN" sz="233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 that is derived using the </a:t>
            </a:r>
            <a:r>
              <a:rPr kumimoji="0" lang="en-US" altLang="zh-CN" sz="233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mutation operator.</a:t>
            </a:r>
            <a:endParaRPr kumimoji="0" lang="en-US" altLang="zh-CN" sz="233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 MT" panose="020B0502020104020203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9" grpId="0" bldLvl="0" animBg="1" autoUpdateAnimBg="0"/>
      <p:bldP spid="277511" grpId="0" bldLvl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8877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7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Introduction to Software Testing, edition 2  (Ch 9)</a:t>
            </a:r>
            <a:endParaRPr kumimoji="0" lang="zh-CN" altLang="en-US" sz="87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8877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7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© Ammann &amp; Offutt</a:t>
            </a:r>
            <a:endParaRPr kumimoji="0" lang="en-US" altLang="zh-CN" sz="87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8877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C863D8-4347-42EF-AA06-7C2400F3AF50}" type="slidenum">
              <a:rPr kumimoji="0" lang="zh-CN" altLang="en-US" sz="87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</a:fld>
            <a:endParaRPr kumimoji="0" lang="en-US" altLang="zh-CN" sz="87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</a:t>
            </a:r>
            <a:endParaRPr lang="en-US" altLang="en-US" dirty="0" smtClean="0"/>
          </a:p>
        </p:txBody>
      </p:sp>
      <p:sp>
        <p:nvSpPr>
          <p:cNvPr id="285702" name="Text Box 6"/>
          <p:cNvSpPr txBox="1">
            <a:spLocks noChangeArrowheads="1"/>
          </p:cNvSpPr>
          <p:nvPr/>
        </p:nvSpPr>
        <p:spPr bwMode="auto">
          <a:xfrm>
            <a:off x="2875710" y="3176307"/>
            <a:ext cx="1768849" cy="1033296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algn="ctr" defTabSz="88773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745" b="1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Ground String</a:t>
            </a:r>
            <a:endParaRPr kumimoji="0" lang="en-US" altLang="zh-CN" sz="1745" b="1" i="0" u="sng" strike="noStrike" kern="1200" cap="none" spc="0" normalizeH="0" baseline="0" noProof="0" dirty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 MT" panose="020B0502020104020203" pitchFamily="34" charset="0"/>
              <a:ea typeface="SimSun" panose="02010600030101010101" pitchFamily="2" charset="-122"/>
              <a:cs typeface="+mn-cs"/>
            </a:endParaRPr>
          </a:p>
          <a:p>
            <a:pPr marL="0" marR="0" lvl="0" indent="0" algn="l" defTabSz="88773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745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G  25  08.01.90</a:t>
            </a:r>
            <a:endParaRPr kumimoji="0" lang="en-US" altLang="zh-CN" sz="1745" b="1" i="1" u="none" strike="noStrike" kern="1200" cap="none" spc="0" normalizeH="0" baseline="0" noProof="0" dirty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 MT" panose="020B0502020104020203" pitchFamily="34" charset="0"/>
              <a:ea typeface="SimSun" panose="02010600030101010101" pitchFamily="2" charset="-122"/>
              <a:cs typeface="+mn-cs"/>
            </a:endParaRPr>
          </a:p>
          <a:p>
            <a:pPr marL="0" marR="0" lvl="0" indent="0" algn="l" defTabSz="88773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745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B  21  06.27.94</a:t>
            </a:r>
            <a:endParaRPr kumimoji="0" lang="en-US" altLang="zh-CN" sz="1745" b="1" i="1" u="none" strike="noStrike" kern="1200" cap="none" spc="0" normalizeH="0" baseline="0" noProof="0" dirty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 MT" panose="020B0502020104020203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85703" name="Text Box 7"/>
          <p:cNvSpPr txBox="1">
            <a:spLocks noChangeArrowheads="1"/>
          </p:cNvSpPr>
          <p:nvPr/>
        </p:nvSpPr>
        <p:spPr bwMode="auto">
          <a:xfrm>
            <a:off x="5861798" y="3176307"/>
            <a:ext cx="3798094" cy="1033296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88773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745" b="1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Mutation Operators</a:t>
            </a:r>
            <a:endParaRPr kumimoji="0" lang="en-US" altLang="zh-CN" sz="1745" b="1" i="0" u="sng" strike="noStrike" kern="1200" cap="none" spc="0" normalizeH="0" baseline="0" noProof="0" dirty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 MT" panose="020B0502020104020203" pitchFamily="34" charset="0"/>
              <a:ea typeface="SimSun" panose="02010600030101010101" pitchFamily="2" charset="-122"/>
              <a:cs typeface="+mn-cs"/>
            </a:endParaRPr>
          </a:p>
          <a:p>
            <a:pPr marL="0" marR="0" lvl="0" indent="0" algn="l" defTabSz="88773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1745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 Exchange </a:t>
            </a:r>
            <a:r>
              <a:rPr kumimoji="0" lang="en-US" altLang="zh-CN" sz="1745" b="1" i="1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actG</a:t>
            </a:r>
            <a:r>
              <a:rPr kumimoji="0" lang="en-US" altLang="zh-CN" sz="1745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 and </a:t>
            </a:r>
            <a:r>
              <a:rPr kumimoji="0" lang="en-US" altLang="zh-CN" sz="1745" b="1" i="1" u="none" strike="noStrike" kern="1200" cap="none" spc="0" normalizeH="0" baseline="0" noProof="0" dirty="0" err="1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actB</a:t>
            </a:r>
            <a:endParaRPr kumimoji="0" lang="en-US" altLang="zh-CN" sz="1745" b="1" i="1" u="none" strike="noStrike" kern="1200" cap="none" spc="0" normalizeH="0" baseline="0" noProof="0" dirty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 MT" panose="020B0502020104020203" pitchFamily="34" charset="0"/>
              <a:ea typeface="SimSun" panose="02010600030101010101" pitchFamily="2" charset="-122"/>
              <a:cs typeface="+mn-cs"/>
            </a:endParaRPr>
          </a:p>
          <a:p>
            <a:pPr marL="0" marR="0" lvl="0" indent="0" algn="l" defTabSz="88773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1745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 Replace digits with all other digits</a:t>
            </a:r>
            <a:endParaRPr kumimoji="0" lang="en-US" altLang="zh-CN" sz="1745" b="1" i="1" u="none" strike="noStrike" kern="1200" cap="none" spc="0" normalizeH="0" baseline="0" noProof="0" dirty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 MT" panose="020B0502020104020203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85704" name="Text Box 8"/>
          <p:cNvSpPr txBox="1">
            <a:spLocks noChangeArrowheads="1"/>
          </p:cNvSpPr>
          <p:nvPr/>
        </p:nvSpPr>
        <p:spPr bwMode="auto">
          <a:xfrm>
            <a:off x="2532111" y="4808024"/>
            <a:ext cx="2288101" cy="1107932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algn="ctr" defTabSz="88773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745" b="1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Mutants using MOC</a:t>
            </a:r>
            <a:endParaRPr kumimoji="0" lang="en-US" altLang="zh-CN" sz="1745" b="1" i="0" u="sng" strike="noStrike" kern="1200" cap="none" spc="0" normalizeH="0" baseline="0" noProof="0" dirty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 MT" panose="020B0502020104020203" pitchFamily="34" charset="0"/>
              <a:ea typeface="SimSun" panose="02010600030101010101" pitchFamily="2" charset="-122"/>
              <a:cs typeface="+mn-cs"/>
            </a:endParaRPr>
          </a:p>
          <a:p>
            <a:pPr marL="0" marR="0" lvl="0" indent="0" algn="l" defTabSz="88773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94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B</a:t>
            </a:r>
            <a:r>
              <a:rPr kumimoji="0" lang="en-US" altLang="zh-CN" sz="1745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  25  08.01.90</a:t>
            </a:r>
            <a:endParaRPr kumimoji="0" lang="en-US" altLang="zh-CN" sz="1745" b="1" i="1" u="none" strike="noStrike" kern="1200" cap="none" spc="0" normalizeH="0" baseline="0" noProof="0" dirty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 MT" panose="020B0502020104020203" pitchFamily="34" charset="0"/>
              <a:ea typeface="SimSun" panose="02010600030101010101" pitchFamily="2" charset="-122"/>
              <a:cs typeface="+mn-cs"/>
            </a:endParaRPr>
          </a:p>
          <a:p>
            <a:pPr marL="0" marR="0" lvl="0" indent="0" algn="l" defTabSz="88773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745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B  2</a:t>
            </a:r>
            <a:r>
              <a:rPr kumimoji="0" lang="en-US" altLang="zh-CN" sz="194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3</a:t>
            </a:r>
            <a:r>
              <a:rPr kumimoji="0" lang="en-US" altLang="zh-CN" sz="1745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  06.27.94</a:t>
            </a:r>
            <a:endParaRPr kumimoji="0" lang="en-US" altLang="zh-CN" sz="1745" b="1" i="1" u="none" strike="noStrike" kern="1200" cap="none" spc="0" normalizeH="0" baseline="0" noProof="0" dirty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 MT" panose="020B0502020104020203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85705" name="Text Box 9"/>
          <p:cNvSpPr txBox="1">
            <a:spLocks noChangeArrowheads="1"/>
          </p:cNvSpPr>
          <p:nvPr/>
        </p:nvSpPr>
        <p:spPr bwMode="auto">
          <a:xfrm>
            <a:off x="5693850" y="4308802"/>
            <a:ext cx="3966042" cy="2190728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algn="ctr" defTabSz="88773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745" b="1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Mutants using MPC</a:t>
            </a:r>
            <a:endParaRPr kumimoji="0" lang="en-US" altLang="zh-CN" sz="1745" b="1" i="0" u="sng" strike="noStrike" kern="1200" cap="none" spc="0" normalizeH="0" baseline="0" noProof="0" dirty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 MT" panose="020B0502020104020203" pitchFamily="34" charset="0"/>
              <a:ea typeface="SimSun" panose="02010600030101010101" pitchFamily="2" charset="-122"/>
              <a:cs typeface="+mn-cs"/>
            </a:endParaRPr>
          </a:p>
          <a:p>
            <a:pPr marL="0" marR="0" lvl="0" indent="0" algn="l" defTabSz="88773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94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B</a:t>
            </a:r>
            <a:r>
              <a:rPr kumimoji="0" lang="en-US" altLang="zh-CN" sz="1745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  </a:t>
            </a:r>
            <a:r>
              <a:rPr kumimoji="0" lang="en-US" altLang="zh-CN" sz="1745" b="1" i="1" u="none" strike="noStrike" kern="1200" cap="none" spc="0" normalizeH="0" baseline="0" noProof="0" dirty="0">
                <a:ln>
                  <a:noFill/>
                </a:ln>
                <a:solidFill>
                  <a:srgbClr val="FFFF00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25</a:t>
            </a:r>
            <a:r>
              <a:rPr kumimoji="0" lang="en-US" altLang="zh-CN" sz="1745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  08.01.90     </a:t>
            </a:r>
            <a:r>
              <a:rPr kumimoji="0" lang="en-US" altLang="zh-CN" sz="194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G</a:t>
            </a:r>
            <a:r>
              <a:rPr kumimoji="0" lang="en-US" altLang="zh-CN" sz="1745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  21  06.27.94</a:t>
            </a:r>
            <a:endParaRPr kumimoji="0" lang="en-US" altLang="zh-CN" sz="1745" b="1" i="1" u="none" strike="noStrike" kern="1200" cap="none" spc="0" normalizeH="0" baseline="0" noProof="0" dirty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 MT" panose="020B0502020104020203" pitchFamily="34" charset="0"/>
              <a:ea typeface="SimSun" panose="02010600030101010101" pitchFamily="2" charset="-122"/>
              <a:cs typeface="+mn-cs"/>
            </a:endParaRPr>
          </a:p>
          <a:p>
            <a:pPr marL="0" marR="0" lvl="0" indent="0" algn="l" defTabSz="88773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745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G  </a:t>
            </a:r>
            <a:r>
              <a:rPr kumimoji="0" lang="en-US" altLang="zh-CN" sz="194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1</a:t>
            </a:r>
            <a:r>
              <a:rPr kumimoji="0" lang="en-US" altLang="zh-CN" sz="1745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5 08.01.90      </a:t>
            </a:r>
            <a:r>
              <a:rPr kumimoji="0" lang="en-US" altLang="zh-CN" sz="1745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B</a:t>
            </a:r>
            <a:r>
              <a:rPr kumimoji="0" lang="en-US" altLang="zh-CN" sz="1745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  2</a:t>
            </a:r>
            <a:r>
              <a:rPr kumimoji="0" lang="en-US" altLang="zh-CN" sz="194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2</a:t>
            </a:r>
            <a:r>
              <a:rPr kumimoji="0" lang="en-US" altLang="zh-CN" sz="1745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  06.27.94</a:t>
            </a:r>
            <a:endParaRPr kumimoji="0" lang="en-US" altLang="zh-CN" sz="1745" b="1" i="1" u="none" strike="noStrike" kern="1200" cap="none" spc="0" normalizeH="0" baseline="0" noProof="0" dirty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 MT" panose="020B0502020104020203" pitchFamily="34" charset="0"/>
              <a:ea typeface="SimSun" panose="02010600030101010101" pitchFamily="2" charset="-122"/>
              <a:cs typeface="+mn-cs"/>
            </a:endParaRPr>
          </a:p>
          <a:p>
            <a:pPr marL="0" marR="0" lvl="0" indent="0" algn="l" defTabSz="88773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745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G  </a:t>
            </a:r>
            <a:r>
              <a:rPr kumimoji="0" lang="en-US" altLang="zh-CN" sz="194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3</a:t>
            </a:r>
            <a:r>
              <a:rPr kumimoji="0" lang="en-US" altLang="zh-CN" sz="1745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5  08.01.90     </a:t>
            </a:r>
            <a:r>
              <a:rPr kumimoji="0" lang="en-US" altLang="zh-CN" sz="1745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B</a:t>
            </a:r>
            <a:r>
              <a:rPr kumimoji="0" lang="en-US" altLang="zh-CN" sz="1745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  2</a:t>
            </a:r>
            <a:r>
              <a:rPr kumimoji="0" lang="en-US" altLang="zh-CN" sz="194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3</a:t>
            </a:r>
            <a:r>
              <a:rPr kumimoji="0" lang="en-US" altLang="zh-CN" sz="1745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  06.27.94</a:t>
            </a:r>
            <a:endParaRPr kumimoji="0" lang="en-US" altLang="zh-CN" sz="1745" b="1" i="1" u="none" strike="noStrike" kern="1200" cap="none" spc="0" normalizeH="0" baseline="0" noProof="0" dirty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 MT" panose="020B0502020104020203" pitchFamily="34" charset="0"/>
              <a:ea typeface="SimSun" panose="02010600030101010101" pitchFamily="2" charset="-122"/>
              <a:cs typeface="+mn-cs"/>
            </a:endParaRPr>
          </a:p>
          <a:p>
            <a:pPr marL="0" marR="0" lvl="0" indent="0" algn="l" defTabSz="88773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745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G  </a:t>
            </a:r>
            <a:r>
              <a:rPr kumimoji="0" lang="en-US" altLang="zh-CN" sz="194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4</a:t>
            </a:r>
            <a:r>
              <a:rPr kumimoji="0" lang="en-US" altLang="zh-CN" sz="1745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5  08.01.90     </a:t>
            </a:r>
            <a:r>
              <a:rPr kumimoji="0" lang="en-US" altLang="zh-CN" sz="1745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B</a:t>
            </a:r>
            <a:r>
              <a:rPr kumimoji="0" lang="en-US" altLang="zh-CN" sz="1745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  2</a:t>
            </a:r>
            <a:r>
              <a:rPr kumimoji="0" lang="en-US" altLang="zh-CN" sz="194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4</a:t>
            </a:r>
            <a:r>
              <a:rPr kumimoji="0" lang="en-US" altLang="zh-CN" sz="1745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  06.27.94</a:t>
            </a:r>
            <a:endParaRPr kumimoji="0" lang="en-US" altLang="zh-CN" sz="1745" b="1" i="1" u="none" strike="noStrike" kern="1200" cap="none" spc="0" normalizeH="0" baseline="0" noProof="0" dirty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 MT" panose="020B0502020104020203" pitchFamily="34" charset="0"/>
              <a:ea typeface="SimSun" panose="02010600030101010101" pitchFamily="2" charset="-122"/>
              <a:cs typeface="+mn-cs"/>
            </a:endParaRPr>
          </a:p>
          <a:p>
            <a:pPr marL="0" marR="0" lvl="0" indent="0" algn="l" defTabSz="88773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745" b="1" i="1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SimSun" panose="02010600030101010101" pitchFamily="2" charset="-122"/>
                <a:cs typeface="+mn-cs"/>
              </a:rPr>
              <a:t>…                         …</a:t>
            </a:r>
            <a:endParaRPr kumimoji="0" lang="en-US" altLang="zh-CN" sz="1745" b="1" i="1" u="none" strike="noStrike" kern="1200" cap="none" spc="0" normalizeH="0" baseline="0" noProof="0" dirty="0">
              <a:ln>
                <a:noFill/>
              </a:ln>
              <a:solidFill>
                <a:srgbClr val="FAFD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 MT" panose="020B0502020104020203" pitchFamily="34" charset="0"/>
              <a:ea typeface="SimSun" panose="02010600030101010101" pitchFamily="2" charset="-122"/>
              <a:cs typeface="+mn-cs"/>
            </a:endParaRPr>
          </a:p>
        </p:txBody>
      </p:sp>
      <p:grpSp>
        <p:nvGrpSpPr>
          <p:cNvPr id="2" name="Group 11"/>
          <p:cNvGrpSpPr/>
          <p:nvPr/>
        </p:nvGrpSpPr>
        <p:grpSpPr bwMode="auto">
          <a:xfrm>
            <a:off x="2737037" y="905155"/>
            <a:ext cx="6717926" cy="2175622"/>
            <a:chOff x="700" y="522"/>
            <a:chExt cx="4360" cy="1412"/>
          </a:xfrm>
        </p:grpSpPr>
        <p:sp>
          <p:nvSpPr>
            <p:cNvPr id="32779" name="Text Box 5"/>
            <p:cNvSpPr txBox="1">
              <a:spLocks noChangeArrowheads="1"/>
            </p:cNvSpPr>
            <p:nvPr/>
          </p:nvSpPr>
          <p:spPr bwMode="auto">
            <a:xfrm>
              <a:off x="700" y="522"/>
              <a:ext cx="4360" cy="1412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887730" rtl="0" eaLnBrk="0" fontAlgn="base" latinLnBrk="0" hangingPunct="0">
                <a:lnSpc>
                  <a:spcPct val="75000"/>
                </a:lnSpc>
                <a:spcBef>
                  <a:spcPct val="25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745" b="1" i="0" u="none" strike="noStrike" kern="1200" cap="none" spc="0" normalizeH="0" baseline="0" noProof="0" dirty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Helvetica" charset="0"/>
                  <a:ea typeface="SimSun" panose="02010600030101010101" pitchFamily="2" charset="-122"/>
                  <a:cs typeface="+mn-cs"/>
                </a:rPr>
                <a:t>Stream  ::=  action*</a:t>
              </a:r>
              <a:endParaRPr kumimoji="0" lang="en-US" altLang="zh-CN" sz="1745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Helvetica" charset="0"/>
                <a:ea typeface="SimSun" panose="02010600030101010101" pitchFamily="2" charset="-122"/>
                <a:cs typeface="+mn-cs"/>
              </a:endParaRPr>
            </a:p>
            <a:p>
              <a:pPr marL="0" marR="0" lvl="0" indent="0" algn="l" defTabSz="887730" rtl="0" eaLnBrk="0" fontAlgn="base" latinLnBrk="0" hangingPunct="0">
                <a:lnSpc>
                  <a:spcPct val="75000"/>
                </a:lnSpc>
                <a:spcBef>
                  <a:spcPct val="25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745" b="1" i="0" u="none" strike="noStrike" kern="1200" cap="none" spc="0" normalizeH="0" baseline="0" noProof="0" dirty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Helvetica" charset="0"/>
                  <a:ea typeface="SimSun" panose="02010600030101010101" pitchFamily="2" charset="-122"/>
                  <a:cs typeface="+mn-cs"/>
                </a:rPr>
                <a:t>action   ::=  </a:t>
              </a:r>
              <a:r>
                <a:rPr kumimoji="0" lang="en-US" altLang="zh-CN" sz="1745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Helvetica" charset="0"/>
                  <a:ea typeface="SimSun" panose="02010600030101010101" pitchFamily="2" charset="-122"/>
                  <a:cs typeface="+mn-cs"/>
                </a:rPr>
                <a:t>actG</a:t>
              </a:r>
              <a:r>
                <a:rPr kumimoji="0" lang="en-US" altLang="zh-CN" sz="1745" b="1" i="0" u="none" strike="noStrike" kern="1200" cap="none" spc="0" normalizeH="0" baseline="0" noProof="0" dirty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Helvetica" charset="0"/>
                  <a:ea typeface="SimSun" panose="02010600030101010101" pitchFamily="2" charset="-122"/>
                  <a:cs typeface="+mn-cs"/>
                </a:rPr>
                <a:t>  |  </a:t>
              </a:r>
              <a:r>
                <a:rPr kumimoji="0" lang="en-US" altLang="zh-CN" sz="1745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Helvetica" charset="0"/>
                  <a:ea typeface="SimSun" panose="02010600030101010101" pitchFamily="2" charset="-122"/>
                  <a:cs typeface="+mn-cs"/>
                </a:rPr>
                <a:t>actB</a:t>
              </a:r>
              <a:endParaRPr kumimoji="0" lang="en-US" altLang="zh-CN" sz="1745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Helvetica" charset="0"/>
                <a:ea typeface="SimSun" panose="02010600030101010101" pitchFamily="2" charset="-122"/>
                <a:cs typeface="+mn-cs"/>
              </a:endParaRPr>
            </a:p>
            <a:p>
              <a:pPr marL="0" marR="0" lvl="0" indent="0" algn="l" defTabSz="887730" rtl="0" eaLnBrk="0" fontAlgn="base" latinLnBrk="0" hangingPunct="0">
                <a:lnSpc>
                  <a:spcPct val="75000"/>
                </a:lnSpc>
                <a:spcBef>
                  <a:spcPct val="25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745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Helvetica" charset="0"/>
                  <a:ea typeface="SimSun" panose="02010600030101010101" pitchFamily="2" charset="-122"/>
                  <a:cs typeface="+mn-cs"/>
                </a:rPr>
                <a:t>actG</a:t>
              </a:r>
              <a:r>
                <a:rPr kumimoji="0" lang="en-US" altLang="zh-CN" sz="1745" b="1" i="0" u="none" strike="noStrike" kern="1200" cap="none" spc="0" normalizeH="0" baseline="0" noProof="0" dirty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Helvetica" charset="0"/>
                  <a:ea typeface="SimSun" panose="02010600030101010101" pitchFamily="2" charset="-122"/>
                  <a:cs typeface="+mn-cs"/>
                </a:rPr>
                <a:t>      ::=  “G” s  n</a:t>
              </a:r>
              <a:endParaRPr kumimoji="0" lang="en-US" altLang="zh-CN" sz="1745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Helvetica" charset="0"/>
                <a:ea typeface="SimSun" panose="02010600030101010101" pitchFamily="2" charset="-122"/>
                <a:cs typeface="+mn-cs"/>
              </a:endParaRPr>
            </a:p>
            <a:p>
              <a:pPr marL="0" marR="0" lvl="0" indent="0" algn="l" defTabSz="887730" rtl="0" eaLnBrk="0" fontAlgn="base" latinLnBrk="0" hangingPunct="0">
                <a:lnSpc>
                  <a:spcPct val="75000"/>
                </a:lnSpc>
                <a:spcBef>
                  <a:spcPct val="25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745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Helvetica" charset="0"/>
                  <a:ea typeface="SimSun" panose="02010600030101010101" pitchFamily="2" charset="-122"/>
                  <a:cs typeface="+mn-cs"/>
                </a:rPr>
                <a:t>actB</a:t>
              </a:r>
              <a:r>
                <a:rPr kumimoji="0" lang="en-US" altLang="zh-CN" sz="1745" b="1" i="0" u="none" strike="noStrike" kern="1200" cap="none" spc="0" normalizeH="0" baseline="0" noProof="0" dirty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Helvetica" charset="0"/>
                  <a:ea typeface="SimSun" panose="02010600030101010101" pitchFamily="2" charset="-122"/>
                  <a:cs typeface="+mn-cs"/>
                </a:rPr>
                <a:t>      ::=  “B”  t  n</a:t>
              </a:r>
              <a:endParaRPr kumimoji="0" lang="en-US" altLang="zh-CN" sz="1745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Helvetica" charset="0"/>
                <a:ea typeface="SimSun" panose="02010600030101010101" pitchFamily="2" charset="-122"/>
                <a:cs typeface="+mn-cs"/>
              </a:endParaRPr>
            </a:p>
            <a:p>
              <a:pPr marL="0" marR="0" lvl="0" indent="0" algn="l" defTabSz="887730" rtl="0" eaLnBrk="0" fontAlgn="base" latinLnBrk="0" hangingPunct="0">
                <a:lnSpc>
                  <a:spcPct val="75000"/>
                </a:lnSpc>
                <a:spcBef>
                  <a:spcPct val="25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745" b="1" i="0" u="none" strike="noStrike" kern="1200" cap="none" spc="0" normalizeH="0" baseline="0" noProof="0" dirty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Helvetica" charset="0"/>
                  <a:ea typeface="SimSun" panose="02010600030101010101" pitchFamily="2" charset="-122"/>
                  <a:cs typeface="+mn-cs"/>
                </a:rPr>
                <a:t>s            ::=  digit</a:t>
              </a:r>
              <a:r>
                <a:rPr kumimoji="0" lang="en-US" altLang="zh-CN" sz="1745" b="1" i="0" u="none" strike="noStrike" kern="1200" cap="none" spc="0" normalizeH="0" baseline="30000" noProof="0" dirty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Helvetica" charset="0"/>
                  <a:ea typeface="SimSun" panose="02010600030101010101" pitchFamily="2" charset="-122"/>
                  <a:cs typeface="+mn-cs"/>
                </a:rPr>
                <a:t>1-3</a:t>
              </a:r>
              <a:endParaRPr kumimoji="0" lang="en-US" altLang="zh-CN" sz="1745" b="1" i="0" u="none" strike="noStrike" kern="1200" cap="none" spc="0" normalizeH="0" baseline="3000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Helvetica" charset="0"/>
                <a:ea typeface="SimSun" panose="02010600030101010101" pitchFamily="2" charset="-122"/>
                <a:cs typeface="+mn-cs"/>
              </a:endParaRPr>
            </a:p>
            <a:p>
              <a:pPr marL="0" marR="0" lvl="0" indent="0" algn="l" defTabSz="887730" rtl="0" eaLnBrk="0" fontAlgn="base" latinLnBrk="0" hangingPunct="0">
                <a:lnSpc>
                  <a:spcPct val="75000"/>
                </a:lnSpc>
                <a:spcBef>
                  <a:spcPct val="25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745" b="1" i="0" u="none" strike="noStrike" kern="1200" cap="none" spc="0" normalizeH="0" baseline="0" noProof="0" dirty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Helvetica" charset="0"/>
                  <a:ea typeface="SimSun" panose="02010600030101010101" pitchFamily="2" charset="-122"/>
                  <a:cs typeface="+mn-cs"/>
                </a:rPr>
                <a:t>t             ::=  digit</a:t>
              </a:r>
              <a:r>
                <a:rPr kumimoji="0" lang="en-US" altLang="zh-CN" sz="1745" b="1" i="0" u="none" strike="noStrike" kern="1200" cap="none" spc="0" normalizeH="0" baseline="30000" noProof="0" dirty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Helvetica" charset="0"/>
                  <a:ea typeface="SimSun" panose="02010600030101010101" pitchFamily="2" charset="-122"/>
                  <a:cs typeface="+mn-cs"/>
                </a:rPr>
                <a:t>1-3</a:t>
              </a:r>
              <a:endParaRPr kumimoji="0" lang="en-US" altLang="zh-CN" sz="1745" b="1" i="0" u="none" strike="noStrike" kern="1200" cap="none" spc="0" normalizeH="0" baseline="3000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Helvetica" charset="0"/>
                <a:ea typeface="SimSun" panose="02010600030101010101" pitchFamily="2" charset="-122"/>
                <a:cs typeface="+mn-cs"/>
              </a:endParaRPr>
            </a:p>
            <a:p>
              <a:pPr marL="0" marR="0" lvl="0" indent="0" algn="l" defTabSz="887730" rtl="0" eaLnBrk="0" fontAlgn="base" latinLnBrk="0" hangingPunct="0">
                <a:lnSpc>
                  <a:spcPct val="75000"/>
                </a:lnSpc>
                <a:spcBef>
                  <a:spcPct val="25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745" b="1" i="0" u="none" strike="noStrike" kern="1200" cap="none" spc="0" normalizeH="0" baseline="0" noProof="0" dirty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Helvetica" charset="0"/>
                  <a:ea typeface="SimSun" panose="02010600030101010101" pitchFamily="2" charset="-122"/>
                  <a:cs typeface="+mn-cs"/>
                </a:rPr>
                <a:t>n            ::=  digit</a:t>
              </a:r>
              <a:r>
                <a:rPr kumimoji="0" lang="en-US" altLang="zh-CN" sz="1745" b="1" i="0" u="none" strike="noStrike" kern="1200" cap="none" spc="0" normalizeH="0" baseline="30000" noProof="0" dirty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Helvetica" charset="0"/>
                  <a:ea typeface="SimSun" panose="02010600030101010101" pitchFamily="2" charset="-122"/>
                  <a:cs typeface="+mn-cs"/>
                </a:rPr>
                <a:t>2</a:t>
              </a:r>
              <a:r>
                <a:rPr kumimoji="0" lang="en-US" altLang="zh-CN" sz="1745" b="1" i="0" u="none" strike="noStrike" kern="1200" cap="none" spc="0" normalizeH="0" baseline="0" noProof="0" dirty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Helvetica" charset="0"/>
                  <a:ea typeface="SimSun" panose="02010600030101010101" pitchFamily="2" charset="-122"/>
                  <a:cs typeface="+mn-cs"/>
                </a:rPr>
                <a:t>  “.”  digit</a:t>
              </a:r>
              <a:r>
                <a:rPr kumimoji="0" lang="en-US" altLang="zh-CN" sz="1745" b="1" i="0" u="none" strike="noStrike" kern="1200" cap="none" spc="0" normalizeH="0" baseline="30000" noProof="0" dirty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Helvetica" charset="0"/>
                  <a:ea typeface="SimSun" panose="02010600030101010101" pitchFamily="2" charset="-122"/>
                  <a:cs typeface="+mn-cs"/>
                </a:rPr>
                <a:t>2</a:t>
              </a:r>
              <a:r>
                <a:rPr kumimoji="0" lang="en-US" altLang="zh-CN" sz="1745" b="1" i="0" u="none" strike="noStrike" kern="1200" cap="none" spc="0" normalizeH="0" baseline="0" noProof="0" dirty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Helvetica" charset="0"/>
                  <a:ea typeface="SimSun" panose="02010600030101010101" pitchFamily="2" charset="-122"/>
                  <a:cs typeface="+mn-cs"/>
                </a:rPr>
                <a:t>  “.”  digit</a:t>
              </a:r>
              <a:r>
                <a:rPr kumimoji="0" lang="en-US" altLang="zh-CN" sz="1745" b="1" i="0" u="none" strike="noStrike" kern="1200" cap="none" spc="0" normalizeH="0" baseline="30000" noProof="0" dirty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Helvetica" charset="0"/>
                  <a:ea typeface="SimSun" panose="02010600030101010101" pitchFamily="2" charset="-122"/>
                  <a:cs typeface="+mn-cs"/>
                </a:rPr>
                <a:t>2</a:t>
              </a:r>
              <a:endParaRPr kumimoji="0" lang="en-US" altLang="zh-CN" sz="1745" b="1" i="0" u="none" strike="noStrike" kern="1200" cap="none" spc="0" normalizeH="0" baseline="3000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Helvetica" charset="0"/>
                <a:ea typeface="SimSun" panose="02010600030101010101" pitchFamily="2" charset="-122"/>
                <a:cs typeface="+mn-cs"/>
              </a:endParaRPr>
            </a:p>
            <a:p>
              <a:pPr marL="0" marR="0" lvl="0" indent="0" algn="l" defTabSz="887730" rtl="0" eaLnBrk="0" fontAlgn="base" latinLnBrk="0" hangingPunct="0">
                <a:lnSpc>
                  <a:spcPct val="75000"/>
                </a:lnSpc>
                <a:spcBef>
                  <a:spcPct val="25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745" b="1" i="0" u="none" strike="noStrike" kern="1200" cap="none" spc="0" normalizeH="0" baseline="0" noProof="0" dirty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Helvetica" charset="0"/>
                  <a:ea typeface="SimSun" panose="02010600030101010101" pitchFamily="2" charset="-122"/>
                  <a:cs typeface="+mn-cs"/>
                </a:rPr>
                <a:t>digit       ::=  “0” | “1” | “2” | “3” | “4” | “5” | “6” |  “7” | “8” | “9”</a:t>
              </a:r>
              <a:endParaRPr kumimoji="0" lang="en-US" altLang="zh-CN" sz="1745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Helvetica" charset="0"/>
                <a:ea typeface="SimSun" panose="02010600030101010101" pitchFamily="2" charset="-122"/>
                <a:cs typeface="+mn-cs"/>
              </a:endParaRPr>
            </a:p>
          </p:txBody>
        </p:sp>
        <p:sp>
          <p:nvSpPr>
            <p:cNvPr id="32780" name="Text Box 10"/>
            <p:cNvSpPr txBox="1">
              <a:spLocks noChangeArrowheads="1"/>
            </p:cNvSpPr>
            <p:nvPr/>
          </p:nvSpPr>
          <p:spPr bwMode="auto">
            <a:xfrm>
              <a:off x="3286" y="577"/>
              <a:ext cx="87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88773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94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Grammar</a:t>
              </a:r>
              <a:endParaRPr kumimoji="0" lang="en-US" altLang="en-US" sz="194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5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2" grpId="0" bldLvl="0" animBg="1"/>
      <p:bldP spid="285703" grpId="0" bldLvl="0" animBg="1"/>
      <p:bldP spid="285704" grpId="0" bldLvl="0" animBg="1"/>
      <p:bldP spid="285705" grpId="0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8877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7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Introduction to Software Testing, edition 2  (Ch 9)</a:t>
            </a:r>
            <a:endParaRPr kumimoji="0" lang="zh-CN" altLang="en-US" sz="87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8877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7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© Ammann &amp; Offutt</a:t>
            </a:r>
            <a:endParaRPr kumimoji="0" lang="en-US" altLang="zh-CN" sz="87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21360" indent="-27749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0934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553210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1997075" indent="-221615"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44094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88480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328035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771900" indent="-221615" eaLnBrk="0" fontAlgn="base" hangingPunct="0">
              <a:spcBef>
                <a:spcPct val="0"/>
              </a:spcBef>
              <a:spcAft>
                <a:spcPct val="0"/>
              </a:spcAft>
              <a:defRPr sz="194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8877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49EF6B-EA90-44AD-A76E-EFC67EFE99F4}" type="slidenum">
              <a:rPr kumimoji="0" lang="zh-CN" altLang="en-US" sz="87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</a:fld>
            <a:endParaRPr kumimoji="0" lang="en-US" altLang="zh-CN" sz="87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Mutation Testing</a:t>
            </a:r>
            <a:endParaRPr lang="en-US" altLang="zh-CN" smtClean="0">
              <a:ea typeface="SimSun" panose="02010600030101010101" pitchFamily="2" charset="-122"/>
            </a:endParaRP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580"/>
              </a:spcAft>
            </a:pPr>
            <a:r>
              <a:rPr lang="en-US" altLang="zh-CN" sz="2720" dirty="0">
                <a:ea typeface="SimSun" panose="02010600030101010101" pitchFamily="2" charset="-122"/>
              </a:rPr>
              <a:t>The </a:t>
            </a:r>
            <a:r>
              <a:rPr lang="en-US" altLang="zh-CN" sz="2720" dirty="0">
                <a:solidFill>
                  <a:schemeClr val="tx2"/>
                </a:solidFill>
                <a:ea typeface="SimSun" panose="02010600030101010101" pitchFamily="2" charset="-122"/>
              </a:rPr>
              <a:t>number of test requirements</a:t>
            </a:r>
            <a:r>
              <a:rPr lang="en-US" altLang="zh-CN" sz="2720" dirty="0">
                <a:ea typeface="SimSun" panose="02010600030101010101" pitchFamily="2" charset="-122"/>
              </a:rPr>
              <a:t> for mutation depends on two things</a:t>
            </a:r>
            <a:endParaRPr lang="en-US" altLang="zh-CN" sz="2720" dirty="0">
              <a:ea typeface="SimSun" panose="02010600030101010101" pitchFamily="2" charset="-122"/>
            </a:endParaRPr>
          </a:p>
          <a:p>
            <a:pPr lvl="1">
              <a:spcAft>
                <a:spcPts val="290"/>
              </a:spcAft>
            </a:pPr>
            <a:r>
              <a:rPr lang="en-US" altLang="zh-CN" sz="2330" dirty="0">
                <a:ea typeface="SimSun" panose="02010600030101010101" pitchFamily="2" charset="-122"/>
              </a:rPr>
              <a:t>The </a:t>
            </a:r>
            <a:r>
              <a:rPr lang="en-US" altLang="zh-CN" sz="2330" dirty="0">
                <a:solidFill>
                  <a:schemeClr val="tx2"/>
                </a:solidFill>
                <a:ea typeface="SimSun" panose="02010600030101010101" pitchFamily="2" charset="-122"/>
              </a:rPr>
              <a:t>syntax</a:t>
            </a:r>
            <a:r>
              <a:rPr lang="en-US" altLang="zh-CN" sz="2330" dirty="0">
                <a:ea typeface="SimSun" panose="02010600030101010101" pitchFamily="2" charset="-122"/>
              </a:rPr>
              <a:t> of the artifact being mutated</a:t>
            </a:r>
            <a:endParaRPr lang="en-US" altLang="zh-CN" sz="2330" dirty="0">
              <a:ea typeface="SimSun" panose="02010600030101010101" pitchFamily="2" charset="-122"/>
            </a:endParaRPr>
          </a:p>
          <a:p>
            <a:pPr lvl="1">
              <a:spcAft>
                <a:spcPts val="580"/>
              </a:spcAft>
            </a:pPr>
            <a:r>
              <a:rPr lang="en-US" altLang="zh-CN" sz="2330" dirty="0">
                <a:ea typeface="SimSun" panose="02010600030101010101" pitchFamily="2" charset="-122"/>
              </a:rPr>
              <a:t>The mutation </a:t>
            </a:r>
            <a:r>
              <a:rPr lang="en-US" altLang="zh-CN" sz="2330" dirty="0">
                <a:solidFill>
                  <a:schemeClr val="tx2"/>
                </a:solidFill>
                <a:ea typeface="SimSun" panose="02010600030101010101" pitchFamily="2" charset="-122"/>
              </a:rPr>
              <a:t>operators</a:t>
            </a:r>
            <a:endParaRPr lang="en-US" altLang="zh-CN" sz="2330" dirty="0">
              <a:ea typeface="SimSun" panose="02010600030101010101" pitchFamily="2" charset="-122"/>
            </a:endParaRPr>
          </a:p>
          <a:p>
            <a:pPr>
              <a:spcAft>
                <a:spcPts val="580"/>
              </a:spcAft>
            </a:pPr>
            <a:r>
              <a:rPr lang="en-US" altLang="zh-CN" sz="2720" dirty="0">
                <a:ea typeface="SimSun" panose="02010600030101010101" pitchFamily="2" charset="-122"/>
              </a:rPr>
              <a:t>Mutation testing is very difficult to apply </a:t>
            </a:r>
            <a:r>
              <a:rPr lang="en-US" altLang="zh-CN" sz="2720" dirty="0">
                <a:solidFill>
                  <a:schemeClr val="tx2"/>
                </a:solidFill>
                <a:ea typeface="SimSun" panose="02010600030101010101" pitchFamily="2" charset="-122"/>
              </a:rPr>
              <a:t>by hand</a:t>
            </a:r>
            <a:endParaRPr lang="en-US" altLang="zh-CN" sz="2720" dirty="0">
              <a:solidFill>
                <a:schemeClr val="tx2"/>
              </a:solidFill>
              <a:ea typeface="SimSun" panose="02010600030101010101" pitchFamily="2" charset="-122"/>
            </a:endParaRPr>
          </a:p>
          <a:p>
            <a:pPr>
              <a:spcAft>
                <a:spcPts val="580"/>
              </a:spcAft>
            </a:pPr>
            <a:r>
              <a:rPr lang="en-US" altLang="zh-CN" sz="2720" dirty="0">
                <a:ea typeface="SimSun" panose="02010600030101010101" pitchFamily="2" charset="-122"/>
              </a:rPr>
              <a:t>Mutation testing is very effective – considered the “</a:t>
            </a:r>
            <a:r>
              <a:rPr lang="en-US" altLang="zh-CN" sz="2720" dirty="0">
                <a:solidFill>
                  <a:schemeClr val="tx2"/>
                </a:solidFill>
                <a:ea typeface="SimSun" panose="02010600030101010101" pitchFamily="2" charset="-122"/>
              </a:rPr>
              <a:t>gold standard</a:t>
            </a:r>
            <a:r>
              <a:rPr lang="en-US" altLang="zh-CN" sz="2720" dirty="0">
                <a:ea typeface="SimSun" panose="02010600030101010101" pitchFamily="2" charset="-122"/>
              </a:rPr>
              <a:t>” of testing</a:t>
            </a:r>
            <a:endParaRPr lang="en-US" altLang="zh-CN" dirty="0" smtClean="0">
              <a:ea typeface="SimSun" panose="02010600030101010101" pitchFamily="2" charset="-122"/>
            </a:endParaRPr>
          </a:p>
          <a:p>
            <a:pPr>
              <a:spcAft>
                <a:spcPts val="580"/>
              </a:spcAft>
            </a:pPr>
            <a:r>
              <a:rPr lang="en-US" altLang="zh-CN" sz="2720" dirty="0">
                <a:ea typeface="SimSun" panose="02010600030101010101" pitchFamily="2" charset="-122"/>
              </a:rPr>
              <a:t>Mutation testing is often used to </a:t>
            </a:r>
            <a:r>
              <a:rPr lang="en-US" altLang="zh-CN" sz="2720" dirty="0">
                <a:solidFill>
                  <a:schemeClr val="tx2"/>
                </a:solidFill>
                <a:ea typeface="SimSun" panose="02010600030101010101" pitchFamily="2" charset="-122"/>
              </a:rPr>
              <a:t>evaluate</a:t>
            </a:r>
            <a:r>
              <a:rPr lang="en-US" altLang="zh-CN" sz="2720" dirty="0">
                <a:ea typeface="SimSun" panose="02010600030101010101" pitchFamily="2" charset="-122"/>
              </a:rPr>
              <a:t> other criteria</a:t>
            </a:r>
            <a:endParaRPr lang="en-US" altLang="zh-CN" sz="2720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en-US" smtClean="0"/>
              <a:t>Recap: </a:t>
            </a:r>
            <a:r>
              <a:rPr lang="en-US" altLang="en-US" smtClean="0"/>
              <a:t>Resolving the Ambiguity</a:t>
            </a:r>
            <a:endParaRPr lang="en-US" altLang="en-US" smtClean="0"/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>
          <a:xfrm>
            <a:off x="530225" y="3378835"/>
            <a:ext cx="11271885" cy="3072130"/>
          </a:xfrm>
        </p:spPr>
        <p:txBody>
          <a:bodyPr/>
          <a:lstStyle/>
          <a:p>
            <a:r>
              <a:rPr lang="en-US" altLang="en-US" sz="2000" dirty="0"/>
              <a:t>This question caused </a:t>
            </a:r>
            <a:r>
              <a:rPr lang="en-US" altLang="en-US" sz="2000" dirty="0">
                <a:solidFill>
                  <a:schemeClr val="tx2"/>
                </a:solidFill>
              </a:rPr>
              <a:t>confusion</a:t>
            </a:r>
            <a:r>
              <a:rPr lang="en-US" altLang="en-US" sz="2000" dirty="0"/>
              <a:t> among testers for years</a:t>
            </a:r>
            <a:endParaRPr lang="en-US" altLang="en-US" sz="2000" dirty="0"/>
          </a:p>
          <a:p>
            <a:r>
              <a:rPr lang="en-US" altLang="en-US" sz="2000" dirty="0"/>
              <a:t>Considering this carefully leads to </a:t>
            </a:r>
            <a:r>
              <a:rPr lang="en-US" altLang="en-US" sz="2000" dirty="0">
                <a:solidFill>
                  <a:schemeClr val="tx2"/>
                </a:solidFill>
              </a:rPr>
              <a:t>three</a:t>
            </a:r>
            <a:r>
              <a:rPr lang="en-US" altLang="en-US" sz="2000" dirty="0"/>
              <a:t> separate criteria :</a:t>
            </a:r>
            <a:endParaRPr lang="en-US" altLang="en-US" sz="2000" dirty="0"/>
          </a:p>
          <a:p>
            <a:pPr lvl="1"/>
            <a:r>
              <a:rPr lang="en-US" altLang="en-US" dirty="0"/>
              <a:t>Minor clauses </a:t>
            </a:r>
            <a:r>
              <a:rPr lang="en-US" altLang="en-US" dirty="0">
                <a:solidFill>
                  <a:schemeClr val="tx2"/>
                </a:solidFill>
              </a:rPr>
              <a:t>do not</a:t>
            </a:r>
            <a:r>
              <a:rPr lang="en-US" altLang="en-US" dirty="0"/>
              <a:t> need to be the same </a:t>
            </a:r>
            <a:r>
              <a:rPr lang="zh-CN" altLang="en-US" dirty="0">
                <a:ea typeface="SimSun" panose="02010600030101010101" pitchFamily="2" charset="-122"/>
              </a:rPr>
              <a:t>（</a:t>
            </a:r>
            <a:r>
              <a:rPr lang="en-SG" altLang="zh-CN" dirty="0">
                <a:ea typeface="SimSun" panose="02010600030101010101" pitchFamily="2" charset="-122"/>
              </a:rPr>
              <a:t>GACC</a:t>
            </a:r>
            <a:r>
              <a:rPr lang="zh-CN" altLang="en-US" dirty="0">
                <a:ea typeface="SimSun" panose="02010600030101010101" pitchFamily="2" charset="-122"/>
              </a:rPr>
              <a:t>）</a:t>
            </a:r>
            <a:endParaRPr lang="en-US" altLang="en-US" dirty="0"/>
          </a:p>
          <a:p>
            <a:pPr lvl="1"/>
            <a:r>
              <a:rPr lang="en-US" altLang="en-US" dirty="0"/>
              <a:t>Minor clauses </a:t>
            </a:r>
            <a:r>
              <a:rPr lang="en-US" altLang="en-US" dirty="0">
                <a:solidFill>
                  <a:schemeClr val="tx2"/>
                </a:solidFill>
              </a:rPr>
              <a:t>do</a:t>
            </a:r>
            <a:r>
              <a:rPr lang="en-US" altLang="en-US" dirty="0"/>
              <a:t> need to be the same </a:t>
            </a:r>
            <a:r>
              <a:rPr lang="en-SG" altLang="en-US" dirty="0"/>
              <a:t>(RACC)</a:t>
            </a:r>
            <a:endParaRPr lang="en-US" altLang="en-US" dirty="0"/>
          </a:p>
          <a:p>
            <a:pPr lvl="1"/>
            <a:r>
              <a:rPr lang="en-US" altLang="en-US" dirty="0"/>
              <a:t>Minor clauses </a:t>
            </a:r>
            <a:r>
              <a:rPr lang="en-US" altLang="en-US" dirty="0">
                <a:solidFill>
                  <a:schemeClr val="tx2"/>
                </a:solidFill>
              </a:rPr>
              <a:t>force the predicate</a:t>
            </a:r>
            <a:r>
              <a:rPr lang="en-US" altLang="en-US" dirty="0"/>
              <a:t> to become both true and false </a:t>
            </a:r>
            <a:r>
              <a:rPr lang="en-SG" altLang="en-US" dirty="0"/>
              <a:t>(CACC)</a:t>
            </a:r>
            <a:endParaRPr lang="en-SG" altLang="en-US" dirty="0"/>
          </a:p>
          <a:p>
            <a:pPr lvl="1"/>
            <a:r>
              <a:rPr lang="en-SG" altLang="en-US" dirty="0"/>
              <a:t>GACC, RACC, CACC require </a:t>
            </a:r>
            <a:r>
              <a:rPr lang="en-SG" altLang="en-US" dirty="0">
                <a:solidFill>
                  <a:srgbClr val="FFFF00"/>
                </a:solidFill>
              </a:rPr>
              <a:t>the major/active clause to determines the predicate </a:t>
            </a:r>
            <a:r>
              <a:rPr lang="en-SG" altLang="en-US" i="1" dirty="0">
                <a:solidFill>
                  <a:srgbClr val="FFFF00"/>
                </a:solidFill>
                <a:ea typeface="SimSun" panose="02010600030101010101" pitchFamily="2" charset="-122"/>
                <a:sym typeface="+mn-ea"/>
              </a:rPr>
              <a:t>p</a:t>
            </a:r>
            <a:r>
              <a:rPr lang="en-SG" altLang="en-US" dirty="0">
                <a:solidFill>
                  <a:srgbClr val="FFFF00"/>
                </a:solidFill>
              </a:rPr>
              <a:t> !</a:t>
            </a:r>
            <a:r>
              <a:rPr lang="en-SG" altLang="en-US" b="1" dirty="0">
                <a:solidFill>
                  <a:srgbClr val="FFFF00"/>
                </a:solidFill>
              </a:rPr>
              <a:t> (</a:t>
            </a:r>
            <a:r>
              <a:rPr lang="en-SG" altLang="en-SG" b="1" dirty="0">
                <a:solidFill>
                  <a:srgbClr val="FFFF00"/>
                </a:solidFill>
              </a:rPr>
              <a:t>GACC, RACC, CACC</a:t>
            </a:r>
            <a:r>
              <a:rPr lang="zh-CN" altLang="en-SG" b="1" dirty="0">
                <a:solidFill>
                  <a:srgbClr val="FFFF00"/>
                </a:solidFill>
              </a:rPr>
              <a:t>规定</a:t>
            </a:r>
            <a:r>
              <a:rPr lang="en-SG" altLang="en-US" b="1" dirty="0">
                <a:solidFill>
                  <a:srgbClr val="FFFF00"/>
                </a:solidFill>
              </a:rPr>
              <a:t>major/active clause </a:t>
            </a:r>
            <a:r>
              <a:rPr lang="zh-CN" altLang="en-US" b="1" dirty="0">
                <a:solidFill>
                  <a:srgbClr val="FFFF00"/>
                </a:solidFill>
                <a:ea typeface="SimSun" panose="02010600030101010101" pitchFamily="2" charset="-122"/>
              </a:rPr>
              <a:t>的值需要跟</a:t>
            </a:r>
            <a:r>
              <a:rPr lang="en-SG" altLang="en-US" b="1" i="1" dirty="0">
                <a:solidFill>
                  <a:srgbClr val="FFFF00"/>
                </a:solidFill>
                <a:ea typeface="SimSun" panose="02010600030101010101" pitchFamily="2" charset="-122"/>
              </a:rPr>
              <a:t>p</a:t>
            </a:r>
            <a:r>
              <a:rPr lang="zh-CN" altLang="en-US" b="1" dirty="0">
                <a:solidFill>
                  <a:srgbClr val="FFFF00"/>
                </a:solidFill>
                <a:ea typeface="SimSun" panose="02010600030101010101" pitchFamily="2" charset="-122"/>
              </a:rPr>
              <a:t>的值一样</a:t>
            </a:r>
            <a:r>
              <a:rPr lang="en-SG" altLang="en-US" b="1" dirty="0">
                <a:solidFill>
                  <a:srgbClr val="FFFF00"/>
                </a:solidFill>
              </a:rPr>
              <a:t>)</a:t>
            </a:r>
            <a:endParaRPr lang="en-SG" altLang="en-US" b="1" dirty="0">
              <a:solidFill>
                <a:srgbClr val="FFFF00"/>
              </a:solidFill>
            </a:endParaRPr>
          </a:p>
        </p:txBody>
      </p:sp>
      <p:sp>
        <p:nvSpPr>
          <p:cNvPr id="31746" name="Date Placeholder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to Software Testing, Edition 2  (Ch 8)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Ammann &amp; Offutt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A732E7-9E47-43A4-BE5B-5721DF78CD5D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751" name="Text Box 5"/>
          <p:cNvSpPr txBox="1">
            <a:spLocks noChangeArrowheads="1"/>
          </p:cNvSpPr>
          <p:nvPr/>
        </p:nvSpPr>
        <p:spPr bwMode="auto">
          <a:xfrm>
            <a:off x="2076450" y="954088"/>
            <a:ext cx="3911266" cy="2185214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marL="457200" indent="-4572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457200" marR="0" lvl="0" indent="-45720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 = a </a:t>
            </a:r>
            <a:r>
              <a:rPr kumimoji="0" lang="en-US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(b </a:t>
            </a:r>
            <a:r>
              <a:rPr kumimoji="0" lang="en-US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  <a:sym typeface="Symbol" panose="05050102010706020507" pitchFamily="18" charset="2"/>
              </a:rPr>
              <a:t></a:t>
            </a:r>
            <a:r>
              <a:rPr kumimoji="0" lang="en-US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c)</a:t>
            </a:r>
            <a:endParaRPr kumimoji="0" lang="en-US" altLang="en-US" sz="2400" b="1" i="0" u="sng" strike="noStrike" kern="1200" cap="none" spc="0" normalizeH="0" baseline="0" noProof="0" dirty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Major clause :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= true, b = false, c = true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= false, b = false, c = false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grpSp>
        <p:nvGrpSpPr>
          <p:cNvPr id="2" name="Group 15"/>
          <p:cNvGrpSpPr/>
          <p:nvPr/>
        </p:nvGrpSpPr>
        <p:grpSpPr bwMode="auto">
          <a:xfrm>
            <a:off x="6291741" y="1643539"/>
            <a:ext cx="4273551" cy="1082676"/>
            <a:chOff x="1753" y="951"/>
            <a:chExt cx="2692" cy="682"/>
          </a:xfrm>
        </p:grpSpPr>
        <p:grpSp>
          <p:nvGrpSpPr>
            <p:cNvPr id="31753" name="Group 11"/>
            <p:cNvGrpSpPr/>
            <p:nvPr/>
          </p:nvGrpSpPr>
          <p:grpSpPr bwMode="auto">
            <a:xfrm>
              <a:off x="1753" y="1092"/>
              <a:ext cx="1132" cy="541"/>
              <a:chOff x="1753" y="1092"/>
              <a:chExt cx="1132" cy="541"/>
            </a:xfrm>
          </p:grpSpPr>
          <p:sp>
            <p:nvSpPr>
              <p:cNvPr id="31755" name="Oval 7"/>
              <p:cNvSpPr>
                <a:spLocks noChangeArrowheads="1"/>
              </p:cNvSpPr>
              <p:nvPr/>
            </p:nvSpPr>
            <p:spPr bwMode="auto">
              <a:xfrm>
                <a:off x="1821" y="1338"/>
                <a:ext cx="982" cy="295"/>
              </a:xfrm>
              <a:prstGeom prst="ellipse">
                <a:avLst/>
              </a:prstGeom>
              <a:solidFill>
                <a:srgbClr val="0033CC"/>
              </a:solidFill>
              <a:ln w="28575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1756" name="Text Box 8"/>
              <p:cNvSpPr txBox="1">
                <a:spLocks noChangeArrowheads="1"/>
              </p:cNvSpPr>
              <p:nvPr/>
            </p:nvSpPr>
            <p:spPr bwMode="auto">
              <a:xfrm>
                <a:off x="1753" y="1343"/>
                <a:ext cx="1120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Gill Sans MT" panose="020B0502020104020203" pitchFamily="34" charset="0"/>
                    <a:ea typeface="+mn-ea"/>
                    <a:cs typeface="+mn-cs"/>
                  </a:rPr>
                  <a:t>c = false</a:t>
                </a:r>
                <a:endParaRPr kumimoji="0" lang="en-US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1757" name="Line 10"/>
              <p:cNvSpPr>
                <a:spLocks noChangeShapeType="1"/>
              </p:cNvSpPr>
              <p:nvPr/>
            </p:nvSpPr>
            <p:spPr bwMode="auto">
              <a:xfrm flipV="1">
                <a:off x="2695" y="1092"/>
                <a:ext cx="190" cy="251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1754" name="Text Box 14"/>
            <p:cNvSpPr txBox="1">
              <a:spLocks noChangeArrowheads="1"/>
            </p:cNvSpPr>
            <p:nvPr/>
          </p:nvSpPr>
          <p:spPr bwMode="auto">
            <a:xfrm>
              <a:off x="2888" y="951"/>
              <a:ext cx="1557" cy="251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457200" indent="-4572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457200" marR="0" lvl="0" indent="-45720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Is this allowed ?</a:t>
              </a:r>
              <a:endPara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ldLvl="2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"/>
            <a:ext cx="7772400" cy="2481265"/>
          </a:xfrm>
        </p:spPr>
        <p:txBody>
          <a:bodyPr/>
          <a:lstStyle/>
          <a:p>
            <a:r>
              <a:rPr lang="en-US" altLang="en-US" dirty="0" smtClean="0"/>
              <a:t>Introduction to Software Testing</a:t>
            </a:r>
            <a:br>
              <a:rPr lang="en-US" altLang="zh-CN" dirty="0" smtClean="0">
                <a:ea typeface="SimSun" panose="02010600030101010101" pitchFamily="2" charset="-122"/>
              </a:rPr>
            </a:br>
            <a:r>
              <a:rPr lang="en-US" altLang="zh-CN" dirty="0" smtClean="0">
                <a:ea typeface="SimSun" panose="02010600030101010101" pitchFamily="2" charset="-122"/>
              </a:rPr>
              <a:t>Chapter 9.2</a:t>
            </a:r>
            <a:br>
              <a:rPr lang="en-US" altLang="zh-CN" dirty="0" smtClean="0">
                <a:ea typeface="SimSun" panose="02010600030101010101" pitchFamily="2" charset="-122"/>
              </a:rPr>
            </a:br>
            <a:r>
              <a:rPr lang="en-US" altLang="en-US" dirty="0" smtClean="0"/>
              <a:t> </a:t>
            </a:r>
            <a:r>
              <a:rPr lang="en-US" altLang="zh-CN" dirty="0" smtClean="0">
                <a:ea typeface="SimSun" panose="02010600030101010101" pitchFamily="2" charset="-122"/>
              </a:rPr>
              <a:t>Program-based Grammars</a:t>
            </a:r>
            <a:endParaRPr lang="en-US" altLang="zh-CN" dirty="0" smtClean="0">
              <a:ea typeface="SimSun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3379788"/>
            <a:ext cx="7307108" cy="23352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 sz="3200" dirty="0"/>
              <a:t>Paul </a:t>
            </a:r>
            <a:r>
              <a:rPr lang="en-US" altLang="en-US" sz="3200" dirty="0" err="1"/>
              <a:t>Ammann</a:t>
            </a:r>
            <a:r>
              <a:rPr lang="en-US" altLang="en-US" sz="3200" dirty="0"/>
              <a:t> &amp; Jeff Offutt</a:t>
            </a:r>
            <a:endParaRPr lang="en-US" altLang="en-US" sz="3200" dirty="0"/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endParaRPr lang="en-US" altLang="en-US" dirty="0"/>
          </a:p>
          <a:p>
            <a:r>
              <a:rPr lang="en-US" altLang="en-US" b="0" dirty="0" smtClean="0">
                <a:hlinkClick r:id="rId1"/>
              </a:rPr>
              <a:t>http://www.cs.gmu.edu/~offutt/softwaretest/</a:t>
            </a:r>
            <a:endParaRPr lang="en-US" altLang="en-US" b="0" dirty="0" smtClean="0"/>
          </a:p>
          <a:p>
            <a:endParaRPr lang="en-US" altLang="en-US" b="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Introduction to Software Testing, edition 2  (Ch 9)</a:t>
            </a:r>
            <a:endParaRPr lang="zh-CN" altLang="en-US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© Ammann &amp; Offutt</a:t>
            </a:r>
            <a:endParaRPr lang="en-US" altLang="zh-CN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483C175A-8700-4A66-8ACF-B3217317975C}" type="slidenum">
              <a:rPr lang="zh-CN" altLang="en-US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96837"/>
            <a:ext cx="9144000" cy="1346952"/>
          </a:xfrm>
        </p:spPr>
        <p:txBody>
          <a:bodyPr/>
          <a:lstStyle/>
          <a:p>
            <a:r>
              <a:rPr lang="en-US" altLang="en-US" sz="3200" dirty="0"/>
              <a:t>Applying Syntax-based Testing to Programs</a:t>
            </a:r>
            <a:endParaRPr lang="en-US" altLang="en-US" sz="3200" dirty="0"/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2114" y="1600201"/>
            <a:ext cx="8867775" cy="4937125"/>
          </a:xfrm>
        </p:spPr>
        <p:txBody>
          <a:bodyPr/>
          <a:lstStyle/>
          <a:p>
            <a:r>
              <a:rPr lang="en-US" altLang="en-US" dirty="0"/>
              <a:t>Syntax-based criteria </a:t>
            </a:r>
            <a:r>
              <a:rPr lang="en-US" altLang="en-US" dirty="0">
                <a:solidFill>
                  <a:schemeClr val="tx2"/>
                </a:solidFill>
              </a:rPr>
              <a:t>originated</a:t>
            </a:r>
            <a:r>
              <a:rPr lang="en-US" altLang="en-US" dirty="0"/>
              <a:t> with programs and have been used mostly with programs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>
                <a:solidFill>
                  <a:schemeClr val="tx2"/>
                </a:solidFill>
              </a:rPr>
              <a:t>BNF criteria</a:t>
            </a:r>
            <a:r>
              <a:rPr lang="en-US" altLang="en-US" dirty="0"/>
              <a:t> are most commonly used to test compilers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>
                <a:solidFill>
                  <a:schemeClr val="tx2"/>
                </a:solidFill>
              </a:rPr>
              <a:t>Mutation testing</a:t>
            </a:r>
            <a:r>
              <a:rPr lang="en-US" altLang="en-US" dirty="0"/>
              <a:t> criteria are most commonly used for unit testing and integration testing of classes</a:t>
            </a:r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Introduction to Software Testing, edition 2  (Ch 9)</a:t>
            </a:r>
            <a:endParaRPr lang="zh-CN" altLang="en-US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099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© Ammann &amp; Offutt</a:t>
            </a:r>
            <a:endParaRPr lang="en-US" altLang="zh-CN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1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92C0D7B-4803-4A17-9663-EC4461364C91}" type="slidenum">
              <a:rPr lang="zh-CN" altLang="en-US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532386" y="96837"/>
            <a:ext cx="9081487" cy="1298826"/>
          </a:xfrm>
        </p:spPr>
        <p:txBody>
          <a:bodyPr/>
          <a:lstStyle/>
          <a:p>
            <a:r>
              <a:rPr lang="en-US" altLang="en-US" dirty="0" smtClean="0"/>
              <a:t>Instantiating Grammar-Based Testing</a:t>
            </a:r>
            <a:endParaRPr lang="en-US" altLang="en-US" dirty="0" smtClean="0"/>
          </a:p>
        </p:txBody>
      </p:sp>
      <p:sp>
        <p:nvSpPr>
          <p:cNvPr id="4102" name="Text Box 3"/>
          <p:cNvSpPr txBox="1">
            <a:spLocks noChangeArrowheads="1"/>
          </p:cNvSpPr>
          <p:nvPr/>
        </p:nvSpPr>
        <p:spPr bwMode="auto">
          <a:xfrm>
            <a:off x="4057650" y="1271345"/>
            <a:ext cx="4076700" cy="461665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Grammar-Based Testing</a:t>
            </a:r>
            <a:endParaRPr lang="en-US" altLang="en-US" sz="2400" b="0">
              <a:solidFill>
                <a:srgbClr val="FFFFFF"/>
              </a:solidFill>
              <a:latin typeface="Gill Sans MT" panose="020B0502020104020203" pitchFamily="34" charset="0"/>
              <a:ea typeface="SimSun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1752600" y="1733553"/>
            <a:ext cx="8686800" cy="938213"/>
            <a:chOff x="144" y="1092"/>
            <a:chExt cx="5472" cy="591"/>
          </a:xfrm>
        </p:grpSpPr>
        <p:sp>
          <p:nvSpPr>
            <p:cNvPr id="4135" name="Text Box 5"/>
            <p:cNvSpPr txBox="1">
              <a:spLocks noChangeArrowheads="1"/>
            </p:cNvSpPr>
            <p:nvPr/>
          </p:nvSpPr>
          <p:spPr bwMode="auto">
            <a:xfrm>
              <a:off x="144" y="1392"/>
              <a:ext cx="1488" cy="291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0" dirty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Program-based</a:t>
              </a:r>
              <a:endParaRPr lang="en-US" altLang="en-US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4136" name="Text Box 6"/>
            <p:cNvSpPr txBox="1">
              <a:spLocks noChangeArrowheads="1"/>
            </p:cNvSpPr>
            <p:nvPr/>
          </p:nvSpPr>
          <p:spPr bwMode="auto">
            <a:xfrm>
              <a:off x="1776" y="1392"/>
              <a:ext cx="1104" cy="291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Integration</a:t>
              </a:r>
              <a:endParaRPr lang="en-US" altLang="en-US" sz="2400" b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4137" name="Text Box 7"/>
            <p:cNvSpPr txBox="1">
              <a:spLocks noChangeArrowheads="1"/>
            </p:cNvSpPr>
            <p:nvPr/>
          </p:nvSpPr>
          <p:spPr bwMode="auto">
            <a:xfrm>
              <a:off x="3024" y="1392"/>
              <a:ext cx="1248" cy="291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Model-Based</a:t>
              </a:r>
              <a:endParaRPr lang="en-US" altLang="en-US" sz="2400" b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4138" name="Text Box 8"/>
            <p:cNvSpPr txBox="1">
              <a:spLocks noChangeArrowheads="1"/>
            </p:cNvSpPr>
            <p:nvPr/>
          </p:nvSpPr>
          <p:spPr bwMode="auto">
            <a:xfrm>
              <a:off x="4416" y="1392"/>
              <a:ext cx="1200" cy="291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Input-Based</a:t>
              </a:r>
              <a:endParaRPr lang="en-US" altLang="en-US" sz="2400" b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endParaRPr>
            </a:p>
          </p:txBody>
        </p:sp>
        <p:cxnSp>
          <p:nvCxnSpPr>
            <p:cNvPr id="4139" name="AutoShape 9"/>
            <p:cNvCxnSpPr>
              <a:cxnSpLocks noChangeShapeType="1"/>
              <a:stCxn id="4102" idx="2"/>
              <a:endCxn id="4135" idx="0"/>
            </p:cNvCxnSpPr>
            <p:nvPr/>
          </p:nvCxnSpPr>
          <p:spPr bwMode="auto">
            <a:xfrm rot="5400000">
              <a:off x="1734" y="246"/>
              <a:ext cx="300" cy="1992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2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40" name="AutoShape 10"/>
            <p:cNvCxnSpPr>
              <a:cxnSpLocks noChangeShapeType="1"/>
              <a:stCxn id="4102" idx="2"/>
              <a:endCxn id="4138" idx="0"/>
            </p:cNvCxnSpPr>
            <p:nvPr/>
          </p:nvCxnSpPr>
          <p:spPr bwMode="auto">
            <a:xfrm rot="16200000" flipH="1">
              <a:off x="3798" y="174"/>
              <a:ext cx="300" cy="2136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2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41" name="AutoShape 11"/>
            <p:cNvCxnSpPr>
              <a:cxnSpLocks noChangeShapeType="1"/>
              <a:stCxn id="4102" idx="2"/>
              <a:endCxn id="4137" idx="0"/>
            </p:cNvCxnSpPr>
            <p:nvPr/>
          </p:nvCxnSpPr>
          <p:spPr bwMode="auto">
            <a:xfrm rot="16200000" flipH="1">
              <a:off x="3114" y="858"/>
              <a:ext cx="300" cy="768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2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42" name="AutoShape 12"/>
            <p:cNvCxnSpPr>
              <a:cxnSpLocks noChangeShapeType="1"/>
              <a:stCxn id="4102" idx="2"/>
              <a:endCxn id="4136" idx="0"/>
            </p:cNvCxnSpPr>
            <p:nvPr/>
          </p:nvCxnSpPr>
          <p:spPr bwMode="auto">
            <a:xfrm rot="5400000">
              <a:off x="2454" y="966"/>
              <a:ext cx="300" cy="552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2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3"/>
          <p:cNvGrpSpPr/>
          <p:nvPr/>
        </p:nvGrpSpPr>
        <p:grpSpPr bwMode="auto">
          <a:xfrm>
            <a:off x="1587500" y="2671763"/>
            <a:ext cx="2514600" cy="2671762"/>
            <a:chOff x="40" y="1683"/>
            <a:chExt cx="1584" cy="1683"/>
          </a:xfrm>
        </p:grpSpPr>
        <p:sp>
          <p:nvSpPr>
            <p:cNvPr id="4132" name="Text Box 14"/>
            <p:cNvSpPr txBox="1">
              <a:spLocks noChangeArrowheads="1"/>
            </p:cNvSpPr>
            <p:nvPr/>
          </p:nvSpPr>
          <p:spPr bwMode="auto">
            <a:xfrm>
              <a:off x="40" y="2951"/>
              <a:ext cx="1584" cy="415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zh-CN" sz="1600" b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 Compiler testing</a:t>
              </a:r>
              <a:endParaRPr lang="en-US" altLang="zh-CN" sz="1600" b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endParaRPr>
            </a:p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zh-CN" sz="1600" b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 Valid and invalid strings</a:t>
              </a:r>
              <a:endParaRPr lang="en-US" altLang="en-US" sz="1600" b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endParaRPr>
            </a:p>
          </p:txBody>
        </p:sp>
        <p:cxnSp>
          <p:nvCxnSpPr>
            <p:cNvPr id="4133" name="AutoShape 15"/>
            <p:cNvCxnSpPr>
              <a:cxnSpLocks noChangeShapeType="1"/>
              <a:stCxn id="4135" idx="2"/>
              <a:endCxn id="4132" idx="0"/>
            </p:cNvCxnSpPr>
            <p:nvPr/>
          </p:nvCxnSpPr>
          <p:spPr bwMode="auto">
            <a:xfrm rot="5400000">
              <a:off x="226" y="2289"/>
              <a:ext cx="1268" cy="5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34" name="Text Box 16"/>
            <p:cNvSpPr txBox="1">
              <a:spLocks noChangeArrowheads="1"/>
            </p:cNvSpPr>
            <p:nvPr/>
          </p:nvSpPr>
          <p:spPr bwMode="auto">
            <a:xfrm>
              <a:off x="240" y="2256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800" b="0">
                  <a:solidFill>
                    <a:srgbClr val="FFFF00"/>
                  </a:solidFill>
                  <a:latin typeface="Gill Sans MT" panose="020B0502020104020203" pitchFamily="34" charset="0"/>
                </a:rPr>
                <a:t>Grammar</a:t>
              </a:r>
              <a:endParaRPr lang="en-US" altLang="en-US" sz="1800" b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4" name="Group 17"/>
          <p:cNvGrpSpPr/>
          <p:nvPr/>
        </p:nvGrpSpPr>
        <p:grpSpPr bwMode="auto">
          <a:xfrm>
            <a:off x="2933700" y="2635252"/>
            <a:ext cx="2552700" cy="1827213"/>
            <a:chOff x="888" y="1660"/>
            <a:chExt cx="1608" cy="1151"/>
          </a:xfrm>
        </p:grpSpPr>
        <p:sp>
          <p:nvSpPr>
            <p:cNvPr id="4129" name="Text Box 18"/>
            <p:cNvSpPr txBox="1">
              <a:spLocks noChangeArrowheads="1"/>
            </p:cNvSpPr>
            <p:nvPr/>
          </p:nvSpPr>
          <p:spPr bwMode="auto">
            <a:xfrm>
              <a:off x="960" y="1660"/>
              <a:ext cx="7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800" b="0">
                  <a:solidFill>
                    <a:srgbClr val="FFFF00"/>
                  </a:solidFill>
                  <a:latin typeface="Gill Sans MT" panose="020B0502020104020203" pitchFamily="34" charset="0"/>
                </a:rPr>
                <a:t>String mutation</a:t>
              </a:r>
              <a:endParaRPr lang="en-US" altLang="en-US" sz="1800" b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4130" name="Text Box 19"/>
            <p:cNvSpPr txBox="1">
              <a:spLocks noChangeArrowheads="1"/>
            </p:cNvSpPr>
            <p:nvPr/>
          </p:nvSpPr>
          <p:spPr bwMode="auto">
            <a:xfrm>
              <a:off x="1104" y="2039"/>
              <a:ext cx="1392" cy="772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zh-CN" sz="1600" b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 Program mutation</a:t>
              </a:r>
              <a:endParaRPr lang="en-US" altLang="zh-CN" sz="1600" b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endParaRPr>
            </a:p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zh-CN" sz="1600" b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 Valid strings</a:t>
              </a:r>
              <a:endParaRPr lang="en-US" altLang="zh-CN" sz="1600" b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endParaRPr>
            </a:p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zh-CN" sz="1600" b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 Mutants are not tests</a:t>
              </a:r>
              <a:endParaRPr lang="en-US" altLang="zh-CN" sz="1600" b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endParaRPr>
            </a:p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zh-CN" sz="1600" b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 Must kill mutants</a:t>
              </a:r>
              <a:endParaRPr lang="en-US" altLang="en-US" sz="1600" b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endParaRPr>
            </a:p>
          </p:txBody>
        </p:sp>
        <p:cxnSp>
          <p:nvCxnSpPr>
            <p:cNvPr id="4131" name="AutoShape 20"/>
            <p:cNvCxnSpPr>
              <a:cxnSpLocks noChangeShapeType="1"/>
              <a:stCxn id="4135" idx="2"/>
              <a:endCxn id="4130" idx="0"/>
            </p:cNvCxnSpPr>
            <p:nvPr/>
          </p:nvCxnSpPr>
          <p:spPr bwMode="auto">
            <a:xfrm rot="16200000" flipH="1">
              <a:off x="1166" y="1405"/>
              <a:ext cx="356" cy="91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21"/>
          <p:cNvGrpSpPr/>
          <p:nvPr/>
        </p:nvGrpSpPr>
        <p:grpSpPr bwMode="auto">
          <a:xfrm>
            <a:off x="7086600" y="2671763"/>
            <a:ext cx="2438400" cy="3821112"/>
            <a:chOff x="3504" y="1683"/>
            <a:chExt cx="1536" cy="2407"/>
          </a:xfrm>
        </p:grpSpPr>
        <p:sp>
          <p:nvSpPr>
            <p:cNvPr id="4126" name="Text Box 22"/>
            <p:cNvSpPr txBox="1">
              <a:spLocks noChangeArrowheads="1"/>
            </p:cNvSpPr>
            <p:nvPr/>
          </p:nvSpPr>
          <p:spPr bwMode="auto">
            <a:xfrm>
              <a:off x="3504" y="3504"/>
              <a:ext cx="1536" cy="586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zh-CN" sz="1600" b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 Input validation testing</a:t>
              </a:r>
              <a:endParaRPr lang="en-US" altLang="zh-CN" sz="1600" b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endParaRPr>
            </a:p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zh-CN" sz="1600" b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 XML and others</a:t>
              </a:r>
              <a:endParaRPr lang="en-US" altLang="zh-CN" sz="1600" b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endParaRPr>
            </a:p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zh-CN" sz="1600" b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 Valid strings</a:t>
              </a:r>
              <a:endParaRPr lang="en-US" altLang="en-US" sz="1600" b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endParaRPr>
            </a:p>
          </p:txBody>
        </p:sp>
        <p:cxnSp>
          <p:nvCxnSpPr>
            <p:cNvPr id="4127" name="AutoShape 23"/>
            <p:cNvCxnSpPr>
              <a:cxnSpLocks noChangeShapeType="1"/>
              <a:stCxn id="4138" idx="2"/>
              <a:endCxn id="4126" idx="0"/>
            </p:cNvCxnSpPr>
            <p:nvPr/>
          </p:nvCxnSpPr>
          <p:spPr bwMode="auto">
            <a:xfrm rot="5400000">
              <a:off x="3734" y="2222"/>
              <a:ext cx="1821" cy="74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28" name="Text Box 24"/>
            <p:cNvSpPr txBox="1">
              <a:spLocks noChangeArrowheads="1"/>
            </p:cNvSpPr>
            <p:nvPr/>
          </p:nvSpPr>
          <p:spPr bwMode="auto">
            <a:xfrm>
              <a:off x="3648" y="3129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800" b="0">
                  <a:solidFill>
                    <a:srgbClr val="FFFF00"/>
                  </a:solidFill>
                  <a:latin typeface="Gill Sans MT" panose="020B0502020104020203" pitchFamily="34" charset="0"/>
                </a:rPr>
                <a:t>Grammar</a:t>
              </a:r>
              <a:endParaRPr lang="en-US" altLang="en-US" sz="1800" b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6" name="Group 25"/>
          <p:cNvGrpSpPr/>
          <p:nvPr/>
        </p:nvGrpSpPr>
        <p:grpSpPr bwMode="auto">
          <a:xfrm>
            <a:off x="4495800" y="2667001"/>
            <a:ext cx="2514600" cy="3730625"/>
            <a:chOff x="1872" y="1680"/>
            <a:chExt cx="1584" cy="2350"/>
          </a:xfrm>
        </p:grpSpPr>
        <p:sp>
          <p:nvSpPr>
            <p:cNvPr id="4123" name="Text Box 26"/>
            <p:cNvSpPr txBox="1">
              <a:spLocks noChangeArrowheads="1"/>
            </p:cNvSpPr>
            <p:nvPr/>
          </p:nvSpPr>
          <p:spPr bwMode="auto">
            <a:xfrm>
              <a:off x="1872" y="3072"/>
              <a:ext cx="1584" cy="958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zh-CN" sz="1600" b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 Test how classes interact </a:t>
              </a:r>
              <a:endParaRPr lang="en-US" altLang="zh-CN" sz="1600" b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endParaRPr>
            </a:p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zh-CN" sz="1600" b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 Valid strings</a:t>
              </a:r>
              <a:endParaRPr lang="en-US" altLang="zh-CN" sz="1600" b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endParaRPr>
            </a:p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zh-CN" sz="1600" b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 Mutants are not tests</a:t>
              </a:r>
              <a:endParaRPr lang="en-US" altLang="zh-CN" sz="1600" b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endParaRPr>
            </a:p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zh-CN" sz="1600" b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 Must kill mutants</a:t>
              </a:r>
              <a:endParaRPr lang="en-US" altLang="zh-CN" sz="1600" b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endParaRPr>
            </a:p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zh-CN" sz="1600" b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 Includes OO</a:t>
              </a:r>
              <a:endParaRPr lang="en-US" altLang="en-US" sz="1600" b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endParaRPr>
            </a:p>
          </p:txBody>
        </p:sp>
        <p:cxnSp>
          <p:nvCxnSpPr>
            <p:cNvPr id="4124" name="AutoShape 27"/>
            <p:cNvCxnSpPr>
              <a:cxnSpLocks noChangeShapeType="1"/>
              <a:stCxn id="4136" idx="2"/>
              <a:endCxn id="4123" idx="0"/>
            </p:cNvCxnSpPr>
            <p:nvPr/>
          </p:nvCxnSpPr>
          <p:spPr bwMode="auto">
            <a:xfrm rot="16200000" flipH="1">
              <a:off x="1802" y="2210"/>
              <a:ext cx="1389" cy="33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25" name="Text Box 28"/>
            <p:cNvSpPr txBox="1">
              <a:spLocks noChangeArrowheads="1"/>
            </p:cNvSpPr>
            <p:nvPr/>
          </p:nvSpPr>
          <p:spPr bwMode="auto">
            <a:xfrm>
              <a:off x="2304" y="1680"/>
              <a:ext cx="7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800" b="0">
                  <a:solidFill>
                    <a:srgbClr val="FFFF00"/>
                  </a:solidFill>
                  <a:latin typeface="Gill Sans MT" panose="020B0502020104020203" pitchFamily="34" charset="0"/>
                </a:rPr>
                <a:t>String mutation</a:t>
              </a:r>
              <a:endParaRPr lang="en-US" altLang="en-US" sz="1800" b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7" name="Group 29"/>
          <p:cNvGrpSpPr/>
          <p:nvPr/>
        </p:nvGrpSpPr>
        <p:grpSpPr bwMode="auto">
          <a:xfrm>
            <a:off x="6096000" y="2671764"/>
            <a:ext cx="1905000" cy="1976438"/>
            <a:chOff x="2880" y="1683"/>
            <a:chExt cx="1200" cy="1245"/>
          </a:xfrm>
        </p:grpSpPr>
        <p:sp>
          <p:nvSpPr>
            <p:cNvPr id="4120" name="Text Box 30"/>
            <p:cNvSpPr txBox="1">
              <a:spLocks noChangeArrowheads="1"/>
            </p:cNvSpPr>
            <p:nvPr/>
          </p:nvSpPr>
          <p:spPr bwMode="auto">
            <a:xfrm>
              <a:off x="2880" y="2143"/>
              <a:ext cx="1200" cy="785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zh-CN" sz="1600" b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 FSMs</a:t>
              </a:r>
              <a:endParaRPr lang="en-US" altLang="zh-CN" sz="1600" b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endParaRPr>
            </a:p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zh-CN" sz="1600" b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 Model checking</a:t>
              </a:r>
              <a:endParaRPr lang="en-US" altLang="zh-CN" sz="1600" b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endParaRPr>
            </a:p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zh-CN" sz="1600" b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 Valid strings</a:t>
              </a:r>
              <a:endParaRPr lang="en-US" altLang="zh-CN" sz="1600" b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endParaRPr>
            </a:p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zh-CN" sz="1600" b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 Traces are tests</a:t>
              </a:r>
              <a:endParaRPr lang="en-US" altLang="en-US" sz="1600" b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endParaRPr>
            </a:p>
          </p:txBody>
        </p:sp>
        <p:cxnSp>
          <p:nvCxnSpPr>
            <p:cNvPr id="4121" name="AutoShape 31"/>
            <p:cNvCxnSpPr>
              <a:cxnSpLocks noChangeShapeType="1"/>
              <a:stCxn id="4137" idx="2"/>
              <a:endCxn id="4120" idx="0"/>
            </p:cNvCxnSpPr>
            <p:nvPr/>
          </p:nvCxnSpPr>
          <p:spPr bwMode="auto">
            <a:xfrm rot="5400000">
              <a:off x="3334" y="1829"/>
              <a:ext cx="460" cy="16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22" name="Text Box 32"/>
            <p:cNvSpPr txBox="1">
              <a:spLocks noChangeArrowheads="1"/>
            </p:cNvSpPr>
            <p:nvPr/>
          </p:nvSpPr>
          <p:spPr bwMode="auto">
            <a:xfrm>
              <a:off x="3120" y="1728"/>
              <a:ext cx="7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800" b="0">
                  <a:solidFill>
                    <a:srgbClr val="FFFF00"/>
                  </a:solidFill>
                  <a:latin typeface="Gill Sans MT" panose="020B0502020104020203" pitchFamily="34" charset="0"/>
                </a:rPr>
                <a:t>String mutation</a:t>
              </a:r>
              <a:endParaRPr lang="en-US" altLang="en-US" sz="1800" b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8" name="Group 33"/>
          <p:cNvGrpSpPr/>
          <p:nvPr/>
        </p:nvGrpSpPr>
        <p:grpSpPr bwMode="auto">
          <a:xfrm>
            <a:off x="8763000" y="2671763"/>
            <a:ext cx="1905000" cy="2725738"/>
            <a:chOff x="4560" y="1683"/>
            <a:chExt cx="1200" cy="1717"/>
          </a:xfrm>
        </p:grpSpPr>
        <p:sp>
          <p:nvSpPr>
            <p:cNvPr id="4117" name="Text Box 34"/>
            <p:cNvSpPr txBox="1">
              <a:spLocks noChangeArrowheads="1"/>
            </p:cNvSpPr>
            <p:nvPr/>
          </p:nvSpPr>
          <p:spPr bwMode="auto">
            <a:xfrm>
              <a:off x="4560" y="2256"/>
              <a:ext cx="1200" cy="1144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zh-CN" sz="1600" b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 Input validation</a:t>
              </a:r>
              <a:endParaRPr lang="en-US" altLang="zh-CN" sz="1600" b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endParaRPr>
            </a:p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1600" b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   testing</a:t>
              </a:r>
              <a:endParaRPr lang="en-US" altLang="zh-CN" sz="1600" b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endParaRPr>
            </a:p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zh-CN" sz="1600" b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 XML and others</a:t>
              </a:r>
              <a:endParaRPr lang="en-US" altLang="zh-CN" sz="1600" b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endParaRPr>
            </a:p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zh-CN" sz="1600" b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 Invalid strings</a:t>
              </a:r>
              <a:endParaRPr lang="en-US" altLang="zh-CN" sz="1600" b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endParaRPr>
            </a:p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zh-CN" sz="1600" b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 No ground strings</a:t>
              </a:r>
              <a:endParaRPr lang="en-US" altLang="zh-CN" sz="1600" b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endParaRPr>
            </a:p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zh-CN" sz="1600" b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 Mutants are tests</a:t>
              </a:r>
              <a:endParaRPr lang="en-US" altLang="en-US" sz="1600" b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endParaRPr>
            </a:p>
          </p:txBody>
        </p:sp>
        <p:cxnSp>
          <p:nvCxnSpPr>
            <p:cNvPr id="4118" name="AutoShape 35"/>
            <p:cNvCxnSpPr>
              <a:cxnSpLocks noChangeShapeType="1"/>
              <a:stCxn id="4138" idx="2"/>
              <a:endCxn id="4117" idx="0"/>
            </p:cNvCxnSpPr>
            <p:nvPr/>
          </p:nvCxnSpPr>
          <p:spPr bwMode="auto">
            <a:xfrm rot="16200000" flipH="1">
              <a:off x="4802" y="1898"/>
              <a:ext cx="573" cy="14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9" name="Text Box 36"/>
            <p:cNvSpPr txBox="1">
              <a:spLocks noChangeArrowheads="1"/>
            </p:cNvSpPr>
            <p:nvPr/>
          </p:nvSpPr>
          <p:spPr bwMode="auto">
            <a:xfrm>
              <a:off x="4944" y="1824"/>
              <a:ext cx="7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800" b="0">
                  <a:solidFill>
                    <a:srgbClr val="FFFF00"/>
                  </a:solidFill>
                  <a:latin typeface="Gill Sans MT" panose="020B0502020104020203" pitchFamily="34" charset="0"/>
                </a:rPr>
                <a:t>String mutation</a:t>
              </a:r>
              <a:endParaRPr lang="en-US" altLang="en-US" sz="1800" b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288805" name="Rectangle 37"/>
          <p:cNvSpPr>
            <a:spLocks noChangeArrowheads="1"/>
          </p:cNvSpPr>
          <p:nvPr/>
        </p:nvSpPr>
        <p:spPr bwMode="auto">
          <a:xfrm>
            <a:off x="4244976" y="1795464"/>
            <a:ext cx="6372225" cy="1100137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0">
              <a:latin typeface="Gill Sans MT" panose="020B0502020104020203" pitchFamily="34" charset="0"/>
            </a:endParaRPr>
          </a:p>
        </p:txBody>
      </p:sp>
      <p:sp>
        <p:nvSpPr>
          <p:cNvPr id="288806" name="Rectangle 38"/>
          <p:cNvSpPr>
            <a:spLocks noChangeArrowheads="1"/>
          </p:cNvSpPr>
          <p:nvPr/>
        </p:nvSpPr>
        <p:spPr bwMode="auto">
          <a:xfrm>
            <a:off x="5611814" y="2890838"/>
            <a:ext cx="5005387" cy="3752850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0">
              <a:latin typeface="Gill Sans MT" panose="020B0502020104020203" pitchFamily="34" charset="0"/>
            </a:endParaRPr>
          </a:p>
        </p:txBody>
      </p:sp>
      <p:sp>
        <p:nvSpPr>
          <p:cNvPr id="288813" name="Rectangle 45"/>
          <p:cNvSpPr>
            <a:spLocks noChangeArrowheads="1"/>
          </p:cNvSpPr>
          <p:nvPr/>
        </p:nvSpPr>
        <p:spPr bwMode="auto">
          <a:xfrm>
            <a:off x="4570414" y="2890838"/>
            <a:ext cx="1042987" cy="254000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0">
              <a:latin typeface="Gill Sans MT" panose="020B0502020104020203" pitchFamily="34" charset="0"/>
            </a:endParaRPr>
          </a:p>
        </p:txBody>
      </p:sp>
      <p:sp>
        <p:nvSpPr>
          <p:cNvPr id="288814" name="Rectangle 46"/>
          <p:cNvSpPr>
            <a:spLocks noChangeArrowheads="1"/>
          </p:cNvSpPr>
          <p:nvPr/>
        </p:nvSpPr>
        <p:spPr bwMode="auto">
          <a:xfrm>
            <a:off x="4270376" y="4649788"/>
            <a:ext cx="1344613" cy="1993900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0">
              <a:latin typeface="Gill Sans MT" panose="020B0502020104020203" pitchFamily="34" charset="0"/>
            </a:endParaRPr>
          </a:p>
        </p:txBody>
      </p:sp>
      <p:grpSp>
        <p:nvGrpSpPr>
          <p:cNvPr id="9" name="Group 49"/>
          <p:cNvGrpSpPr/>
          <p:nvPr/>
        </p:nvGrpSpPr>
        <p:grpSpPr bwMode="auto">
          <a:xfrm>
            <a:off x="1922464" y="2941639"/>
            <a:ext cx="604837" cy="515937"/>
            <a:chOff x="511" y="3486"/>
            <a:chExt cx="381" cy="325"/>
          </a:xfrm>
        </p:grpSpPr>
        <p:sp>
          <p:nvSpPr>
            <p:cNvPr id="4115" name="Oval 48"/>
            <p:cNvSpPr>
              <a:spLocks noChangeArrowheads="1"/>
            </p:cNvSpPr>
            <p:nvPr/>
          </p:nvSpPr>
          <p:spPr bwMode="auto">
            <a:xfrm>
              <a:off x="511" y="3486"/>
              <a:ext cx="381" cy="325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b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4116" name="Text Box 47"/>
            <p:cNvSpPr txBox="1">
              <a:spLocks noChangeArrowheads="1"/>
            </p:cNvSpPr>
            <p:nvPr/>
          </p:nvSpPr>
          <p:spPr bwMode="auto">
            <a:xfrm>
              <a:off x="543" y="3523"/>
              <a:ext cx="3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0" dirty="0">
                  <a:latin typeface="Gill Sans MT" panose="020B0502020104020203" pitchFamily="34" charset="0"/>
                </a:rPr>
                <a:t>9.2</a:t>
              </a:r>
              <a:endParaRPr lang="en-US" altLang="en-US" b="0" dirty="0">
                <a:latin typeface="Gill Sans MT" panose="020B0502020104020203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8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8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805" grpId="0" bldLvl="0" animBg="1"/>
      <p:bldP spid="288806" grpId="0" bldLvl="0" animBg="1"/>
      <p:bldP spid="288813" grpId="0" bldLvl="0" animBg="1"/>
      <p:bldP spid="288814" grpId="0" bldLvl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Introduction to Software Testing, edition 2  (Ch 9)</a:t>
            </a:r>
            <a:endParaRPr lang="zh-CN" altLang="en-US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© Ammann &amp; Offutt</a:t>
            </a:r>
            <a:endParaRPr lang="en-US" altLang="zh-CN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08D986D-3D14-4983-B008-4F2C15AC0910}" type="slidenum">
              <a:rPr lang="zh-CN" altLang="en-US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BNF Testing for Compilers</a:t>
            </a:r>
            <a:r>
              <a:rPr lang="en-US" altLang="en-US" sz="2400" dirty="0"/>
              <a:t> </a:t>
            </a:r>
            <a:r>
              <a:rPr lang="en-US" altLang="zh-CN" sz="2400" dirty="0">
                <a:ea typeface="SimSun" panose="02010600030101010101" pitchFamily="2" charset="-122"/>
              </a:rPr>
              <a:t>(9.2.1)</a:t>
            </a:r>
            <a:endParaRPr lang="en-US" altLang="en-US" sz="2400" dirty="0">
              <a:ea typeface="SimSun" panose="02010600030101010101" pitchFamily="2" charset="-122"/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2114" y="1266825"/>
            <a:ext cx="8867775" cy="5270500"/>
          </a:xfrm>
        </p:spPr>
        <p:txBody>
          <a:bodyPr/>
          <a:lstStyle/>
          <a:p>
            <a:r>
              <a:rPr lang="en-US" altLang="en-US" smtClean="0"/>
              <a:t>Testing </a:t>
            </a:r>
            <a:r>
              <a:rPr lang="en-US" altLang="en-US" smtClean="0">
                <a:solidFill>
                  <a:schemeClr val="tx2"/>
                </a:solidFill>
              </a:rPr>
              <a:t>compilers</a:t>
            </a:r>
            <a:r>
              <a:rPr lang="en-US" altLang="en-US" smtClean="0"/>
              <a:t> is very complicated </a:t>
            </a:r>
            <a:endParaRPr lang="en-US" altLang="en-US" smtClean="0"/>
          </a:p>
          <a:p>
            <a:pPr lvl="1"/>
            <a:r>
              <a:rPr lang="en-US" altLang="en-US" smtClean="0"/>
              <a:t>Millions of </a:t>
            </a:r>
            <a:r>
              <a:rPr lang="en-US" altLang="en-US" smtClean="0">
                <a:solidFill>
                  <a:schemeClr val="tx2"/>
                </a:solidFill>
              </a:rPr>
              <a:t>correct</a:t>
            </a:r>
            <a:r>
              <a:rPr lang="en-US" altLang="en-US" smtClean="0"/>
              <a:t> programs !</a:t>
            </a:r>
            <a:endParaRPr lang="en-US" altLang="en-US" smtClean="0"/>
          </a:p>
          <a:p>
            <a:pPr lvl="1"/>
            <a:r>
              <a:rPr lang="en-US" altLang="en-US" smtClean="0"/>
              <a:t>Compilers must recognize and reject </a:t>
            </a:r>
            <a:r>
              <a:rPr lang="en-US" altLang="en-US" smtClean="0">
                <a:solidFill>
                  <a:schemeClr val="tx2"/>
                </a:solidFill>
              </a:rPr>
              <a:t>incorrect</a:t>
            </a:r>
            <a:r>
              <a:rPr lang="en-US" altLang="en-US" smtClean="0"/>
              <a:t> programs</a:t>
            </a:r>
            <a:endParaRPr lang="en-US" altLang="en-US" smtClean="0"/>
          </a:p>
          <a:p>
            <a:pPr lvl="1"/>
            <a:endParaRPr lang="en-US" altLang="en-US" smtClean="0"/>
          </a:p>
          <a:p>
            <a:r>
              <a:rPr lang="en-US" altLang="en-US" smtClean="0">
                <a:solidFill>
                  <a:schemeClr val="tx2"/>
                </a:solidFill>
              </a:rPr>
              <a:t>BNF criteria</a:t>
            </a:r>
            <a:r>
              <a:rPr lang="en-US" altLang="en-US" smtClean="0"/>
              <a:t> can be used to generate programs to test all language features that compilers must process</a:t>
            </a:r>
            <a:endParaRPr lang="en-US" altLang="en-US" smtClean="0"/>
          </a:p>
          <a:p>
            <a:pPr lvl="1"/>
            <a:endParaRPr lang="en-US" altLang="en-US" smtClean="0"/>
          </a:p>
          <a:p>
            <a:r>
              <a:rPr lang="en-US" altLang="en-US" smtClean="0"/>
              <a:t>This is a very </a:t>
            </a:r>
            <a:r>
              <a:rPr lang="en-US" altLang="en-US" smtClean="0">
                <a:solidFill>
                  <a:schemeClr val="tx2"/>
                </a:solidFill>
              </a:rPr>
              <a:t>specialized</a:t>
            </a:r>
            <a:r>
              <a:rPr lang="en-US" altLang="en-US" smtClean="0"/>
              <a:t> application and not discussed in detail</a:t>
            </a:r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anose="02010600030101010101" pitchFamily="2" charset="-122"/>
              </a:rPr>
              <a:t>Program-based Grammars</a:t>
            </a:r>
            <a:r>
              <a:rPr lang="en-US" altLang="zh-CN" sz="2400" dirty="0">
                <a:ea typeface="SimSun" panose="02010600030101010101" pitchFamily="2" charset="-122"/>
              </a:rPr>
              <a:t> (9.2.2)</a:t>
            </a:r>
            <a:endParaRPr lang="en-US" altLang="en-US" sz="2400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30351" y="1094874"/>
            <a:ext cx="9112481" cy="5474201"/>
          </a:xfrm>
        </p:spPr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The original and most widely known application of syntax-based testing is to </a:t>
            </a:r>
            <a:r>
              <a:rPr lang="en-US" altLang="zh-CN" dirty="0">
                <a:solidFill>
                  <a:schemeClr val="tx2"/>
                </a:solidFill>
                <a:ea typeface="SimSun" panose="02010600030101010101" pitchFamily="2" charset="-122"/>
              </a:rPr>
              <a:t>modify programs</a:t>
            </a:r>
            <a:endParaRPr lang="en-US" altLang="zh-CN" dirty="0">
              <a:solidFill>
                <a:schemeClr val="tx2"/>
              </a:solidFill>
              <a:ea typeface="SimSun" panose="02010600030101010101" pitchFamily="2" charset="-122"/>
            </a:endParaRPr>
          </a:p>
          <a:p>
            <a:r>
              <a:rPr lang="en-US" altLang="zh-CN" dirty="0">
                <a:solidFill>
                  <a:schemeClr val="tx2"/>
                </a:solidFill>
                <a:ea typeface="SimSun" panose="02010600030101010101" pitchFamily="2" charset="-122"/>
              </a:rPr>
              <a:t>Operators</a:t>
            </a:r>
            <a:r>
              <a:rPr lang="en-US" altLang="zh-CN" dirty="0">
                <a:ea typeface="SimSun" panose="02010600030101010101" pitchFamily="2" charset="-122"/>
              </a:rPr>
              <a:t> modify a </a:t>
            </a:r>
            <a:r>
              <a:rPr lang="en-US" altLang="zh-CN" dirty="0">
                <a:solidFill>
                  <a:schemeClr val="tx2"/>
                </a:solidFill>
                <a:ea typeface="SimSun" panose="02010600030101010101" pitchFamily="2" charset="-122"/>
              </a:rPr>
              <a:t>ground string</a:t>
            </a:r>
            <a:r>
              <a:rPr lang="en-US" altLang="zh-CN" dirty="0">
                <a:ea typeface="SimSun" panose="02010600030101010101" pitchFamily="2" charset="-122"/>
              </a:rPr>
              <a:t> (program under test) to create </a:t>
            </a:r>
            <a:r>
              <a:rPr lang="en-US" altLang="zh-CN" dirty="0">
                <a:solidFill>
                  <a:schemeClr val="tx2"/>
                </a:solidFill>
                <a:ea typeface="SimSun" panose="02010600030101010101" pitchFamily="2" charset="-122"/>
              </a:rPr>
              <a:t>mutant programs</a:t>
            </a:r>
            <a:endParaRPr lang="en-US" altLang="zh-CN" dirty="0">
              <a:solidFill>
                <a:schemeClr val="tx2"/>
              </a:solidFill>
              <a:ea typeface="SimSun" panose="02010600030101010101" pitchFamily="2" charset="-122"/>
            </a:endParaRPr>
          </a:p>
          <a:p>
            <a:r>
              <a:rPr lang="en-US" altLang="zh-CN" dirty="0">
                <a:ea typeface="SimSun" panose="02010600030101010101" pitchFamily="2" charset="-122"/>
              </a:rPr>
              <a:t>Mutant programs must compile correctly (</a:t>
            </a:r>
            <a:r>
              <a:rPr lang="en-US" altLang="zh-CN" dirty="0">
                <a:solidFill>
                  <a:schemeClr val="tx2"/>
                </a:solidFill>
                <a:ea typeface="SimSun" panose="02010600030101010101" pitchFamily="2" charset="-122"/>
              </a:rPr>
              <a:t>valid strings</a:t>
            </a:r>
            <a:r>
              <a:rPr lang="en-US" altLang="zh-CN" dirty="0">
                <a:ea typeface="SimSun" panose="02010600030101010101" pitchFamily="2" charset="-122"/>
              </a:rPr>
              <a:t>)</a:t>
            </a:r>
            <a:endParaRPr lang="en-US" altLang="zh-CN" dirty="0">
              <a:ea typeface="SimSun" panose="02010600030101010101" pitchFamily="2" charset="-122"/>
            </a:endParaRPr>
          </a:p>
          <a:p>
            <a:r>
              <a:rPr lang="en-US" altLang="zh-CN" dirty="0">
                <a:ea typeface="SimSun" panose="02010600030101010101" pitchFamily="2" charset="-122"/>
              </a:rPr>
              <a:t>Mutants are </a:t>
            </a:r>
            <a:r>
              <a:rPr lang="en-US" altLang="zh-CN" dirty="0">
                <a:solidFill>
                  <a:schemeClr val="tx2"/>
                </a:solidFill>
                <a:ea typeface="SimSun" panose="02010600030101010101" pitchFamily="2" charset="-122"/>
              </a:rPr>
              <a:t>not tests</a:t>
            </a:r>
            <a:r>
              <a:rPr lang="en-US" altLang="zh-CN" dirty="0">
                <a:ea typeface="SimSun" panose="02010600030101010101" pitchFamily="2" charset="-122"/>
              </a:rPr>
              <a:t>, but used to find tests</a:t>
            </a:r>
            <a:endParaRPr lang="en-US" altLang="zh-CN" dirty="0">
              <a:ea typeface="SimSun" panose="02010600030101010101" pitchFamily="2" charset="-122"/>
            </a:endParaRPr>
          </a:p>
          <a:p>
            <a:r>
              <a:rPr lang="en-US" altLang="zh-CN" dirty="0">
                <a:ea typeface="SimSun" panose="02010600030101010101" pitchFamily="2" charset="-122"/>
              </a:rPr>
              <a:t>Once mutants are defined, </a:t>
            </a:r>
            <a:r>
              <a:rPr lang="en-US" altLang="zh-CN" dirty="0">
                <a:solidFill>
                  <a:schemeClr val="tx2"/>
                </a:solidFill>
                <a:ea typeface="SimSun" panose="02010600030101010101" pitchFamily="2" charset="-122"/>
              </a:rPr>
              <a:t>tests</a:t>
            </a:r>
            <a:r>
              <a:rPr lang="en-US" altLang="zh-CN" dirty="0">
                <a:ea typeface="SimSun" panose="02010600030101010101" pitchFamily="2" charset="-122"/>
              </a:rPr>
              <a:t> must be found to cause mutants to fail when executed</a:t>
            </a:r>
            <a:endParaRPr lang="en-US" altLang="zh-CN" dirty="0">
              <a:ea typeface="SimSun" panose="02010600030101010101" pitchFamily="2" charset="-122"/>
            </a:endParaRPr>
          </a:p>
          <a:p>
            <a:r>
              <a:rPr lang="en-US" altLang="zh-CN" dirty="0">
                <a:ea typeface="SimSun" panose="02010600030101010101" pitchFamily="2" charset="-122"/>
              </a:rPr>
              <a:t>This is called “</a:t>
            </a:r>
            <a:r>
              <a:rPr lang="en-US" altLang="zh-CN" dirty="0">
                <a:solidFill>
                  <a:schemeClr val="tx2"/>
                </a:solidFill>
                <a:ea typeface="SimSun" panose="02010600030101010101" pitchFamily="2" charset="-122"/>
              </a:rPr>
              <a:t>killing mutants</a:t>
            </a:r>
            <a:r>
              <a:rPr lang="en-US" altLang="zh-CN" dirty="0">
                <a:ea typeface="SimSun" panose="02010600030101010101" pitchFamily="2" charset="-122"/>
              </a:rPr>
              <a:t>”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Introduction to Software Testing, edition 2  (Ch 9)</a:t>
            </a:r>
            <a:endParaRPr lang="zh-CN" altLang="en-US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© Ammann &amp; Offutt</a:t>
            </a:r>
            <a:endParaRPr lang="en-US" altLang="zh-CN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CBD2A75-F83B-4AE3-98E3-5AE431F996B9}" type="slidenum">
              <a:rPr lang="zh-CN" altLang="en-US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Killing Mutants</a:t>
            </a:r>
            <a:endParaRPr lang="en-US" alt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662114" y="1938166"/>
            <a:ext cx="8867775" cy="4630910"/>
          </a:xfrm>
        </p:spPr>
        <p:txBody>
          <a:bodyPr/>
          <a:lstStyle/>
          <a:p>
            <a:r>
              <a:rPr lang="en-US" altLang="zh-CN" dirty="0" smtClean="0">
                <a:ea typeface="SimSun" panose="02010600030101010101" pitchFamily="2" charset="-122"/>
              </a:rPr>
              <a:t>If mutation operators are designed well, the resulting tests will be very powerful</a:t>
            </a:r>
            <a:endParaRPr lang="en-US" altLang="zh-CN" dirty="0" smtClean="0">
              <a:ea typeface="SimSun" panose="02010600030101010101" pitchFamily="2" charset="-122"/>
            </a:endParaRPr>
          </a:p>
          <a:p>
            <a:r>
              <a:rPr lang="en-US" altLang="zh-CN" dirty="0" smtClean="0">
                <a:ea typeface="SimSun" panose="02010600030101010101" pitchFamily="2" charset="-122"/>
              </a:rPr>
              <a:t>Different operators must be defined for different programming languages and different goals</a:t>
            </a:r>
            <a:endParaRPr lang="en-US" altLang="zh-CN" dirty="0" smtClean="0">
              <a:ea typeface="SimSun" panose="02010600030101010101" pitchFamily="2" charset="-122"/>
            </a:endParaRPr>
          </a:p>
          <a:p>
            <a:r>
              <a:rPr lang="en-US" altLang="zh-CN" dirty="0" smtClean="0">
                <a:ea typeface="SimSun" panose="02010600030101010101" pitchFamily="2" charset="-122"/>
              </a:rPr>
              <a:t>Testers can keep adding tests until all mutants have been killed</a:t>
            </a:r>
            <a:endParaRPr lang="en-US" altLang="zh-CN" dirty="0" smtClean="0">
              <a:ea typeface="SimSun" panose="02010600030101010101" pitchFamily="2" charset="-122"/>
            </a:endParaRPr>
          </a:p>
          <a:p>
            <a:pPr lvl="1"/>
            <a:r>
              <a:rPr lang="en-US" altLang="zh-CN" i="1" dirty="0" smtClean="0">
                <a:solidFill>
                  <a:schemeClr val="tx2"/>
                </a:solidFill>
                <a:ea typeface="SimSun" panose="02010600030101010101" pitchFamily="2" charset="-122"/>
              </a:rPr>
              <a:t>Dead mutant</a:t>
            </a:r>
            <a:r>
              <a:rPr lang="en-US" altLang="zh-CN" dirty="0" smtClean="0">
                <a:ea typeface="SimSun" panose="02010600030101010101" pitchFamily="2" charset="-122"/>
              </a:rPr>
              <a:t> : A test case has killed it</a:t>
            </a:r>
            <a:endParaRPr lang="en-US" altLang="zh-CN" dirty="0" smtClean="0">
              <a:ea typeface="SimSun" panose="02010600030101010101" pitchFamily="2" charset="-122"/>
            </a:endParaRPr>
          </a:p>
          <a:p>
            <a:pPr lvl="1"/>
            <a:r>
              <a:rPr lang="en-US" altLang="zh-CN" i="1" dirty="0" smtClean="0">
                <a:solidFill>
                  <a:schemeClr val="tx2"/>
                </a:solidFill>
                <a:ea typeface="SimSun" panose="02010600030101010101" pitchFamily="2" charset="-122"/>
              </a:rPr>
              <a:t>Stillborn mutant</a:t>
            </a:r>
            <a:r>
              <a:rPr lang="en-US" altLang="zh-CN" dirty="0" smtClean="0">
                <a:ea typeface="SimSun" panose="02010600030101010101" pitchFamily="2" charset="-122"/>
              </a:rPr>
              <a:t> : Syntactically illegal</a:t>
            </a:r>
            <a:endParaRPr lang="en-US" altLang="zh-CN" dirty="0" smtClean="0">
              <a:ea typeface="SimSun" panose="02010600030101010101" pitchFamily="2" charset="-122"/>
            </a:endParaRPr>
          </a:p>
          <a:p>
            <a:pPr lvl="1"/>
            <a:r>
              <a:rPr lang="en-US" altLang="zh-CN" i="1" dirty="0" smtClean="0">
                <a:solidFill>
                  <a:schemeClr val="tx2"/>
                </a:solidFill>
                <a:ea typeface="SimSun" panose="02010600030101010101" pitchFamily="2" charset="-122"/>
              </a:rPr>
              <a:t>Trivial mutant</a:t>
            </a:r>
            <a:r>
              <a:rPr lang="en-US" altLang="zh-CN" dirty="0" smtClean="0">
                <a:ea typeface="SimSun" panose="02010600030101010101" pitchFamily="2" charset="-122"/>
              </a:rPr>
              <a:t> : Almost every test can kill it</a:t>
            </a:r>
            <a:endParaRPr lang="en-US" altLang="zh-CN" dirty="0" smtClean="0">
              <a:ea typeface="SimSun" panose="02010600030101010101" pitchFamily="2" charset="-122"/>
            </a:endParaRPr>
          </a:p>
          <a:p>
            <a:pPr lvl="1"/>
            <a:r>
              <a:rPr lang="en-US" altLang="zh-CN" i="1" dirty="0" smtClean="0">
                <a:solidFill>
                  <a:schemeClr val="tx2"/>
                </a:solidFill>
                <a:ea typeface="SimSun" panose="02010600030101010101" pitchFamily="2" charset="-122"/>
              </a:rPr>
              <a:t>Equivalent mutant</a:t>
            </a:r>
            <a:r>
              <a:rPr lang="en-US" altLang="zh-CN" dirty="0" smtClean="0">
                <a:ea typeface="SimSun" panose="02010600030101010101" pitchFamily="2" charset="-122"/>
              </a:rPr>
              <a:t> : No test can kill it (same behavior as original)</a:t>
            </a:r>
            <a:endParaRPr lang="en-US" altLang="zh-CN" dirty="0" smtClean="0">
              <a:ea typeface="SimSun" panose="02010600030101010101" pitchFamily="2" charset="-122"/>
            </a:endParaRPr>
          </a:p>
          <a:p>
            <a:endParaRPr lang="en-US" altLang="en-US" dirty="0" smtClean="0"/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Introduction to Software Testing, edition 2  (Ch 9)</a:t>
            </a:r>
            <a:endParaRPr lang="zh-CN" altLang="en-US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© Ammann &amp; Offutt</a:t>
            </a:r>
            <a:endParaRPr lang="en-US" altLang="zh-CN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30C07AB-06E7-43E2-B289-2BE1167E0614}" type="slidenum">
              <a:rPr lang="zh-CN" altLang="en-US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175" name="Text Box 4"/>
          <p:cNvSpPr txBox="1">
            <a:spLocks noChangeArrowheads="1"/>
          </p:cNvSpPr>
          <p:nvPr/>
        </p:nvSpPr>
        <p:spPr bwMode="auto">
          <a:xfrm>
            <a:off x="2143295" y="860253"/>
            <a:ext cx="7877344" cy="1086451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SzPct val="85000"/>
            </a:pPr>
            <a:r>
              <a:rPr lang="en-US" altLang="zh-CN" sz="240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Given a mutant </a:t>
            </a:r>
            <a:r>
              <a:rPr lang="en-US" altLang="zh-CN" sz="2400" i="1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m </a:t>
            </a:r>
            <a:r>
              <a:rPr lang="en-US" altLang="zh-CN" sz="2800" i="1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Gill Sans MT" panose="020B0502020104020203" pitchFamily="34" charset="0"/>
                <a:ea typeface="SimSun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M</a:t>
            </a:r>
            <a:r>
              <a:rPr lang="en-US" altLang="zh-CN" sz="240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for a ground string program </a:t>
            </a:r>
            <a:r>
              <a:rPr lang="en-US" altLang="zh-CN" sz="2400" i="1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and a test </a:t>
            </a:r>
            <a:r>
              <a:rPr lang="en-US" altLang="zh-CN" sz="2400" i="1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t</a:t>
            </a:r>
            <a:r>
              <a:rPr lang="en-US" altLang="zh-CN" sz="240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, </a:t>
            </a:r>
            <a:r>
              <a:rPr lang="en-US" altLang="zh-CN" sz="2400" i="1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t</a:t>
            </a:r>
            <a:r>
              <a:rPr lang="en-US" altLang="zh-CN" sz="240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is said to </a:t>
            </a:r>
            <a:r>
              <a:rPr lang="en-US" altLang="zh-CN" sz="2400" u="sng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kill</a:t>
            </a:r>
            <a:r>
              <a:rPr lang="en-US" altLang="zh-CN" sz="240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m</a:t>
            </a:r>
            <a:r>
              <a:rPr lang="en-US" altLang="zh-CN" sz="240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if and only if the output of </a:t>
            </a:r>
            <a:r>
              <a:rPr lang="en-US" altLang="zh-CN" sz="2400" i="1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t</a:t>
            </a:r>
            <a:r>
              <a:rPr lang="en-US" altLang="zh-CN" sz="240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on </a:t>
            </a:r>
            <a:r>
              <a:rPr lang="en-US" altLang="zh-CN" sz="2400" i="1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is different from the output of </a:t>
            </a:r>
            <a:r>
              <a:rPr lang="en-US" altLang="zh-CN" sz="2400" i="1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t</a:t>
            </a:r>
            <a:r>
              <a:rPr lang="en-US" altLang="zh-CN" sz="240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on </a:t>
            </a:r>
            <a:r>
              <a:rPr lang="en-US" altLang="zh-CN" sz="2400" i="1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m</a:t>
            </a:r>
            <a:r>
              <a:rPr lang="en-US" altLang="zh-CN" sz="240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.</a:t>
            </a:r>
            <a:endParaRPr lang="en-US" altLang="en-US" sz="2400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Introduction to Software Testing, edition 2  (Ch 9)</a:t>
            </a:r>
            <a:endParaRPr lang="zh-CN" altLang="en-US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© Ammann &amp; Offutt</a:t>
            </a:r>
            <a:endParaRPr lang="en-US" altLang="zh-CN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F0D3C5B9-0D5F-41BE-BDE3-EB7892490AE6}" type="slidenum">
              <a:rPr lang="zh-CN" altLang="en-US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663701" y="96839"/>
            <a:ext cx="8837613" cy="796925"/>
          </a:xfrm>
        </p:spPr>
        <p:txBody>
          <a:bodyPr/>
          <a:lstStyle/>
          <a:p>
            <a:r>
              <a:rPr lang="en-US" altLang="zh-CN" sz="3200">
                <a:ea typeface="SimSun" panose="02010600030101010101" pitchFamily="2" charset="-122"/>
              </a:rPr>
              <a:t>Program-based Grammars</a:t>
            </a:r>
            <a:endParaRPr lang="en-US" altLang="zh-CN" sz="2000">
              <a:ea typeface="SimSun" panose="02010600030101010101" pitchFamily="2" charset="-122"/>
            </a:endParaRPr>
          </a:p>
        </p:txBody>
      </p:sp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2170114" y="946150"/>
            <a:ext cx="2744787" cy="382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u="sng" dirty="0">
                <a:latin typeface="Gill Sans MT" panose="020B0502020104020203" pitchFamily="34" charset="0"/>
                <a:ea typeface="SimSun" panose="02010600030101010101" pitchFamily="2" charset="-122"/>
              </a:rPr>
              <a:t>Original Method</a:t>
            </a:r>
            <a:endParaRPr lang="en-US" altLang="zh-CN" sz="2400" u="sng" dirty="0">
              <a:latin typeface="Gill Sans MT" panose="020B0502020104020203" pitchFamily="34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int</a:t>
            </a:r>
            <a:r>
              <a:rPr lang="en-US" altLang="zh-CN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Min (</a:t>
            </a:r>
            <a:r>
              <a:rPr lang="en-US" altLang="zh-CN" dirty="0" err="1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int</a:t>
            </a:r>
            <a:r>
              <a:rPr lang="en-US" altLang="zh-CN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A, </a:t>
            </a:r>
            <a:r>
              <a:rPr lang="en-US" altLang="zh-CN" dirty="0" err="1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int</a:t>
            </a:r>
            <a:r>
              <a:rPr lang="en-US" altLang="zh-CN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B)</a:t>
            </a:r>
            <a:endParaRPr lang="en-US" altLang="zh-CN" dirty="0">
              <a:solidFill>
                <a:srgbClr val="FFFFFF"/>
              </a:solidFill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{</a:t>
            </a:r>
            <a:endParaRPr lang="en-US" altLang="zh-CN" dirty="0">
              <a:solidFill>
                <a:srgbClr val="FFFFFF"/>
              </a:solidFill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       </a:t>
            </a:r>
            <a:r>
              <a:rPr lang="en-US" altLang="zh-CN" dirty="0" err="1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int</a:t>
            </a:r>
            <a:r>
              <a:rPr lang="en-US" altLang="zh-CN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minVal</a:t>
            </a:r>
            <a:r>
              <a:rPr lang="en-US" altLang="zh-CN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;</a:t>
            </a:r>
            <a:endParaRPr lang="en-US" altLang="zh-CN" dirty="0">
              <a:solidFill>
                <a:srgbClr val="FFFFFF"/>
              </a:solidFill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       </a:t>
            </a:r>
            <a:r>
              <a:rPr lang="en-US" altLang="zh-CN" dirty="0" err="1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minVal</a:t>
            </a:r>
            <a:r>
              <a:rPr lang="en-US" altLang="zh-CN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= A;</a:t>
            </a:r>
            <a:endParaRPr lang="en-US" altLang="zh-CN" dirty="0">
              <a:solidFill>
                <a:srgbClr val="FFFFFF"/>
              </a:solidFill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       if (B &lt; A)</a:t>
            </a:r>
            <a:endParaRPr lang="en-US" altLang="zh-CN" dirty="0">
              <a:solidFill>
                <a:srgbClr val="FFFFFF"/>
              </a:solidFill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       {</a:t>
            </a:r>
            <a:endParaRPr lang="en-US" altLang="zh-CN" dirty="0">
              <a:solidFill>
                <a:srgbClr val="FFFFFF"/>
              </a:solidFill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            </a:t>
            </a:r>
            <a:r>
              <a:rPr lang="en-US" altLang="zh-CN" dirty="0" err="1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minVal</a:t>
            </a:r>
            <a:r>
              <a:rPr lang="en-US" altLang="zh-CN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= B; </a:t>
            </a:r>
            <a:endParaRPr lang="en-US" altLang="zh-CN" dirty="0">
              <a:solidFill>
                <a:srgbClr val="FFFFFF"/>
              </a:solidFill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        }</a:t>
            </a:r>
            <a:endParaRPr lang="en-US" altLang="zh-CN" dirty="0">
              <a:solidFill>
                <a:srgbClr val="FFFFFF"/>
              </a:solidFill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        return (</a:t>
            </a:r>
            <a:r>
              <a:rPr lang="en-US" altLang="zh-CN" dirty="0" err="1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minVal</a:t>
            </a:r>
            <a:r>
              <a:rPr lang="en-US" altLang="zh-CN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);</a:t>
            </a:r>
            <a:endParaRPr lang="en-US" altLang="zh-CN" dirty="0">
              <a:solidFill>
                <a:srgbClr val="FFFFFF"/>
              </a:solidFill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} // end Min</a:t>
            </a:r>
            <a:endParaRPr lang="en-US" altLang="zh-CN" dirty="0">
              <a:solidFill>
                <a:srgbClr val="FFFFFF"/>
              </a:solidFill>
              <a:latin typeface="Helvetica" charset="0"/>
              <a:ea typeface="SimSun" panose="02010600030101010101" pitchFamily="2" charset="-122"/>
            </a:endParaRPr>
          </a:p>
        </p:txBody>
      </p:sp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5562600" y="946151"/>
            <a:ext cx="4459288" cy="5349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u="sng" dirty="0">
                <a:latin typeface="Gill Sans MT" panose="020B0502020104020203" pitchFamily="34" charset="0"/>
                <a:ea typeface="SimSun" panose="02010600030101010101" pitchFamily="2" charset="-122"/>
              </a:rPr>
              <a:t>With Embedded Mutants</a:t>
            </a:r>
            <a:endParaRPr lang="en-US" altLang="zh-CN" sz="2400" u="sng" dirty="0">
              <a:latin typeface="Gill Sans MT" panose="020B0502020104020203" pitchFamily="34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 err="1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Min (</a:t>
            </a:r>
            <a:r>
              <a:rPr lang="en-US" altLang="zh-CN" sz="1800" dirty="0" err="1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A, </a:t>
            </a:r>
            <a:r>
              <a:rPr lang="en-US" altLang="zh-CN" sz="1800" dirty="0" err="1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B)</a:t>
            </a:r>
            <a:endParaRPr lang="en-US" altLang="zh-CN" sz="1800" dirty="0">
              <a:solidFill>
                <a:srgbClr val="FFFFFF"/>
              </a:solidFill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{</a:t>
            </a:r>
            <a:endParaRPr lang="en-US" altLang="zh-CN" sz="1800" dirty="0">
              <a:solidFill>
                <a:srgbClr val="FFFFFF"/>
              </a:solidFill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       </a:t>
            </a:r>
            <a:r>
              <a:rPr lang="en-US" altLang="zh-CN" sz="1800" dirty="0" err="1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minVal</a:t>
            </a: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;</a:t>
            </a:r>
            <a:endParaRPr lang="en-US" altLang="zh-CN" sz="1800" dirty="0">
              <a:solidFill>
                <a:srgbClr val="FFFFFF"/>
              </a:solidFill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       </a:t>
            </a:r>
            <a:r>
              <a:rPr lang="en-US" altLang="zh-CN" sz="1800" dirty="0" err="1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minVal</a:t>
            </a: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= A;</a:t>
            </a:r>
            <a:endParaRPr lang="en-US" altLang="zh-CN" sz="1800" dirty="0">
              <a:solidFill>
                <a:srgbClr val="FFFFFF"/>
              </a:solidFill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FF00"/>
                </a:solidFill>
                <a:latin typeface="Helvetica" charset="0"/>
                <a:ea typeface="SimSun" panose="02010600030101010101" pitchFamily="2" charset="-122"/>
              </a:rPr>
              <a:t>∆</a:t>
            </a:r>
            <a:r>
              <a:rPr lang="en-US" altLang="zh-CN" sz="1800" dirty="0">
                <a:solidFill>
                  <a:srgbClr val="FFFF00"/>
                </a:solidFill>
                <a:latin typeface="Helvetica" charset="0"/>
                <a:ea typeface="SimSun" panose="02010600030101010101" pitchFamily="2" charset="-122"/>
              </a:rPr>
              <a:t> 1  </a:t>
            </a:r>
            <a:r>
              <a:rPr lang="en-US" altLang="zh-CN" sz="1800" dirty="0" err="1">
                <a:solidFill>
                  <a:srgbClr val="FFFF00"/>
                </a:solidFill>
                <a:latin typeface="Helvetica" charset="0"/>
                <a:ea typeface="SimSun" panose="02010600030101010101" pitchFamily="2" charset="-122"/>
              </a:rPr>
              <a:t>minVal</a:t>
            </a:r>
            <a:r>
              <a:rPr lang="en-US" altLang="zh-CN" sz="1800" dirty="0">
                <a:solidFill>
                  <a:srgbClr val="FFFF00"/>
                </a:solidFill>
                <a:latin typeface="Helvetica" charset="0"/>
                <a:ea typeface="SimSun" panose="02010600030101010101" pitchFamily="2" charset="-122"/>
              </a:rPr>
              <a:t> = B;</a:t>
            </a:r>
            <a:endParaRPr lang="en-US" altLang="zh-CN" sz="1800" dirty="0">
              <a:solidFill>
                <a:srgbClr val="FFFF00"/>
              </a:solidFill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       if (B &lt; A)</a:t>
            </a:r>
            <a:endParaRPr lang="en-US" altLang="zh-CN" sz="1800" dirty="0">
              <a:solidFill>
                <a:srgbClr val="FFFFFF"/>
              </a:solidFill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FF00"/>
                </a:solidFill>
                <a:latin typeface="Helvetica" charset="0"/>
                <a:ea typeface="SimSun" panose="02010600030101010101" pitchFamily="2" charset="-122"/>
              </a:rPr>
              <a:t>∆</a:t>
            </a:r>
            <a:r>
              <a:rPr lang="en-US" altLang="zh-CN" sz="1800" dirty="0">
                <a:solidFill>
                  <a:srgbClr val="FFFF00"/>
                </a:solidFill>
                <a:latin typeface="Helvetica" charset="0"/>
                <a:ea typeface="SimSun" panose="02010600030101010101" pitchFamily="2" charset="-122"/>
              </a:rPr>
              <a:t> 2  if (B </a:t>
            </a:r>
            <a:r>
              <a:rPr lang="en-US" altLang="zh-CN" sz="1800" i="1" dirty="0">
                <a:solidFill>
                  <a:srgbClr val="FFFF00"/>
                </a:solidFill>
                <a:latin typeface="Helvetica" charset="0"/>
                <a:ea typeface="SimSun" panose="02010600030101010101" pitchFamily="2" charset="-122"/>
              </a:rPr>
              <a:t>&gt; </a:t>
            </a:r>
            <a:r>
              <a:rPr lang="en-US" altLang="zh-CN" sz="1800" dirty="0">
                <a:solidFill>
                  <a:srgbClr val="FFFF00"/>
                </a:solidFill>
                <a:latin typeface="Helvetica" charset="0"/>
                <a:ea typeface="SimSun" panose="02010600030101010101" pitchFamily="2" charset="-122"/>
              </a:rPr>
              <a:t>A)</a:t>
            </a:r>
            <a:endParaRPr lang="en-US" altLang="zh-CN" sz="1800" dirty="0">
              <a:solidFill>
                <a:srgbClr val="FFFF00"/>
              </a:solidFill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FF00"/>
                </a:solidFill>
                <a:latin typeface="Helvetica" charset="0"/>
                <a:ea typeface="SimSun" panose="02010600030101010101" pitchFamily="2" charset="-122"/>
              </a:rPr>
              <a:t>∆</a:t>
            </a:r>
            <a:r>
              <a:rPr lang="en-US" altLang="zh-CN" sz="1800" dirty="0">
                <a:solidFill>
                  <a:srgbClr val="FFFF00"/>
                </a:solidFill>
                <a:latin typeface="Helvetica" charset="0"/>
                <a:ea typeface="SimSun" panose="02010600030101010101" pitchFamily="2" charset="-122"/>
              </a:rPr>
              <a:t> 3  if (B &lt; </a:t>
            </a:r>
            <a:r>
              <a:rPr lang="en-US" altLang="zh-CN" sz="1800" dirty="0" err="1">
                <a:solidFill>
                  <a:srgbClr val="FFFF00"/>
                </a:solidFill>
                <a:latin typeface="Helvetica" charset="0"/>
                <a:ea typeface="SimSun" panose="02010600030101010101" pitchFamily="2" charset="-122"/>
              </a:rPr>
              <a:t>minVal</a:t>
            </a:r>
            <a:r>
              <a:rPr lang="en-US" altLang="zh-CN" sz="1800" dirty="0">
                <a:solidFill>
                  <a:srgbClr val="FFFF00"/>
                </a:solidFill>
                <a:latin typeface="Helvetica" charset="0"/>
                <a:ea typeface="SimSun" panose="02010600030101010101" pitchFamily="2" charset="-122"/>
              </a:rPr>
              <a:t>)</a:t>
            </a:r>
            <a:endParaRPr lang="en-US" altLang="zh-CN" sz="1800" dirty="0">
              <a:solidFill>
                <a:srgbClr val="FFFF00"/>
              </a:solidFill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       {</a:t>
            </a:r>
            <a:endParaRPr lang="en-US" altLang="zh-CN" sz="1800" dirty="0">
              <a:solidFill>
                <a:srgbClr val="FFFFFF"/>
              </a:solidFill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               </a:t>
            </a:r>
            <a:r>
              <a:rPr lang="en-US" altLang="zh-CN" sz="1800" dirty="0" err="1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minVal</a:t>
            </a: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= B;</a:t>
            </a:r>
            <a:endParaRPr lang="en-US" altLang="zh-CN" sz="1800" dirty="0">
              <a:solidFill>
                <a:srgbClr val="FFFFFF"/>
              </a:solidFill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FF00"/>
                </a:solidFill>
                <a:latin typeface="Helvetica" charset="0"/>
                <a:ea typeface="SimSun" panose="02010600030101010101" pitchFamily="2" charset="-122"/>
              </a:rPr>
              <a:t>∆</a:t>
            </a:r>
            <a:r>
              <a:rPr lang="en-US" altLang="zh-CN" sz="1800" dirty="0">
                <a:solidFill>
                  <a:srgbClr val="FFFF00"/>
                </a:solidFill>
                <a:latin typeface="Helvetica" charset="0"/>
                <a:ea typeface="SimSun" panose="02010600030101010101" pitchFamily="2" charset="-122"/>
              </a:rPr>
              <a:t> 4          Bomb ();</a:t>
            </a:r>
            <a:endParaRPr lang="en-US" altLang="zh-CN" sz="1800" dirty="0">
              <a:solidFill>
                <a:srgbClr val="FFFF00"/>
              </a:solidFill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FF00"/>
                </a:solidFill>
                <a:latin typeface="Helvetica" charset="0"/>
                <a:ea typeface="SimSun" panose="02010600030101010101" pitchFamily="2" charset="-122"/>
              </a:rPr>
              <a:t>∆</a:t>
            </a:r>
            <a:r>
              <a:rPr lang="en-US" altLang="zh-CN" sz="1800" dirty="0">
                <a:solidFill>
                  <a:srgbClr val="FFFF00"/>
                </a:solidFill>
                <a:latin typeface="Helvetica" charset="0"/>
                <a:ea typeface="SimSun" panose="02010600030101010101" pitchFamily="2" charset="-122"/>
              </a:rPr>
              <a:t> 5          </a:t>
            </a:r>
            <a:r>
              <a:rPr lang="en-US" altLang="zh-CN" sz="1800" dirty="0" err="1">
                <a:solidFill>
                  <a:srgbClr val="FFFF00"/>
                </a:solidFill>
                <a:latin typeface="Helvetica" charset="0"/>
                <a:ea typeface="SimSun" panose="02010600030101010101" pitchFamily="2" charset="-122"/>
              </a:rPr>
              <a:t>minVal</a:t>
            </a:r>
            <a:r>
              <a:rPr lang="en-US" altLang="zh-CN" sz="1800" dirty="0">
                <a:solidFill>
                  <a:srgbClr val="FFFF00"/>
                </a:solidFill>
                <a:latin typeface="Helvetica" charset="0"/>
                <a:ea typeface="SimSun" panose="02010600030101010101" pitchFamily="2" charset="-122"/>
              </a:rPr>
              <a:t> = A;</a:t>
            </a:r>
            <a:endParaRPr lang="en-US" altLang="zh-CN" sz="1800" dirty="0">
              <a:solidFill>
                <a:srgbClr val="FFFF00"/>
              </a:solidFill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FF00"/>
                </a:solidFill>
                <a:latin typeface="Helvetica" charset="0"/>
                <a:ea typeface="SimSun" panose="02010600030101010101" pitchFamily="2" charset="-122"/>
              </a:rPr>
              <a:t>∆</a:t>
            </a:r>
            <a:r>
              <a:rPr lang="en-US" altLang="zh-CN" sz="1800" dirty="0">
                <a:solidFill>
                  <a:srgbClr val="FFFF00"/>
                </a:solidFill>
                <a:latin typeface="Helvetica" charset="0"/>
                <a:ea typeface="SimSun" panose="02010600030101010101" pitchFamily="2" charset="-122"/>
              </a:rPr>
              <a:t> 6          </a:t>
            </a:r>
            <a:r>
              <a:rPr lang="en-US" altLang="zh-CN" sz="1800" dirty="0" err="1">
                <a:solidFill>
                  <a:srgbClr val="FFFF00"/>
                </a:solidFill>
                <a:latin typeface="Helvetica" charset="0"/>
                <a:ea typeface="SimSun" panose="02010600030101010101" pitchFamily="2" charset="-122"/>
              </a:rPr>
              <a:t>minVal</a:t>
            </a:r>
            <a:r>
              <a:rPr lang="en-US" altLang="zh-CN" sz="1800" dirty="0">
                <a:solidFill>
                  <a:srgbClr val="FFFF00"/>
                </a:solidFill>
                <a:latin typeface="Helvetica" charset="0"/>
                <a:ea typeface="SimSun" panose="02010600030101010101" pitchFamily="2" charset="-122"/>
              </a:rPr>
              <a:t> = </a:t>
            </a:r>
            <a:r>
              <a:rPr lang="en-US" altLang="zh-CN" sz="1800" dirty="0" err="1">
                <a:solidFill>
                  <a:srgbClr val="FFFF00"/>
                </a:solidFill>
                <a:latin typeface="Helvetica" charset="0"/>
                <a:ea typeface="SimSun" panose="02010600030101010101" pitchFamily="2" charset="-122"/>
              </a:rPr>
              <a:t>failOnZero</a:t>
            </a:r>
            <a:r>
              <a:rPr lang="en-US" altLang="zh-CN" sz="1800" dirty="0">
                <a:solidFill>
                  <a:srgbClr val="FFFF00"/>
                </a:solidFill>
                <a:latin typeface="Helvetica" charset="0"/>
                <a:ea typeface="SimSun" panose="02010600030101010101" pitchFamily="2" charset="-122"/>
              </a:rPr>
              <a:t> (B);</a:t>
            </a:r>
            <a:endParaRPr lang="en-US" altLang="zh-CN" sz="1800" dirty="0">
              <a:solidFill>
                <a:srgbClr val="FFFF00"/>
              </a:solidFill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       }</a:t>
            </a:r>
            <a:endParaRPr lang="en-US" altLang="zh-CN" sz="1800" dirty="0">
              <a:solidFill>
                <a:srgbClr val="FFFFFF"/>
              </a:solidFill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       return (</a:t>
            </a:r>
            <a:r>
              <a:rPr lang="en-US" altLang="zh-CN" sz="1800" dirty="0" err="1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minVal</a:t>
            </a: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);</a:t>
            </a:r>
            <a:endParaRPr lang="en-US" altLang="zh-CN" sz="1800" dirty="0">
              <a:solidFill>
                <a:srgbClr val="FFFFFF"/>
              </a:solidFill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} // end Min</a:t>
            </a:r>
            <a:endParaRPr lang="en-US" altLang="zh-CN" dirty="0">
              <a:solidFill>
                <a:srgbClr val="FFFFFF"/>
              </a:solidFill>
              <a:latin typeface="Helvetica" charset="0"/>
              <a:ea typeface="SimSun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3251201" y="3989390"/>
            <a:ext cx="2182813" cy="2335213"/>
            <a:chOff x="1088" y="2513"/>
            <a:chExt cx="1375" cy="1471"/>
          </a:xfrm>
        </p:grpSpPr>
        <p:sp>
          <p:nvSpPr>
            <p:cNvPr id="8215" name="Text Box 5"/>
            <p:cNvSpPr txBox="1">
              <a:spLocks noChangeArrowheads="1"/>
            </p:cNvSpPr>
            <p:nvPr/>
          </p:nvSpPr>
          <p:spPr bwMode="auto">
            <a:xfrm>
              <a:off x="1088" y="3247"/>
              <a:ext cx="1375" cy="7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0">
                  <a:latin typeface="Gill Sans MT" panose="020B0502020104020203" pitchFamily="34" charset="0"/>
                </a:rPr>
                <a:t>6 mutants</a:t>
              </a:r>
              <a:endParaRPr lang="en-US" altLang="en-US" b="0"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0">
                  <a:latin typeface="Gill Sans MT" panose="020B0502020104020203" pitchFamily="34" charset="0"/>
                </a:rPr>
                <a:t>Each represents a separate program</a:t>
              </a:r>
              <a:endParaRPr lang="en-US" altLang="en-US" b="0">
                <a:latin typeface="Gill Sans MT" panose="020B0502020104020203" pitchFamily="34" charset="0"/>
              </a:endParaRPr>
            </a:p>
          </p:txBody>
        </p:sp>
        <p:sp>
          <p:nvSpPr>
            <p:cNvPr id="8216" name="Line 6"/>
            <p:cNvSpPr>
              <a:spLocks noChangeShapeType="1"/>
            </p:cNvSpPr>
            <p:nvPr/>
          </p:nvSpPr>
          <p:spPr bwMode="auto">
            <a:xfrm flipV="1">
              <a:off x="1822" y="2513"/>
              <a:ext cx="619" cy="7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3" name="Group 19"/>
          <p:cNvGrpSpPr/>
          <p:nvPr/>
        </p:nvGrpSpPr>
        <p:grpSpPr bwMode="auto">
          <a:xfrm>
            <a:off x="6964364" y="1714500"/>
            <a:ext cx="3394075" cy="3086100"/>
            <a:chOff x="3427" y="1080"/>
            <a:chExt cx="2138" cy="1944"/>
          </a:xfrm>
        </p:grpSpPr>
        <p:sp>
          <p:nvSpPr>
            <p:cNvPr id="273417" name="Text Box 9"/>
            <p:cNvSpPr txBox="1">
              <a:spLocks noChangeArrowheads="1"/>
            </p:cNvSpPr>
            <p:nvPr/>
          </p:nvSpPr>
          <p:spPr bwMode="auto">
            <a:xfrm>
              <a:off x="4154" y="1080"/>
              <a:ext cx="1411" cy="407"/>
            </a:xfrm>
            <a:prstGeom prst="rect">
              <a:avLst/>
            </a:prstGeom>
            <a:solidFill>
              <a:srgbClr val="0033CC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i="1" dirty="0">
                  <a:solidFill>
                    <a:srgbClr val="FAFD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</a:rPr>
                <a:t>Replace one variable with another</a:t>
              </a:r>
              <a:endParaRPr lang="en-US" i="1" dirty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endParaRPr>
            </a:p>
          </p:txBody>
        </p:sp>
        <p:sp>
          <p:nvSpPr>
            <p:cNvPr id="8212" name="Line 13"/>
            <p:cNvSpPr>
              <a:spLocks noChangeShapeType="1"/>
            </p:cNvSpPr>
            <p:nvPr/>
          </p:nvSpPr>
          <p:spPr bwMode="auto">
            <a:xfrm flipH="1">
              <a:off x="3427" y="1217"/>
              <a:ext cx="727" cy="5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8213" name="Line 14"/>
            <p:cNvSpPr>
              <a:spLocks noChangeShapeType="1"/>
            </p:cNvSpPr>
            <p:nvPr/>
          </p:nvSpPr>
          <p:spPr bwMode="auto">
            <a:xfrm flipH="1">
              <a:off x="3622" y="1332"/>
              <a:ext cx="525" cy="9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8214" name="Line 15"/>
            <p:cNvSpPr>
              <a:spLocks noChangeShapeType="1"/>
            </p:cNvSpPr>
            <p:nvPr/>
          </p:nvSpPr>
          <p:spPr bwMode="auto">
            <a:xfrm flipH="1">
              <a:off x="3895" y="1426"/>
              <a:ext cx="259" cy="15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4" name="Group 20"/>
          <p:cNvGrpSpPr/>
          <p:nvPr/>
        </p:nvGrpSpPr>
        <p:grpSpPr bwMode="auto">
          <a:xfrm>
            <a:off x="6759576" y="2609850"/>
            <a:ext cx="3698875" cy="819150"/>
            <a:chOff x="3298" y="1644"/>
            <a:chExt cx="2330" cy="516"/>
          </a:xfrm>
        </p:grpSpPr>
        <p:sp>
          <p:nvSpPr>
            <p:cNvPr id="273418" name="Text Box 10"/>
            <p:cNvSpPr txBox="1">
              <a:spLocks noChangeArrowheads="1"/>
            </p:cNvSpPr>
            <p:nvPr/>
          </p:nvSpPr>
          <p:spPr bwMode="auto">
            <a:xfrm>
              <a:off x="4217" y="1644"/>
              <a:ext cx="1411" cy="239"/>
            </a:xfrm>
            <a:prstGeom prst="rect">
              <a:avLst/>
            </a:prstGeom>
            <a:solidFill>
              <a:srgbClr val="0033CC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i="1" dirty="0">
                  <a:solidFill>
                    <a:srgbClr val="FAFD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</a:rPr>
                <a:t>Replaces operator</a:t>
              </a:r>
              <a:endParaRPr lang="en-US" i="1" dirty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endParaRP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 flipH="1">
              <a:off x="3298" y="1757"/>
              <a:ext cx="914" cy="4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5" name="Group 21"/>
          <p:cNvGrpSpPr/>
          <p:nvPr/>
        </p:nvGrpSpPr>
        <p:grpSpPr bwMode="auto">
          <a:xfrm>
            <a:off x="7307263" y="3230563"/>
            <a:ext cx="3262312" cy="1319212"/>
            <a:chOff x="3643" y="2035"/>
            <a:chExt cx="2055" cy="831"/>
          </a:xfrm>
        </p:grpSpPr>
        <p:sp>
          <p:nvSpPr>
            <p:cNvPr id="273419" name="Text Box 11"/>
            <p:cNvSpPr txBox="1">
              <a:spLocks noChangeArrowheads="1"/>
            </p:cNvSpPr>
            <p:nvPr/>
          </p:nvSpPr>
          <p:spPr bwMode="auto">
            <a:xfrm>
              <a:off x="4287" y="2035"/>
              <a:ext cx="1411" cy="412"/>
            </a:xfrm>
            <a:prstGeom prst="rect">
              <a:avLst/>
            </a:prstGeom>
            <a:solidFill>
              <a:srgbClr val="0033CC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i="1">
                  <a:solidFill>
                    <a:srgbClr val="FAFD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</a:rPr>
                <a:t>Immediate runtime failure … if reached</a:t>
              </a:r>
              <a:endParaRPr lang="en-US" i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endParaRPr>
            </a:p>
          </p:txBody>
        </p:sp>
        <p:sp>
          <p:nvSpPr>
            <p:cNvPr id="8208" name="Line 17"/>
            <p:cNvSpPr>
              <a:spLocks noChangeShapeType="1"/>
            </p:cNvSpPr>
            <p:nvPr/>
          </p:nvSpPr>
          <p:spPr bwMode="auto">
            <a:xfrm flipH="1">
              <a:off x="3643" y="2232"/>
              <a:ext cx="648" cy="6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6" name="Group 22"/>
          <p:cNvGrpSpPr/>
          <p:nvPr/>
        </p:nvGrpSpPr>
        <p:grpSpPr bwMode="auto">
          <a:xfrm>
            <a:off x="7891464" y="4127500"/>
            <a:ext cx="2466975" cy="1016000"/>
            <a:chOff x="4011" y="2600"/>
            <a:chExt cx="1554" cy="640"/>
          </a:xfrm>
        </p:grpSpPr>
        <p:sp>
          <p:nvSpPr>
            <p:cNvPr id="273420" name="Text Box 12"/>
            <p:cNvSpPr txBox="1">
              <a:spLocks noChangeArrowheads="1"/>
            </p:cNvSpPr>
            <p:nvPr/>
          </p:nvSpPr>
          <p:spPr bwMode="auto">
            <a:xfrm>
              <a:off x="4322" y="2600"/>
              <a:ext cx="1243" cy="585"/>
            </a:xfrm>
            <a:prstGeom prst="rect">
              <a:avLst/>
            </a:prstGeom>
            <a:solidFill>
              <a:srgbClr val="0033CC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i="1" dirty="0">
                  <a:solidFill>
                    <a:srgbClr val="FAFD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</a:rPr>
                <a:t>Immediate runtime failure if B==</a:t>
              </a:r>
              <a:r>
                <a:rPr lang="en-US" i="1" dirty="0">
                  <a:solidFill>
                    <a:srgbClr val="FAFD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</a:rPr>
                <a:t>0, </a:t>
              </a:r>
              <a:r>
                <a:rPr lang="en-US" i="1" dirty="0">
                  <a:solidFill>
                    <a:srgbClr val="FAFD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</a:rPr>
                <a:t>else does nothing</a:t>
              </a:r>
              <a:endParaRPr lang="en-US" i="1" dirty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endParaRPr>
            </a:p>
          </p:txBody>
        </p:sp>
        <p:sp>
          <p:nvSpPr>
            <p:cNvPr id="8206" name="Line 18"/>
            <p:cNvSpPr>
              <a:spLocks noChangeShapeType="1"/>
            </p:cNvSpPr>
            <p:nvPr/>
          </p:nvSpPr>
          <p:spPr bwMode="auto">
            <a:xfrm flipH="1">
              <a:off x="4011" y="2816"/>
              <a:ext cx="316" cy="4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7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bldLvl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Introduction to Software Testing, edition 2  (Ch 9)</a:t>
            </a:r>
            <a:endParaRPr lang="zh-CN" altLang="en-US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© Ammann &amp; Offutt</a:t>
            </a:r>
            <a:endParaRPr lang="en-US" altLang="zh-CN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656EF05-B19C-472C-B961-D432542F03C3}" type="slidenum">
              <a:rPr lang="zh-CN" altLang="en-US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2165350" y="90488"/>
            <a:ext cx="7772400" cy="825500"/>
          </a:xfrm>
        </p:spPr>
        <p:txBody>
          <a:bodyPr/>
          <a:lstStyle/>
          <a:p>
            <a:r>
              <a:rPr lang="en-US" altLang="zh-CN" sz="3200">
                <a:ea typeface="SimSun" panose="02010600030101010101" pitchFamily="2" charset="-122"/>
              </a:rPr>
              <a:t>Syntax-Based Coverage Criteria</a:t>
            </a:r>
            <a:endParaRPr lang="en-US" altLang="zh-CN" sz="3200">
              <a:ea typeface="SimSun" panose="02010600030101010101" pitchFamily="2" charset="-122"/>
            </a:endParaRPr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1997075" y="1066801"/>
            <a:ext cx="8262938" cy="84137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 algn="ctr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anose="02010600030101010101" pitchFamily="2" charset="-122"/>
              </a:rPr>
              <a:t>Mutation Coverage (MC)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anose="02010600030101010101" pitchFamily="2" charset="-122"/>
              </a:rPr>
              <a:t> : For each </a:t>
            </a:r>
            <a:r>
              <a:rPr lang="en-US" altLang="zh-CN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anose="02010600030101010101" pitchFamily="2" charset="-122"/>
              </a:rPr>
              <a:t> </a:t>
            </a:r>
            <a:r>
              <a:rPr lang="en-US" altLang="zh-CN" sz="2000" b="1" i="1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anose="02010600030101010101" pitchFamily="2" charset="-122"/>
              </a:rPr>
              <a:t> </a:t>
            </a:r>
            <a:r>
              <a:rPr lang="en-US" altLang="zh-CN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anose="02010600030101010101" pitchFamily="2" charset="-122"/>
              </a:rPr>
              <a:t>, TR contains exactly one requirement, to kill </a:t>
            </a:r>
            <a:r>
              <a:rPr lang="en-US" altLang="zh-CN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anose="02010600030101010101" pitchFamily="2" charset="-122"/>
              </a:rPr>
              <a:t>.</a:t>
            </a:r>
            <a:endParaRPr lang="en-US" altLang="zh-CN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  <a:ea typeface="SimSun" panose="02010600030101010101" pitchFamily="2" charset="-122"/>
            </a:endParaRPr>
          </a:p>
        </p:txBody>
      </p:sp>
      <p:sp>
        <p:nvSpPr>
          <p:cNvPr id="259081" name="Text Box 9"/>
          <p:cNvSpPr txBox="1">
            <a:spLocks noChangeArrowheads="1"/>
          </p:cNvSpPr>
          <p:nvPr/>
        </p:nvSpPr>
        <p:spPr bwMode="auto">
          <a:xfrm>
            <a:off x="1731964" y="2179639"/>
            <a:ext cx="8777287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6858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  <a:buFontTx/>
              <a:buChar char="•"/>
            </a:pP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The </a:t>
            </a: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RIPR </a:t>
            </a: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model from chapter </a:t>
            </a: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2:</a:t>
            </a:r>
            <a:endParaRPr lang="en-US" altLang="zh-CN" sz="2400" b="0" dirty="0">
              <a:solidFill>
                <a:srgbClr val="FFFFFF"/>
              </a:solidFill>
              <a:latin typeface="Gill Sans MT" panose="020B0502020104020203" pitchFamily="34" charset="0"/>
              <a:ea typeface="SimSun" panose="02010600030101010101" pitchFamily="2" charset="-122"/>
            </a:endParaRPr>
          </a:p>
          <a:p>
            <a:pPr lvl="1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  <a:buFontTx/>
              <a:buChar char="•"/>
            </a:pPr>
            <a:r>
              <a:rPr lang="en-US" altLang="zh-CN" sz="2400" b="0" i="1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Reachability</a:t>
            </a: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: The test causes the </a:t>
            </a:r>
            <a:r>
              <a:rPr lang="en-US" altLang="zh-CN" sz="2400" b="0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faulty statement</a:t>
            </a: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to be reached (in mutation – the </a:t>
            </a:r>
            <a:r>
              <a:rPr lang="en-US" altLang="zh-CN" sz="2400" b="0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mutated</a:t>
            </a: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statement)</a:t>
            </a:r>
            <a:endParaRPr lang="en-US" altLang="zh-CN" sz="2400" b="0" dirty="0">
              <a:solidFill>
                <a:srgbClr val="FFFFFF"/>
              </a:solidFill>
              <a:latin typeface="Gill Sans MT" panose="020B0502020104020203" pitchFamily="34" charset="0"/>
              <a:ea typeface="SimSun" panose="02010600030101010101" pitchFamily="2" charset="-122"/>
            </a:endParaRPr>
          </a:p>
          <a:p>
            <a:pPr lvl="1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  <a:buFontTx/>
              <a:buChar char="•"/>
            </a:pPr>
            <a:r>
              <a:rPr lang="en-US" altLang="zh-CN" sz="2400" b="0" i="1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Infection</a:t>
            </a: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: The test causes the faulty statement to result in an </a:t>
            </a:r>
            <a:r>
              <a:rPr lang="en-US" altLang="zh-CN" sz="2400" b="0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incorrect state</a:t>
            </a:r>
            <a:endParaRPr lang="en-US" altLang="zh-CN" sz="2400" b="0" dirty="0">
              <a:solidFill>
                <a:srgbClr val="FFFF00"/>
              </a:solidFill>
              <a:latin typeface="Gill Sans MT" panose="020B0502020104020203" pitchFamily="34" charset="0"/>
              <a:ea typeface="SimSun" panose="02010600030101010101" pitchFamily="2" charset="-122"/>
            </a:endParaRPr>
          </a:p>
          <a:p>
            <a:pPr lvl="1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  <a:buFontTx/>
              <a:buChar char="•"/>
            </a:pPr>
            <a:r>
              <a:rPr lang="en-US" altLang="zh-CN" sz="2400" b="0" i="1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Propagation</a:t>
            </a: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: The incorrect state </a:t>
            </a:r>
            <a:r>
              <a:rPr lang="en-US" altLang="zh-CN" sz="2400" b="0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propagates</a:t>
            </a: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to incorrect </a:t>
            </a: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output</a:t>
            </a:r>
            <a:endParaRPr lang="en-US" altLang="zh-CN" sz="2400" b="0" dirty="0">
              <a:solidFill>
                <a:srgbClr val="FFFFFF"/>
              </a:solidFill>
              <a:latin typeface="Gill Sans MT" panose="020B0502020104020203" pitchFamily="34" charset="0"/>
              <a:ea typeface="SimSun" panose="02010600030101010101" pitchFamily="2" charset="-122"/>
            </a:endParaRPr>
          </a:p>
          <a:p>
            <a:pPr lvl="1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  <a:buFontTx/>
              <a:buChar char="•"/>
            </a:pPr>
            <a:r>
              <a:rPr lang="en-US" altLang="zh-CN" sz="2400" b="0" i="1" dirty="0" err="1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Revealability</a:t>
            </a: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</a:t>
            </a: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: </a:t>
            </a: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The tester must </a:t>
            </a:r>
            <a:r>
              <a:rPr lang="en-US" altLang="zh-CN" sz="2400" b="0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observe</a:t>
            </a: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part of the incorrect output</a:t>
            </a:r>
            <a:endParaRPr lang="en-US" altLang="zh-CN" sz="2400" b="0" dirty="0">
              <a:solidFill>
                <a:srgbClr val="FFFFFF"/>
              </a:solidFill>
              <a:latin typeface="Gill Sans MT" panose="020B0502020104020203" pitchFamily="34" charset="0"/>
              <a:ea typeface="SimSun" panose="02010600030101010101" pitchFamily="2" charset="-122"/>
            </a:endParaRPr>
          </a:p>
          <a:p>
            <a:pPr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  <a:buFontTx/>
              <a:buChar char="•"/>
            </a:pP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The </a:t>
            </a: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RIPR </a:t>
            </a: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model leads to </a:t>
            </a:r>
            <a:r>
              <a:rPr lang="en-US" altLang="zh-CN" sz="2400" b="0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two variants</a:t>
            </a: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of mutation coverage … </a:t>
            </a:r>
            <a:endParaRPr lang="en-US" altLang="zh-CN" sz="2400" b="0" dirty="0">
              <a:solidFill>
                <a:srgbClr val="FFFFFF"/>
              </a:solidFill>
              <a:latin typeface="Gill Sans MT" panose="020B0502020104020203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6" grpId="0" bldLvl="0" animBg="1"/>
      <p:bldP spid="259081" grpId="0" bldLvl="2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Introduction to Software Testing, edition 2  (Ch 9)</a:t>
            </a:r>
            <a:endParaRPr lang="zh-CN" altLang="en-US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© Ammann &amp; Offutt</a:t>
            </a:r>
            <a:endParaRPr lang="en-US" altLang="zh-CN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45218C3B-0B92-4662-99F6-5593330F952E}" type="slidenum">
              <a:rPr lang="zh-CN" altLang="en-US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2165350" y="90488"/>
            <a:ext cx="7772400" cy="825500"/>
          </a:xfrm>
        </p:spPr>
        <p:txBody>
          <a:bodyPr/>
          <a:lstStyle/>
          <a:p>
            <a:r>
              <a:rPr lang="en-US" altLang="zh-CN" sz="3200">
                <a:ea typeface="SimSun" panose="02010600030101010101" pitchFamily="2" charset="-122"/>
              </a:rPr>
              <a:t>Syntax-Based Coverage Criteria</a:t>
            </a:r>
            <a:endParaRPr lang="en-US" altLang="zh-CN" sz="3200">
              <a:ea typeface="SimSun" panose="02010600030101010101" pitchFamily="2" charset="-122"/>
            </a:endParaRPr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1731964" y="1300164"/>
            <a:ext cx="8777287" cy="476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6858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</a:pPr>
            <a:r>
              <a:rPr lang="en-US" altLang="zh-CN" sz="2800" b="0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1) Strongly Killing Mutants:</a:t>
            </a:r>
            <a:endParaRPr lang="en-US" altLang="zh-CN" sz="2800" b="0" dirty="0">
              <a:solidFill>
                <a:srgbClr val="FFFF00"/>
              </a:solidFill>
              <a:latin typeface="Gill Sans MT" panose="020B0502020104020203" pitchFamily="34" charset="0"/>
              <a:ea typeface="SimSun" panose="02010600030101010101" pitchFamily="2" charset="-122"/>
            </a:endParaRPr>
          </a:p>
          <a:p>
            <a:pPr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</a:pP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  </a:t>
            </a: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Given </a:t>
            </a: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a mutant </a:t>
            </a:r>
            <a:r>
              <a:rPr lang="en-US" altLang="zh-CN" sz="2400" b="0" i="1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m </a:t>
            </a:r>
            <a:r>
              <a:rPr lang="en-US" altLang="zh-CN" b="0" i="1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0" i="1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M</a:t>
            </a: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for a program </a:t>
            </a:r>
            <a:r>
              <a:rPr lang="en-US" altLang="zh-CN" sz="2400" b="0" i="1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P</a:t>
            </a: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and a test </a:t>
            </a:r>
            <a:r>
              <a:rPr lang="en-US" altLang="zh-CN" sz="2400" b="0" i="1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t</a:t>
            </a: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, </a:t>
            </a:r>
            <a:r>
              <a:rPr lang="en-US" altLang="zh-CN" sz="2400" b="0" i="1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t</a:t>
            </a: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is said to </a:t>
            </a:r>
            <a:r>
              <a:rPr lang="en-US" altLang="zh-CN" sz="2400" b="0" i="1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strongly kill</a:t>
            </a: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</a:t>
            </a:r>
            <a:r>
              <a:rPr lang="en-US" altLang="zh-CN" sz="2400" b="0" i="1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m</a:t>
            </a: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if and only if the </a:t>
            </a:r>
            <a:r>
              <a:rPr lang="en-US" altLang="zh-CN" sz="2400" b="0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output</a:t>
            </a: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of </a:t>
            </a:r>
            <a:r>
              <a:rPr lang="en-US" altLang="zh-CN" sz="2400" b="0" i="1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t</a:t>
            </a: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on </a:t>
            </a:r>
            <a:r>
              <a:rPr lang="en-US" altLang="zh-CN" sz="2400" b="0" i="1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P</a:t>
            </a: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is different from the output of </a:t>
            </a:r>
            <a:r>
              <a:rPr lang="en-US" altLang="zh-CN" sz="2400" b="0" i="1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t</a:t>
            </a: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on </a:t>
            </a:r>
            <a:r>
              <a:rPr lang="en-US" altLang="zh-CN" sz="2400" b="0" i="1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m</a:t>
            </a:r>
            <a:endParaRPr lang="en-US" altLang="zh-CN" sz="2400" b="0" i="1" dirty="0">
              <a:solidFill>
                <a:srgbClr val="FFFFFF"/>
              </a:solidFill>
              <a:latin typeface="Gill Sans MT" panose="020B0502020104020203" pitchFamily="34" charset="0"/>
              <a:ea typeface="SimSun" panose="02010600030101010101" pitchFamily="2" charset="-122"/>
            </a:endParaRPr>
          </a:p>
          <a:p>
            <a:pPr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</a:pPr>
            <a:endParaRPr lang="en-US" altLang="zh-CN" sz="2400" b="0" i="1" dirty="0">
              <a:solidFill>
                <a:srgbClr val="FFFFFF"/>
              </a:solidFill>
              <a:latin typeface="Gill Sans MT" panose="020B0502020104020203" pitchFamily="34" charset="0"/>
              <a:ea typeface="SimSun" panose="02010600030101010101" pitchFamily="2" charset="-122"/>
            </a:endParaRPr>
          </a:p>
          <a:p>
            <a:pPr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</a:pPr>
            <a:r>
              <a:rPr lang="en-US" altLang="zh-CN" sz="2800" b="0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2) Weakly Killing Mutants:</a:t>
            </a:r>
            <a:endParaRPr lang="en-US" altLang="zh-CN" sz="2800" b="0" dirty="0">
              <a:solidFill>
                <a:srgbClr val="FFFF00"/>
              </a:solidFill>
              <a:latin typeface="Gill Sans MT" panose="020B0502020104020203" pitchFamily="34" charset="0"/>
              <a:ea typeface="SimSun" panose="02010600030101010101" pitchFamily="2" charset="-122"/>
            </a:endParaRPr>
          </a:p>
          <a:p>
            <a:pPr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</a:pP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  </a:t>
            </a: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Given </a:t>
            </a: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a mutant </a:t>
            </a:r>
            <a:r>
              <a:rPr lang="en-US" altLang="zh-CN" sz="2400" b="0" i="1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m </a:t>
            </a:r>
            <a:r>
              <a:rPr lang="en-US" altLang="zh-CN" b="0" i="1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0" i="1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M</a:t>
            </a: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that modifies a location </a:t>
            </a:r>
            <a:r>
              <a:rPr lang="en-US" altLang="zh-CN" sz="2400" b="0" i="1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l</a:t>
            </a: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in a </a:t>
            </a: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program </a:t>
            </a:r>
            <a:r>
              <a:rPr lang="en-US" altLang="zh-CN" sz="2400" b="0" i="1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P</a:t>
            </a: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,  and a test </a:t>
            </a:r>
            <a:r>
              <a:rPr lang="en-US" altLang="zh-CN" sz="2400" b="0" i="1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t</a:t>
            </a: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, </a:t>
            </a:r>
            <a:r>
              <a:rPr lang="en-US" altLang="zh-CN" sz="2400" b="0" i="1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t</a:t>
            </a: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is said to </a:t>
            </a:r>
            <a:r>
              <a:rPr lang="en-US" altLang="zh-CN" sz="2400" b="0" i="1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weakly kill</a:t>
            </a: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</a:t>
            </a:r>
            <a:r>
              <a:rPr lang="en-US" altLang="zh-CN" sz="2400" b="0" i="1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m</a:t>
            </a: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if and only if the </a:t>
            </a:r>
            <a:r>
              <a:rPr lang="en-US" altLang="zh-CN" sz="2400" b="0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state</a:t>
            </a: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of the execution of </a:t>
            </a:r>
            <a:r>
              <a:rPr lang="en-US" altLang="zh-CN" sz="2400" b="0" i="1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P</a:t>
            </a: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on </a:t>
            </a:r>
            <a:r>
              <a:rPr lang="en-US" altLang="zh-CN" sz="2400" b="0" i="1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t</a:t>
            </a: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is different from the state of the execution of </a:t>
            </a:r>
            <a:r>
              <a:rPr lang="en-US" altLang="zh-CN" sz="2400" b="0" i="1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m</a:t>
            </a: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  </a:t>
            </a: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on </a:t>
            </a:r>
            <a:r>
              <a:rPr lang="en-US" altLang="zh-CN" sz="2400" b="0" i="1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t</a:t>
            </a: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immediately after </a:t>
            </a:r>
            <a:r>
              <a:rPr lang="en-US" altLang="zh-CN" sz="2400" b="0" i="1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l</a:t>
            </a:r>
            <a:endParaRPr lang="en-US" altLang="zh-CN" sz="2400" b="0" i="1" dirty="0">
              <a:solidFill>
                <a:srgbClr val="FFFFFF"/>
              </a:solidFill>
              <a:latin typeface="Gill Sans MT" panose="020B0502020104020203" pitchFamily="34" charset="0"/>
              <a:ea typeface="SimSun" panose="02010600030101010101" pitchFamily="2" charset="-122"/>
            </a:endParaRPr>
          </a:p>
          <a:p>
            <a:pPr lvl="1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  <a:buFontTx/>
              <a:buChar char="•"/>
            </a:pP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Weakly killing satisfies </a:t>
            </a:r>
            <a:r>
              <a:rPr lang="en-US" altLang="zh-CN" sz="2400" b="0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reachability</a:t>
            </a: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and </a:t>
            </a:r>
            <a:r>
              <a:rPr lang="en-US" altLang="zh-CN" sz="2400" b="0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infection</a:t>
            </a: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, but not </a:t>
            </a:r>
            <a:r>
              <a:rPr lang="en-US" altLang="zh-CN" sz="2400" b="0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propagation</a:t>
            </a:r>
            <a:endParaRPr lang="en-US" altLang="zh-CN" sz="2400" b="0" dirty="0">
              <a:solidFill>
                <a:srgbClr val="FFFF00"/>
              </a:solidFill>
              <a:latin typeface="Gill Sans MT" panose="020B0502020104020203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Introduction to Software Testing, edition 2  (Ch 9)</a:t>
            </a:r>
            <a:endParaRPr lang="zh-CN" altLang="en-US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© Ammann &amp; Offutt</a:t>
            </a:r>
            <a:endParaRPr lang="en-US" altLang="zh-CN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42A978F-D966-4D3A-B56A-1216A1130108}" type="slidenum">
              <a:rPr lang="zh-CN" altLang="en-US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2165350" y="90488"/>
            <a:ext cx="7772400" cy="825500"/>
          </a:xfrm>
        </p:spPr>
        <p:txBody>
          <a:bodyPr/>
          <a:lstStyle/>
          <a:p>
            <a:r>
              <a:rPr lang="en-US" altLang="zh-CN" sz="3200">
                <a:ea typeface="SimSun" panose="02010600030101010101" pitchFamily="2" charset="-122"/>
              </a:rPr>
              <a:t>Weak Mutation</a:t>
            </a:r>
            <a:endParaRPr lang="en-US" altLang="zh-CN" sz="3200">
              <a:ea typeface="SimSun" panose="02010600030101010101" pitchFamily="2" charset="-122"/>
            </a:endParaRPr>
          </a:p>
        </p:txBody>
      </p:sp>
      <p:sp>
        <p:nvSpPr>
          <p:cNvPr id="267267" name="Text Box 3"/>
          <p:cNvSpPr txBox="1">
            <a:spLocks noChangeArrowheads="1"/>
          </p:cNvSpPr>
          <p:nvPr/>
        </p:nvSpPr>
        <p:spPr bwMode="auto">
          <a:xfrm>
            <a:off x="1997075" y="1066801"/>
            <a:ext cx="8262938" cy="84137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 algn="ctr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u="sng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anose="02010600030101010101" pitchFamily="2" charset="-122"/>
              </a:rPr>
              <a:t>Weak Mutation Coverage (WMC)</a:t>
            </a:r>
            <a:r>
              <a:rPr lang="en-US" altLang="zh-CN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anose="02010600030101010101" pitchFamily="2" charset="-122"/>
              </a:rPr>
              <a:t> : For each </a:t>
            </a:r>
            <a:r>
              <a:rPr lang="en-US" altLang="zh-CN" sz="24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anose="02010600030101010101" pitchFamily="2" charset="-122"/>
              </a:rPr>
              <a:t>m</a:t>
            </a:r>
            <a:r>
              <a:rPr lang="en-US" altLang="zh-CN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anose="02010600030101010101" pitchFamily="2" charset="-122"/>
              </a:rPr>
              <a:t> </a:t>
            </a:r>
            <a:r>
              <a:rPr lang="en-US" altLang="zh-CN" sz="2000" b="1" i="1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anose="02010600030101010101" pitchFamily="2" charset="-122"/>
              </a:rPr>
              <a:t> </a:t>
            </a:r>
            <a:r>
              <a:rPr lang="en-US" altLang="zh-CN" sz="24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anose="02010600030101010101" pitchFamily="2" charset="-122"/>
              </a:rPr>
              <a:t>M</a:t>
            </a:r>
            <a:r>
              <a:rPr lang="en-US" altLang="zh-CN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anose="02010600030101010101" pitchFamily="2" charset="-122"/>
              </a:rPr>
              <a:t>, TR contains exactly one requirement, to weakly kill </a:t>
            </a:r>
            <a:r>
              <a:rPr lang="en-US" altLang="zh-CN" sz="24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anose="02010600030101010101" pitchFamily="2" charset="-122"/>
              </a:rPr>
              <a:t>m</a:t>
            </a:r>
            <a:r>
              <a:rPr lang="en-US" altLang="zh-CN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anose="02010600030101010101" pitchFamily="2" charset="-122"/>
              </a:rPr>
              <a:t>.</a:t>
            </a:r>
            <a:endParaRPr lang="en-US" altLang="zh-CN" sz="24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  <a:ea typeface="SimSun" panose="02010600030101010101" pitchFamily="2" charset="-122"/>
            </a:endParaRP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1731964" y="2179638"/>
            <a:ext cx="877728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6858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0" dirty="0">
                <a:solidFill>
                  <a:srgbClr val="FFFFFF"/>
                </a:solidFill>
                <a:latin typeface="Gill Sans MT" panose="020B0502020104020203" pitchFamily="34" charset="0"/>
              </a:rPr>
              <a:t>“Weak mutation” is so named because it is </a:t>
            </a:r>
            <a:r>
              <a:rPr lang="en-US" altLang="en-US" sz="2400" b="0" dirty="0">
                <a:solidFill>
                  <a:srgbClr val="FFFF00"/>
                </a:solidFill>
                <a:latin typeface="Gill Sans MT" panose="020B0502020104020203" pitchFamily="34" charset="0"/>
              </a:rPr>
              <a:t>easier to kill</a:t>
            </a:r>
            <a:r>
              <a:rPr lang="en-US" altLang="en-US" sz="2400" b="0" dirty="0">
                <a:solidFill>
                  <a:srgbClr val="FFFFFF"/>
                </a:solidFill>
                <a:latin typeface="Gill Sans MT" panose="020B0502020104020203" pitchFamily="34" charset="0"/>
              </a:rPr>
              <a:t> mutants under this assumption</a:t>
            </a:r>
            <a:endParaRPr lang="en-US" altLang="en-US" sz="2400" b="0" dirty="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b="0" dirty="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Weak mutation also requires </a:t>
            </a:r>
            <a:r>
              <a:rPr lang="en-US" altLang="zh-CN" sz="2400" b="0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less analysis</a:t>
            </a:r>
            <a:endParaRPr lang="en-US" altLang="zh-CN" sz="2400" b="0" dirty="0">
              <a:solidFill>
                <a:srgbClr val="FFFF00"/>
              </a:solidFill>
              <a:latin typeface="Gill Sans MT" panose="020B0502020104020203" pitchFamily="34" charset="0"/>
              <a:ea typeface="SimSun" panose="02010600030101010101" pitchFamily="2" charset="-12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zh-CN" sz="2400" b="0" dirty="0">
              <a:solidFill>
                <a:srgbClr val="FFFFFF"/>
              </a:solidFill>
              <a:latin typeface="Gill Sans MT" panose="020B0502020104020203" pitchFamily="34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A few mutants can be killed under weak mutation but not under strong mutation (</a:t>
            </a:r>
            <a:r>
              <a:rPr lang="en-US" altLang="zh-CN" sz="2400" b="0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no propagation</a:t>
            </a: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)</a:t>
            </a:r>
            <a:endParaRPr lang="en-US" altLang="zh-CN" sz="2400" b="0" dirty="0">
              <a:solidFill>
                <a:srgbClr val="FFFFFF"/>
              </a:solidFill>
              <a:latin typeface="Gill Sans MT" panose="020B0502020104020203" pitchFamily="34" charset="0"/>
              <a:ea typeface="SimSun" panose="02010600030101010101" pitchFamily="2" charset="-12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zh-CN" sz="2400" b="0" dirty="0">
              <a:solidFill>
                <a:srgbClr val="FFFFFF"/>
              </a:solidFill>
              <a:latin typeface="Gill Sans MT" panose="020B0502020104020203" pitchFamily="34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24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Studies have found that test sets that weakly kill all mutants also strongly kill most mutants</a:t>
            </a:r>
            <a:endParaRPr lang="en-US" altLang="zh-CN" sz="2400" b="0" dirty="0">
              <a:solidFill>
                <a:srgbClr val="FFFF00"/>
              </a:solidFill>
              <a:latin typeface="Gill Sans MT" panose="020B0502020104020203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6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67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267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ldLvl="0" animBg="1" autoUpdateAnimBg="0"/>
      <p:bldP spid="26726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1612901" y="46038"/>
            <a:ext cx="8951913" cy="976646"/>
          </a:xfrm>
        </p:spPr>
        <p:txBody>
          <a:bodyPr/>
          <a:lstStyle/>
          <a:p>
            <a:r>
              <a:rPr lang="en-US" altLang="en-US" dirty="0" smtClean="0"/>
              <a:t>General Active Clause Coverage</a:t>
            </a:r>
            <a:endParaRPr lang="en-US" altLang="en-US" dirty="0" smtClean="0"/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>
          <a:xfrm>
            <a:off x="1617664" y="4067176"/>
            <a:ext cx="8956675" cy="2386013"/>
          </a:xfrm>
        </p:spPr>
        <p:txBody>
          <a:bodyPr/>
          <a:lstStyle/>
          <a:p>
            <a:r>
              <a:rPr lang="en-US" altLang="en-US" dirty="0" smtClean="0"/>
              <a:t>This is </a:t>
            </a:r>
            <a:r>
              <a:rPr lang="en-US" altLang="en-US" dirty="0" smtClean="0">
                <a:solidFill>
                  <a:schemeClr val="tx2"/>
                </a:solidFill>
              </a:rPr>
              <a:t>complicated</a:t>
            </a:r>
            <a:r>
              <a:rPr lang="en-US" altLang="en-US" dirty="0" smtClean="0"/>
              <a:t> !</a:t>
            </a:r>
            <a:endParaRPr lang="en-US" altLang="en-US" dirty="0" smtClean="0"/>
          </a:p>
          <a:p>
            <a:r>
              <a:rPr lang="en-US" altLang="en-US" dirty="0" smtClean="0"/>
              <a:t>It is possible to satisfy GACC </a:t>
            </a:r>
            <a:r>
              <a:rPr lang="en-US" altLang="en-US" dirty="0" smtClean="0">
                <a:solidFill>
                  <a:schemeClr val="tx2"/>
                </a:solidFill>
              </a:rPr>
              <a:t>without satisfying</a:t>
            </a:r>
            <a:r>
              <a:rPr lang="en-US" altLang="en-US" dirty="0" smtClean="0"/>
              <a:t> predicate coverage</a:t>
            </a:r>
            <a:endParaRPr lang="en-US" altLang="en-US" dirty="0" smtClean="0"/>
          </a:p>
          <a:p>
            <a:r>
              <a:rPr lang="en-US" altLang="en-US" dirty="0" smtClean="0"/>
              <a:t>We </a:t>
            </a:r>
            <a:r>
              <a:rPr lang="en-US" altLang="en-US" dirty="0" smtClean="0">
                <a:solidFill>
                  <a:schemeClr val="tx2"/>
                </a:solidFill>
              </a:rPr>
              <a:t>really want</a:t>
            </a:r>
            <a:r>
              <a:rPr lang="en-US" altLang="en-US" dirty="0" smtClean="0"/>
              <a:t> to cause predicates to be both true and false !</a:t>
            </a:r>
            <a:endParaRPr lang="en-US" altLang="en-US" dirty="0" smtClean="0"/>
          </a:p>
        </p:txBody>
      </p:sp>
      <p:sp>
        <p:nvSpPr>
          <p:cNvPr id="32770" name="Date Placeholder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to Software Testing, Edition 2  (Ch 8)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Ammann &amp; Offutt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E56E523-9119-48A0-8A85-8A216575D79E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1704474" y="931863"/>
            <a:ext cx="8795084" cy="2459391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138430" defTabSz="807085">
              <a:spcBef>
                <a:spcPts val="1445"/>
              </a:spcBef>
            </a:pPr>
            <a:r>
              <a:rPr lang="en-US" altLang="zh-CN" sz="2400" i="1" u="sng" spc="18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Verdana" panose="020B0604030504040204"/>
                <a:cs typeface="Verdana" panose="020B0604030504040204"/>
              </a:rPr>
              <a:t>General </a:t>
            </a:r>
            <a:r>
              <a:rPr lang="en-US" altLang="zh-CN" sz="2400" i="1" u="sng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Verdana" panose="020B0604030504040204"/>
                <a:cs typeface="Verdana" panose="020B0604030504040204"/>
              </a:rPr>
              <a:t>Active Clause </a:t>
            </a:r>
            <a:r>
              <a:rPr lang="en-US" altLang="zh-CN" sz="2400" i="1" u="sng" spc="4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Verdana" panose="020B0604030504040204"/>
                <a:cs typeface="Verdana" panose="020B0604030504040204"/>
              </a:rPr>
              <a:t>Coverage</a:t>
            </a:r>
            <a:r>
              <a:rPr lang="en-US" altLang="zh-CN" sz="2400" i="1" u="sng" spc="432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Verdana" panose="020B0604030504040204"/>
                <a:cs typeface="Verdana" panose="020B0604030504040204"/>
              </a:rPr>
              <a:t> </a:t>
            </a:r>
            <a:r>
              <a:rPr lang="en-US" altLang="zh-CN" sz="2400" i="1" u="sng" spc="-9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Verdana" panose="020B0604030504040204"/>
                <a:cs typeface="Verdana" panose="020B0604030504040204"/>
              </a:rPr>
              <a:t>(GACC)</a:t>
            </a:r>
            <a:r>
              <a:rPr lang="en-US" altLang="zh-CN" sz="2400" i="1" spc="-9" dirty="0">
                <a:solidFill>
                  <a:srgbClr val="FFFF00"/>
                </a:solidFill>
                <a:latin typeface="Verdana" panose="020B0604030504040204"/>
                <a:cs typeface="Verdana" panose="020B0604030504040204"/>
              </a:rPr>
              <a:t>:</a:t>
            </a:r>
            <a:endParaRPr lang="en-US" altLang="zh-CN" sz="2400" dirty="0">
              <a:solidFill>
                <a:prstClr val="black"/>
              </a:solidFill>
              <a:latin typeface="Verdana" panose="020B0604030504040204"/>
              <a:cs typeface="Verdana" panose="020B0604030504040204"/>
            </a:endParaRPr>
          </a:p>
          <a:p>
            <a:pPr marL="520065" marR="116205" indent="-224155" defTabSz="807085">
              <a:lnSpc>
                <a:spcPct val="101000"/>
              </a:lnSpc>
              <a:spcBef>
                <a:spcPts val="1325"/>
              </a:spcBef>
              <a:buFont typeface="Arial" panose="020B0604020202020204"/>
              <a:buChar char="•"/>
              <a:tabLst>
                <a:tab pos="518795" algn="l"/>
                <a:tab pos="519430" algn="l"/>
              </a:tabLst>
            </a:pPr>
            <a:r>
              <a:rPr lang="en-US" altLang="zh-CN" sz="2400" i="1" spc="-9" dirty="0">
                <a:solidFill>
                  <a:srgbClr val="FFFF0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lang="en-US" altLang="zh-CN" sz="2400" i="1" spc="9" dirty="0">
                <a:solidFill>
                  <a:srgbClr val="FFFF00"/>
                </a:solidFill>
                <a:latin typeface="Verdana" panose="020B0604030504040204"/>
                <a:cs typeface="Verdana" panose="020B0604030504040204"/>
              </a:rPr>
              <a:t>each </a:t>
            </a:r>
            <a:r>
              <a:rPr lang="en-US" altLang="zh-CN" sz="2400" i="1" spc="-4" dirty="0">
                <a:solidFill>
                  <a:srgbClr val="FFFF00"/>
                </a:solidFill>
                <a:latin typeface="Verdana" panose="020B0604030504040204"/>
                <a:cs typeface="Verdana" panose="020B0604030504040204"/>
              </a:rPr>
              <a:t>major </a:t>
            </a:r>
            <a:r>
              <a:rPr lang="en-US" altLang="zh-CN" sz="2400" i="1" dirty="0">
                <a:solidFill>
                  <a:srgbClr val="FFFF00"/>
                </a:solidFill>
                <a:latin typeface="Verdana" panose="020B0604030504040204"/>
                <a:cs typeface="Verdana" panose="020B0604030504040204"/>
              </a:rPr>
              <a:t>clause c, </a:t>
            </a:r>
            <a:r>
              <a:rPr lang="en-US" altLang="zh-CN" sz="2400" i="1" spc="4" dirty="0">
                <a:solidFill>
                  <a:srgbClr val="FFFF00"/>
                </a:solidFill>
                <a:latin typeface="Verdana" panose="020B0604030504040204"/>
                <a:cs typeface="Verdana" panose="020B0604030504040204"/>
              </a:rPr>
              <a:t>choose </a:t>
            </a:r>
            <a:r>
              <a:rPr lang="en-US" altLang="zh-CN" sz="2400" i="1" spc="-9" dirty="0">
                <a:solidFill>
                  <a:srgbClr val="FFFF00"/>
                </a:solidFill>
                <a:latin typeface="Verdana" panose="020B0604030504040204"/>
                <a:cs typeface="Verdana" panose="020B0604030504040204"/>
              </a:rPr>
              <a:t>minor </a:t>
            </a:r>
            <a:r>
              <a:rPr lang="en-US" altLang="zh-CN" sz="2400" i="1" spc="4" dirty="0">
                <a:solidFill>
                  <a:srgbClr val="FFFF00"/>
                </a:solidFill>
                <a:latin typeface="Verdana" panose="020B0604030504040204"/>
                <a:cs typeface="Verdana" panose="020B0604030504040204"/>
              </a:rPr>
              <a:t>clauses </a:t>
            </a:r>
            <a:r>
              <a:rPr lang="en-US" altLang="zh-CN" sz="2400" i="1" spc="9" dirty="0">
                <a:solidFill>
                  <a:srgbClr val="FFFF00"/>
                </a:solidFill>
                <a:latin typeface="Verdana" panose="020B0604030504040204"/>
                <a:cs typeface="Verdana" panose="020B0604030504040204"/>
              </a:rPr>
              <a:t>such  that </a:t>
            </a:r>
            <a:r>
              <a:rPr lang="en-US" altLang="zh-CN" sz="2400" i="1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c determines </a:t>
            </a:r>
            <a:r>
              <a:rPr lang="en-US" altLang="zh-CN" sz="2400" i="1" spc="9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lang="en-US" altLang="zh-CN" sz="2400" i="1" spc="-393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altLang="zh-CN" sz="2400" i="1" spc="-9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predicate</a:t>
            </a:r>
            <a:endParaRPr lang="en-US" altLang="zh-CN" sz="2400" dirty="0">
              <a:solidFill>
                <a:srgbClr val="FF0000"/>
              </a:solidFill>
              <a:latin typeface="Verdana" panose="020B0604030504040204"/>
              <a:cs typeface="Verdana" panose="020B0604030504040204"/>
            </a:endParaRPr>
          </a:p>
          <a:p>
            <a:pPr marL="520065" indent="-224155" defTabSz="807085">
              <a:spcBef>
                <a:spcPts val="1270"/>
              </a:spcBef>
              <a:buFont typeface="Arial" panose="020B0604020202020204"/>
              <a:buChar char="•"/>
              <a:tabLst>
                <a:tab pos="518795" algn="l"/>
                <a:tab pos="519430" algn="l"/>
              </a:tabLst>
            </a:pPr>
            <a:r>
              <a:rPr lang="en-US" altLang="zh-CN" sz="2400" i="1" dirty="0">
                <a:solidFill>
                  <a:srgbClr val="FFFF00"/>
                </a:solidFill>
                <a:latin typeface="Verdana" panose="020B0604030504040204"/>
                <a:cs typeface="Verdana" panose="020B0604030504040204"/>
              </a:rPr>
              <a:t>Clause c </a:t>
            </a:r>
            <a:r>
              <a:rPr lang="en-US" altLang="zh-CN" sz="2400" i="1" spc="18" dirty="0">
                <a:solidFill>
                  <a:srgbClr val="FFFF00"/>
                </a:solidFill>
                <a:latin typeface="Verdana" panose="020B0604030504040204"/>
                <a:cs typeface="Verdana" panose="020B0604030504040204"/>
              </a:rPr>
              <a:t>has </a:t>
            </a:r>
            <a:r>
              <a:rPr lang="en-US" altLang="zh-CN" sz="2400" i="1" spc="-4" dirty="0">
                <a:solidFill>
                  <a:srgbClr val="FFFF0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lang="en-US" altLang="zh-CN" sz="2400" i="1" spc="9" dirty="0">
                <a:solidFill>
                  <a:srgbClr val="FFFF00"/>
                </a:solidFill>
                <a:latin typeface="Verdana" panose="020B0604030504040204"/>
                <a:cs typeface="Verdana" panose="020B0604030504040204"/>
              </a:rPr>
              <a:t>evaluate </a:t>
            </a:r>
            <a:r>
              <a:rPr lang="en-US" altLang="zh-CN" sz="2400" i="1" spc="-4" dirty="0">
                <a:solidFill>
                  <a:srgbClr val="FFFF0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lang="en-US" altLang="zh-CN" sz="2400" i="1" spc="9" dirty="0">
                <a:solidFill>
                  <a:srgbClr val="FFFF00"/>
                </a:solidFill>
                <a:latin typeface="Verdana" panose="020B0604030504040204"/>
                <a:cs typeface="Verdana" panose="020B0604030504040204"/>
              </a:rPr>
              <a:t>true </a:t>
            </a:r>
            <a:r>
              <a:rPr lang="en-US" altLang="zh-CN" sz="2400" i="1" spc="18" dirty="0">
                <a:solidFill>
                  <a:srgbClr val="FFFF0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lang="en-US" altLang="zh-CN" sz="2400" i="1" spc="556" dirty="0">
                <a:solidFill>
                  <a:srgbClr val="FFFF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altLang="zh-CN" sz="2400" i="1" spc="-9" dirty="0">
                <a:solidFill>
                  <a:srgbClr val="FFFF00"/>
                </a:solidFill>
                <a:latin typeface="Verdana" panose="020B0604030504040204"/>
                <a:cs typeface="Verdana" panose="020B0604030504040204"/>
              </a:rPr>
              <a:t>false</a:t>
            </a:r>
            <a:endParaRPr lang="en-US" altLang="zh-CN" sz="2400" dirty="0">
              <a:solidFill>
                <a:prstClr val="black"/>
              </a:solidFill>
              <a:latin typeface="Verdana" panose="020B0604030504040204"/>
              <a:cs typeface="Verdana" panose="020B0604030504040204"/>
            </a:endParaRPr>
          </a:p>
          <a:p>
            <a:pPr marL="520065" indent="-224155" defTabSz="807085">
              <a:spcBef>
                <a:spcPts val="1360"/>
              </a:spcBef>
              <a:buFont typeface="Arial" panose="020B0604020202020204"/>
              <a:buChar char="•"/>
              <a:tabLst>
                <a:tab pos="518795" algn="l"/>
                <a:tab pos="519430" algn="l"/>
              </a:tabLst>
            </a:pPr>
            <a:r>
              <a:rPr lang="en-US" altLang="zh-CN" sz="2400" i="1" spc="-4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Minor </a:t>
            </a:r>
            <a:r>
              <a:rPr lang="en-US" altLang="zh-CN" sz="2400" i="1" spc="4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clauses </a:t>
            </a:r>
            <a:r>
              <a:rPr lang="en-US" altLang="zh-CN" sz="2400" i="1" spc="-18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do </a:t>
            </a:r>
            <a:r>
              <a:rPr lang="en-US" altLang="zh-CN" sz="2400" i="1" spc="13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not </a:t>
            </a:r>
            <a:r>
              <a:rPr lang="en-US" altLang="zh-CN" sz="2400" i="1" spc="22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need </a:t>
            </a:r>
            <a:r>
              <a:rPr lang="en-US" altLang="zh-CN" sz="2400" i="1" spc="-4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lang="en-US" altLang="zh-CN" sz="2400" i="1" spc="-18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be </a:t>
            </a:r>
            <a:r>
              <a:rPr lang="en-US" altLang="zh-CN" sz="2400" i="1" spc="9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lang="en-US" altLang="zh-CN" sz="2400" i="1" spc="662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altLang="zh-CN" sz="2400" i="1" spc="-18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same</a:t>
            </a:r>
            <a:endParaRPr lang="en-US" altLang="zh-CN" sz="2400" dirty="0">
              <a:solidFill>
                <a:srgbClr val="FF0000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/>
      <p:bldP spid="218116" grpId="0" bldLvl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Weak Mutation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351" y="729143"/>
            <a:ext cx="9112481" cy="59303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Mutant </a:t>
            </a:r>
            <a:r>
              <a:rPr lang="en-US" altLang="en-US" dirty="0">
                <a:latin typeface="+mj-lt"/>
              </a:rPr>
              <a:t>1</a:t>
            </a:r>
            <a:r>
              <a:rPr lang="en-US" altLang="en-US" dirty="0"/>
              <a:t> in the Min( ) example is</a:t>
            </a:r>
            <a:r>
              <a:rPr lang="en-US" altLang="en-US" dirty="0" smtClean="0"/>
              <a:t>: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FF"/>
                </a:solidFill>
                <a:latin typeface="Times New Roman" panose="02020603050405020304"/>
              </a:rPr>
              <a:t>Introduction to Software Testing, edition 2  (Ch 9)</a:t>
            </a:r>
            <a:endParaRPr lang="zh-CN" altLang="en-US" dirty="0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FF"/>
                </a:solidFill>
                <a:latin typeface="Times New Roman" panose="02020603050405020304"/>
              </a:rPr>
              <a:t>© Ammann &amp; Offutt</a:t>
            </a:r>
            <a:endParaRPr lang="en-US" altLang="zh-CN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6B084A8-7C81-403E-A485-F8CC0748AFA1}" type="slidenum">
              <a:rPr lang="zh-CN" altLang="en-US">
                <a:solidFill>
                  <a:srgbClr val="FFFFFF"/>
                </a:solidFill>
                <a:latin typeface="Times New Roman" panose="02020603050405020304"/>
              </a:rPr>
            </a:fld>
            <a:endParaRPr lang="en-US" altLang="zh-CN" dirty="0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861195" y="1890585"/>
            <a:ext cx="2744787" cy="31700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 err="1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Min (</a:t>
            </a:r>
            <a:r>
              <a:rPr lang="en-US" altLang="zh-CN" sz="1800" dirty="0" err="1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A, </a:t>
            </a:r>
            <a:r>
              <a:rPr lang="en-US" altLang="zh-CN" sz="1800" dirty="0" err="1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B)</a:t>
            </a:r>
            <a:endParaRPr lang="en-US" altLang="zh-CN" sz="1800" dirty="0">
              <a:solidFill>
                <a:srgbClr val="FFFFFF"/>
              </a:solidFill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{</a:t>
            </a:r>
            <a:endParaRPr lang="en-US" altLang="zh-CN" sz="1800" dirty="0">
              <a:solidFill>
                <a:srgbClr val="FFFFFF"/>
              </a:solidFill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       </a:t>
            </a:r>
            <a:r>
              <a:rPr lang="en-US" altLang="zh-CN" sz="1800" dirty="0" err="1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minVal</a:t>
            </a: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;</a:t>
            </a:r>
            <a:endParaRPr lang="en-US" altLang="zh-CN" sz="1800" dirty="0">
              <a:solidFill>
                <a:srgbClr val="FFFFFF"/>
              </a:solidFill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       </a:t>
            </a:r>
            <a:r>
              <a:rPr lang="en-US" altLang="zh-CN" sz="1800" dirty="0" err="1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minVal</a:t>
            </a: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= A</a:t>
            </a: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;</a:t>
            </a:r>
            <a:endParaRPr lang="en-US" altLang="zh-CN" sz="1800" dirty="0">
              <a:solidFill>
                <a:srgbClr val="FFFFFF"/>
              </a:solidFill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FF00"/>
                </a:solidFill>
                <a:latin typeface="Helvetica" charset="0"/>
                <a:ea typeface="SimSun" panose="02010600030101010101" pitchFamily="2" charset="-122"/>
              </a:rPr>
              <a:t>∆</a:t>
            </a:r>
            <a:r>
              <a:rPr lang="en-US" altLang="zh-CN" sz="1800" dirty="0">
                <a:solidFill>
                  <a:srgbClr val="FFFF00"/>
                </a:solidFill>
                <a:latin typeface="Helvetica" charset="0"/>
                <a:ea typeface="SimSun" panose="02010600030101010101" pitchFamily="2" charset="-122"/>
              </a:rPr>
              <a:t> 1  </a:t>
            </a:r>
            <a:r>
              <a:rPr lang="en-US" altLang="zh-CN" sz="1800" dirty="0" err="1">
                <a:solidFill>
                  <a:srgbClr val="FFFF00"/>
                </a:solidFill>
                <a:latin typeface="Helvetica" charset="0"/>
                <a:ea typeface="SimSun" panose="02010600030101010101" pitchFamily="2" charset="-122"/>
              </a:rPr>
              <a:t>minVal</a:t>
            </a:r>
            <a:r>
              <a:rPr lang="en-US" altLang="zh-CN" sz="1800" dirty="0">
                <a:solidFill>
                  <a:srgbClr val="FFFF00"/>
                </a:solidFill>
                <a:latin typeface="Helvetica" charset="0"/>
                <a:ea typeface="SimSun" panose="02010600030101010101" pitchFamily="2" charset="-122"/>
              </a:rPr>
              <a:t> = B</a:t>
            </a:r>
            <a:r>
              <a:rPr lang="en-US" altLang="zh-CN" sz="1800" dirty="0">
                <a:solidFill>
                  <a:srgbClr val="FFFF00"/>
                </a:solidFill>
                <a:latin typeface="Helvetica" charset="0"/>
                <a:ea typeface="SimSun" panose="02010600030101010101" pitchFamily="2" charset="-122"/>
              </a:rPr>
              <a:t>;</a:t>
            </a:r>
            <a:endParaRPr lang="en-US" altLang="zh-CN" sz="1800" dirty="0">
              <a:solidFill>
                <a:srgbClr val="FFFFFF"/>
              </a:solidFill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       if (B &lt; A)</a:t>
            </a:r>
            <a:endParaRPr lang="en-US" altLang="zh-CN" sz="1800" dirty="0">
              <a:solidFill>
                <a:srgbClr val="FFFFFF"/>
              </a:solidFill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       {</a:t>
            </a:r>
            <a:endParaRPr lang="en-US" altLang="zh-CN" sz="1800" dirty="0">
              <a:solidFill>
                <a:srgbClr val="FFFFFF"/>
              </a:solidFill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            </a:t>
            </a:r>
            <a:r>
              <a:rPr lang="en-US" altLang="zh-CN" sz="1800" dirty="0" err="1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minVal</a:t>
            </a: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= B; </a:t>
            </a:r>
            <a:endParaRPr lang="en-US" altLang="zh-CN" sz="1800" dirty="0">
              <a:solidFill>
                <a:srgbClr val="FFFFFF"/>
              </a:solidFill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        }</a:t>
            </a:r>
            <a:endParaRPr lang="en-US" altLang="zh-CN" sz="1800" dirty="0">
              <a:solidFill>
                <a:srgbClr val="FFFFFF"/>
              </a:solidFill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        return (</a:t>
            </a:r>
            <a:r>
              <a:rPr lang="en-US" altLang="zh-CN" sz="1800" dirty="0" err="1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minVal</a:t>
            </a: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);</a:t>
            </a:r>
            <a:endParaRPr lang="en-US" altLang="zh-CN" sz="1800" dirty="0">
              <a:solidFill>
                <a:srgbClr val="FFFFFF"/>
              </a:solidFill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} // end Min</a:t>
            </a:r>
            <a:endParaRPr lang="en-US" altLang="zh-CN" sz="1800" dirty="0">
              <a:solidFill>
                <a:srgbClr val="FFFFFF"/>
              </a:solidFill>
              <a:latin typeface="Helvetica" charset="0"/>
              <a:ea typeface="SimSun" panose="02010600030101010101" pitchFamily="2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809828" y="1606379"/>
            <a:ext cx="5598681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0" dirty="0">
                <a:solidFill>
                  <a:srgbClr val="FFFFFF"/>
                </a:solidFill>
                <a:latin typeface="Gill Sans MT" panose="020B0502020104020203" pitchFamily="34" charset="0"/>
              </a:rPr>
              <a:t>With one or two partners :</a:t>
            </a:r>
            <a:endParaRPr lang="en-US" altLang="en-US" sz="2800" b="0" dirty="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800" b="0" dirty="0">
                <a:solidFill>
                  <a:srgbClr val="FFFFFF"/>
                </a:solidFill>
                <a:latin typeface="Gill Sans MT" panose="020B0502020104020203" pitchFamily="34" charset="0"/>
              </a:rPr>
              <a:t>Find a test that </a:t>
            </a:r>
            <a:r>
              <a:rPr lang="en-US" altLang="en-US" sz="2800" b="0" dirty="0">
                <a:solidFill>
                  <a:srgbClr val="FFFF00"/>
                </a:solidFill>
                <a:latin typeface="Gill Sans MT" panose="020B0502020104020203" pitchFamily="34" charset="0"/>
              </a:rPr>
              <a:t>weakly kills</a:t>
            </a:r>
            <a:r>
              <a:rPr lang="en-US" altLang="en-US" sz="2800" b="0" dirty="0">
                <a:solidFill>
                  <a:srgbClr val="FFFFFF"/>
                </a:solidFill>
                <a:latin typeface="Gill Sans MT" panose="020B0502020104020203" pitchFamily="34" charset="0"/>
              </a:rPr>
              <a:t> the mutant, but not strongly</a:t>
            </a:r>
            <a:endParaRPr lang="en-US" altLang="en-US" sz="2800" b="0" dirty="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28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Generalize : What </a:t>
            </a:r>
            <a:r>
              <a:rPr lang="en-US" altLang="zh-CN" sz="2800" b="0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must be true</a:t>
            </a:r>
            <a:r>
              <a:rPr lang="en-US" altLang="zh-CN" sz="28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to weakly kill the mutant,  but not strongly?</a:t>
            </a:r>
            <a:endParaRPr lang="en-US" altLang="zh-CN" sz="2800" b="0" dirty="0">
              <a:solidFill>
                <a:srgbClr val="FFFFFF"/>
              </a:solidFill>
              <a:latin typeface="Gill Sans MT" panose="020B0502020104020203" pitchFamily="34" charset="0"/>
              <a:ea typeface="SimSun" panose="02010600030101010101" pitchFamily="2" charset="-122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28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Try to write down the </a:t>
            </a:r>
            <a:r>
              <a:rPr lang="en-US" altLang="zh-CN" sz="2800" b="0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conditions</a:t>
            </a:r>
            <a:r>
              <a:rPr lang="en-US" altLang="zh-CN" sz="28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needed to (</a:t>
            </a:r>
            <a:r>
              <a:rPr lang="en-US" altLang="zh-CN" sz="2800" b="0" dirty="0" err="1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i</a:t>
            </a:r>
            <a:r>
              <a:rPr lang="en-US" altLang="zh-CN" sz="28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) </a:t>
            </a:r>
            <a:r>
              <a:rPr lang="en-US" altLang="zh-CN" sz="2800" b="0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reach</a:t>
            </a:r>
            <a:r>
              <a:rPr lang="en-US" altLang="zh-CN" sz="28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the mutated statement, (ii) </a:t>
            </a:r>
            <a:r>
              <a:rPr lang="en-US" altLang="zh-CN" sz="2800" b="0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infect</a:t>
            </a:r>
            <a:r>
              <a:rPr lang="en-US" altLang="zh-CN" sz="28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the program state, and (iii) </a:t>
            </a:r>
            <a:r>
              <a:rPr lang="en-US" altLang="zh-CN" sz="2800" b="0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propagate</a:t>
            </a:r>
            <a:r>
              <a:rPr lang="en-US" altLang="zh-CN" sz="28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to output</a:t>
            </a:r>
            <a:endParaRPr lang="en-US" altLang="zh-CN" sz="2800" b="0" dirty="0">
              <a:solidFill>
                <a:srgbClr val="FFFFFF"/>
              </a:solidFill>
              <a:latin typeface="Gill Sans MT" panose="020B0502020104020203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Introduction to Software Testing, edition 2  (Ch 9)</a:t>
            </a:r>
            <a:endParaRPr lang="zh-CN" altLang="en-US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© Ammann &amp; Offutt</a:t>
            </a:r>
            <a:endParaRPr lang="en-US" altLang="zh-CN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CF49129-BF14-4759-B64F-C8914E8D7895}" type="slidenum">
              <a:rPr lang="zh-CN" altLang="en-US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2165350" y="90488"/>
            <a:ext cx="7772400" cy="825500"/>
          </a:xfrm>
        </p:spPr>
        <p:txBody>
          <a:bodyPr/>
          <a:lstStyle/>
          <a:p>
            <a:r>
              <a:rPr lang="en-US" altLang="zh-CN" sz="3200">
                <a:ea typeface="SimSun" panose="02010600030101010101" pitchFamily="2" charset="-122"/>
              </a:rPr>
              <a:t>Weak Mutation Example</a:t>
            </a:r>
            <a:endParaRPr lang="en-US" altLang="zh-CN" sz="3200">
              <a:ea typeface="SimSun" panose="02010600030101010101" pitchFamily="2" charset="-122"/>
            </a:endParaRPr>
          </a:p>
        </p:txBody>
      </p:sp>
      <p:sp>
        <p:nvSpPr>
          <p:cNvPr id="276485" name="Rectangle 5"/>
          <p:cNvSpPr>
            <a:spLocks noChangeArrowheads="1"/>
          </p:cNvSpPr>
          <p:nvPr/>
        </p:nvSpPr>
        <p:spPr bwMode="auto">
          <a:xfrm>
            <a:off x="1824542" y="777292"/>
            <a:ext cx="2357437" cy="1263650"/>
          </a:xfrm>
          <a:prstGeom prst="rect">
            <a:avLst/>
          </a:prstGeom>
          <a:solidFill>
            <a:srgbClr val="0033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      </a:t>
            </a:r>
            <a:r>
              <a:rPr lang="en-US" altLang="zh-CN" sz="1800" dirty="0" err="1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minVal</a:t>
            </a: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= A;</a:t>
            </a:r>
            <a:endParaRPr lang="en-US" altLang="zh-CN" sz="1800" dirty="0">
              <a:solidFill>
                <a:srgbClr val="FFFFFF"/>
              </a:solidFill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FF00"/>
                </a:solidFill>
                <a:latin typeface="Helvetica" charset="0"/>
                <a:ea typeface="SimSun" panose="02010600030101010101" pitchFamily="2" charset="-122"/>
              </a:rPr>
              <a:t>∆</a:t>
            </a:r>
            <a:r>
              <a:rPr lang="en-US" altLang="zh-CN" sz="1800" dirty="0">
                <a:solidFill>
                  <a:srgbClr val="FFFF00"/>
                </a:solidFill>
                <a:latin typeface="Helvetica" charset="0"/>
                <a:ea typeface="SimSun" panose="02010600030101010101" pitchFamily="2" charset="-122"/>
              </a:rPr>
              <a:t> 1  </a:t>
            </a:r>
            <a:r>
              <a:rPr lang="en-US" altLang="zh-CN" sz="1800" dirty="0" err="1">
                <a:solidFill>
                  <a:srgbClr val="FFFF00"/>
                </a:solidFill>
                <a:latin typeface="Helvetica" charset="0"/>
                <a:ea typeface="SimSun" panose="02010600030101010101" pitchFamily="2" charset="-122"/>
              </a:rPr>
              <a:t>minVal</a:t>
            </a:r>
            <a:r>
              <a:rPr lang="en-US" altLang="zh-CN" sz="1800" dirty="0">
                <a:solidFill>
                  <a:srgbClr val="FFFF00"/>
                </a:solidFill>
                <a:latin typeface="Helvetica" charset="0"/>
                <a:ea typeface="SimSun" panose="02010600030101010101" pitchFamily="2" charset="-122"/>
              </a:rPr>
              <a:t> = B;</a:t>
            </a:r>
            <a:endParaRPr lang="en-US" altLang="zh-CN" sz="1800" dirty="0">
              <a:solidFill>
                <a:srgbClr val="FFFF00"/>
              </a:solidFill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       if (B &lt; A)</a:t>
            </a:r>
            <a:endParaRPr lang="en-US" altLang="zh-CN" sz="1800" dirty="0">
              <a:solidFill>
                <a:srgbClr val="FFFFFF"/>
              </a:solidFill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          </a:t>
            </a:r>
            <a:r>
              <a:rPr lang="en-US" altLang="zh-CN" dirty="0" err="1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minVal</a:t>
            </a:r>
            <a:r>
              <a:rPr lang="en-US" altLang="zh-CN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= B;</a:t>
            </a:r>
            <a:endParaRPr lang="en-US" altLang="zh-CN" dirty="0">
              <a:solidFill>
                <a:srgbClr val="FFFFFF"/>
              </a:solidFill>
              <a:latin typeface="Helvetica" charset="0"/>
              <a:ea typeface="SimSun" panose="02010600030101010101" pitchFamily="2" charset="-122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731962" y="2150995"/>
            <a:ext cx="877728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51435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en-US" altLang="zh-CN" sz="28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Generalize : What </a:t>
            </a:r>
            <a:r>
              <a:rPr lang="en-US" altLang="zh-CN" sz="2800" b="0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must be true</a:t>
            </a:r>
            <a:r>
              <a:rPr lang="en-US" altLang="zh-CN" sz="28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to weakly kill the mutant,  but not strongly?</a:t>
            </a:r>
            <a:endParaRPr lang="en-US" altLang="zh-CN" sz="2800" b="0" dirty="0">
              <a:solidFill>
                <a:srgbClr val="FFFFFF"/>
              </a:solidFill>
              <a:latin typeface="Gill Sans MT" panose="020B0502020104020203" pitchFamily="34" charset="0"/>
              <a:ea typeface="SimSun" panose="02010600030101010101" pitchFamily="2" charset="-122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2008273" y="4331461"/>
            <a:ext cx="5547559" cy="512930"/>
          </a:xfrm>
          <a:prstGeom prst="roundRect">
            <a:avLst/>
          </a:prstGeom>
          <a:solidFill>
            <a:srgbClr val="0066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FF00"/>
                </a:solidFill>
                <a:latin typeface="Gill Sans MT" panose="020B0502020104020203" pitchFamily="34" charset="0"/>
              </a:rPr>
              <a:t>Reachability</a:t>
            </a:r>
            <a:r>
              <a:rPr lang="en-US" sz="2800" dirty="0">
                <a:solidFill>
                  <a:srgbClr val="FFFFFF"/>
                </a:solidFill>
                <a:latin typeface="Gill Sans MT" panose="020B0502020104020203" pitchFamily="34" charset="0"/>
              </a:rPr>
              <a:t> : </a:t>
            </a:r>
            <a:r>
              <a:rPr lang="en-US" sz="2800" i="1" dirty="0">
                <a:solidFill>
                  <a:srgbClr val="FFFFFF"/>
                </a:solidFill>
                <a:latin typeface="Gill Sans MT" panose="020B0502020104020203" pitchFamily="34" charset="0"/>
              </a:rPr>
              <a:t>true</a:t>
            </a:r>
            <a:r>
              <a:rPr lang="en-US" sz="2800" dirty="0">
                <a:solidFill>
                  <a:srgbClr val="FFFFFF"/>
                </a:solidFill>
                <a:latin typeface="Gill Sans MT" panose="020B0502020104020203" pitchFamily="34" charset="0"/>
              </a:rPr>
              <a:t> // we always reach </a:t>
            </a:r>
            <a:endParaRPr lang="en-US" sz="2800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008273" y="5007183"/>
            <a:ext cx="6709481" cy="512930"/>
          </a:xfrm>
          <a:prstGeom prst="roundRect">
            <a:avLst/>
          </a:prstGeom>
          <a:solidFill>
            <a:srgbClr val="0066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FF00"/>
                </a:solidFill>
                <a:latin typeface="Gill Sans MT" panose="020B0502020104020203" pitchFamily="34" charset="0"/>
              </a:rPr>
              <a:t>Infection</a:t>
            </a:r>
            <a:r>
              <a:rPr lang="en-US" sz="2800" dirty="0">
                <a:solidFill>
                  <a:srgbClr val="FFFFFF"/>
                </a:solidFill>
                <a:latin typeface="Gill Sans MT" panose="020B0502020104020203" pitchFamily="34" charset="0"/>
              </a:rPr>
              <a:t> : </a:t>
            </a:r>
            <a:r>
              <a:rPr lang="en-US" altLang="en-US" sz="2800" i="1" dirty="0">
                <a:solidFill>
                  <a:srgbClr val="FFFFFF"/>
                </a:solidFill>
                <a:latin typeface="Gill Sans MT" panose="020B0502020104020203" pitchFamily="34" charset="0"/>
              </a:rPr>
              <a:t>A ≠ </a:t>
            </a:r>
            <a:r>
              <a:rPr lang="en-US" altLang="en-US" sz="2800" i="1" dirty="0">
                <a:solidFill>
                  <a:srgbClr val="FFFFFF"/>
                </a:solidFill>
                <a:latin typeface="Gill Sans MT" panose="020B0502020104020203" pitchFamily="34" charset="0"/>
              </a:rPr>
              <a:t>B  // </a:t>
            </a:r>
            <a:r>
              <a:rPr lang="en-US" altLang="en-US" sz="2800" i="1" dirty="0" err="1">
                <a:solidFill>
                  <a:srgbClr val="FFFFFF"/>
                </a:solidFill>
                <a:latin typeface="Gill Sans MT" panose="020B0502020104020203" pitchFamily="34" charset="0"/>
              </a:rPr>
              <a:t>minVal</a:t>
            </a:r>
            <a:r>
              <a:rPr lang="en-US" altLang="en-US" sz="2800" i="1" dirty="0">
                <a:solidFill>
                  <a:srgbClr val="FFFFFF"/>
                </a:solidFill>
                <a:latin typeface="Gill Sans MT" panose="020B0502020104020203" pitchFamily="34" charset="0"/>
              </a:rPr>
              <a:t> has a different value</a:t>
            </a:r>
            <a:endParaRPr lang="en-US" sz="2800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2008272" y="5682904"/>
            <a:ext cx="7637044" cy="512930"/>
          </a:xfrm>
          <a:prstGeom prst="roundRect">
            <a:avLst/>
          </a:prstGeom>
          <a:solidFill>
            <a:srgbClr val="0066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FF00"/>
                </a:solidFill>
                <a:latin typeface="Gill Sans MT" panose="020B0502020104020203" pitchFamily="34" charset="0"/>
              </a:rPr>
              <a:t>Propagation</a:t>
            </a:r>
            <a:r>
              <a:rPr lang="en-US" sz="2800" dirty="0">
                <a:solidFill>
                  <a:srgbClr val="FFFFFF"/>
                </a:solidFill>
                <a:latin typeface="Gill Sans MT" panose="020B0502020104020203" pitchFamily="34" charset="0"/>
              </a:rPr>
              <a:t> : (</a:t>
            </a:r>
            <a:r>
              <a:rPr lang="en-US" altLang="en-US" sz="2800" i="1" dirty="0">
                <a:solidFill>
                  <a:srgbClr val="FFFFFF"/>
                </a:solidFill>
                <a:latin typeface="Gill Sans MT" panose="020B0502020104020203" pitchFamily="34" charset="0"/>
              </a:rPr>
              <a:t>B &lt; A) = false // Take a different branch</a:t>
            </a:r>
            <a:endParaRPr lang="en-US" sz="2800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290679" y="805832"/>
            <a:ext cx="621857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800" b="0" dirty="0">
                <a:solidFill>
                  <a:srgbClr val="FFFFFF"/>
                </a:solidFill>
                <a:latin typeface="Gill Sans MT" panose="020B0502020104020203" pitchFamily="34" charset="0"/>
              </a:rPr>
              <a:t>Find a test that </a:t>
            </a:r>
            <a:r>
              <a:rPr lang="en-US" altLang="en-US" sz="2800" b="0" dirty="0">
                <a:solidFill>
                  <a:srgbClr val="FFFF00"/>
                </a:solidFill>
                <a:latin typeface="Gill Sans MT" panose="020B0502020104020203" pitchFamily="34" charset="0"/>
              </a:rPr>
              <a:t>weakly kills</a:t>
            </a:r>
            <a:r>
              <a:rPr lang="en-US" altLang="en-US" sz="2800" b="0" dirty="0">
                <a:solidFill>
                  <a:srgbClr val="FFFFFF"/>
                </a:solidFill>
                <a:latin typeface="Gill Sans MT" panose="020B0502020104020203" pitchFamily="34" charset="0"/>
              </a:rPr>
              <a:t> the mutant, but not strongly</a:t>
            </a:r>
            <a:endParaRPr lang="en-US" altLang="en-US" sz="2800" b="0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731962" y="3733368"/>
            <a:ext cx="87772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51435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3"/>
            </a:pPr>
            <a:r>
              <a:rPr lang="en-US" altLang="zh-CN" sz="28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RIP </a:t>
            </a:r>
            <a:r>
              <a:rPr lang="en-US" altLang="zh-CN" sz="2800" b="0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conditions</a:t>
            </a:r>
            <a:endParaRPr lang="en-US" altLang="zh-CN" sz="2800" b="0" dirty="0">
              <a:solidFill>
                <a:srgbClr val="FFFFFF"/>
              </a:solidFill>
              <a:latin typeface="Gill Sans MT" panose="020B0502020104020203" pitchFamily="34" charset="0"/>
              <a:ea typeface="SimSun" panose="02010600030101010101" pitchFamily="2" charset="-122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644817" y="1759938"/>
            <a:ext cx="2026318" cy="512930"/>
          </a:xfrm>
          <a:prstGeom prst="roundRect">
            <a:avLst/>
          </a:prstGeom>
          <a:solidFill>
            <a:srgbClr val="0066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FF00"/>
                </a:solidFill>
                <a:latin typeface="Gill Sans MT" panose="020B0502020104020203" pitchFamily="34" charset="0"/>
              </a:rPr>
              <a:t>A = 5, B = 3</a:t>
            </a:r>
            <a:endParaRPr lang="en-US" sz="2800" dirty="0">
              <a:solidFill>
                <a:srgbClr val="FFFF00"/>
              </a:solidFill>
              <a:latin typeface="Gill Sans MT" panose="020B0502020104020203" pitchFamily="34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2799849" y="3099990"/>
            <a:ext cx="5513752" cy="512930"/>
          </a:xfrm>
          <a:prstGeom prst="roundRect">
            <a:avLst/>
          </a:prstGeom>
          <a:solidFill>
            <a:srgbClr val="0066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FF00"/>
                </a:solidFill>
                <a:latin typeface="Gill Sans MT" panose="020B0502020104020203" pitchFamily="34" charset="0"/>
              </a:rPr>
              <a:t>B &lt; A</a:t>
            </a:r>
            <a:r>
              <a:rPr lang="en-US" sz="2800" dirty="0">
                <a:solidFill>
                  <a:srgbClr val="FFFFFF"/>
                </a:solidFill>
                <a:latin typeface="Gill Sans MT" panose="020B0502020104020203" pitchFamily="34" charset="0"/>
              </a:rPr>
              <a:t> // </a:t>
            </a:r>
            <a:r>
              <a:rPr lang="en-US" sz="2800" dirty="0" err="1">
                <a:solidFill>
                  <a:srgbClr val="FFFFFF"/>
                </a:solidFill>
                <a:latin typeface="Gill Sans MT" panose="020B0502020104020203" pitchFamily="34" charset="0"/>
              </a:rPr>
              <a:t>minVal</a:t>
            </a:r>
            <a:r>
              <a:rPr lang="en-US" sz="2800" dirty="0">
                <a:solidFill>
                  <a:srgbClr val="FFFFFF"/>
                </a:solidFill>
                <a:latin typeface="Gill Sans MT" panose="020B0502020104020203" pitchFamily="34" charset="0"/>
              </a:rPr>
              <a:t> is set to B for both</a:t>
            </a:r>
            <a:endParaRPr lang="en-US" sz="2800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1" grpId="0" bldLvl="0" animBg="1"/>
      <p:bldP spid="12" grpId="0" bldLvl="0" animBg="1"/>
      <p:bldP spid="16" grpId="0" bldLvl="0" animBg="1"/>
      <p:bldP spid="17" grpId="0" bldLvl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Introduction to Software Testing, edition 2  (Ch 9)</a:t>
            </a:r>
            <a:endParaRPr lang="zh-CN" altLang="en-US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© Ammann &amp; Offutt</a:t>
            </a:r>
            <a:endParaRPr lang="en-US" altLang="zh-CN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DFE839A-B23F-4370-8C3A-76EC865F818E}" type="slidenum">
              <a:rPr lang="zh-CN" altLang="en-US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SimSun" panose="02010600030101010101" pitchFamily="2" charset="-122"/>
              </a:rPr>
              <a:t>Equivalent Mutation Example</a:t>
            </a:r>
            <a:endParaRPr lang="en-US" altLang="en-US" sz="3200">
              <a:ea typeface="SimSun" panose="02010600030101010101" pitchFamily="2" charset="-122"/>
            </a:endParaRP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2114" y="990600"/>
            <a:ext cx="8867775" cy="6429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Mutant 3 in the Min() example is equivalent:</a:t>
            </a:r>
            <a:endParaRPr lang="en-US" altLang="en-US" dirty="0" smtClean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056146" y="1849952"/>
            <a:ext cx="5611855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0" dirty="0">
                <a:solidFill>
                  <a:srgbClr val="FFFFFF"/>
                </a:solidFill>
                <a:latin typeface="Gill Sans MT" panose="020B0502020104020203" pitchFamily="34" charset="0"/>
              </a:rPr>
              <a:t>With one or two partners</a:t>
            </a:r>
            <a:endParaRPr lang="en-US" altLang="en-US" sz="2800" b="0" dirty="0">
              <a:solidFill>
                <a:srgbClr val="FFFFFF"/>
              </a:solidFill>
              <a:latin typeface="Gill Sans MT" panose="020B0502020104020203" pitchFamily="34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800" b="0" dirty="0">
                <a:solidFill>
                  <a:srgbClr val="FFFFFF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800" b="0" dirty="0">
                <a:solidFill>
                  <a:srgbClr val="FFFF00"/>
                </a:solidFill>
                <a:latin typeface="Gill Sans MT" panose="020B0502020104020203" pitchFamily="34" charset="0"/>
              </a:rPr>
              <a:t>Convince</a:t>
            </a:r>
            <a:r>
              <a:rPr lang="en-US" altLang="en-US" sz="2800" b="0" dirty="0">
                <a:solidFill>
                  <a:srgbClr val="FFFFFF"/>
                </a:solidFill>
                <a:latin typeface="Gill Sans MT" panose="020B0502020104020203" pitchFamily="34" charset="0"/>
              </a:rPr>
              <a:t> yourselves that this mutant is </a:t>
            </a:r>
            <a:r>
              <a:rPr lang="en-US" altLang="en-US" sz="2800" b="0" dirty="0">
                <a:solidFill>
                  <a:srgbClr val="FFFF00"/>
                </a:solidFill>
                <a:latin typeface="Gill Sans MT" panose="020B0502020104020203" pitchFamily="34" charset="0"/>
              </a:rPr>
              <a:t>equivalent</a:t>
            </a:r>
            <a:endParaRPr lang="en-US" altLang="en-US" sz="2800" b="0" dirty="0">
              <a:solidFill>
                <a:srgbClr val="FFFF00"/>
              </a:solidFill>
              <a:latin typeface="Gill Sans MT" panose="020B0502020104020203" pitchFamily="34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28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Briefly explain </a:t>
            </a:r>
            <a:r>
              <a:rPr lang="en-US" altLang="zh-CN" sz="2800" b="0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why</a:t>
            </a:r>
            <a:endParaRPr lang="en-US" altLang="zh-CN" sz="2800" b="0" dirty="0">
              <a:solidFill>
                <a:srgbClr val="FFFF00"/>
              </a:solidFill>
              <a:latin typeface="Gill Sans MT" panose="020B0502020104020203" pitchFamily="34" charset="0"/>
              <a:ea typeface="SimSun" panose="02010600030101010101" pitchFamily="2" charset="-122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28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Try to </a:t>
            </a:r>
            <a:r>
              <a:rPr lang="en-US" altLang="zh-CN" sz="2800" b="0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prove</a:t>
            </a:r>
            <a:r>
              <a:rPr lang="en-US" altLang="zh-CN" sz="28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the equivalence</a:t>
            </a:r>
            <a:endParaRPr lang="en-US" altLang="zh-CN" sz="2800" b="0" dirty="0">
              <a:solidFill>
                <a:srgbClr val="FFFFFF"/>
              </a:solidFill>
              <a:latin typeface="Gill Sans MT" panose="020B0502020104020203" pitchFamily="34" charset="0"/>
              <a:ea typeface="SimSun" panose="02010600030101010101" pitchFamily="2" charset="-122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     Hint : Think about what must be true to kill the mutant</a:t>
            </a:r>
            <a:endParaRPr lang="en-US" altLang="zh-CN" sz="2800" b="0" dirty="0">
              <a:solidFill>
                <a:srgbClr val="FFFFFF"/>
              </a:solidFill>
              <a:latin typeface="Gill Sans MT" panose="020B0502020104020203" pitchFamily="34" charset="0"/>
              <a:ea typeface="SimSun" panose="02010600030101010101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959673" y="2039421"/>
            <a:ext cx="2744787" cy="31393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 err="1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Min (</a:t>
            </a:r>
            <a:r>
              <a:rPr lang="en-US" altLang="zh-CN" sz="1800" dirty="0" err="1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A, </a:t>
            </a:r>
            <a:r>
              <a:rPr lang="en-US" altLang="zh-CN" sz="1800" dirty="0" err="1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B)</a:t>
            </a:r>
            <a:endParaRPr lang="en-US" altLang="zh-CN" sz="1800" dirty="0">
              <a:solidFill>
                <a:srgbClr val="FFFFFF"/>
              </a:solidFill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{</a:t>
            </a:r>
            <a:endParaRPr lang="en-US" altLang="zh-CN" sz="1800" dirty="0">
              <a:solidFill>
                <a:srgbClr val="FFFFFF"/>
              </a:solidFill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       </a:t>
            </a:r>
            <a:r>
              <a:rPr lang="en-US" altLang="zh-CN" sz="1800" dirty="0" err="1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minVal</a:t>
            </a: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;</a:t>
            </a:r>
            <a:endParaRPr lang="en-US" altLang="zh-CN" sz="1800" dirty="0">
              <a:solidFill>
                <a:srgbClr val="FFFFFF"/>
              </a:solidFill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       </a:t>
            </a:r>
            <a:r>
              <a:rPr lang="en-US" altLang="zh-CN" sz="1800" dirty="0" err="1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minVal</a:t>
            </a: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= A</a:t>
            </a: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;</a:t>
            </a:r>
            <a:endParaRPr lang="en-US" altLang="zh-CN" sz="1800" dirty="0">
              <a:solidFill>
                <a:srgbClr val="FFFFFF"/>
              </a:solidFill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       if (B &lt; A)</a:t>
            </a:r>
            <a:endParaRPr lang="en-US" altLang="zh-CN" sz="1800" dirty="0">
              <a:solidFill>
                <a:srgbClr val="FFFFFF"/>
              </a:solidFill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FFFF00"/>
                </a:solidFill>
                <a:latin typeface="Helvetica" charset="0"/>
                <a:ea typeface="SimSun" panose="02010600030101010101" pitchFamily="2" charset="-122"/>
              </a:rPr>
              <a:t>∆ 3  </a:t>
            </a:r>
            <a:r>
              <a:rPr lang="en-US" altLang="zh-CN" sz="1800" dirty="0">
                <a:solidFill>
                  <a:srgbClr val="FFFF00"/>
                </a:solidFill>
                <a:latin typeface="Helvetica" charset="0"/>
                <a:ea typeface="SimSun" panose="02010600030101010101" pitchFamily="2" charset="-122"/>
              </a:rPr>
              <a:t> if </a:t>
            </a:r>
            <a:r>
              <a:rPr lang="en-US" altLang="zh-CN" sz="1800" dirty="0">
                <a:solidFill>
                  <a:srgbClr val="FFFF00"/>
                </a:solidFill>
                <a:latin typeface="Helvetica" charset="0"/>
                <a:ea typeface="SimSun" panose="02010600030101010101" pitchFamily="2" charset="-122"/>
              </a:rPr>
              <a:t>(B &lt; </a:t>
            </a:r>
            <a:r>
              <a:rPr lang="en-US" altLang="zh-CN" sz="1800" dirty="0" err="1">
                <a:solidFill>
                  <a:srgbClr val="FFFF00"/>
                </a:solidFill>
                <a:latin typeface="Helvetica" charset="0"/>
                <a:ea typeface="SimSun" panose="02010600030101010101" pitchFamily="2" charset="-122"/>
              </a:rPr>
              <a:t>minVal</a:t>
            </a:r>
            <a:r>
              <a:rPr lang="en-US" altLang="zh-CN" sz="1800" dirty="0">
                <a:solidFill>
                  <a:srgbClr val="FFFF00"/>
                </a:solidFill>
                <a:latin typeface="Helvetica" charset="0"/>
                <a:ea typeface="SimSun" panose="02010600030101010101" pitchFamily="2" charset="-122"/>
              </a:rPr>
              <a:t>)</a:t>
            </a:r>
            <a:endParaRPr lang="en-US" altLang="zh-CN" sz="1800" dirty="0">
              <a:solidFill>
                <a:srgbClr val="FFFFFF"/>
              </a:solidFill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       </a:t>
            </a: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{</a:t>
            </a:r>
            <a:endParaRPr lang="en-US" altLang="zh-CN" sz="1800" dirty="0">
              <a:solidFill>
                <a:srgbClr val="FFFFFF"/>
              </a:solidFill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            </a:t>
            </a:r>
            <a:r>
              <a:rPr lang="en-US" altLang="zh-CN" sz="1800" dirty="0" err="1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minVal</a:t>
            </a: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= B; </a:t>
            </a:r>
            <a:endParaRPr lang="en-US" altLang="zh-CN" sz="1800" dirty="0">
              <a:solidFill>
                <a:srgbClr val="FFFFFF"/>
              </a:solidFill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        }</a:t>
            </a:r>
            <a:endParaRPr lang="en-US" altLang="zh-CN" sz="1800" dirty="0">
              <a:solidFill>
                <a:srgbClr val="FFFFFF"/>
              </a:solidFill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        return (</a:t>
            </a:r>
            <a:r>
              <a:rPr lang="en-US" altLang="zh-CN" sz="1800" dirty="0" err="1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minVal</a:t>
            </a: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);</a:t>
            </a:r>
            <a:endParaRPr lang="en-US" altLang="zh-CN" sz="1800" dirty="0">
              <a:solidFill>
                <a:srgbClr val="FFFFFF"/>
              </a:solidFill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} // end Min</a:t>
            </a:r>
            <a:endParaRPr lang="en-US" altLang="zh-CN" sz="1800" dirty="0">
              <a:solidFill>
                <a:srgbClr val="FFFFFF"/>
              </a:solidFill>
              <a:latin typeface="Helvetica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ldLvl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Introduction to Software Testing, edition 2  (Ch 9)</a:t>
            </a:r>
            <a:endParaRPr lang="zh-CN" altLang="en-US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© Ammann &amp; Offutt</a:t>
            </a:r>
            <a:endParaRPr lang="en-US" altLang="zh-CN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DFE839A-B23F-4370-8C3A-76EC865F818E}" type="slidenum">
              <a:rPr lang="zh-CN" altLang="en-US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SimSun" panose="02010600030101010101" pitchFamily="2" charset="-122"/>
              </a:rPr>
              <a:t>Equivalent Mutation Example</a:t>
            </a:r>
            <a:endParaRPr lang="en-US" altLang="en-US" sz="3200">
              <a:ea typeface="SimSun" panose="02010600030101010101" pitchFamily="2" charset="-122"/>
            </a:endParaRPr>
          </a:p>
        </p:txBody>
      </p:sp>
      <p:sp>
        <p:nvSpPr>
          <p:cNvPr id="278532" name="Rectangle 4"/>
          <p:cNvSpPr>
            <a:spLocks noChangeArrowheads="1"/>
          </p:cNvSpPr>
          <p:nvPr/>
        </p:nvSpPr>
        <p:spPr bwMode="auto">
          <a:xfrm>
            <a:off x="1816188" y="855768"/>
            <a:ext cx="2357437" cy="958850"/>
          </a:xfrm>
          <a:prstGeom prst="rect">
            <a:avLst/>
          </a:prstGeom>
          <a:solidFill>
            <a:srgbClr val="0033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      </a:t>
            </a:r>
            <a:r>
              <a:rPr lang="en-US" altLang="zh-CN" sz="1800" dirty="0" err="1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minVal</a:t>
            </a: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= A;</a:t>
            </a:r>
            <a:endParaRPr lang="en-US" altLang="zh-CN" sz="1800" dirty="0">
              <a:solidFill>
                <a:srgbClr val="FFFFFF"/>
              </a:solidFill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FFFFFF"/>
                </a:solidFill>
                <a:latin typeface="Helvetica" charset="0"/>
                <a:ea typeface="SimSun" panose="02010600030101010101" pitchFamily="2" charset="-122"/>
              </a:rPr>
              <a:t>       if (B &lt; A)</a:t>
            </a:r>
            <a:endParaRPr lang="en-US" altLang="zh-CN" sz="1800" dirty="0">
              <a:solidFill>
                <a:srgbClr val="FFFFFF"/>
              </a:solidFill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FFF00"/>
                </a:solidFill>
                <a:latin typeface="Helvetica" charset="0"/>
                <a:ea typeface="SimSun" panose="02010600030101010101" pitchFamily="2" charset="-122"/>
              </a:rPr>
              <a:t>∆</a:t>
            </a:r>
            <a:r>
              <a:rPr lang="en-US" altLang="zh-CN" sz="1800" dirty="0">
                <a:solidFill>
                  <a:srgbClr val="FFFF00"/>
                </a:solidFill>
                <a:latin typeface="Helvetica" charset="0"/>
                <a:ea typeface="SimSun" panose="02010600030101010101" pitchFamily="2" charset="-122"/>
              </a:rPr>
              <a:t> 3  if (B &lt; </a:t>
            </a:r>
            <a:r>
              <a:rPr lang="en-US" altLang="zh-CN" sz="1800" dirty="0" err="1">
                <a:solidFill>
                  <a:srgbClr val="FFFF00"/>
                </a:solidFill>
                <a:latin typeface="Helvetica" charset="0"/>
                <a:ea typeface="SimSun" panose="02010600030101010101" pitchFamily="2" charset="-122"/>
              </a:rPr>
              <a:t>minVal</a:t>
            </a:r>
            <a:r>
              <a:rPr lang="en-US" altLang="zh-CN" sz="1800" dirty="0">
                <a:solidFill>
                  <a:srgbClr val="FFFF00"/>
                </a:solidFill>
                <a:latin typeface="Helvetica" charset="0"/>
                <a:ea typeface="SimSun" panose="02010600030101010101" pitchFamily="2" charset="-122"/>
              </a:rPr>
              <a:t>)</a:t>
            </a:r>
            <a:endParaRPr lang="en-US" altLang="zh-CN" dirty="0">
              <a:solidFill>
                <a:srgbClr val="FFFFFF"/>
              </a:solidFill>
              <a:latin typeface="Helvetica" charset="0"/>
              <a:ea typeface="SimSun" panose="02010600030101010101" pitchFamily="2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731963" y="1823982"/>
            <a:ext cx="877728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800" b="0" dirty="0">
                <a:solidFill>
                  <a:srgbClr val="FFFFFF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800" b="0" dirty="0">
                <a:solidFill>
                  <a:srgbClr val="FFFF00"/>
                </a:solidFill>
                <a:latin typeface="Gill Sans MT" panose="020B0502020104020203" pitchFamily="34" charset="0"/>
              </a:rPr>
              <a:t>Convince</a:t>
            </a:r>
            <a:r>
              <a:rPr lang="en-US" altLang="en-US" sz="2800" b="0" dirty="0">
                <a:solidFill>
                  <a:srgbClr val="FFFFFF"/>
                </a:solidFill>
                <a:latin typeface="Gill Sans MT" panose="020B0502020104020203" pitchFamily="34" charset="0"/>
              </a:rPr>
              <a:t> yourselves that this mutant is </a:t>
            </a:r>
            <a:r>
              <a:rPr lang="en-US" altLang="en-US" sz="2800" b="0" dirty="0">
                <a:solidFill>
                  <a:srgbClr val="FFFF00"/>
                </a:solidFill>
                <a:latin typeface="Gill Sans MT" panose="020B0502020104020203" pitchFamily="34" charset="0"/>
              </a:rPr>
              <a:t>equivalent</a:t>
            </a:r>
            <a:endParaRPr lang="en-US" altLang="en-US" sz="2800" b="0" dirty="0">
              <a:solidFill>
                <a:srgbClr val="FFFF00"/>
              </a:solidFill>
              <a:latin typeface="Gill Sans MT" panose="020B0502020104020203" pitchFamily="34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28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Briefly explain </a:t>
            </a:r>
            <a:r>
              <a:rPr lang="en-US" altLang="zh-CN" sz="2800" b="0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why</a:t>
            </a:r>
            <a:endParaRPr lang="en-US" altLang="zh-CN" sz="2800" b="0" dirty="0">
              <a:solidFill>
                <a:srgbClr val="FFFF00"/>
              </a:solidFill>
              <a:latin typeface="Gill Sans MT" panose="020B0502020104020203" pitchFamily="34" charset="0"/>
              <a:ea typeface="SimSun" panose="02010600030101010101" pitchFamily="2" charset="-122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731963" y="3662228"/>
            <a:ext cx="877728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51435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3"/>
            </a:pPr>
            <a:r>
              <a:rPr lang="en-US" altLang="zh-CN" sz="28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Try to </a:t>
            </a:r>
            <a:r>
              <a:rPr lang="en-US" altLang="zh-CN" sz="2800" b="0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prove</a:t>
            </a:r>
            <a:r>
              <a:rPr lang="en-US" altLang="zh-CN" sz="28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the equivalence</a:t>
            </a:r>
            <a:endParaRPr lang="en-US" altLang="zh-CN" sz="2800" b="0" dirty="0">
              <a:solidFill>
                <a:srgbClr val="FFFFFF"/>
              </a:solidFill>
              <a:latin typeface="Gill Sans MT" panose="020B0502020104020203" pitchFamily="34" charset="0"/>
              <a:ea typeface="SimSun" panose="02010600030101010101" pitchFamily="2" charset="-122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      Hint : Think about what must be true to kill the mutant</a:t>
            </a:r>
            <a:endParaRPr lang="en-US" altLang="zh-CN" sz="2800" b="0" dirty="0">
              <a:solidFill>
                <a:srgbClr val="FFFFFF"/>
              </a:solidFill>
              <a:latin typeface="Gill Sans MT" panose="020B0502020104020203" pitchFamily="34" charset="0"/>
              <a:ea typeface="SimSun" panose="02010600030101010101" pitchFamily="2" charset="-122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417766" y="2783838"/>
            <a:ext cx="6580772" cy="902454"/>
          </a:xfrm>
          <a:prstGeom prst="roundRect">
            <a:avLst/>
          </a:prstGeom>
          <a:solidFill>
            <a:srgbClr val="0066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FF00"/>
                </a:solidFill>
                <a:latin typeface="Gill Sans MT" panose="020B0502020104020203" pitchFamily="34" charset="0"/>
              </a:rPr>
              <a:t>A</a:t>
            </a:r>
            <a:r>
              <a:rPr lang="en-US" sz="2800" dirty="0">
                <a:solidFill>
                  <a:srgbClr val="FFFF00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Gill Sans MT" panose="020B0502020104020203" pitchFamily="34" charset="0"/>
              </a:rPr>
              <a:t>and </a:t>
            </a:r>
            <a:r>
              <a:rPr lang="en-US" sz="28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minVal</a:t>
            </a:r>
            <a:r>
              <a:rPr lang="en-US" sz="2800" dirty="0">
                <a:solidFill>
                  <a:srgbClr val="FFFFFF"/>
                </a:solidFill>
                <a:latin typeface="Gill Sans MT" panose="020B0502020104020203" pitchFamily="34" charset="0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Gill Sans MT" panose="020B0502020104020203" pitchFamily="34" charset="0"/>
              </a:rPr>
              <a:t>have the same value at the mutated statement</a:t>
            </a:r>
            <a:endParaRPr lang="en-US" sz="2800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2417766" y="4588176"/>
            <a:ext cx="6580772" cy="1920908"/>
          </a:xfrm>
          <a:prstGeom prst="roundRect">
            <a:avLst/>
          </a:prstGeom>
          <a:solidFill>
            <a:srgbClr val="0066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FFFF"/>
                </a:solidFill>
                <a:latin typeface="Gill Sans MT" panose="020B0502020104020203" pitchFamily="34" charset="0"/>
              </a:rPr>
              <a:t>Infection : </a:t>
            </a:r>
            <a:r>
              <a:rPr lang="en-US" sz="2800" dirty="0">
                <a:solidFill>
                  <a:srgbClr val="FFFF00"/>
                </a:solidFill>
                <a:latin typeface="Gill Sans MT" panose="020B0502020104020203" pitchFamily="34" charset="0"/>
              </a:rPr>
              <a:t>(B &lt; A) != (B &lt; </a:t>
            </a:r>
            <a:r>
              <a:rPr lang="en-US" sz="28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minVal</a:t>
            </a:r>
            <a:r>
              <a:rPr lang="en-US" sz="2800" dirty="0">
                <a:solidFill>
                  <a:srgbClr val="FFFF00"/>
                </a:solidFill>
                <a:latin typeface="Gill Sans MT" panose="020B0502020104020203" pitchFamily="34" charset="0"/>
              </a:rPr>
              <a:t>)</a:t>
            </a:r>
            <a:endParaRPr lang="en-US" sz="2800" dirty="0">
              <a:solidFill>
                <a:srgbClr val="FFFF00"/>
              </a:solidFill>
              <a:latin typeface="Gill Sans MT" panose="020B05020201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FFFF"/>
                </a:solidFill>
                <a:latin typeface="Gill Sans MT" panose="020B0502020104020203" pitchFamily="34" charset="0"/>
              </a:rPr>
              <a:t>Previous statement : </a:t>
            </a:r>
            <a:r>
              <a:rPr lang="en-US" sz="2800" dirty="0" err="1">
                <a:solidFill>
                  <a:srgbClr val="FFFF00"/>
                </a:solidFill>
                <a:latin typeface="Gill Sans MT" panose="020B0502020104020203" pitchFamily="34" charset="0"/>
              </a:rPr>
              <a:t>minVal</a:t>
            </a:r>
            <a:r>
              <a:rPr lang="en-US" sz="2800" dirty="0">
                <a:solidFill>
                  <a:srgbClr val="FFFF00"/>
                </a:solidFill>
                <a:latin typeface="Gill Sans MT" panose="020B0502020104020203" pitchFamily="34" charset="0"/>
              </a:rPr>
              <a:t> = A</a:t>
            </a:r>
            <a:endParaRPr lang="en-US" sz="2800" dirty="0">
              <a:solidFill>
                <a:srgbClr val="FFFF00"/>
              </a:solidFill>
              <a:latin typeface="Gill Sans MT" panose="020B05020201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FFFF"/>
                </a:solidFill>
                <a:latin typeface="Gill Sans MT" panose="020B0502020104020203" pitchFamily="34" charset="0"/>
              </a:rPr>
              <a:t>Substitute : </a:t>
            </a:r>
            <a:r>
              <a:rPr lang="en-US" sz="2800" dirty="0">
                <a:solidFill>
                  <a:srgbClr val="FFFF00"/>
                </a:solidFill>
                <a:latin typeface="Gill Sans MT" panose="020B0502020104020203" pitchFamily="34" charset="0"/>
              </a:rPr>
              <a:t>(B &lt; A) != (B &lt; A)</a:t>
            </a:r>
            <a:endParaRPr lang="en-US" sz="2800" dirty="0">
              <a:solidFill>
                <a:srgbClr val="FFFF00"/>
              </a:solidFill>
              <a:latin typeface="Gill Sans MT" panose="020B05020201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FFFF"/>
                </a:solidFill>
                <a:latin typeface="Gill Sans MT" panose="020B0502020104020203" pitchFamily="34" charset="0"/>
              </a:rPr>
              <a:t>Contradiction … therefore, </a:t>
            </a:r>
            <a:r>
              <a:rPr lang="en-US" sz="3200" b="1" dirty="0">
                <a:solidFill>
                  <a:srgbClr val="FFFF00"/>
                </a:solidFill>
                <a:latin typeface="Gill Sans MT" panose="020B0502020104020203" pitchFamily="34" charset="0"/>
              </a:rPr>
              <a:t>equivalent</a:t>
            </a:r>
            <a:endParaRPr lang="en-US" sz="2800" b="1" dirty="0">
              <a:solidFill>
                <a:srgbClr val="FFFF00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Introduction to Software Testing, edition 2  (Ch 9)</a:t>
            </a:r>
            <a:endParaRPr lang="zh-CN" altLang="en-US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© Ammann &amp; Offutt</a:t>
            </a:r>
            <a:endParaRPr lang="en-US" altLang="zh-CN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1BBCDE2-2F06-438E-9CE2-A728AF223D07}" type="slidenum">
              <a:rPr lang="zh-CN" altLang="en-US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8150" y="1149351"/>
            <a:ext cx="5632450" cy="3884613"/>
          </a:xfrm>
          <a:solidFill>
            <a:schemeClr val="bg1"/>
          </a:solidFill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>
              <a:buFontTx/>
              <a:buNone/>
            </a:pPr>
            <a:r>
              <a:rPr lang="en-US" altLang="zh-CN" sz="2000" dirty="0">
                <a:latin typeface="Helvetica" charset="0"/>
                <a:ea typeface="SimSun" panose="02010600030101010101" pitchFamily="2" charset="-122"/>
              </a:rPr>
              <a:t>1     </a:t>
            </a:r>
            <a:r>
              <a:rPr lang="en-US" altLang="zh-CN" sz="2000" dirty="0" err="1">
                <a:latin typeface="Helvetica" charset="0"/>
                <a:ea typeface="SimSun" panose="02010600030101010101" pitchFamily="2" charset="-122"/>
              </a:rPr>
              <a:t>boolean</a:t>
            </a:r>
            <a:r>
              <a:rPr lang="en-US" altLang="zh-CN" sz="2000" dirty="0">
                <a:latin typeface="Helvetica" charset="0"/>
                <a:ea typeface="SimSun" panose="02010600030101010101" pitchFamily="2" charset="-122"/>
              </a:rPr>
              <a:t> </a:t>
            </a:r>
            <a:r>
              <a:rPr lang="en-US" altLang="zh-CN" sz="2000" dirty="0" err="1">
                <a:latin typeface="Helvetica" charset="0"/>
                <a:ea typeface="SimSun" panose="02010600030101010101" pitchFamily="2" charset="-122"/>
              </a:rPr>
              <a:t>isEven</a:t>
            </a:r>
            <a:r>
              <a:rPr lang="en-US" altLang="zh-CN" sz="2000" dirty="0">
                <a:latin typeface="Helvetica" charset="0"/>
                <a:ea typeface="SimSun" panose="02010600030101010101" pitchFamily="2" charset="-122"/>
              </a:rPr>
              <a:t> (</a:t>
            </a:r>
            <a:r>
              <a:rPr lang="en-US" altLang="zh-CN" sz="2000" dirty="0" err="1">
                <a:latin typeface="Helvetica" charset="0"/>
                <a:ea typeface="SimSun" panose="02010600030101010101" pitchFamily="2" charset="-122"/>
              </a:rPr>
              <a:t>int</a:t>
            </a:r>
            <a:r>
              <a:rPr lang="en-US" altLang="zh-CN" sz="2000" dirty="0">
                <a:latin typeface="Helvetica" charset="0"/>
                <a:ea typeface="SimSun" panose="02010600030101010101" pitchFamily="2" charset="-122"/>
              </a:rPr>
              <a:t> X)</a:t>
            </a:r>
            <a:endParaRPr lang="en-US" altLang="zh-CN" sz="2000" dirty="0">
              <a:latin typeface="Helvetica" charset="0"/>
              <a:ea typeface="SimSun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 dirty="0">
                <a:latin typeface="Helvetica" charset="0"/>
                <a:ea typeface="SimSun" panose="02010600030101010101" pitchFamily="2" charset="-122"/>
              </a:rPr>
              <a:t>2     {</a:t>
            </a:r>
            <a:endParaRPr lang="en-US" altLang="zh-CN" sz="2000" dirty="0">
              <a:latin typeface="Helvetica" charset="0"/>
              <a:ea typeface="SimSun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 dirty="0">
                <a:latin typeface="Helvetica" charset="0"/>
                <a:ea typeface="SimSun" panose="02010600030101010101" pitchFamily="2" charset="-122"/>
              </a:rPr>
              <a:t>3          if (X &lt; 0)</a:t>
            </a:r>
            <a:endParaRPr lang="en-US" altLang="zh-CN" sz="2000" dirty="0">
              <a:latin typeface="Helvetica" charset="0"/>
              <a:ea typeface="SimSun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 dirty="0">
                <a:latin typeface="Helvetica" charset="0"/>
                <a:ea typeface="SimSun" panose="02010600030101010101" pitchFamily="2" charset="-122"/>
              </a:rPr>
              <a:t>4               X = 0 - X;</a:t>
            </a:r>
            <a:endParaRPr lang="en-US" altLang="zh-CN" sz="2000" dirty="0">
              <a:latin typeface="Helvetica" charset="0"/>
              <a:ea typeface="SimSun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tx2"/>
                </a:solidFill>
                <a:latin typeface="Helvetica" charset="0"/>
                <a:ea typeface="SimSun" panose="02010600030101010101" pitchFamily="2" charset="-122"/>
              </a:rPr>
              <a:t>∆</a:t>
            </a:r>
            <a:r>
              <a:rPr lang="en-US" altLang="zh-CN" sz="2000" dirty="0">
                <a:latin typeface="Helvetica" charset="0"/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Helvetica" charset="0"/>
                <a:ea typeface="SimSun" panose="02010600030101010101" pitchFamily="2" charset="-122"/>
              </a:rPr>
              <a:t>4            X = 0;</a:t>
            </a:r>
            <a:endParaRPr lang="en-US" altLang="zh-CN" sz="2000" dirty="0">
              <a:solidFill>
                <a:schemeClr val="tx2"/>
              </a:solidFill>
              <a:latin typeface="Helvetica" charset="0"/>
              <a:ea typeface="SimSun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 dirty="0">
                <a:latin typeface="Helvetica" charset="0"/>
                <a:ea typeface="SimSun" panose="02010600030101010101" pitchFamily="2" charset="-122"/>
              </a:rPr>
              <a:t>5           if (double) (X/2) == ((double) X) / 2.0</a:t>
            </a:r>
            <a:endParaRPr lang="en-US" altLang="zh-CN" sz="2000" dirty="0">
              <a:latin typeface="Helvetica" charset="0"/>
              <a:ea typeface="SimSun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 dirty="0">
                <a:latin typeface="Helvetica" charset="0"/>
                <a:ea typeface="SimSun" panose="02010600030101010101" pitchFamily="2" charset="-122"/>
              </a:rPr>
              <a:t>6               return (true);</a:t>
            </a:r>
            <a:endParaRPr lang="en-US" altLang="zh-CN" sz="2000" dirty="0">
              <a:latin typeface="Helvetica" charset="0"/>
              <a:ea typeface="SimSun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 dirty="0">
                <a:latin typeface="Helvetica" charset="0"/>
                <a:ea typeface="SimSun" panose="02010600030101010101" pitchFamily="2" charset="-122"/>
              </a:rPr>
              <a:t>7           else</a:t>
            </a:r>
            <a:endParaRPr lang="en-US" altLang="zh-CN" sz="2000" dirty="0">
              <a:latin typeface="Helvetica" charset="0"/>
              <a:ea typeface="SimSun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 dirty="0">
                <a:latin typeface="Helvetica" charset="0"/>
                <a:ea typeface="SimSun" panose="02010600030101010101" pitchFamily="2" charset="-122"/>
              </a:rPr>
              <a:t>8               return (false);</a:t>
            </a:r>
            <a:endParaRPr lang="en-US" altLang="zh-CN" sz="2000" dirty="0">
              <a:latin typeface="Helvetica" charset="0"/>
              <a:ea typeface="SimSun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 dirty="0">
                <a:latin typeface="Helvetica" charset="0"/>
                <a:ea typeface="SimSun" panose="02010600030101010101" pitchFamily="2" charset="-122"/>
              </a:rPr>
              <a:t>9     }</a:t>
            </a:r>
            <a:endParaRPr lang="zh-CN" altLang="en-US" sz="2000" dirty="0">
              <a:latin typeface="Helvetica" charset="0"/>
              <a:ea typeface="SimSun" panose="02010600030101010101" pitchFamily="2" charset="-122"/>
            </a:endParaRPr>
          </a:p>
        </p:txBody>
      </p:sp>
      <p:sp>
        <p:nvSpPr>
          <p:cNvPr id="1434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Strong Versus Weak Mutation</a:t>
            </a:r>
            <a:endParaRPr lang="en-US" altLang="zh-CN" smtClean="0">
              <a:ea typeface="SimSun" panose="02010600030101010101" pitchFamily="2" charset="-122"/>
            </a:endParaRPr>
          </a:p>
        </p:txBody>
      </p:sp>
      <p:grpSp>
        <p:nvGrpSpPr>
          <p:cNvPr id="2" name="Group 14"/>
          <p:cNvGrpSpPr/>
          <p:nvPr/>
        </p:nvGrpSpPr>
        <p:grpSpPr bwMode="auto">
          <a:xfrm>
            <a:off x="3841750" y="1577975"/>
            <a:ext cx="6343650" cy="1239838"/>
            <a:chOff x="784" y="1001"/>
            <a:chExt cx="3996" cy="781"/>
          </a:xfrm>
        </p:grpSpPr>
        <p:sp>
          <p:nvSpPr>
            <p:cNvPr id="264199" name="Text Box 7"/>
            <p:cNvSpPr txBox="1">
              <a:spLocks noChangeArrowheads="1"/>
            </p:cNvSpPr>
            <p:nvPr/>
          </p:nvSpPr>
          <p:spPr bwMode="auto">
            <a:xfrm>
              <a:off x="3218" y="1001"/>
              <a:ext cx="1562" cy="258"/>
            </a:xfrm>
            <a:prstGeom prst="rect">
              <a:avLst/>
            </a:prstGeom>
            <a:solidFill>
              <a:srgbClr val="0033CC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000" u="sng" dirty="0" err="1">
                  <a:solidFill>
                    <a:srgbClr val="FAFD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</a:rPr>
                <a:t>Reachability</a:t>
              </a:r>
              <a:r>
                <a:rPr lang="en-US" sz="2000" dirty="0">
                  <a:solidFill>
                    <a:srgbClr val="FAFD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</a:rPr>
                <a:t> : X &lt; 0</a:t>
              </a:r>
              <a:endParaRPr lang="en-US" sz="2000" dirty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endParaRPr>
            </a:p>
          </p:txBody>
        </p:sp>
        <p:sp>
          <p:nvSpPr>
            <p:cNvPr id="14352" name="Line 8"/>
            <p:cNvSpPr>
              <a:spLocks noChangeShapeType="1"/>
            </p:cNvSpPr>
            <p:nvPr/>
          </p:nvSpPr>
          <p:spPr bwMode="auto">
            <a:xfrm flipH="1">
              <a:off x="784" y="1044"/>
              <a:ext cx="2426" cy="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3" name="Group 15"/>
          <p:cNvGrpSpPr/>
          <p:nvPr/>
        </p:nvGrpSpPr>
        <p:grpSpPr bwMode="auto">
          <a:xfrm>
            <a:off x="3895726" y="2262189"/>
            <a:ext cx="6194425" cy="523875"/>
            <a:chOff x="1025" y="1425"/>
            <a:chExt cx="3902" cy="330"/>
          </a:xfrm>
        </p:grpSpPr>
        <p:sp>
          <p:nvSpPr>
            <p:cNvPr id="14349" name="Line 10"/>
            <p:cNvSpPr>
              <a:spLocks noChangeShapeType="1"/>
            </p:cNvSpPr>
            <p:nvPr/>
          </p:nvSpPr>
          <p:spPr bwMode="auto">
            <a:xfrm flipH="1">
              <a:off x="1025" y="1491"/>
              <a:ext cx="2337" cy="2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64203" name="Text Box 11"/>
            <p:cNvSpPr txBox="1">
              <a:spLocks noChangeArrowheads="1"/>
            </p:cNvSpPr>
            <p:nvPr/>
          </p:nvSpPr>
          <p:spPr bwMode="auto">
            <a:xfrm>
              <a:off x="3365" y="1425"/>
              <a:ext cx="1562" cy="258"/>
            </a:xfrm>
            <a:prstGeom prst="rect">
              <a:avLst/>
            </a:prstGeom>
            <a:solidFill>
              <a:srgbClr val="0033CC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000" u="sng" dirty="0">
                  <a:solidFill>
                    <a:srgbClr val="FAFD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</a:rPr>
                <a:t>Infection</a:t>
              </a:r>
              <a:r>
                <a:rPr lang="en-US" sz="2000" dirty="0">
                  <a:solidFill>
                    <a:srgbClr val="FAFD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</a:rPr>
                <a:t> : X != 0</a:t>
              </a:r>
              <a:endParaRPr lang="en-US" sz="2000" dirty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endParaRPr>
            </a:p>
          </p:txBody>
        </p:sp>
      </p:grpSp>
      <p:sp>
        <p:nvSpPr>
          <p:cNvPr id="264204" name="Text Box 12"/>
          <p:cNvSpPr txBox="1">
            <a:spLocks noChangeArrowheads="1"/>
          </p:cNvSpPr>
          <p:nvPr/>
        </p:nvSpPr>
        <p:spPr bwMode="auto">
          <a:xfrm>
            <a:off x="7604126" y="2936875"/>
            <a:ext cx="2811463" cy="707886"/>
          </a:xfrm>
          <a:prstGeom prst="rect">
            <a:avLst/>
          </a:prstGeom>
          <a:solidFill>
            <a:srgbClr val="0033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(X = -6) will kill mutant 4 under </a:t>
            </a:r>
            <a:r>
              <a:rPr lang="en-US" sz="2000" u="sng" dirty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weak mutation</a:t>
            </a:r>
            <a:endParaRPr lang="en-US" sz="2000" u="sng" dirty="0">
              <a:solidFill>
                <a:srgbClr val="FAFD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</a:endParaRPr>
          </a:p>
        </p:txBody>
      </p:sp>
      <p:grpSp>
        <p:nvGrpSpPr>
          <p:cNvPr id="4" name="Group 16"/>
          <p:cNvGrpSpPr/>
          <p:nvPr/>
        </p:nvGrpSpPr>
        <p:grpSpPr bwMode="auto">
          <a:xfrm>
            <a:off x="4838701" y="3519488"/>
            <a:ext cx="5573713" cy="2940050"/>
            <a:chOff x="2088" y="2217"/>
            <a:chExt cx="3511" cy="1852"/>
          </a:xfrm>
        </p:grpSpPr>
        <p:sp>
          <p:nvSpPr>
            <p:cNvPr id="14347" name="Line 9"/>
            <p:cNvSpPr>
              <a:spLocks noChangeShapeType="1"/>
            </p:cNvSpPr>
            <p:nvPr/>
          </p:nvSpPr>
          <p:spPr bwMode="auto">
            <a:xfrm flipH="1" flipV="1">
              <a:off x="2088" y="2217"/>
              <a:ext cx="835" cy="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64205" name="Text Box 13"/>
            <p:cNvSpPr txBox="1">
              <a:spLocks noChangeArrowheads="1"/>
            </p:cNvSpPr>
            <p:nvPr/>
          </p:nvSpPr>
          <p:spPr bwMode="auto">
            <a:xfrm>
              <a:off x="2277" y="2467"/>
              <a:ext cx="3322" cy="1602"/>
            </a:xfrm>
            <a:prstGeom prst="rect">
              <a:avLst/>
            </a:prstGeom>
            <a:solidFill>
              <a:srgbClr val="0033CC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000" u="sng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</a:rPr>
                <a:t>Propagation</a:t>
              </a:r>
              <a:r>
                <a:rPr lang="en-US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</a:rPr>
                <a:t> :</a:t>
              </a:r>
              <a:endPara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endParaRP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  <a:ea typeface="SimSun" panose="02010600030101010101" pitchFamily="2" charset="-122"/>
                </a:rPr>
                <a:t>((double) ((0-X)/2) == ((double) 0-X) / 2.0)</a:t>
              </a:r>
              <a:endParaRPr lang="en-US" altLang="zh-CN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anose="02010600030101010101" pitchFamily="2" charset="-122"/>
              </a:endParaRP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  <a:ea typeface="SimSun" panose="02010600030101010101" pitchFamily="2" charset="-122"/>
                </a:rPr>
                <a:t>!=   ((double) (0/2) == ((double) 0) / 2.0)</a:t>
              </a:r>
              <a:endParaRPr lang="en-US" altLang="zh-CN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anose="02010600030101010101" pitchFamily="2" charset="-122"/>
              </a:endParaRP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  <a:ea typeface="SimSun" panose="02010600030101010101" pitchFamily="2" charset="-122"/>
                </a:rPr>
                <a:t>That is, X is </a:t>
              </a:r>
              <a:r>
                <a:rPr lang="en-US" altLang="zh-CN" sz="2000" u="sng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  <a:ea typeface="SimSun" panose="02010600030101010101" pitchFamily="2" charset="-122"/>
                </a:rPr>
                <a:t>not</a:t>
              </a:r>
              <a:r>
                <a:rPr lang="en-US" altLang="zh-CN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  <a:ea typeface="SimSun" panose="02010600030101010101" pitchFamily="2" charset="-122"/>
                </a:rPr>
                <a:t> even …</a:t>
              </a:r>
              <a:endParaRPr lang="en-US" altLang="zh-CN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anose="02010600030101010101" pitchFamily="2" charset="-122"/>
              </a:endParaRP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  <a:ea typeface="SimSun" panose="02010600030101010101" pitchFamily="2" charset="-122"/>
                </a:rPr>
                <a:t>Thus (X = -6) does </a:t>
              </a:r>
              <a:r>
                <a:rPr lang="en-US" altLang="zh-CN" sz="2000" i="1" u="sng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  <a:ea typeface="SimSun" panose="02010600030101010101" pitchFamily="2" charset="-122"/>
                </a:rPr>
                <a:t>not</a:t>
              </a:r>
              <a:r>
                <a:rPr lang="en-US" altLang="zh-CN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  <a:ea typeface="SimSun" panose="02010600030101010101" pitchFamily="2" charset="-122"/>
                </a:rPr>
                <a:t> kill the mutant under strong mutation</a:t>
              </a:r>
              <a:endPara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04" grpId="0" bldLvl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Introduction to Software Testing, edition 2  (Ch 9)</a:t>
            </a:r>
            <a:endParaRPr lang="zh-CN" altLang="en-US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© Ammann &amp; Offutt</a:t>
            </a:r>
            <a:endParaRPr lang="en-US" altLang="zh-CN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863F93-73EE-4BE0-BB20-060030C15AD2}" type="slidenum">
              <a:rPr lang="zh-CN" altLang="en-US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pSp>
        <p:nvGrpSpPr>
          <p:cNvPr id="2" name="Group 57"/>
          <p:cNvGrpSpPr/>
          <p:nvPr/>
        </p:nvGrpSpPr>
        <p:grpSpPr bwMode="auto">
          <a:xfrm>
            <a:off x="4300539" y="995363"/>
            <a:ext cx="6264275" cy="4857750"/>
            <a:chOff x="1749" y="627"/>
            <a:chExt cx="3946" cy="3060"/>
          </a:xfrm>
        </p:grpSpPr>
        <p:sp>
          <p:nvSpPr>
            <p:cNvPr id="15416" name="AutoShape 42"/>
            <p:cNvSpPr>
              <a:spLocks noChangeArrowheads="1"/>
            </p:cNvSpPr>
            <p:nvPr/>
          </p:nvSpPr>
          <p:spPr bwMode="auto">
            <a:xfrm flipV="1">
              <a:off x="1749" y="627"/>
              <a:ext cx="3946" cy="3060"/>
            </a:xfrm>
            <a:prstGeom prst="flowChartPunchedCard">
              <a:avLst/>
            </a:prstGeom>
            <a:solidFill>
              <a:srgbClr val="0033CC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b="0">
                <a:latin typeface="Gill Sans MT" panose="020B0502020104020203" pitchFamily="34" charset="0"/>
              </a:endParaRPr>
            </a:p>
          </p:txBody>
        </p:sp>
        <p:sp>
          <p:nvSpPr>
            <p:cNvPr id="279595" name="Text Box 43"/>
            <p:cNvSpPr txBox="1">
              <a:spLocks noChangeArrowheads="1"/>
            </p:cNvSpPr>
            <p:nvPr/>
          </p:nvSpPr>
          <p:spPr bwMode="auto">
            <a:xfrm>
              <a:off x="2009" y="1829"/>
              <a:ext cx="908" cy="4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</a:rPr>
                <a:t>Automated steps</a:t>
              </a:r>
              <a:endParaRPr lang="en-US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endParaRPr>
            </a:p>
          </p:txBody>
        </p:sp>
      </p:grpSp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Testing Programs with Mutation</a:t>
            </a:r>
            <a:endParaRPr lang="en-US" altLang="en-US" smtClean="0"/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2852739" y="1222375"/>
            <a:ext cx="1279525" cy="707886"/>
          </a:xfrm>
          <a:prstGeom prst="rect">
            <a:avLst/>
          </a:prstGeom>
          <a:solidFill>
            <a:srgbClr val="0000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b="0" dirty="0">
                <a:solidFill>
                  <a:srgbClr val="FFFFFF"/>
                </a:solidFill>
                <a:latin typeface="Gill Sans MT" panose="020B0502020104020203" pitchFamily="34" charset="0"/>
              </a:rPr>
              <a:t>Input test method</a:t>
            </a:r>
            <a:endParaRPr lang="en-US" altLang="en-US" b="0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sp>
        <p:nvSpPr>
          <p:cNvPr id="15368" name="Text Box 5"/>
          <p:cNvSpPr txBox="1">
            <a:spLocks noChangeArrowheads="1"/>
          </p:cNvSpPr>
          <p:nvPr/>
        </p:nvSpPr>
        <p:spPr bwMode="auto">
          <a:xfrm>
            <a:off x="1668464" y="1222376"/>
            <a:ext cx="833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b="0">
                <a:solidFill>
                  <a:srgbClr val="FFFFFF"/>
                </a:solidFill>
                <a:latin typeface="Gill Sans MT" panose="020B0502020104020203" pitchFamily="34" charset="0"/>
              </a:rPr>
              <a:t>Prog</a:t>
            </a:r>
            <a:endParaRPr lang="en-US" altLang="en-US" b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3" name="Group 46"/>
          <p:cNvGrpSpPr/>
          <p:nvPr/>
        </p:nvGrpSpPr>
        <p:grpSpPr bwMode="auto">
          <a:xfrm>
            <a:off x="4132263" y="1222376"/>
            <a:ext cx="1473200" cy="708025"/>
            <a:chOff x="1643" y="770"/>
            <a:chExt cx="928" cy="446"/>
          </a:xfrm>
        </p:grpSpPr>
        <p:sp>
          <p:nvSpPr>
            <p:cNvPr id="15414" name="Text Box 6"/>
            <p:cNvSpPr txBox="1">
              <a:spLocks noChangeArrowheads="1"/>
            </p:cNvSpPr>
            <p:nvPr/>
          </p:nvSpPr>
          <p:spPr bwMode="auto">
            <a:xfrm>
              <a:off x="1866" y="770"/>
              <a:ext cx="705" cy="446"/>
            </a:xfrm>
            <a:prstGeom prst="rect">
              <a:avLst/>
            </a:prstGeom>
            <a:solidFill>
              <a:srgbClr val="0000FF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0">
                  <a:solidFill>
                    <a:srgbClr val="FFFFFF"/>
                  </a:solidFill>
                  <a:latin typeface="Gill Sans MT" panose="020B0502020104020203" pitchFamily="34" charset="0"/>
                </a:rPr>
                <a:t>Create mutants</a:t>
              </a:r>
              <a:endParaRPr lang="en-US" altLang="en-US" b="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5415" name="Line 26"/>
            <p:cNvSpPr>
              <a:spLocks noChangeShapeType="1"/>
            </p:cNvSpPr>
            <p:nvPr/>
          </p:nvSpPr>
          <p:spPr bwMode="auto">
            <a:xfrm>
              <a:off x="1643" y="1000"/>
              <a:ext cx="2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4" name="Group 49"/>
          <p:cNvGrpSpPr/>
          <p:nvPr/>
        </p:nvGrpSpPr>
        <p:grpSpPr bwMode="auto">
          <a:xfrm>
            <a:off x="9123363" y="1222375"/>
            <a:ext cx="1358900" cy="730250"/>
            <a:chOff x="4787" y="770"/>
            <a:chExt cx="856" cy="460"/>
          </a:xfrm>
        </p:grpSpPr>
        <p:sp>
          <p:nvSpPr>
            <p:cNvPr id="15412" name="Text Box 9"/>
            <p:cNvSpPr txBox="1">
              <a:spLocks noChangeArrowheads="1"/>
            </p:cNvSpPr>
            <p:nvPr/>
          </p:nvSpPr>
          <p:spPr bwMode="auto">
            <a:xfrm>
              <a:off x="5010" y="770"/>
              <a:ext cx="633" cy="460"/>
            </a:xfrm>
            <a:prstGeom prst="rect">
              <a:avLst/>
            </a:prstGeom>
            <a:solidFill>
              <a:srgbClr val="0000FF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0">
                  <a:solidFill>
                    <a:srgbClr val="FFFFFF"/>
                  </a:solidFill>
                  <a:latin typeface="Gill Sans MT" panose="020B0502020104020203" pitchFamily="34" charset="0"/>
                </a:rPr>
                <a:t>Run T on P</a:t>
              </a:r>
              <a:endParaRPr lang="en-US" altLang="en-US" b="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5413" name="Line 27"/>
            <p:cNvSpPr>
              <a:spLocks noChangeShapeType="1"/>
            </p:cNvSpPr>
            <p:nvPr/>
          </p:nvSpPr>
          <p:spPr bwMode="auto">
            <a:xfrm>
              <a:off x="4787" y="1000"/>
              <a:ext cx="223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5" name="Group 50"/>
          <p:cNvGrpSpPr/>
          <p:nvPr/>
        </p:nvGrpSpPr>
        <p:grpSpPr bwMode="auto">
          <a:xfrm>
            <a:off x="8609013" y="1943101"/>
            <a:ext cx="1873250" cy="1933575"/>
            <a:chOff x="4463" y="1224"/>
            <a:chExt cx="1180" cy="1218"/>
          </a:xfrm>
        </p:grpSpPr>
        <p:sp>
          <p:nvSpPr>
            <p:cNvPr id="15410" name="Text Box 10"/>
            <p:cNvSpPr txBox="1">
              <a:spLocks noChangeArrowheads="1"/>
            </p:cNvSpPr>
            <p:nvPr/>
          </p:nvSpPr>
          <p:spPr bwMode="auto">
            <a:xfrm>
              <a:off x="4463" y="1550"/>
              <a:ext cx="1180" cy="892"/>
            </a:xfrm>
            <a:prstGeom prst="rect">
              <a:avLst/>
            </a:prstGeom>
            <a:solidFill>
              <a:srgbClr val="0000FF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0">
                  <a:solidFill>
                    <a:srgbClr val="FFFFFF"/>
                  </a:solidFill>
                  <a:latin typeface="Gill Sans MT" panose="020B0502020104020203" pitchFamily="34" charset="0"/>
                </a:rPr>
                <a:t>Run mutants:</a:t>
              </a:r>
              <a:endParaRPr lang="en-US" altLang="en-US" b="0">
                <a:solidFill>
                  <a:srgbClr val="FFFFFF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en-US" b="0">
                  <a:solidFill>
                    <a:srgbClr val="FFFFFF"/>
                  </a:solidFill>
                  <a:latin typeface="Gill Sans MT" panose="020B0502020104020203" pitchFamily="34" charset="0"/>
                </a:rPr>
                <a:t> schema-based</a:t>
              </a:r>
              <a:endParaRPr lang="en-US" altLang="en-US" b="0">
                <a:solidFill>
                  <a:srgbClr val="FFFFFF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en-US" b="0">
                  <a:solidFill>
                    <a:srgbClr val="FFFFFF"/>
                  </a:solidFill>
                  <a:latin typeface="Gill Sans MT" panose="020B0502020104020203" pitchFamily="34" charset="0"/>
                </a:rPr>
                <a:t> weak</a:t>
              </a:r>
              <a:endParaRPr lang="en-US" altLang="en-US" b="0">
                <a:solidFill>
                  <a:srgbClr val="FFFFFF"/>
                </a:solidFill>
                <a:latin typeface="Gill Sans MT" panose="020B0502020104020203" pitchFamily="34" charset="0"/>
              </a:endParaRPr>
            </a:p>
            <a:p>
              <a:pPr eaLnBrk="0" fontAlgn="base" hangingPunct="0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en-US" b="0">
                  <a:solidFill>
                    <a:srgbClr val="FFFFFF"/>
                  </a:solidFill>
                  <a:latin typeface="Gill Sans MT" panose="020B0502020104020203" pitchFamily="34" charset="0"/>
                </a:rPr>
                <a:t> selective</a:t>
              </a:r>
              <a:endParaRPr lang="en-US" altLang="en-US" b="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5411" name="Line 30"/>
            <p:cNvSpPr>
              <a:spLocks noChangeShapeType="1"/>
            </p:cNvSpPr>
            <p:nvPr/>
          </p:nvSpPr>
          <p:spPr bwMode="auto">
            <a:xfrm flipH="1">
              <a:off x="5054" y="1224"/>
              <a:ext cx="231" cy="32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6" name="Group 51"/>
          <p:cNvGrpSpPr/>
          <p:nvPr/>
        </p:nvGrpSpPr>
        <p:grpSpPr bwMode="auto">
          <a:xfrm>
            <a:off x="8872538" y="3897314"/>
            <a:ext cx="1382712" cy="1423987"/>
            <a:chOff x="4629" y="2455"/>
            <a:chExt cx="871" cy="897"/>
          </a:xfrm>
        </p:grpSpPr>
        <p:sp>
          <p:nvSpPr>
            <p:cNvPr id="15408" name="Text Box 11"/>
            <p:cNvSpPr txBox="1">
              <a:spLocks noChangeArrowheads="1"/>
            </p:cNvSpPr>
            <p:nvPr/>
          </p:nvSpPr>
          <p:spPr bwMode="auto">
            <a:xfrm>
              <a:off x="4629" y="2700"/>
              <a:ext cx="871" cy="652"/>
            </a:xfrm>
            <a:prstGeom prst="rect">
              <a:avLst/>
            </a:prstGeom>
            <a:solidFill>
              <a:srgbClr val="0000FF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0">
                  <a:solidFill>
                    <a:srgbClr val="FFFFFF"/>
                  </a:solidFill>
                  <a:latin typeface="Gill Sans MT" panose="020B0502020104020203" pitchFamily="34" charset="0"/>
                </a:rPr>
                <a:t>Eliminate ineffective TCs</a:t>
              </a:r>
              <a:endParaRPr lang="en-US" altLang="en-US" b="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5409" name="Line 31"/>
            <p:cNvSpPr>
              <a:spLocks noChangeShapeType="1"/>
            </p:cNvSpPr>
            <p:nvPr/>
          </p:nvSpPr>
          <p:spPr bwMode="auto">
            <a:xfrm>
              <a:off x="5069" y="2455"/>
              <a:ext cx="0" cy="24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7" name="Group 59"/>
          <p:cNvGrpSpPr/>
          <p:nvPr/>
        </p:nvGrpSpPr>
        <p:grpSpPr bwMode="auto">
          <a:xfrm>
            <a:off x="7524751" y="1222376"/>
            <a:ext cx="1598613" cy="708025"/>
            <a:chOff x="3780" y="770"/>
            <a:chExt cx="1007" cy="446"/>
          </a:xfrm>
        </p:grpSpPr>
        <p:sp>
          <p:nvSpPr>
            <p:cNvPr id="15406" name="Text Box 8"/>
            <p:cNvSpPr txBox="1">
              <a:spLocks noChangeArrowheads="1"/>
            </p:cNvSpPr>
            <p:nvPr/>
          </p:nvSpPr>
          <p:spPr bwMode="auto">
            <a:xfrm>
              <a:off x="4002" y="770"/>
              <a:ext cx="785" cy="446"/>
            </a:xfrm>
            <a:prstGeom prst="rect">
              <a:avLst/>
            </a:prstGeom>
            <a:solidFill>
              <a:srgbClr val="0000FF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0">
                  <a:solidFill>
                    <a:srgbClr val="FFFFFF"/>
                  </a:solidFill>
                  <a:latin typeface="Gill Sans MT" panose="020B0502020104020203" pitchFamily="34" charset="0"/>
                </a:rPr>
                <a:t>Generate test cases</a:t>
              </a:r>
              <a:endParaRPr lang="en-US" altLang="en-US" b="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5407" name="Line 28"/>
            <p:cNvSpPr>
              <a:spLocks noChangeShapeType="1"/>
            </p:cNvSpPr>
            <p:nvPr/>
          </p:nvSpPr>
          <p:spPr bwMode="auto">
            <a:xfrm>
              <a:off x="3780" y="1000"/>
              <a:ext cx="223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8" name="Group 58"/>
          <p:cNvGrpSpPr/>
          <p:nvPr/>
        </p:nvGrpSpPr>
        <p:grpSpPr bwMode="auto">
          <a:xfrm>
            <a:off x="5605464" y="1222375"/>
            <a:ext cx="1920875" cy="1035050"/>
            <a:chOff x="2571" y="770"/>
            <a:chExt cx="1210" cy="652"/>
          </a:xfrm>
        </p:grpSpPr>
        <p:sp>
          <p:nvSpPr>
            <p:cNvPr id="15404" name="Line 29"/>
            <p:cNvSpPr>
              <a:spLocks noChangeShapeType="1"/>
            </p:cNvSpPr>
            <p:nvPr/>
          </p:nvSpPr>
          <p:spPr bwMode="auto">
            <a:xfrm>
              <a:off x="2571" y="1000"/>
              <a:ext cx="223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5405" name="Text Box 7"/>
            <p:cNvSpPr txBox="1">
              <a:spLocks noChangeArrowheads="1"/>
            </p:cNvSpPr>
            <p:nvPr/>
          </p:nvSpPr>
          <p:spPr bwMode="auto">
            <a:xfrm>
              <a:off x="2795" y="770"/>
              <a:ext cx="986" cy="652"/>
            </a:xfrm>
            <a:prstGeom prst="rect">
              <a:avLst/>
            </a:prstGeom>
            <a:solidFill>
              <a:srgbClr val="0000FF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0">
                  <a:solidFill>
                    <a:srgbClr val="FFFFFF"/>
                  </a:solidFill>
                  <a:latin typeface="Gill Sans MT" panose="020B0502020104020203" pitchFamily="34" charset="0"/>
                </a:rPr>
                <a:t>Run equivalence detector</a:t>
              </a:r>
              <a:endParaRPr lang="en-US" altLang="en-US" b="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9" name="Group 52"/>
          <p:cNvGrpSpPr/>
          <p:nvPr/>
        </p:nvGrpSpPr>
        <p:grpSpPr bwMode="auto">
          <a:xfrm>
            <a:off x="5921376" y="3946525"/>
            <a:ext cx="2936875" cy="1714500"/>
            <a:chOff x="2770" y="2486"/>
            <a:chExt cx="1850" cy="1080"/>
          </a:xfrm>
        </p:grpSpPr>
        <p:sp>
          <p:nvSpPr>
            <p:cNvPr id="15400" name="Line 32"/>
            <p:cNvSpPr>
              <a:spLocks noChangeShapeType="1"/>
            </p:cNvSpPr>
            <p:nvPr/>
          </p:nvSpPr>
          <p:spPr bwMode="auto">
            <a:xfrm>
              <a:off x="3815" y="3026"/>
              <a:ext cx="805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  <p:grpSp>
          <p:nvGrpSpPr>
            <p:cNvPr id="15401" name="Group 25"/>
            <p:cNvGrpSpPr/>
            <p:nvPr/>
          </p:nvGrpSpPr>
          <p:grpSpPr bwMode="auto">
            <a:xfrm>
              <a:off x="2770" y="2486"/>
              <a:ext cx="1037" cy="1080"/>
              <a:chOff x="3110" y="2486"/>
              <a:chExt cx="1037" cy="1080"/>
            </a:xfrm>
          </p:grpSpPr>
          <p:sp>
            <p:nvSpPr>
              <p:cNvPr id="15402" name="AutoShape 19"/>
              <p:cNvSpPr>
                <a:spLocks noChangeArrowheads="1"/>
              </p:cNvSpPr>
              <p:nvPr/>
            </p:nvSpPr>
            <p:spPr bwMode="auto">
              <a:xfrm>
                <a:off x="3110" y="2486"/>
                <a:ext cx="1037" cy="1080"/>
              </a:xfrm>
              <a:prstGeom prst="diamond">
                <a:avLst/>
              </a:prstGeom>
              <a:solidFill>
                <a:srgbClr val="0000FF"/>
              </a:solidFill>
              <a:ln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b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5403" name="Text Box 16"/>
              <p:cNvSpPr txBox="1">
                <a:spLocks noChangeArrowheads="1"/>
              </p:cNvSpPr>
              <p:nvPr/>
            </p:nvSpPr>
            <p:spPr bwMode="auto">
              <a:xfrm>
                <a:off x="3212" y="2793"/>
                <a:ext cx="834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b="0">
                    <a:solidFill>
                      <a:srgbClr val="FFFFFF"/>
                    </a:solidFill>
                    <a:latin typeface="Gill Sans MT" panose="020B0502020104020203" pitchFamily="34" charset="0"/>
                  </a:rPr>
                  <a:t>Threshold   reached   ?</a:t>
                </a:r>
                <a:endParaRPr lang="en-US" altLang="en-US" b="0">
                  <a:solidFill>
                    <a:srgbClr val="FFFFFF"/>
                  </a:solidFill>
                  <a:latin typeface="Gill Sans MT" panose="020B0502020104020203" pitchFamily="34" charset="0"/>
                </a:endParaRPr>
              </a:p>
            </p:txBody>
          </p:sp>
        </p:grpSp>
      </p:grpSp>
      <p:grpSp>
        <p:nvGrpSpPr>
          <p:cNvPr id="11" name="Group 55"/>
          <p:cNvGrpSpPr/>
          <p:nvPr/>
        </p:nvGrpSpPr>
        <p:grpSpPr bwMode="auto">
          <a:xfrm>
            <a:off x="2381251" y="1703389"/>
            <a:ext cx="468313" cy="3875087"/>
            <a:chOff x="540" y="1073"/>
            <a:chExt cx="295" cy="2441"/>
          </a:xfrm>
        </p:grpSpPr>
        <p:sp>
          <p:nvSpPr>
            <p:cNvPr id="15398" name="Line 37"/>
            <p:cNvSpPr>
              <a:spLocks noChangeShapeType="1"/>
            </p:cNvSpPr>
            <p:nvPr/>
          </p:nvSpPr>
          <p:spPr bwMode="auto">
            <a:xfrm>
              <a:off x="545" y="1073"/>
              <a:ext cx="0" cy="24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5399" name="Line 38"/>
            <p:cNvSpPr>
              <a:spLocks noChangeShapeType="1"/>
            </p:cNvSpPr>
            <p:nvPr/>
          </p:nvSpPr>
          <p:spPr bwMode="auto">
            <a:xfrm>
              <a:off x="540" y="1073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15377" name="Line 39"/>
          <p:cNvSpPr>
            <a:spLocks noChangeShapeType="1"/>
          </p:cNvSpPr>
          <p:nvPr/>
        </p:nvSpPr>
        <p:spPr bwMode="auto">
          <a:xfrm>
            <a:off x="2381251" y="1455738"/>
            <a:ext cx="4683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AFD00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12" name="Group 56"/>
          <p:cNvGrpSpPr/>
          <p:nvPr/>
        </p:nvGrpSpPr>
        <p:grpSpPr bwMode="auto">
          <a:xfrm>
            <a:off x="2851150" y="2516189"/>
            <a:ext cx="3049588" cy="2287587"/>
            <a:chOff x="836" y="1585"/>
            <a:chExt cx="1921" cy="1441"/>
          </a:xfrm>
        </p:grpSpPr>
        <p:sp>
          <p:nvSpPr>
            <p:cNvPr id="15395" name="Text Box 12"/>
            <p:cNvSpPr txBox="1">
              <a:spLocks noChangeArrowheads="1"/>
            </p:cNvSpPr>
            <p:nvPr/>
          </p:nvSpPr>
          <p:spPr bwMode="auto">
            <a:xfrm>
              <a:off x="836" y="1585"/>
              <a:ext cx="806" cy="446"/>
            </a:xfrm>
            <a:prstGeom prst="rect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0">
                  <a:solidFill>
                    <a:srgbClr val="FFFFFF"/>
                  </a:solidFill>
                  <a:latin typeface="Gill Sans MT" panose="020B0502020104020203" pitchFamily="34" charset="0"/>
                </a:rPr>
                <a:t>Define threshold</a:t>
              </a:r>
              <a:endParaRPr lang="en-US" altLang="en-US" b="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5396" name="Line 44"/>
            <p:cNvSpPr>
              <a:spLocks noChangeShapeType="1"/>
            </p:cNvSpPr>
            <p:nvPr/>
          </p:nvSpPr>
          <p:spPr bwMode="auto">
            <a:xfrm flipH="1">
              <a:off x="1238" y="3026"/>
              <a:ext cx="15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5397" name="Line 45"/>
            <p:cNvSpPr>
              <a:spLocks noChangeShapeType="1"/>
            </p:cNvSpPr>
            <p:nvPr/>
          </p:nvSpPr>
          <p:spPr bwMode="auto">
            <a:xfrm flipV="1">
              <a:off x="1239" y="2040"/>
              <a:ext cx="0" cy="9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</p:grpSp>
      <p:grpSp>
        <p:nvGrpSpPr>
          <p:cNvPr id="13" name="Group 66"/>
          <p:cNvGrpSpPr/>
          <p:nvPr/>
        </p:nvGrpSpPr>
        <p:grpSpPr bwMode="auto">
          <a:xfrm>
            <a:off x="6745289" y="1982789"/>
            <a:ext cx="1481137" cy="1958975"/>
            <a:chOff x="3289" y="1249"/>
            <a:chExt cx="933" cy="1234"/>
          </a:xfrm>
        </p:grpSpPr>
        <p:sp>
          <p:nvSpPr>
            <p:cNvPr id="15393" name="Line 33"/>
            <p:cNvSpPr>
              <a:spLocks noChangeShapeType="1"/>
            </p:cNvSpPr>
            <p:nvPr/>
          </p:nvSpPr>
          <p:spPr bwMode="auto">
            <a:xfrm flipV="1">
              <a:off x="3289" y="1249"/>
              <a:ext cx="933" cy="123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AFD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5394" name="Text Box 60"/>
            <p:cNvSpPr txBox="1">
              <a:spLocks noChangeArrowheads="1"/>
            </p:cNvSpPr>
            <p:nvPr/>
          </p:nvSpPr>
          <p:spPr bwMode="auto">
            <a:xfrm>
              <a:off x="3325" y="2218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0" i="1">
                  <a:latin typeface="Gill Sans MT" panose="020B0502020104020203" pitchFamily="34" charset="0"/>
                </a:rPr>
                <a:t>no</a:t>
              </a:r>
              <a:endParaRPr lang="en-US" altLang="en-US" b="0" i="1">
                <a:latin typeface="Gill Sans MT" panose="020B0502020104020203" pitchFamily="34" charset="0"/>
              </a:endParaRPr>
            </a:p>
          </p:txBody>
        </p:sp>
      </p:grpSp>
      <p:grpSp>
        <p:nvGrpSpPr>
          <p:cNvPr id="14" name="Group 64"/>
          <p:cNvGrpSpPr/>
          <p:nvPr/>
        </p:nvGrpSpPr>
        <p:grpSpPr bwMode="auto">
          <a:xfrm>
            <a:off x="3914776" y="5218113"/>
            <a:ext cx="3387725" cy="1485900"/>
            <a:chOff x="1506" y="3287"/>
            <a:chExt cx="2134" cy="936"/>
          </a:xfrm>
        </p:grpSpPr>
        <p:grpSp>
          <p:nvGrpSpPr>
            <p:cNvPr id="15386" name="Group 53"/>
            <p:cNvGrpSpPr/>
            <p:nvPr/>
          </p:nvGrpSpPr>
          <p:grpSpPr bwMode="auto">
            <a:xfrm>
              <a:off x="1506" y="3287"/>
              <a:ext cx="1785" cy="936"/>
              <a:chOff x="1506" y="3287"/>
              <a:chExt cx="1785" cy="936"/>
            </a:xfrm>
          </p:grpSpPr>
          <p:grpSp>
            <p:nvGrpSpPr>
              <p:cNvPr id="15388" name="Group 23"/>
              <p:cNvGrpSpPr/>
              <p:nvPr/>
            </p:nvGrpSpPr>
            <p:grpSpPr bwMode="auto">
              <a:xfrm>
                <a:off x="1506" y="3287"/>
                <a:ext cx="878" cy="936"/>
                <a:chOff x="2520" y="2681"/>
                <a:chExt cx="878" cy="936"/>
              </a:xfrm>
            </p:grpSpPr>
            <p:sp>
              <p:nvSpPr>
                <p:cNvPr id="15391" name="AutoShape 20"/>
                <p:cNvSpPr>
                  <a:spLocks noChangeArrowheads="1"/>
                </p:cNvSpPr>
                <p:nvPr/>
              </p:nvSpPr>
              <p:spPr bwMode="auto">
                <a:xfrm>
                  <a:off x="2520" y="2681"/>
                  <a:ext cx="878" cy="936"/>
                </a:xfrm>
                <a:prstGeom prst="diamond">
                  <a:avLst/>
                </a:prstGeom>
                <a:solidFill>
                  <a:srgbClr val="0000FF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b="0"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1539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650" y="2825"/>
                  <a:ext cx="618" cy="6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b="0">
                      <a:solidFill>
                        <a:srgbClr val="FFFFFF"/>
                      </a:solidFill>
                      <a:latin typeface="Gill Sans MT" panose="020B0502020104020203" pitchFamily="34" charset="0"/>
                    </a:rPr>
                    <a:t>P (T) correct ?</a:t>
                  </a:r>
                  <a:endParaRPr lang="en-US" altLang="en-US" b="0">
                    <a:solidFill>
                      <a:srgbClr val="FFFFFF"/>
                    </a:solidFill>
                    <a:latin typeface="Gill Sans MT" panose="020B0502020104020203" pitchFamily="34" charset="0"/>
                  </a:endParaRPr>
                </a:p>
              </p:txBody>
            </p:sp>
          </p:grpSp>
          <p:sp>
            <p:nvSpPr>
              <p:cNvPr id="15389" name="Line 34"/>
              <p:cNvSpPr>
                <a:spLocks noChangeShapeType="1"/>
              </p:cNvSpPr>
              <p:nvPr/>
            </p:nvSpPr>
            <p:spPr bwMode="auto">
              <a:xfrm>
                <a:off x="2391" y="3755"/>
                <a:ext cx="9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AFD00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15390" name="Line 35"/>
              <p:cNvSpPr>
                <a:spLocks noChangeShapeType="1"/>
              </p:cNvSpPr>
              <p:nvPr/>
            </p:nvSpPr>
            <p:spPr bwMode="auto">
              <a:xfrm flipV="1">
                <a:off x="3291" y="3564"/>
                <a:ext cx="0" cy="1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AFD00"/>
                  </a:solidFill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15387" name="Text Box 61"/>
            <p:cNvSpPr txBox="1">
              <a:spLocks noChangeArrowheads="1"/>
            </p:cNvSpPr>
            <p:nvPr/>
          </p:nvSpPr>
          <p:spPr bwMode="auto">
            <a:xfrm>
              <a:off x="3266" y="3593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0" i="1">
                  <a:latin typeface="Gill Sans MT" panose="020B0502020104020203" pitchFamily="34" charset="0"/>
                </a:rPr>
                <a:t>yes</a:t>
              </a:r>
              <a:endParaRPr lang="en-US" altLang="en-US" b="0" i="1">
                <a:latin typeface="Gill Sans MT" panose="020B0502020104020203" pitchFamily="34" charset="0"/>
              </a:endParaRPr>
            </a:p>
          </p:txBody>
        </p:sp>
      </p:grpSp>
      <p:grpSp>
        <p:nvGrpSpPr>
          <p:cNvPr id="17" name="Group 65"/>
          <p:cNvGrpSpPr/>
          <p:nvPr/>
        </p:nvGrpSpPr>
        <p:grpSpPr bwMode="auto">
          <a:xfrm>
            <a:off x="2074863" y="5595938"/>
            <a:ext cx="1955800" cy="730250"/>
            <a:chOff x="347" y="3525"/>
            <a:chExt cx="1232" cy="460"/>
          </a:xfrm>
        </p:grpSpPr>
        <p:grpSp>
          <p:nvGrpSpPr>
            <p:cNvPr id="15382" name="Group 54"/>
            <p:cNvGrpSpPr/>
            <p:nvPr/>
          </p:nvGrpSpPr>
          <p:grpSpPr bwMode="auto">
            <a:xfrm>
              <a:off x="347" y="3525"/>
              <a:ext cx="1152" cy="460"/>
              <a:chOff x="347" y="3525"/>
              <a:chExt cx="1152" cy="460"/>
            </a:xfrm>
          </p:grpSpPr>
          <p:sp>
            <p:nvSpPr>
              <p:cNvPr id="15384" name="Text Box 13"/>
              <p:cNvSpPr txBox="1">
                <a:spLocks noChangeArrowheads="1"/>
              </p:cNvSpPr>
              <p:nvPr/>
            </p:nvSpPr>
            <p:spPr bwMode="auto">
              <a:xfrm>
                <a:off x="347" y="3525"/>
                <a:ext cx="396" cy="460"/>
              </a:xfrm>
              <a:prstGeom prst="rect">
                <a:avLst/>
              </a:prstGeom>
              <a:solidFill>
                <a:srgbClr val="0000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b="0">
                    <a:solidFill>
                      <a:srgbClr val="FFFFFF"/>
                    </a:solidFill>
                    <a:latin typeface="Gill Sans MT" panose="020B0502020104020203" pitchFamily="34" charset="0"/>
                  </a:rPr>
                  <a:t>Fix P</a:t>
                </a:r>
                <a:endParaRPr lang="en-US" altLang="en-US" b="0">
                  <a:solidFill>
                    <a:srgbClr val="FFFFFF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15385" name="Line 36"/>
              <p:cNvSpPr>
                <a:spLocks noChangeShapeType="1"/>
              </p:cNvSpPr>
              <p:nvPr/>
            </p:nvSpPr>
            <p:spPr bwMode="auto">
              <a:xfrm>
                <a:off x="750" y="3755"/>
                <a:ext cx="7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AFD00"/>
                  </a:solidFill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15383" name="Text Box 62"/>
            <p:cNvSpPr txBox="1">
              <a:spLocks noChangeArrowheads="1"/>
            </p:cNvSpPr>
            <p:nvPr/>
          </p:nvSpPr>
          <p:spPr bwMode="auto">
            <a:xfrm>
              <a:off x="1205" y="353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0" i="1">
                  <a:latin typeface="Gill Sans MT" panose="020B0502020104020203" pitchFamily="34" charset="0"/>
                </a:rPr>
                <a:t>no</a:t>
              </a:r>
              <a:endParaRPr lang="en-US" altLang="en-US" b="0" i="1">
                <a:latin typeface="Gill Sans MT" panose="020B0502020104020203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Introduction to Software Testing, edition 2  (Ch 9)</a:t>
            </a:r>
            <a:endParaRPr lang="zh-CN" altLang="en-US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© Ammann &amp; Offutt</a:t>
            </a:r>
            <a:endParaRPr lang="en-US" altLang="zh-CN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CA9DD47-65C7-470D-AABE-CA3FEC6138B1}" type="slidenum">
              <a:rPr lang="zh-CN" altLang="en-US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Mutation Works</a:t>
            </a:r>
            <a:endParaRPr lang="en-US" altLang="en-US" smtClean="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2114" y="3152274"/>
            <a:ext cx="8867775" cy="3385051"/>
          </a:xfrm>
        </p:spPr>
        <p:txBody>
          <a:bodyPr/>
          <a:lstStyle/>
          <a:p>
            <a:r>
              <a:rPr lang="en-US" altLang="en-US" dirty="0" smtClean="0"/>
              <a:t>This is not an absolute !</a:t>
            </a:r>
            <a:endParaRPr lang="en-US" altLang="en-US" dirty="0" smtClean="0"/>
          </a:p>
          <a:p>
            <a:r>
              <a:rPr lang="en-US" altLang="en-US" dirty="0" smtClean="0"/>
              <a:t>The mutants guide the tester to an effective set of tests</a:t>
            </a:r>
            <a:endParaRPr lang="en-US" altLang="en-US" dirty="0" smtClean="0"/>
          </a:p>
          <a:p>
            <a:r>
              <a:rPr lang="en-US" altLang="en-US" dirty="0" smtClean="0"/>
              <a:t>A very challenging problem :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Find a </a:t>
            </a:r>
            <a:r>
              <a:rPr lang="en-US" altLang="en-US" dirty="0" smtClean="0">
                <a:solidFill>
                  <a:schemeClr val="tx2"/>
                </a:solidFill>
              </a:rPr>
              <a:t>fault</a:t>
            </a:r>
            <a:r>
              <a:rPr lang="en-US" altLang="en-US" dirty="0" smtClean="0"/>
              <a:t> and a set of </a:t>
            </a:r>
            <a:r>
              <a:rPr lang="en-US" altLang="en-US" dirty="0" smtClean="0">
                <a:solidFill>
                  <a:schemeClr val="tx2"/>
                </a:solidFill>
              </a:rPr>
              <a:t>mutation-adequate tests</a:t>
            </a:r>
            <a:r>
              <a:rPr lang="en-US" altLang="en-US" dirty="0" smtClean="0"/>
              <a:t> that do </a:t>
            </a:r>
            <a:r>
              <a:rPr lang="en-US" altLang="en-US" dirty="0" smtClean="0">
                <a:solidFill>
                  <a:schemeClr val="tx2"/>
                </a:solidFill>
              </a:rPr>
              <a:t>not</a:t>
            </a:r>
            <a:r>
              <a:rPr lang="en-US" altLang="en-US" dirty="0" smtClean="0"/>
              <a:t> find the fault</a:t>
            </a:r>
            <a:endParaRPr lang="en-US" altLang="en-US" dirty="0" smtClean="0"/>
          </a:p>
          <a:p>
            <a:r>
              <a:rPr lang="en-US" altLang="en-US" dirty="0" smtClean="0"/>
              <a:t>Of course, this depends on the mutation operators … </a:t>
            </a:r>
            <a:endParaRPr lang="en-US" altLang="en-US" dirty="0" smtClean="0"/>
          </a:p>
        </p:txBody>
      </p:sp>
      <p:sp>
        <p:nvSpPr>
          <p:cNvPr id="280581" name="Text Box 5"/>
          <p:cNvSpPr txBox="1">
            <a:spLocks noChangeArrowheads="1"/>
          </p:cNvSpPr>
          <p:nvPr/>
        </p:nvSpPr>
        <p:spPr bwMode="auto">
          <a:xfrm>
            <a:off x="1884944" y="911973"/>
            <a:ext cx="8446168" cy="2031325"/>
          </a:xfrm>
          <a:prstGeom prst="rect">
            <a:avLst/>
          </a:prstGeom>
          <a:solidFill>
            <a:srgbClr val="0033CC"/>
          </a:solidFill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b="1" u="sng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Fundamental Premise of Mutation Testing</a:t>
            </a:r>
            <a:endParaRPr lang="en-US" sz="2800" b="1">
              <a:solidFill>
                <a:srgbClr val="FAFD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</a:endParaRPr>
          </a:p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If the software contains a fault, there will usually be a set of mutants that can only be killed by a test case that also detects that fault</a:t>
            </a:r>
            <a:endParaRPr lang="en-US" sz="2800" b="1">
              <a:solidFill>
                <a:srgbClr val="FAFD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8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build="p"/>
      <p:bldP spid="280581" grpId="0" bldLvl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Introduction to Software Testing, edition 2  (Ch 9)</a:t>
            </a:r>
            <a:endParaRPr lang="zh-CN" altLang="en-US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© Ammann &amp; Offutt</a:t>
            </a:r>
            <a:endParaRPr lang="en-US" altLang="zh-CN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670B5AE-9EA0-42ED-A02B-DEF4A326C0E4}" type="slidenum">
              <a:rPr lang="zh-CN" altLang="en-US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Designing Mutation Operators</a:t>
            </a:r>
            <a:endParaRPr lang="en-US" altLang="en-US" smtClean="0"/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2114" y="990601"/>
            <a:ext cx="8867775" cy="2917825"/>
          </a:xfrm>
        </p:spPr>
        <p:txBody>
          <a:bodyPr/>
          <a:lstStyle/>
          <a:p>
            <a:r>
              <a:rPr lang="en-US" altLang="en-US" dirty="0" smtClean="0"/>
              <a:t>At the </a:t>
            </a:r>
            <a:r>
              <a:rPr lang="en-US" altLang="en-US" dirty="0" smtClean="0">
                <a:solidFill>
                  <a:schemeClr val="tx2"/>
                </a:solidFill>
              </a:rPr>
              <a:t>method level</a:t>
            </a:r>
            <a:r>
              <a:rPr lang="en-US" altLang="en-US" dirty="0" smtClean="0"/>
              <a:t>, mutation operators for different programming languages are similar</a:t>
            </a:r>
            <a:endParaRPr lang="en-US" altLang="en-US" dirty="0" smtClean="0"/>
          </a:p>
          <a:p>
            <a:r>
              <a:rPr lang="en-US" altLang="en-US" dirty="0" smtClean="0"/>
              <a:t>Mutation operators do one of </a:t>
            </a:r>
            <a:r>
              <a:rPr lang="en-US" altLang="en-US" dirty="0" smtClean="0">
                <a:solidFill>
                  <a:schemeClr val="tx2"/>
                </a:solidFill>
              </a:rPr>
              <a:t>two things </a:t>
            </a:r>
            <a:r>
              <a:rPr lang="en-US" altLang="en-US" dirty="0" smtClean="0"/>
              <a:t>: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Mimic typical programmer </a:t>
            </a:r>
            <a:r>
              <a:rPr lang="en-US" altLang="en-US" dirty="0" smtClean="0">
                <a:solidFill>
                  <a:schemeClr val="tx2"/>
                </a:solidFill>
              </a:rPr>
              <a:t>mistakes</a:t>
            </a:r>
            <a:r>
              <a:rPr lang="en-US" altLang="en-US" dirty="0" smtClean="0"/>
              <a:t> ( incorrect variable name )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Encourage common test </a:t>
            </a:r>
            <a:r>
              <a:rPr lang="en-US" altLang="en-US" dirty="0" smtClean="0">
                <a:solidFill>
                  <a:schemeClr val="tx2"/>
                </a:solidFill>
              </a:rPr>
              <a:t>heuristics</a:t>
            </a:r>
            <a:r>
              <a:rPr lang="en-US" altLang="en-US" dirty="0" smtClean="0"/>
              <a:t> ( cause expressions to be 0 )</a:t>
            </a:r>
            <a:endParaRPr lang="en-US" altLang="en-US" dirty="0" smtClean="0"/>
          </a:p>
          <a:p>
            <a:r>
              <a:rPr lang="en-US" altLang="en-US" dirty="0" smtClean="0"/>
              <a:t>Researchers design lots of operators, then experimentally </a:t>
            </a:r>
            <a:r>
              <a:rPr lang="en-US" altLang="en-US" i="1" dirty="0" smtClean="0">
                <a:solidFill>
                  <a:schemeClr val="tx2"/>
                </a:solidFill>
              </a:rPr>
              <a:t>select</a:t>
            </a:r>
            <a:r>
              <a:rPr lang="en-US" altLang="en-US" dirty="0" smtClean="0">
                <a:solidFill>
                  <a:schemeClr val="tx2"/>
                </a:solidFill>
              </a:rPr>
              <a:t> </a:t>
            </a:r>
            <a:r>
              <a:rPr lang="en-US" altLang="en-US" dirty="0" smtClean="0"/>
              <a:t>the most useful</a:t>
            </a:r>
            <a:endParaRPr lang="en-US" altLang="en-US" dirty="0" smtClean="0"/>
          </a:p>
        </p:txBody>
      </p:sp>
      <p:sp>
        <p:nvSpPr>
          <p:cNvPr id="281604" name="Text Box 4"/>
          <p:cNvSpPr txBox="1">
            <a:spLocks noChangeArrowheads="1"/>
          </p:cNvSpPr>
          <p:nvPr/>
        </p:nvSpPr>
        <p:spPr bwMode="auto">
          <a:xfrm>
            <a:off x="2057400" y="4237636"/>
            <a:ext cx="8078788" cy="2301875"/>
          </a:xfrm>
          <a:prstGeom prst="rect">
            <a:avLst/>
          </a:prstGeom>
          <a:solidFill>
            <a:srgbClr val="0033CC"/>
          </a:solidFill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24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anose="02010600030101010101" pitchFamily="2" charset="-122"/>
              </a:rPr>
              <a:t>Effective Mutation Operators</a:t>
            </a:r>
            <a:endParaRPr lang="en-US" sz="2400" b="1" u="sng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anose="02010600030101010101" pitchFamily="2" charset="-122"/>
              </a:rPr>
              <a:t>If tests that are created specifically to kill mutants created by a collection of mutation operators </a:t>
            </a:r>
            <a:r>
              <a:rPr lang="en-US" altLang="zh-CN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anose="02010600030101010101" pitchFamily="2" charset="-122"/>
              </a:rPr>
              <a:t>O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anose="02010600030101010101" pitchFamily="2" charset="-122"/>
              </a:rPr>
              <a:t> = {</a:t>
            </a:r>
            <a:r>
              <a:rPr lang="en-US" altLang="zh-CN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anose="02010600030101010101" pitchFamily="2" charset="-122"/>
              </a:rPr>
              <a:t>o1, o2,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anose="02010600030101010101" pitchFamily="2" charset="-122"/>
              </a:rPr>
              <a:t> …}  also kill mutants created by all remaining mutation operators with very high probability, then </a:t>
            </a:r>
            <a:r>
              <a:rPr lang="en-US" altLang="zh-CN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anose="02010600030101010101" pitchFamily="2" charset="-122"/>
              </a:rPr>
              <a:t>O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anose="02010600030101010101" pitchFamily="2" charset="-122"/>
              </a:rPr>
              <a:t> defines an </a:t>
            </a:r>
            <a:r>
              <a:rPr lang="en-US" altLang="zh-CN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anose="02010600030101010101" pitchFamily="2" charset="-122"/>
              </a:rPr>
              <a:t>effective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anose="02010600030101010101" pitchFamily="2" charset="-122"/>
              </a:rPr>
              <a:t> set of mutation operators</a:t>
            </a:r>
            <a:endParaRPr 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8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4" grpId="0" bldLvl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Mutation Operators for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tx2"/>
                </a:solidFill>
                <a:ea typeface="SimSun" panose="02010600030101010101" pitchFamily="2" charset="-122"/>
              </a:rPr>
              <a:t>ABS</a:t>
            </a:r>
            <a:r>
              <a:rPr lang="en-US" altLang="zh-CN" dirty="0">
                <a:ea typeface="SimSun" panose="02010600030101010101" pitchFamily="2" charset="-122"/>
              </a:rPr>
              <a:t> –– Absolute Value </a:t>
            </a:r>
            <a:r>
              <a:rPr lang="en-US" altLang="zh-CN" dirty="0" smtClean="0">
                <a:ea typeface="SimSun" panose="02010600030101010101" pitchFamily="2" charset="-122"/>
              </a:rPr>
              <a:t>Insertion</a:t>
            </a:r>
            <a:endParaRPr lang="en-US" altLang="zh-CN" dirty="0" smtClean="0">
              <a:ea typeface="SimSun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tx2"/>
                </a:solidFill>
                <a:ea typeface="SimSun" panose="02010600030101010101" pitchFamily="2" charset="-122"/>
              </a:rPr>
              <a:t>AOR</a:t>
            </a:r>
            <a:r>
              <a:rPr lang="en-US" altLang="zh-CN" dirty="0">
                <a:ea typeface="SimSun" panose="02010600030101010101" pitchFamily="2" charset="-122"/>
              </a:rPr>
              <a:t> –– Arithmetic Operator </a:t>
            </a:r>
            <a:r>
              <a:rPr lang="en-US" altLang="zh-CN" dirty="0" smtClean="0">
                <a:ea typeface="SimSun" panose="02010600030101010101" pitchFamily="2" charset="-122"/>
              </a:rPr>
              <a:t>Replacement</a:t>
            </a:r>
            <a:endParaRPr lang="en-US" altLang="zh-CN" dirty="0" smtClean="0">
              <a:ea typeface="SimSun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en-US" dirty="0">
                <a:solidFill>
                  <a:schemeClr val="tx2"/>
                </a:solidFill>
              </a:rPr>
              <a:t>ROR</a:t>
            </a:r>
            <a:r>
              <a:rPr lang="en-US" altLang="zh-CN" dirty="0">
                <a:ea typeface="SimSun" panose="02010600030101010101" pitchFamily="2" charset="-122"/>
              </a:rPr>
              <a:t> –– </a:t>
            </a:r>
            <a:r>
              <a:rPr lang="en-US" altLang="en-US" dirty="0"/>
              <a:t>Relational Operator </a:t>
            </a:r>
            <a:r>
              <a:rPr lang="en-US" altLang="en-US" dirty="0" smtClean="0"/>
              <a:t>Replacement</a:t>
            </a:r>
            <a:endParaRPr lang="en-US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tx2"/>
                </a:solidFill>
                <a:ea typeface="SimSun" panose="02010600030101010101" pitchFamily="2" charset="-122"/>
              </a:rPr>
              <a:t>COR</a:t>
            </a:r>
            <a:r>
              <a:rPr lang="en-US" altLang="zh-CN" dirty="0">
                <a:ea typeface="SimSun" panose="02010600030101010101" pitchFamily="2" charset="-122"/>
              </a:rPr>
              <a:t> –– Conditional Operator </a:t>
            </a:r>
            <a:r>
              <a:rPr lang="en-US" altLang="zh-CN" dirty="0" smtClean="0">
                <a:ea typeface="SimSun" panose="02010600030101010101" pitchFamily="2" charset="-122"/>
              </a:rPr>
              <a:t>Replacement</a:t>
            </a:r>
            <a:endParaRPr lang="en-US" altLang="zh-CN" dirty="0" smtClean="0">
              <a:ea typeface="SimSun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tx2"/>
                </a:solidFill>
                <a:ea typeface="SimSun" panose="02010600030101010101" pitchFamily="2" charset="-122"/>
              </a:rPr>
              <a:t>SOR </a:t>
            </a:r>
            <a:r>
              <a:rPr lang="en-US" altLang="zh-CN" dirty="0">
                <a:ea typeface="SimSun" panose="02010600030101010101" pitchFamily="2" charset="-122"/>
              </a:rPr>
              <a:t>–– Shift Operator </a:t>
            </a:r>
            <a:r>
              <a:rPr lang="en-US" altLang="zh-CN" dirty="0" smtClean="0">
                <a:ea typeface="SimSun" panose="02010600030101010101" pitchFamily="2" charset="-122"/>
              </a:rPr>
              <a:t>Replacement</a:t>
            </a:r>
            <a:endParaRPr lang="en-US" altLang="zh-CN" dirty="0" smtClean="0">
              <a:ea typeface="SimSun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en-US" dirty="0">
                <a:solidFill>
                  <a:schemeClr val="tx2"/>
                </a:solidFill>
              </a:rPr>
              <a:t>LOR</a:t>
            </a:r>
            <a:r>
              <a:rPr lang="en-US" altLang="zh-CN" dirty="0">
                <a:ea typeface="SimSun" panose="02010600030101010101" pitchFamily="2" charset="-122"/>
              </a:rPr>
              <a:t> –– </a:t>
            </a:r>
            <a:r>
              <a:rPr lang="en-US" altLang="en-US" dirty="0"/>
              <a:t>Logical Operator </a:t>
            </a:r>
            <a:r>
              <a:rPr lang="en-US" altLang="en-US" dirty="0" smtClean="0"/>
              <a:t>Replacement</a:t>
            </a:r>
            <a:endParaRPr lang="en-US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tx2"/>
                </a:solidFill>
                <a:ea typeface="SimSun" panose="02010600030101010101" pitchFamily="2" charset="-122"/>
              </a:rPr>
              <a:t>ASR</a:t>
            </a:r>
            <a:r>
              <a:rPr lang="en-US" altLang="zh-CN" dirty="0">
                <a:ea typeface="SimSun" panose="02010600030101010101" pitchFamily="2" charset="-122"/>
              </a:rPr>
              <a:t> –– Assignment Operator </a:t>
            </a:r>
            <a:r>
              <a:rPr lang="en-US" altLang="zh-CN" dirty="0" smtClean="0">
                <a:ea typeface="SimSun" panose="02010600030101010101" pitchFamily="2" charset="-122"/>
              </a:rPr>
              <a:t>Replacement</a:t>
            </a:r>
            <a:endParaRPr lang="en-US" altLang="zh-CN" dirty="0" smtClean="0">
              <a:ea typeface="SimSun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tx2"/>
                </a:solidFill>
                <a:ea typeface="SimSun" panose="02010600030101010101" pitchFamily="2" charset="-122"/>
              </a:rPr>
              <a:t>UOI</a:t>
            </a:r>
            <a:r>
              <a:rPr lang="en-US" altLang="zh-CN" dirty="0">
                <a:ea typeface="SimSun" panose="02010600030101010101" pitchFamily="2" charset="-122"/>
              </a:rPr>
              <a:t> –– Unary Operator </a:t>
            </a:r>
            <a:r>
              <a:rPr lang="en-US" altLang="zh-CN" dirty="0" smtClean="0">
                <a:ea typeface="SimSun" panose="02010600030101010101" pitchFamily="2" charset="-122"/>
              </a:rPr>
              <a:t>Insertion</a:t>
            </a:r>
            <a:endParaRPr lang="en-US" altLang="zh-CN" dirty="0" smtClean="0">
              <a:ea typeface="SimSun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tx2"/>
                </a:solidFill>
                <a:ea typeface="SimSun" panose="02010600030101010101" pitchFamily="2" charset="-122"/>
              </a:rPr>
              <a:t>UOD</a:t>
            </a:r>
            <a:r>
              <a:rPr lang="en-US" altLang="zh-CN" dirty="0">
                <a:ea typeface="SimSun" panose="02010600030101010101" pitchFamily="2" charset="-122"/>
              </a:rPr>
              <a:t> –– Unary Operator </a:t>
            </a:r>
            <a:r>
              <a:rPr lang="en-US" altLang="zh-CN" dirty="0" smtClean="0">
                <a:ea typeface="SimSun" panose="02010600030101010101" pitchFamily="2" charset="-122"/>
              </a:rPr>
              <a:t>Deletion</a:t>
            </a:r>
            <a:endParaRPr lang="en-US" altLang="zh-CN" dirty="0" smtClean="0">
              <a:ea typeface="SimSun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tx2"/>
                </a:solidFill>
                <a:ea typeface="SimSun" panose="02010600030101010101" pitchFamily="2" charset="-122"/>
              </a:rPr>
              <a:t>SVR</a:t>
            </a:r>
            <a:r>
              <a:rPr lang="en-US" altLang="zh-CN" dirty="0">
                <a:ea typeface="SimSun" panose="02010600030101010101" pitchFamily="2" charset="-122"/>
              </a:rPr>
              <a:t> –– Scalar Variable </a:t>
            </a:r>
            <a:r>
              <a:rPr lang="en-US" altLang="zh-CN" dirty="0" smtClean="0">
                <a:ea typeface="SimSun" panose="02010600030101010101" pitchFamily="2" charset="-122"/>
              </a:rPr>
              <a:t>Replacement</a:t>
            </a:r>
            <a:endParaRPr lang="en-US" altLang="zh-CN" dirty="0" smtClean="0">
              <a:ea typeface="SimSun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tx2"/>
                </a:solidFill>
                <a:ea typeface="SimSun" panose="02010600030101010101" pitchFamily="2" charset="-122"/>
              </a:rPr>
              <a:t>BSR</a:t>
            </a:r>
            <a:r>
              <a:rPr lang="en-US" altLang="zh-CN" dirty="0">
                <a:ea typeface="SimSun" panose="02010600030101010101" pitchFamily="2" charset="-122"/>
              </a:rPr>
              <a:t> –– Bomb Statement Replacement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FF"/>
                </a:solidFill>
                <a:latin typeface="Times New Roman" panose="02020603050405020304"/>
              </a:rPr>
              <a:t>Introduction to Software Testing, edition 2  (Ch 9)</a:t>
            </a:r>
            <a:endParaRPr lang="zh-CN" altLang="en-US" dirty="0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FF"/>
                </a:solidFill>
                <a:latin typeface="Times New Roman" panose="02020603050405020304"/>
              </a:rPr>
              <a:t>© Ammann &amp; Offutt</a:t>
            </a:r>
            <a:endParaRPr lang="en-US" altLang="zh-CN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6B084A8-7C81-403E-A485-F8CC0748AFA1}" type="slidenum">
              <a:rPr lang="zh-CN" altLang="en-US">
                <a:solidFill>
                  <a:srgbClr val="FFFFFF"/>
                </a:solidFill>
                <a:latin typeface="Times New Roman" panose="02020603050405020304"/>
              </a:rPr>
            </a:fld>
            <a:endParaRPr lang="en-US" altLang="zh-CN" dirty="0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8297032" y="4830945"/>
            <a:ext cx="1974458" cy="914400"/>
          </a:xfrm>
          <a:prstGeom prst="roundRect">
            <a:avLst/>
          </a:prstGeom>
          <a:solidFill>
            <a:schemeClr val="accent2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latin typeface="Gill Sans MT" panose="020B0502020104020203" pitchFamily="34" charset="0"/>
              </a:rPr>
              <a:t>Full definitions …</a:t>
            </a:r>
            <a:endParaRPr lang="en-US" sz="2400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Introduction to Software Testing, edition 2  (Ch 9)</a:t>
            </a:r>
            <a:endParaRPr lang="zh-CN" altLang="en-US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© Ammann &amp; Offutt</a:t>
            </a:r>
            <a:endParaRPr lang="en-US" altLang="zh-CN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4C204A2-587B-4D61-BE12-01ED0DF252BA}" type="slidenum">
              <a:rPr lang="zh-CN" altLang="en-US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Mutation Operators for Java</a:t>
            </a:r>
            <a:endParaRPr lang="en-US" altLang="en-US" dirty="0" smtClean="0"/>
          </a:p>
        </p:txBody>
      </p:sp>
      <p:grpSp>
        <p:nvGrpSpPr>
          <p:cNvPr id="2" name="Group 13"/>
          <p:cNvGrpSpPr/>
          <p:nvPr/>
        </p:nvGrpSpPr>
        <p:grpSpPr bwMode="auto">
          <a:xfrm>
            <a:off x="1800225" y="3509963"/>
            <a:ext cx="8650288" cy="1479550"/>
            <a:chOff x="174" y="1665"/>
            <a:chExt cx="5449" cy="932"/>
          </a:xfrm>
        </p:grpSpPr>
        <p:sp>
          <p:nvSpPr>
            <p:cNvPr id="18444" name="Text Box 5"/>
            <p:cNvSpPr txBox="1">
              <a:spLocks noChangeArrowheads="1"/>
            </p:cNvSpPr>
            <p:nvPr/>
          </p:nvSpPr>
          <p:spPr bwMode="auto">
            <a:xfrm>
              <a:off x="174" y="1951"/>
              <a:ext cx="5205" cy="646"/>
            </a:xfrm>
            <a:prstGeom prst="rect">
              <a:avLst/>
            </a:prstGeom>
            <a:solidFill>
              <a:srgbClr val="3333CC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0" dirty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Each occurrence of one of the arithmetic operators +</a:t>
              </a:r>
              <a:r>
                <a:rPr lang="en-US" altLang="zh-CN" b="0" i="1" dirty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,</a:t>
              </a:r>
              <a:r>
                <a:rPr lang="zh-CN" altLang="en-US" b="0" i="1" dirty="0">
                  <a:solidFill>
                    <a:srgbClr val="FFFFFF"/>
                  </a:solidFill>
                  <a:ea typeface="SimSun" panose="02010600030101010101" pitchFamily="2" charset="-122"/>
                </a:rPr>
                <a:t>－</a:t>
              </a:r>
              <a:r>
                <a:rPr lang="en-US" altLang="zh-CN" b="0" i="1" dirty="0">
                  <a:solidFill>
                    <a:srgbClr val="FFFFFF"/>
                  </a:solidFill>
                  <a:ea typeface="SimSun" panose="02010600030101010101" pitchFamily="2" charset="-122"/>
                </a:rPr>
                <a:t>,*,</a:t>
              </a:r>
              <a:r>
                <a:rPr lang="zh-CN" altLang="en-US" b="0" i="1" dirty="0">
                  <a:solidFill>
                    <a:srgbClr val="FFFFFF"/>
                  </a:solidFill>
                  <a:ea typeface="SimSun" panose="02010600030101010101" pitchFamily="2" charset="-122"/>
                </a:rPr>
                <a:t>／</a:t>
              </a:r>
              <a:r>
                <a:rPr lang="en-US" altLang="zh-CN" b="0" i="1" dirty="0">
                  <a:solidFill>
                    <a:srgbClr val="FFFFFF"/>
                  </a:solidFill>
                  <a:ea typeface="SimSun" panose="02010600030101010101" pitchFamily="2" charset="-122"/>
                </a:rPr>
                <a:t>,</a:t>
              </a:r>
              <a:r>
                <a:rPr lang="en-US" altLang="zh-CN" b="0" dirty="0">
                  <a:solidFill>
                    <a:srgbClr val="FFFFFF"/>
                  </a:solidFill>
                  <a:ea typeface="SimSun" panose="02010600030101010101" pitchFamily="2" charset="-122"/>
                </a:rPr>
                <a:t> </a:t>
              </a:r>
              <a:r>
                <a:rPr lang="en-US" altLang="zh-CN" b="0" dirty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and % is replaced by each of the other operators. In addition, each is replaced by the special mutation operators </a:t>
              </a:r>
              <a:r>
                <a:rPr lang="en-US" altLang="zh-CN" b="0" i="1" dirty="0" err="1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leftOp</a:t>
              </a:r>
              <a:r>
                <a:rPr lang="en-US" altLang="zh-CN" b="0" dirty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, and </a:t>
              </a:r>
              <a:r>
                <a:rPr lang="en-US" altLang="zh-CN" b="0" i="1" dirty="0" err="1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rightOp</a:t>
              </a:r>
              <a:r>
                <a:rPr lang="en-US" altLang="zh-CN" b="0" dirty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.</a:t>
              </a:r>
              <a:endParaRPr lang="en-US" altLang="zh-CN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8445" name="Rectangle 6"/>
            <p:cNvSpPr>
              <a:spLocks noChangeArrowheads="1"/>
            </p:cNvSpPr>
            <p:nvPr/>
          </p:nvSpPr>
          <p:spPr bwMode="auto">
            <a:xfrm>
              <a:off x="174" y="1665"/>
              <a:ext cx="544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2857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SzPct val="85000"/>
              </a:pPr>
              <a:r>
                <a:rPr lang="en-US" altLang="zh-CN" sz="2400" b="0" i="1" dirty="0">
                  <a:solidFill>
                    <a:srgbClr val="FFFF00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2. </a:t>
              </a:r>
              <a:r>
                <a:rPr lang="en-US" altLang="zh-CN" sz="2400" b="0" i="1" dirty="0">
                  <a:solidFill>
                    <a:srgbClr val="FFFF00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AOR </a:t>
              </a:r>
              <a:r>
                <a:rPr lang="en-US" altLang="zh-CN" sz="2400" b="0" i="1" dirty="0">
                  <a:latin typeface="Gill Sans MT" panose="020B0502020104020203" pitchFamily="34" charset="0"/>
                  <a:ea typeface="SimSun" panose="02010600030101010101" pitchFamily="2" charset="-122"/>
                </a:rPr>
                <a:t>––</a:t>
              </a:r>
              <a:r>
                <a:rPr lang="en-US" altLang="zh-CN" sz="2400" dirty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 </a:t>
              </a:r>
              <a:r>
                <a:rPr lang="en-US" altLang="zh-CN" sz="2400" b="0" i="1" dirty="0">
                  <a:solidFill>
                    <a:srgbClr val="FFFF00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Arithmetic Operator Replacement</a:t>
              </a:r>
              <a:r>
                <a:rPr lang="en-US" altLang="zh-CN" sz="2400" b="0" dirty="0">
                  <a:solidFill>
                    <a:srgbClr val="FFFF00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:</a:t>
              </a:r>
              <a:endParaRPr lang="en-US" altLang="zh-CN" sz="2400" b="0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18439" name="Group 12"/>
          <p:cNvGrpSpPr/>
          <p:nvPr/>
        </p:nvGrpSpPr>
        <p:grpSpPr bwMode="auto">
          <a:xfrm>
            <a:off x="1800225" y="696913"/>
            <a:ext cx="8262938" cy="1128712"/>
            <a:chOff x="174" y="705"/>
            <a:chExt cx="5205" cy="711"/>
          </a:xfrm>
        </p:grpSpPr>
        <p:sp>
          <p:nvSpPr>
            <p:cNvPr id="282628" name="Text Box 4"/>
            <p:cNvSpPr txBox="1">
              <a:spLocks noChangeArrowheads="1"/>
            </p:cNvSpPr>
            <p:nvPr/>
          </p:nvSpPr>
          <p:spPr bwMode="auto">
            <a:xfrm>
              <a:off x="174" y="962"/>
              <a:ext cx="5205" cy="454"/>
            </a:xfrm>
            <a:prstGeom prst="rect">
              <a:avLst/>
            </a:prstGeom>
            <a:solidFill>
              <a:srgbClr val="3333CC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dirty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Each arithmetic expression (and </a:t>
              </a:r>
              <a:r>
                <a:rPr lang="en-US" altLang="zh-CN" sz="2000" dirty="0" err="1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subexpression</a:t>
              </a:r>
              <a:r>
                <a:rPr lang="en-US" altLang="zh-CN" sz="2000" dirty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) is modified by the functions </a:t>
              </a:r>
              <a:r>
                <a:rPr lang="en-US" altLang="zh-CN" sz="2000" i="1" dirty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abs()</a:t>
              </a:r>
              <a:r>
                <a:rPr lang="en-US" altLang="zh-CN" sz="2000" dirty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, </a:t>
              </a:r>
              <a:r>
                <a:rPr lang="en-US" altLang="zh-CN" sz="2000" i="1" dirty="0" err="1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negAbs</a:t>
              </a:r>
              <a:r>
                <a:rPr lang="en-US" altLang="zh-CN" sz="2000" i="1" dirty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()</a:t>
              </a:r>
              <a:r>
                <a:rPr lang="en-US" altLang="zh-CN" sz="2000" dirty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, and </a:t>
              </a:r>
              <a:r>
                <a:rPr lang="en-US" altLang="zh-CN" sz="2000" i="1" dirty="0" err="1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failOnZero</a:t>
              </a:r>
              <a:r>
                <a:rPr lang="en-US" altLang="zh-CN" sz="2000" i="1" dirty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()</a:t>
              </a:r>
              <a:r>
                <a:rPr lang="en-US" altLang="zh-CN" sz="2000" dirty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.</a:t>
              </a:r>
              <a:endParaRPr lang="en-US" altLang="zh-CN" sz="20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8443" name="Text Box 7"/>
            <p:cNvSpPr txBox="1">
              <a:spLocks noChangeArrowheads="1"/>
            </p:cNvSpPr>
            <p:nvPr/>
          </p:nvSpPr>
          <p:spPr bwMode="auto">
            <a:xfrm>
              <a:off x="174" y="705"/>
              <a:ext cx="36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0" i="1" dirty="0">
                  <a:solidFill>
                    <a:srgbClr val="FFFF00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1. ABS</a:t>
              </a:r>
              <a:r>
                <a:rPr lang="en-US" altLang="zh-CN" sz="2400" b="0" i="1" dirty="0">
                  <a:latin typeface="Gill Sans MT" panose="020B0502020104020203" pitchFamily="34" charset="0"/>
                  <a:ea typeface="SimSun" panose="02010600030101010101" pitchFamily="2" charset="-122"/>
                </a:rPr>
                <a:t> –– A</a:t>
              </a:r>
              <a:r>
                <a:rPr lang="en-US" altLang="zh-CN" sz="2400" b="0" i="1" dirty="0">
                  <a:solidFill>
                    <a:srgbClr val="FFFF00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bsolute Value Insertion:</a:t>
              </a:r>
              <a:endParaRPr lang="zh-CN" altLang="en-US" sz="2400" b="0" i="1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792288" y="1827214"/>
            <a:ext cx="4292600" cy="1539875"/>
          </a:xfrm>
          <a:prstGeom prst="rect">
            <a:avLst/>
          </a:prstGeom>
          <a:solidFill>
            <a:srgbClr val="3333CC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Examples:</a:t>
            </a:r>
            <a:endParaRPr lang="en-US" altLang="zh-CN" sz="2000" dirty="0">
              <a:solidFill>
                <a:srgbClr val="FFFFFF"/>
              </a:solidFill>
              <a:latin typeface="Gill Sans MT" panose="020B0502020104020203" pitchFamily="34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SimSun" panose="02010600030101010101" pitchFamily="2" charset="-122"/>
                <a:cs typeface="Helvetica" charset="0"/>
              </a:rPr>
              <a:t>       a = m * (o + p);</a:t>
            </a:r>
            <a:endParaRPr lang="en-US" altLang="zh-CN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  <a:ea typeface="SimSun" panose="02010600030101010101" pitchFamily="2" charset="-122"/>
              <a:cs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SimSun" panose="02010600030101010101" pitchFamily="2" charset="-122"/>
              </a:rPr>
              <a:t>∆1   a = abs (m * (o + p));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SimSun" panose="02010600030101010101" pitchFamily="2" charset="-122"/>
              </a:rPr>
              <a:t>∆2   a = m * abs ((o + p));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SimSun" panose="02010600030101010101" pitchFamily="2" charset="-122"/>
              </a:rPr>
              <a:t>∆3   a = 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SimSun" panose="02010600030101010101" pitchFamily="2" charset="-122"/>
              </a:rPr>
              <a:t>failOnZero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SimSun" panose="02010600030101010101" pitchFamily="2" charset="-122"/>
              </a:rPr>
              <a:t> (m * (o + p));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charset="0"/>
              <a:ea typeface="SimSun" panose="02010600030101010101" pitchFamily="2" charset="-122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797051" y="4987925"/>
            <a:ext cx="4291013" cy="1538288"/>
          </a:xfrm>
          <a:prstGeom prst="rect">
            <a:avLst/>
          </a:prstGeom>
          <a:solidFill>
            <a:srgbClr val="3333CC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Examples:</a:t>
            </a:r>
            <a:endParaRPr lang="en-US" altLang="zh-CN" sz="2000" dirty="0">
              <a:solidFill>
                <a:srgbClr val="FFFFFF"/>
              </a:solidFill>
              <a:latin typeface="Gill Sans MT" panose="020B0502020104020203" pitchFamily="34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SimSun" panose="02010600030101010101" pitchFamily="2" charset="-122"/>
                <a:cs typeface="Helvetica" charset="0"/>
              </a:rPr>
              <a:t>       a = m * (o + p);</a:t>
            </a:r>
            <a:endParaRPr lang="en-US" altLang="zh-CN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  <a:ea typeface="SimSun" panose="02010600030101010101" pitchFamily="2" charset="-122"/>
              <a:cs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SimSun" panose="02010600030101010101" pitchFamily="2" charset="-122"/>
              </a:rPr>
              <a:t>∆1   a = m + (o + p);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SimSun" panose="02010600030101010101" pitchFamily="2" charset="-122"/>
              </a:rPr>
              <a:t>∆2   a = m * (o * p);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SimSun" panose="02010600030101010101" pitchFamily="2" charset="-122"/>
              </a:rPr>
              <a:t>∆3   a = m </a:t>
            </a:r>
            <a:r>
              <a:rPr lang="en-US" altLang="zh-CN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SimSun" panose="02010600030101010101" pitchFamily="2" charset="-122"/>
              </a:rPr>
              <a:t>leftOp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SimSun" panose="02010600030101010101" pitchFamily="2" charset="-122"/>
              </a:rPr>
              <a:t> (o + p);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1612901" y="46038"/>
            <a:ext cx="8951913" cy="988679"/>
          </a:xfrm>
        </p:spPr>
        <p:txBody>
          <a:bodyPr/>
          <a:lstStyle/>
          <a:p>
            <a:r>
              <a:rPr lang="en-US" altLang="en-US" sz="3200" dirty="0"/>
              <a:t>Restricted Active Clause Coverage</a:t>
            </a:r>
            <a:endParaRPr lang="en-US" altLang="en-US" sz="3200" dirty="0"/>
          </a:p>
        </p:txBody>
      </p:sp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>
          <a:xfrm>
            <a:off x="1617664" y="3922296"/>
            <a:ext cx="8956675" cy="2530893"/>
          </a:xfrm>
        </p:spPr>
        <p:txBody>
          <a:bodyPr/>
          <a:lstStyle/>
          <a:p>
            <a:r>
              <a:rPr lang="en-US" altLang="en-US" dirty="0" smtClean="0"/>
              <a:t>This has been a </a:t>
            </a:r>
            <a:r>
              <a:rPr lang="en-US" altLang="en-US" dirty="0" smtClean="0">
                <a:solidFill>
                  <a:schemeClr val="tx2"/>
                </a:solidFill>
              </a:rPr>
              <a:t>common interpretation</a:t>
            </a:r>
            <a:r>
              <a:rPr lang="en-US" altLang="en-US" dirty="0" smtClean="0"/>
              <a:t> by aviation developers </a:t>
            </a:r>
            <a:endParaRPr lang="en-US" altLang="en-US" dirty="0" smtClean="0"/>
          </a:p>
          <a:p>
            <a:r>
              <a:rPr lang="en-US" altLang="en-US" dirty="0" smtClean="0"/>
              <a:t>RACC often leads to </a:t>
            </a:r>
            <a:r>
              <a:rPr lang="en-US" altLang="en-US" dirty="0" smtClean="0">
                <a:solidFill>
                  <a:schemeClr val="tx2"/>
                </a:solidFill>
              </a:rPr>
              <a:t>infeasible test requirements</a:t>
            </a:r>
            <a:endParaRPr lang="en-US" altLang="en-US" dirty="0" smtClean="0">
              <a:solidFill>
                <a:schemeClr val="tx2"/>
              </a:solidFill>
            </a:endParaRPr>
          </a:p>
          <a:p>
            <a:r>
              <a:rPr lang="en-US" altLang="en-US" dirty="0" smtClean="0"/>
              <a:t>There is </a:t>
            </a:r>
            <a:r>
              <a:rPr lang="en-US" altLang="en-US" dirty="0" smtClean="0">
                <a:solidFill>
                  <a:schemeClr val="tx2"/>
                </a:solidFill>
              </a:rPr>
              <a:t>no logical reason</a:t>
            </a:r>
            <a:r>
              <a:rPr lang="en-US" altLang="en-US" dirty="0" smtClean="0"/>
              <a:t> for such a restriction</a:t>
            </a:r>
            <a:endParaRPr lang="en-US" altLang="en-US" dirty="0" smtClean="0"/>
          </a:p>
        </p:txBody>
      </p:sp>
      <p:sp>
        <p:nvSpPr>
          <p:cNvPr id="33794" name="Date Placeholder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to Software Testing, Edition 2  (Ch 8)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Ammann &amp; Offutt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2BA4E5-BA3B-44A4-B324-DCB720D1A183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1704475" y="931864"/>
            <a:ext cx="8807115" cy="267652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Restricted Active Clause Coverage (RACC)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: For each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in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and each major clause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8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in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Cp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choose minor clauses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j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j != 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so that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8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determines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.  TR has two requirements for each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8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: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8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evaluates to true and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8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evaluates to false. 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values chosen for the minor clauses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j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must be the same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when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8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is true as when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8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is false, that is, it is required that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j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(c</a:t>
            </a:r>
            <a:r>
              <a:rPr kumimoji="0" lang="en-US" sz="28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= true) = c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j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(c</a:t>
            </a:r>
            <a:r>
              <a:rPr kumimoji="0" lang="en-US" sz="28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= false)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for all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j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build="p"/>
      <p:bldP spid="222212" grpId="0" bldLvl="0" animBg="1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Introduction to Software Testing, edition 2  (Ch 9)</a:t>
            </a:r>
            <a:endParaRPr lang="zh-CN" altLang="en-US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© Ammann &amp; Offutt</a:t>
            </a:r>
            <a:endParaRPr lang="en-US" altLang="zh-CN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42040CAA-5F51-4B21-9804-80CF43A21A5F}" type="slidenum">
              <a:rPr lang="zh-CN" altLang="en-US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Mutation Operators for Java (2)</a:t>
            </a:r>
            <a:endParaRPr lang="en-US" altLang="en-US" smtClean="0"/>
          </a:p>
        </p:txBody>
      </p:sp>
      <p:grpSp>
        <p:nvGrpSpPr>
          <p:cNvPr id="19462" name="Group 14"/>
          <p:cNvGrpSpPr/>
          <p:nvPr/>
        </p:nvGrpSpPr>
        <p:grpSpPr bwMode="auto">
          <a:xfrm>
            <a:off x="1800225" y="685801"/>
            <a:ext cx="8262938" cy="1196975"/>
            <a:chOff x="174" y="2873"/>
            <a:chExt cx="5205" cy="754"/>
          </a:xfrm>
        </p:grpSpPr>
        <p:sp>
          <p:nvSpPr>
            <p:cNvPr id="19468" name="Text Box 10"/>
            <p:cNvSpPr txBox="1">
              <a:spLocks noChangeArrowheads="1"/>
            </p:cNvSpPr>
            <p:nvPr/>
          </p:nvSpPr>
          <p:spPr bwMode="auto">
            <a:xfrm>
              <a:off x="174" y="3173"/>
              <a:ext cx="5205" cy="454"/>
            </a:xfrm>
            <a:prstGeom prst="rect">
              <a:avLst/>
            </a:prstGeom>
            <a:solidFill>
              <a:srgbClr val="3333CC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0" dirty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Each occurrence of one of the relational operators (&lt;, ≤, &gt;, ≥, =, ≠) is replaced by each of the other operators and by </a:t>
              </a:r>
              <a:r>
                <a:rPr lang="en-US" altLang="zh-CN" b="0" i="1" dirty="0" err="1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falseOp</a:t>
              </a:r>
              <a:r>
                <a:rPr lang="en-US" altLang="zh-CN" b="0" dirty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 and </a:t>
              </a:r>
              <a:r>
                <a:rPr lang="en-US" altLang="zh-CN" b="0" i="1" dirty="0" err="1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trueOp</a:t>
              </a:r>
              <a:r>
                <a:rPr lang="en-US" altLang="zh-CN" b="0" dirty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.</a:t>
              </a:r>
              <a:endParaRPr lang="en-US" altLang="zh-CN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9469" name="Text Box 11"/>
            <p:cNvSpPr txBox="1">
              <a:spLocks noChangeArrowheads="1"/>
            </p:cNvSpPr>
            <p:nvPr/>
          </p:nvSpPr>
          <p:spPr bwMode="auto">
            <a:xfrm>
              <a:off x="174" y="2873"/>
              <a:ext cx="36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0" i="1" dirty="0">
                  <a:solidFill>
                    <a:srgbClr val="FFFF00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3. </a:t>
              </a:r>
              <a:r>
                <a:rPr lang="en-US" altLang="en-US" sz="2400" b="0" i="1" dirty="0">
                  <a:solidFill>
                    <a:srgbClr val="FFFF00"/>
                  </a:solidFill>
                  <a:latin typeface="Gill Sans MT" panose="020B0502020104020203" pitchFamily="34" charset="0"/>
                </a:rPr>
                <a:t>ROR</a:t>
              </a:r>
              <a:r>
                <a:rPr lang="en-US" altLang="zh-CN" sz="2400" b="0" i="1" dirty="0">
                  <a:solidFill>
                    <a:srgbClr val="FFFF00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 </a:t>
              </a:r>
              <a:r>
                <a:rPr lang="en-US" altLang="zh-CN" b="0" i="1" dirty="0">
                  <a:latin typeface="Gill Sans MT" panose="020B0502020104020203" pitchFamily="34" charset="0"/>
                  <a:ea typeface="SimSun" panose="02010600030101010101" pitchFamily="2" charset="-122"/>
                </a:rPr>
                <a:t>––</a:t>
              </a:r>
              <a:r>
                <a:rPr lang="en-US" altLang="zh-CN" sz="2400" b="0" i="1" dirty="0">
                  <a:solidFill>
                    <a:srgbClr val="FFFF00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 </a:t>
              </a:r>
              <a:r>
                <a:rPr lang="en-US" altLang="en-US" sz="2400" b="0" i="1" dirty="0">
                  <a:solidFill>
                    <a:srgbClr val="FFFF00"/>
                  </a:solidFill>
                  <a:latin typeface="Gill Sans MT" panose="020B0502020104020203" pitchFamily="34" charset="0"/>
                </a:rPr>
                <a:t>Relational Operator Replacement:</a:t>
              </a:r>
              <a:endParaRPr lang="en-US" altLang="en-US" sz="2400" b="0" i="1" dirty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792289" y="1873251"/>
            <a:ext cx="4668837" cy="1508125"/>
          </a:xfrm>
          <a:prstGeom prst="rect">
            <a:avLst/>
          </a:prstGeom>
          <a:solidFill>
            <a:srgbClr val="3333CC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Examples:</a:t>
            </a:r>
            <a:endParaRPr lang="en-US" altLang="zh-CN" sz="2000" dirty="0">
              <a:solidFill>
                <a:srgbClr val="FFFFFF"/>
              </a:solidFill>
              <a:latin typeface="Gill Sans MT" panose="020B0502020104020203" pitchFamily="34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SimSun" panose="02010600030101010101" pitchFamily="2" charset="-122"/>
                <a:cs typeface="Helvetica" charset="0"/>
              </a:rPr>
              <a:t>       if (X &lt;= Y)</a:t>
            </a:r>
            <a:endParaRPr lang="en-US" altLang="zh-CN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  <a:ea typeface="SimSun" panose="02010600030101010101" pitchFamily="2" charset="-122"/>
              <a:cs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SimSun" panose="02010600030101010101" pitchFamily="2" charset="-122"/>
              </a:rPr>
              <a:t>∆1   if (X &gt; Y)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SimSun" panose="02010600030101010101" pitchFamily="2" charset="-122"/>
              </a:rPr>
              <a:t>∆2   if (X &lt; Y)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SimSun" panose="02010600030101010101" pitchFamily="2" charset="-122"/>
              </a:rPr>
              <a:t>∆3   if (X </a:t>
            </a:r>
            <a:r>
              <a:rPr lang="en-US" altLang="zh-CN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SimSun" panose="02010600030101010101" pitchFamily="2" charset="-122"/>
              </a:rPr>
              <a:t>falseOp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SimSun" panose="02010600030101010101" pitchFamily="2" charset="-122"/>
              </a:rPr>
              <a:t> Y)  // always returns false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charset="0"/>
              <a:ea typeface="SimSun" panose="02010600030101010101" pitchFamily="2" charset="-122"/>
            </a:endParaRPr>
          </a:p>
        </p:txBody>
      </p:sp>
      <p:grpSp>
        <p:nvGrpSpPr>
          <p:cNvPr id="3" name="Group 3"/>
          <p:cNvGrpSpPr/>
          <p:nvPr/>
        </p:nvGrpSpPr>
        <p:grpSpPr bwMode="auto">
          <a:xfrm>
            <a:off x="1811339" y="3497264"/>
            <a:ext cx="8650287" cy="1749425"/>
            <a:chOff x="181" y="1325"/>
            <a:chExt cx="5449" cy="1102"/>
          </a:xfrm>
        </p:grpSpPr>
        <p:sp>
          <p:nvSpPr>
            <p:cNvPr id="19466" name="Text Box 4"/>
            <p:cNvSpPr txBox="1">
              <a:spLocks noChangeArrowheads="1"/>
            </p:cNvSpPr>
            <p:nvPr/>
          </p:nvSpPr>
          <p:spPr bwMode="auto">
            <a:xfrm>
              <a:off x="181" y="1589"/>
              <a:ext cx="5205" cy="838"/>
            </a:xfrm>
            <a:prstGeom prst="rect">
              <a:avLst/>
            </a:prstGeom>
            <a:solidFill>
              <a:srgbClr val="3333CC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0" dirty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Each occurrence of one of the logical operators (and - &amp;&amp;, or - || , and with no conditional evaluation - &amp;, or with no conditional evaluation - |, not equivalent - ^) is replaced by each of the other operators; in addition, each is replaced by </a:t>
              </a:r>
              <a:r>
                <a:rPr lang="en-US" altLang="zh-CN" b="0" i="1" dirty="0" err="1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falseOp</a:t>
              </a:r>
              <a:r>
                <a:rPr lang="en-US" altLang="zh-CN" b="0" dirty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, </a:t>
              </a:r>
              <a:r>
                <a:rPr lang="en-US" altLang="zh-CN" b="0" i="1" dirty="0" err="1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trueOp</a:t>
              </a:r>
              <a:r>
                <a:rPr lang="en-US" altLang="zh-CN" b="0" dirty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, </a:t>
              </a:r>
              <a:r>
                <a:rPr lang="en-US" altLang="zh-CN" b="0" i="1" dirty="0" err="1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leftOp</a:t>
              </a:r>
              <a:r>
                <a:rPr lang="en-US" altLang="zh-CN" b="0" dirty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, and </a:t>
              </a:r>
              <a:r>
                <a:rPr lang="en-US" altLang="zh-CN" b="0" i="1" dirty="0" err="1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rightOp</a:t>
              </a:r>
              <a:r>
                <a:rPr lang="en-US" altLang="zh-CN" b="0" dirty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.</a:t>
              </a:r>
              <a:endParaRPr lang="en-US" altLang="zh-CN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19467" name="Rectangle 5"/>
            <p:cNvSpPr>
              <a:spLocks noChangeArrowheads="1"/>
            </p:cNvSpPr>
            <p:nvPr/>
          </p:nvSpPr>
          <p:spPr bwMode="auto">
            <a:xfrm>
              <a:off x="181" y="1325"/>
              <a:ext cx="544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2857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SzPct val="85000"/>
              </a:pPr>
              <a:r>
                <a:rPr lang="en-US" altLang="zh-CN" sz="2400" b="0" i="1" dirty="0">
                  <a:solidFill>
                    <a:srgbClr val="FFFF00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4. COR </a:t>
              </a:r>
              <a:r>
                <a:rPr lang="en-US" altLang="zh-CN" sz="2400" b="0" i="1" dirty="0">
                  <a:latin typeface="Gill Sans MT" panose="020B0502020104020203" pitchFamily="34" charset="0"/>
                  <a:ea typeface="SimSun" panose="02010600030101010101" pitchFamily="2" charset="-122"/>
                </a:rPr>
                <a:t>––</a:t>
              </a:r>
              <a:r>
                <a:rPr lang="en-US" altLang="zh-CN" sz="2400" b="0" i="1" dirty="0">
                  <a:solidFill>
                    <a:srgbClr val="FFFF00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 Conditional Operator Replacement:</a:t>
              </a:r>
              <a:endParaRPr lang="en-US" altLang="zh-CN" sz="2400" b="0" i="1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808164" y="5248275"/>
            <a:ext cx="6105525" cy="1231900"/>
          </a:xfrm>
          <a:prstGeom prst="rect">
            <a:avLst/>
          </a:prstGeom>
          <a:solidFill>
            <a:srgbClr val="3333CC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Examples:</a:t>
            </a:r>
            <a:endParaRPr lang="en-US" altLang="zh-CN" sz="2000" dirty="0">
              <a:solidFill>
                <a:srgbClr val="FFFFFF"/>
              </a:solidFill>
              <a:latin typeface="Gill Sans MT" panose="020B0502020104020203" pitchFamily="34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SimSun" panose="02010600030101010101" pitchFamily="2" charset="-122"/>
                <a:cs typeface="Helvetica" charset="0"/>
              </a:rPr>
              <a:t>       if (X &lt;= Y &amp;&amp; a &gt; 0)</a:t>
            </a:r>
            <a:endParaRPr lang="en-US" altLang="zh-CN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  <a:ea typeface="SimSun" panose="02010600030101010101" pitchFamily="2" charset="-122"/>
              <a:cs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SimSun" panose="02010600030101010101" pitchFamily="2" charset="-122"/>
              </a:rPr>
              <a:t>∆1   if (X &lt;= Y || a &gt; 0)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SimSun" panose="02010600030101010101" pitchFamily="2" charset="-122"/>
              </a:rPr>
              <a:t>∆2   if (X &lt;= Y </a:t>
            </a:r>
            <a:r>
              <a:rPr lang="en-US" altLang="zh-CN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SimSun" panose="02010600030101010101" pitchFamily="2" charset="-122"/>
              </a:rPr>
              <a:t>leftOp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SimSun" panose="02010600030101010101" pitchFamily="2" charset="-122"/>
              </a:rPr>
              <a:t> a &gt; 0) // returns result of left clause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9" grpId="0" bldLvl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Introduction to Software Testing, edition 2  (Ch 9)</a:t>
            </a:r>
            <a:endParaRPr lang="zh-CN" altLang="en-US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© Ammann &amp; Offutt</a:t>
            </a:r>
            <a:endParaRPr lang="en-US" altLang="zh-CN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3F3DE85-3B28-4D46-881C-E68AD1EEBADC}" type="slidenum">
              <a:rPr lang="zh-CN" altLang="en-US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Mutation Operators for Java (4)</a:t>
            </a:r>
            <a:endParaRPr lang="en-US" altLang="en-US" smtClean="0"/>
          </a:p>
        </p:txBody>
      </p:sp>
      <p:grpSp>
        <p:nvGrpSpPr>
          <p:cNvPr id="20486" name="Group 6"/>
          <p:cNvGrpSpPr/>
          <p:nvPr/>
        </p:nvGrpSpPr>
        <p:grpSpPr bwMode="auto">
          <a:xfrm>
            <a:off x="1765300" y="682626"/>
            <a:ext cx="8262938" cy="1476375"/>
            <a:chOff x="181" y="2881"/>
            <a:chExt cx="5205" cy="930"/>
          </a:xfrm>
        </p:grpSpPr>
        <p:sp>
          <p:nvSpPr>
            <p:cNvPr id="20492" name="Rectangle 7"/>
            <p:cNvSpPr>
              <a:spLocks noChangeArrowheads="1"/>
            </p:cNvSpPr>
            <p:nvPr/>
          </p:nvSpPr>
          <p:spPr bwMode="auto">
            <a:xfrm>
              <a:off x="181" y="2881"/>
              <a:ext cx="4981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2857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SzPct val="85000"/>
              </a:pPr>
              <a:r>
                <a:rPr lang="en-US" altLang="zh-CN" sz="2400" b="0" i="1" dirty="0">
                  <a:solidFill>
                    <a:srgbClr val="FFFF00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5. SOR </a:t>
              </a:r>
              <a:r>
                <a:rPr lang="en-US" altLang="zh-CN" sz="2400" b="0" i="1" dirty="0">
                  <a:latin typeface="Gill Sans MT" panose="020B0502020104020203" pitchFamily="34" charset="0"/>
                  <a:ea typeface="SimSun" panose="02010600030101010101" pitchFamily="2" charset="-122"/>
                </a:rPr>
                <a:t>––</a:t>
              </a:r>
              <a:r>
                <a:rPr lang="en-US" altLang="zh-CN" sz="2400" b="0" i="1" dirty="0">
                  <a:solidFill>
                    <a:srgbClr val="FFFF00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 Shift Operator Replacement:</a:t>
              </a:r>
              <a:endParaRPr lang="en-US" altLang="zh-CN" sz="2400" b="0" i="1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0493" name="Text Box 8"/>
            <p:cNvSpPr txBox="1">
              <a:spLocks noChangeArrowheads="1"/>
            </p:cNvSpPr>
            <p:nvPr/>
          </p:nvSpPr>
          <p:spPr bwMode="auto">
            <a:xfrm>
              <a:off x="181" y="3165"/>
              <a:ext cx="5205" cy="646"/>
            </a:xfrm>
            <a:prstGeom prst="rect">
              <a:avLst/>
            </a:prstGeom>
            <a:solidFill>
              <a:srgbClr val="3333CC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Each occurrence of one of the shift operators &lt;&lt;, &gt;&gt;, and &gt;&gt;&gt; is replaced by each of the other operators. In addition, each is replaced by the special mutation operator </a:t>
              </a:r>
              <a:r>
                <a:rPr lang="en-US" altLang="zh-CN" b="0" i="1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leftOp</a:t>
              </a:r>
              <a:r>
                <a:rPr lang="en-US" altLang="zh-CN" b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.</a:t>
              </a:r>
              <a:endParaRPr lang="en-US" altLang="zh-CN" b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3" name="Group 9"/>
          <p:cNvGrpSpPr/>
          <p:nvPr/>
        </p:nvGrpSpPr>
        <p:grpSpPr bwMode="auto">
          <a:xfrm>
            <a:off x="1811339" y="3678239"/>
            <a:ext cx="8262937" cy="1455737"/>
            <a:chOff x="203" y="480"/>
            <a:chExt cx="5205" cy="917"/>
          </a:xfrm>
        </p:grpSpPr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203" y="751"/>
              <a:ext cx="5205" cy="646"/>
            </a:xfrm>
            <a:prstGeom prst="rect">
              <a:avLst/>
            </a:prstGeom>
            <a:solidFill>
              <a:srgbClr val="3333CC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Each occurrence of one of the logical operators (bitwise and - &amp;, bitwise or</a:t>
              </a:r>
              <a:endParaRPr lang="en-US" altLang="zh-CN" b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 - |, exclusive or - ^) is replaced by each of the other operators; in addition, each is replaced by leftOp and rightOp.</a:t>
              </a:r>
              <a:endParaRPr lang="en-US" altLang="zh-CN" b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>
              <a:off x="203" y="480"/>
              <a:ext cx="44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0" i="1" dirty="0">
                  <a:solidFill>
                    <a:srgbClr val="FFFF00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6. </a:t>
              </a:r>
              <a:r>
                <a:rPr lang="en-US" altLang="en-US" sz="2400" b="0" i="1" dirty="0">
                  <a:solidFill>
                    <a:srgbClr val="FFFF00"/>
                  </a:solidFill>
                  <a:latin typeface="Gill Sans MT" panose="020B0502020104020203" pitchFamily="34" charset="0"/>
                </a:rPr>
                <a:t>LOR</a:t>
              </a:r>
              <a:r>
                <a:rPr lang="en-US" altLang="zh-CN" sz="2400" b="0" i="1" dirty="0">
                  <a:solidFill>
                    <a:srgbClr val="FFFF00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 </a:t>
              </a:r>
              <a:r>
                <a:rPr lang="en-US" altLang="zh-CN" b="0" i="1" dirty="0">
                  <a:latin typeface="Gill Sans MT" panose="020B0502020104020203" pitchFamily="34" charset="0"/>
                  <a:ea typeface="SimSun" panose="02010600030101010101" pitchFamily="2" charset="-122"/>
                </a:rPr>
                <a:t>––</a:t>
              </a:r>
              <a:r>
                <a:rPr lang="en-US" altLang="zh-CN" sz="2400" b="0" i="1" dirty="0">
                  <a:solidFill>
                    <a:srgbClr val="FFFF00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 </a:t>
              </a:r>
              <a:r>
                <a:rPr lang="en-US" altLang="en-US" sz="2400" b="0" i="1" dirty="0">
                  <a:solidFill>
                    <a:srgbClr val="FFFF00"/>
                  </a:solidFill>
                  <a:latin typeface="Gill Sans MT" panose="020B0502020104020203" pitchFamily="34" charset="0"/>
                </a:rPr>
                <a:t>Logical Operator Replacement:</a:t>
              </a:r>
              <a:endParaRPr lang="en-US" altLang="en-US" sz="2400" b="0" i="1" dirty="0">
                <a:solidFill>
                  <a:srgbClr val="FFFF00"/>
                </a:solidFill>
                <a:latin typeface="Gill Sans MT" panose="020B0502020104020203" pitchFamily="34" charset="0"/>
              </a:endParaRPr>
            </a:p>
          </p:txBody>
        </p:sp>
      </p:grp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762126" y="2162176"/>
            <a:ext cx="3419475" cy="1508125"/>
          </a:xfrm>
          <a:prstGeom prst="rect">
            <a:avLst/>
          </a:prstGeom>
          <a:solidFill>
            <a:srgbClr val="3333CC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Examples:</a:t>
            </a:r>
            <a:endParaRPr lang="en-US" altLang="zh-CN" sz="2000" dirty="0">
              <a:solidFill>
                <a:srgbClr val="FFFFFF"/>
              </a:solidFill>
              <a:latin typeface="Gill Sans MT" panose="020B0502020104020203" pitchFamily="34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SimSun" panose="02010600030101010101" pitchFamily="2" charset="-122"/>
                <a:cs typeface="Helvetica" charset="0"/>
              </a:rPr>
              <a:t>       byte b = (byte) 16;</a:t>
            </a:r>
            <a:endParaRPr lang="en-US" altLang="zh-CN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  <a:ea typeface="SimSun" panose="02010600030101010101" pitchFamily="2" charset="-122"/>
              <a:cs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SimSun" panose="02010600030101010101" pitchFamily="2" charset="-122"/>
                <a:cs typeface="Helvetica" charset="0"/>
              </a:rPr>
              <a:t>       b = b &gt;&gt; 2;</a:t>
            </a:r>
            <a:endParaRPr lang="en-US" altLang="zh-CN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  <a:ea typeface="SimSun" panose="02010600030101010101" pitchFamily="2" charset="-122"/>
              <a:cs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SimSun" panose="02010600030101010101" pitchFamily="2" charset="-122"/>
              </a:rPr>
              <a:t>∆1   b = b &lt;&lt; 2;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SimSun" panose="02010600030101010101" pitchFamily="2" charset="-122"/>
              </a:rPr>
              <a:t>∆2   b = b </a:t>
            </a:r>
            <a:r>
              <a:rPr lang="en-US" altLang="zh-CN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SimSun" panose="02010600030101010101" pitchFamily="2" charset="-122"/>
              </a:rPr>
              <a:t>leftOp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SimSun" panose="02010600030101010101" pitchFamily="2" charset="-122"/>
              </a:rPr>
              <a:t> 2; // result is b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charset="0"/>
              <a:ea typeface="SimSun" panose="02010600030101010101" pitchFamily="2" charset="-122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811339" y="5127626"/>
            <a:ext cx="3781425" cy="1508125"/>
          </a:xfrm>
          <a:prstGeom prst="rect">
            <a:avLst/>
          </a:prstGeom>
          <a:solidFill>
            <a:srgbClr val="3333CC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Examples:</a:t>
            </a:r>
            <a:endParaRPr lang="en-US" altLang="zh-CN" sz="2000" dirty="0">
              <a:solidFill>
                <a:srgbClr val="FFFFFF"/>
              </a:solidFill>
              <a:latin typeface="Gill Sans MT" panose="020B0502020104020203" pitchFamily="34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SimSun" panose="02010600030101010101" pitchFamily="2" charset="-122"/>
                <a:cs typeface="Helvetica" charset="0"/>
              </a:rPr>
              <a:t>      </a:t>
            </a:r>
            <a:r>
              <a:rPr lang="en-US" altLang="zh-CN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SimSun" panose="02010600030101010101" pitchFamily="2" charset="-122"/>
                <a:cs typeface="Helvetica" charset="0"/>
              </a:rPr>
              <a:t>int</a:t>
            </a:r>
            <a:r>
              <a:rPr lang="en-US" altLang="zh-CN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SimSun" panose="02010600030101010101" pitchFamily="2" charset="-122"/>
                <a:cs typeface="Helvetica" charset="0"/>
              </a:rPr>
              <a:t> a = 60;    </a:t>
            </a:r>
            <a:r>
              <a:rPr lang="en-US" altLang="zh-CN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SimSun" panose="02010600030101010101" pitchFamily="2" charset="-122"/>
                <a:cs typeface="Helvetica" charset="0"/>
              </a:rPr>
              <a:t>int</a:t>
            </a:r>
            <a:r>
              <a:rPr lang="en-US" altLang="zh-CN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SimSun" panose="02010600030101010101" pitchFamily="2" charset="-122"/>
                <a:cs typeface="Helvetica" charset="0"/>
              </a:rPr>
              <a:t> b = 13;</a:t>
            </a:r>
            <a:endParaRPr lang="en-US" altLang="zh-CN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  <a:ea typeface="SimSun" panose="02010600030101010101" pitchFamily="2" charset="-122"/>
              <a:cs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SimSun" panose="02010600030101010101" pitchFamily="2" charset="-122"/>
                <a:cs typeface="Helvetica" charset="0"/>
              </a:rPr>
              <a:t>      </a:t>
            </a:r>
            <a:r>
              <a:rPr lang="en-US" altLang="zh-CN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SimSun" panose="02010600030101010101" pitchFamily="2" charset="-122"/>
                <a:cs typeface="Helvetica" charset="0"/>
              </a:rPr>
              <a:t>int</a:t>
            </a:r>
            <a:r>
              <a:rPr lang="en-US" altLang="zh-CN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SimSun" panose="02010600030101010101" pitchFamily="2" charset="-122"/>
                <a:cs typeface="Helvetica" charset="0"/>
              </a:rPr>
              <a:t> c = a &amp; b;</a:t>
            </a:r>
            <a:endParaRPr lang="en-US" altLang="zh-CN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  <a:ea typeface="SimSun" panose="02010600030101010101" pitchFamily="2" charset="-122"/>
              <a:cs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SimSun" panose="02010600030101010101" pitchFamily="2" charset="-122"/>
              </a:rPr>
              <a:t>∆1  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SimSun" panose="02010600030101010101" pitchFamily="2" charset="-122"/>
              </a:rPr>
              <a:t>int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SimSun" panose="02010600030101010101" pitchFamily="2" charset="-122"/>
              </a:rPr>
              <a:t> c = a | b;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SimSun" panose="02010600030101010101" pitchFamily="2" charset="-122"/>
              </a:rPr>
              <a:t>∆2  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SimSun" panose="02010600030101010101" pitchFamily="2" charset="-122"/>
              </a:rPr>
              <a:t>int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SimSun" panose="02010600030101010101" pitchFamily="2" charset="-122"/>
              </a:rPr>
              <a:t> c = a </a:t>
            </a:r>
            <a:r>
              <a:rPr lang="en-US" altLang="zh-CN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SimSun" panose="02010600030101010101" pitchFamily="2" charset="-122"/>
              </a:rPr>
              <a:t>rightOp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SimSun" panose="02010600030101010101" pitchFamily="2" charset="-122"/>
              </a:rPr>
              <a:t> b; // result is b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6" grpId="0" bldLvl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Introduction to Software Testing, edition 2  (Ch 9)</a:t>
            </a:r>
            <a:endParaRPr lang="zh-CN" altLang="en-US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© Ammann &amp; Offutt</a:t>
            </a:r>
            <a:endParaRPr lang="en-US" altLang="zh-CN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024DBF9-182E-4F28-8811-32029EB28FF5}" type="slidenum">
              <a:rPr lang="zh-CN" altLang="en-US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Mutation Operators for Java (5)</a:t>
            </a:r>
            <a:endParaRPr lang="en-US" altLang="en-US" dirty="0" smtClean="0"/>
          </a:p>
        </p:txBody>
      </p:sp>
      <p:grpSp>
        <p:nvGrpSpPr>
          <p:cNvPr id="21510" name="Group 3"/>
          <p:cNvGrpSpPr/>
          <p:nvPr/>
        </p:nvGrpSpPr>
        <p:grpSpPr bwMode="auto">
          <a:xfrm>
            <a:off x="1846264" y="671513"/>
            <a:ext cx="8650287" cy="1147762"/>
            <a:chOff x="203" y="1639"/>
            <a:chExt cx="5449" cy="723"/>
          </a:xfrm>
        </p:grpSpPr>
        <p:sp>
          <p:nvSpPr>
            <p:cNvPr id="21516" name="Text Box 4"/>
            <p:cNvSpPr txBox="1">
              <a:spLocks noChangeArrowheads="1"/>
            </p:cNvSpPr>
            <p:nvPr/>
          </p:nvSpPr>
          <p:spPr bwMode="auto">
            <a:xfrm>
              <a:off x="203" y="1908"/>
              <a:ext cx="5205" cy="454"/>
            </a:xfrm>
            <a:prstGeom prst="rect">
              <a:avLst/>
            </a:prstGeom>
            <a:solidFill>
              <a:srgbClr val="3333CC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0" dirty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Each occurrence of one of the assignment </a:t>
              </a:r>
              <a:r>
                <a:rPr lang="en-US" altLang="zh-CN" b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operators </a:t>
              </a:r>
              <a:r>
                <a:rPr lang="en-US" altLang="zh-CN" b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(=, +=, </a:t>
              </a:r>
              <a:r>
                <a:rPr lang="en-US" altLang="zh-CN" b="0" dirty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-=, *=, /=, %=, &amp;=, |=, ^=, &lt;&lt;=, &gt;&gt;=, &gt;&gt;&gt;=) is replaced by each of the other operators.</a:t>
              </a:r>
              <a:endParaRPr lang="en-US" altLang="zh-CN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1517" name="Rectangle 5"/>
            <p:cNvSpPr>
              <a:spLocks noChangeArrowheads="1"/>
            </p:cNvSpPr>
            <p:nvPr/>
          </p:nvSpPr>
          <p:spPr bwMode="auto">
            <a:xfrm>
              <a:off x="203" y="1639"/>
              <a:ext cx="544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2857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SzPct val="85000"/>
              </a:pPr>
              <a:r>
                <a:rPr lang="en-US" altLang="zh-CN" sz="2400" b="0" i="1" dirty="0">
                  <a:solidFill>
                    <a:srgbClr val="FFFF00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7. ASR </a:t>
              </a:r>
              <a:r>
                <a:rPr lang="en-US" altLang="zh-CN" sz="2400" b="0" i="1" dirty="0">
                  <a:latin typeface="Gill Sans MT" panose="020B0502020104020203" pitchFamily="34" charset="0"/>
                  <a:ea typeface="SimSun" panose="02010600030101010101" pitchFamily="2" charset="-122"/>
                </a:rPr>
                <a:t>––</a:t>
              </a:r>
              <a:r>
                <a:rPr lang="en-US" altLang="zh-CN" sz="2400" b="0" i="1" dirty="0">
                  <a:solidFill>
                    <a:srgbClr val="FFFF00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 Assignment Operator Replacement:</a:t>
              </a:r>
              <a:endParaRPr lang="en-US" altLang="zh-CN" sz="2400" b="0" i="1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3" name="Group 6"/>
          <p:cNvGrpSpPr/>
          <p:nvPr/>
        </p:nvGrpSpPr>
        <p:grpSpPr bwMode="auto">
          <a:xfrm>
            <a:off x="1846264" y="3497264"/>
            <a:ext cx="8262937" cy="1184275"/>
            <a:chOff x="203" y="2663"/>
            <a:chExt cx="5205" cy="746"/>
          </a:xfrm>
        </p:grpSpPr>
        <p:sp>
          <p:nvSpPr>
            <p:cNvPr id="21514" name="Rectangle 7"/>
            <p:cNvSpPr>
              <a:spLocks noChangeArrowheads="1"/>
            </p:cNvSpPr>
            <p:nvPr/>
          </p:nvSpPr>
          <p:spPr bwMode="auto">
            <a:xfrm>
              <a:off x="203" y="2663"/>
              <a:ext cx="4981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2857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SzPct val="85000"/>
              </a:pPr>
              <a:r>
                <a:rPr lang="en-US" altLang="zh-CN" sz="2400" b="0" i="1" dirty="0">
                  <a:solidFill>
                    <a:srgbClr val="FFFF00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8. UOI </a:t>
              </a:r>
              <a:r>
                <a:rPr lang="en-US" altLang="zh-CN" sz="2400" b="0" i="1" dirty="0">
                  <a:latin typeface="Gill Sans MT" panose="020B0502020104020203" pitchFamily="34" charset="0"/>
                  <a:ea typeface="SimSun" panose="02010600030101010101" pitchFamily="2" charset="-122"/>
                </a:rPr>
                <a:t>––</a:t>
              </a:r>
              <a:r>
                <a:rPr lang="en-US" altLang="zh-CN" sz="2400" i="1" dirty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 </a:t>
              </a:r>
              <a:r>
                <a:rPr lang="en-US" altLang="zh-CN" sz="2400" b="0" i="1" dirty="0">
                  <a:solidFill>
                    <a:srgbClr val="FFFF00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Unary Operator Insertion:</a:t>
              </a:r>
              <a:endParaRPr lang="en-US" altLang="zh-CN" sz="2400" b="0" i="1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1515" name="Text Box 8"/>
            <p:cNvSpPr txBox="1">
              <a:spLocks noChangeArrowheads="1"/>
            </p:cNvSpPr>
            <p:nvPr/>
          </p:nvSpPr>
          <p:spPr bwMode="auto">
            <a:xfrm>
              <a:off x="203" y="2955"/>
              <a:ext cx="5205" cy="454"/>
            </a:xfrm>
            <a:prstGeom prst="rect">
              <a:avLst/>
            </a:prstGeom>
            <a:solidFill>
              <a:srgbClr val="3333CC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Each unary operator (arithmetic +, arithmetic -, conditional !, logical ~) is inserted in front of each expression of the correct type.</a:t>
              </a:r>
              <a:endParaRPr lang="en-US" altLang="zh-CN" b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849438" y="1816101"/>
            <a:ext cx="4292600" cy="1230313"/>
          </a:xfrm>
          <a:prstGeom prst="rect">
            <a:avLst/>
          </a:prstGeom>
          <a:solidFill>
            <a:srgbClr val="3333CC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Examples:</a:t>
            </a:r>
            <a:endParaRPr lang="en-US" altLang="zh-CN" sz="2000" dirty="0">
              <a:solidFill>
                <a:srgbClr val="FFFFFF"/>
              </a:solidFill>
              <a:latin typeface="Gill Sans MT" panose="020B0502020104020203" pitchFamily="34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SimSun" panose="02010600030101010101" pitchFamily="2" charset="-122"/>
                <a:cs typeface="Helvetica" charset="0"/>
              </a:rPr>
              <a:t>       a = m * (o + p);</a:t>
            </a:r>
            <a:endParaRPr lang="en-US" altLang="zh-CN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  <a:ea typeface="SimSun" panose="02010600030101010101" pitchFamily="2" charset="-122"/>
              <a:cs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SimSun" panose="02010600030101010101" pitchFamily="2" charset="-122"/>
              </a:rPr>
              <a:t>∆1   a += m * (o + p);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SimSun" panose="02010600030101010101" pitchFamily="2" charset="-122"/>
              </a:rPr>
              <a:t>∆2   a *= m * (o + p);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charset="0"/>
              <a:ea typeface="SimSun" panose="02010600030101010101" pitchFamily="2" charset="-122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841500" y="4689476"/>
            <a:ext cx="4292600" cy="1230313"/>
          </a:xfrm>
          <a:prstGeom prst="rect">
            <a:avLst/>
          </a:prstGeom>
          <a:solidFill>
            <a:srgbClr val="3333CC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Examples:</a:t>
            </a:r>
            <a:endParaRPr lang="en-US" altLang="zh-CN" sz="2000" dirty="0">
              <a:solidFill>
                <a:srgbClr val="FFFFFF"/>
              </a:solidFill>
              <a:latin typeface="Gill Sans MT" panose="020B0502020104020203" pitchFamily="34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SimSun" panose="02010600030101010101" pitchFamily="2" charset="-122"/>
                <a:cs typeface="Helvetica" charset="0"/>
              </a:rPr>
              <a:t>       a = m * (o + p);</a:t>
            </a:r>
            <a:endParaRPr lang="en-US" altLang="zh-CN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  <a:ea typeface="SimSun" panose="02010600030101010101" pitchFamily="2" charset="-122"/>
              <a:cs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SimSun" panose="02010600030101010101" pitchFamily="2" charset="-122"/>
              </a:rPr>
              <a:t>∆1   a = m * -(o + p);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SimSun" panose="02010600030101010101" pitchFamily="2" charset="-122"/>
              </a:rPr>
              <a:t>∆2   a = -(m * (o + p));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7" grpId="0" bldLvl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Introduction to Software Testing, edition 2  (Ch 9)</a:t>
            </a:r>
            <a:endParaRPr lang="zh-CN" altLang="en-US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© Ammann &amp; Offutt</a:t>
            </a:r>
            <a:endParaRPr lang="en-US" altLang="zh-CN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937342AB-C14D-4E39-8C06-7DEC7A9AC189}" type="slidenum">
              <a:rPr lang="zh-CN" altLang="en-US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Mutation Operators for Java (6)</a:t>
            </a:r>
            <a:endParaRPr lang="en-US" altLang="en-US" smtClean="0"/>
          </a:p>
        </p:txBody>
      </p:sp>
      <p:grpSp>
        <p:nvGrpSpPr>
          <p:cNvPr id="22534" name="Group 9"/>
          <p:cNvGrpSpPr/>
          <p:nvPr/>
        </p:nvGrpSpPr>
        <p:grpSpPr bwMode="auto">
          <a:xfrm>
            <a:off x="1801814" y="703263"/>
            <a:ext cx="8262937" cy="1141412"/>
            <a:chOff x="182" y="486"/>
            <a:chExt cx="5205" cy="719"/>
          </a:xfrm>
        </p:grpSpPr>
        <p:sp>
          <p:nvSpPr>
            <p:cNvPr id="22540" name="Text Box 10"/>
            <p:cNvSpPr txBox="1">
              <a:spLocks noChangeArrowheads="1"/>
            </p:cNvSpPr>
            <p:nvPr/>
          </p:nvSpPr>
          <p:spPr bwMode="auto">
            <a:xfrm>
              <a:off x="182" y="751"/>
              <a:ext cx="5205" cy="454"/>
            </a:xfrm>
            <a:prstGeom prst="rect">
              <a:avLst/>
            </a:prstGeom>
            <a:solidFill>
              <a:srgbClr val="3333CC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0" dirty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Each unary operator (arithmetic +, arithmetic -, conditional !, logical~) is deleted.</a:t>
              </a:r>
              <a:endParaRPr lang="en-US" altLang="zh-CN" b="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2541" name="Text Box 11"/>
            <p:cNvSpPr txBox="1">
              <a:spLocks noChangeArrowheads="1"/>
            </p:cNvSpPr>
            <p:nvPr/>
          </p:nvSpPr>
          <p:spPr bwMode="auto">
            <a:xfrm>
              <a:off x="182" y="486"/>
              <a:ext cx="44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0" i="1" dirty="0">
                  <a:solidFill>
                    <a:srgbClr val="FFFF00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9. UOD </a:t>
              </a:r>
              <a:r>
                <a:rPr lang="en-US" altLang="zh-CN" b="0" i="1" dirty="0">
                  <a:latin typeface="Gill Sans MT" panose="020B0502020104020203" pitchFamily="34" charset="0"/>
                  <a:ea typeface="SimSun" panose="02010600030101010101" pitchFamily="2" charset="-122"/>
                </a:rPr>
                <a:t>––</a:t>
              </a:r>
              <a:r>
                <a:rPr lang="en-US" altLang="zh-CN" i="1" dirty="0">
                  <a:latin typeface="Gill Sans MT" panose="020B0502020104020203" pitchFamily="34" charset="0"/>
                  <a:ea typeface="SimSun" panose="02010600030101010101" pitchFamily="2" charset="-122"/>
                </a:rPr>
                <a:t> </a:t>
              </a:r>
              <a:r>
                <a:rPr lang="en-US" altLang="zh-CN" sz="2400" b="0" i="1" dirty="0">
                  <a:solidFill>
                    <a:srgbClr val="FFFF00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Unary Operator Deletion:</a:t>
              </a:r>
              <a:endParaRPr lang="en-US" altLang="zh-CN" sz="2400" b="0" i="1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801814" y="1838325"/>
            <a:ext cx="4668837" cy="1231900"/>
          </a:xfrm>
          <a:prstGeom prst="rect">
            <a:avLst/>
          </a:prstGeom>
          <a:solidFill>
            <a:srgbClr val="3333CC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Examples:</a:t>
            </a:r>
            <a:endParaRPr lang="en-US" altLang="zh-CN" sz="2000" dirty="0">
              <a:solidFill>
                <a:srgbClr val="FFFFFF"/>
              </a:solidFill>
              <a:latin typeface="Gill Sans MT" panose="020B0502020104020203" pitchFamily="34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SimSun" panose="02010600030101010101" pitchFamily="2" charset="-122"/>
                <a:cs typeface="Helvetica" charset="0"/>
              </a:rPr>
              <a:t>       if !(X &lt;= Y &amp;&amp; !Z)</a:t>
            </a:r>
            <a:endParaRPr lang="en-US" altLang="zh-CN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  <a:ea typeface="SimSun" panose="02010600030101010101" pitchFamily="2" charset="-122"/>
              <a:cs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SimSun" panose="02010600030101010101" pitchFamily="2" charset="-122"/>
              </a:rPr>
              <a:t>∆1   if (X &gt; Y &amp;&amp; !Z)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SimSun" panose="02010600030101010101" pitchFamily="2" charset="-122"/>
              </a:rPr>
              <a:t>∆2   if !(X &lt; Y &amp;&amp; Z)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charset="0"/>
              <a:ea typeface="SimSun" panose="02010600030101010101" pitchFamily="2" charset="-122"/>
            </a:endParaRPr>
          </a:p>
        </p:txBody>
      </p:sp>
      <p:grpSp>
        <p:nvGrpSpPr>
          <p:cNvPr id="3" name="Group 4"/>
          <p:cNvGrpSpPr/>
          <p:nvPr/>
        </p:nvGrpSpPr>
        <p:grpSpPr bwMode="auto">
          <a:xfrm>
            <a:off x="1801814" y="3446464"/>
            <a:ext cx="8650287" cy="1157287"/>
            <a:chOff x="175" y="1566"/>
            <a:chExt cx="5449" cy="729"/>
          </a:xfrm>
        </p:grpSpPr>
        <p:sp>
          <p:nvSpPr>
            <p:cNvPr id="22538" name="Text Box 5"/>
            <p:cNvSpPr txBox="1">
              <a:spLocks noChangeArrowheads="1"/>
            </p:cNvSpPr>
            <p:nvPr/>
          </p:nvSpPr>
          <p:spPr bwMode="auto">
            <a:xfrm>
              <a:off x="182" y="1841"/>
              <a:ext cx="5205" cy="454"/>
            </a:xfrm>
            <a:prstGeom prst="rect">
              <a:avLst/>
            </a:prstGeom>
            <a:solidFill>
              <a:srgbClr val="3333CC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Each variable reference is replaced by every other variable of the appropriate type that is declared in the current scope.</a:t>
              </a:r>
              <a:endParaRPr lang="en-US" altLang="zh-CN" b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2539" name="Rectangle 6"/>
            <p:cNvSpPr>
              <a:spLocks noChangeArrowheads="1"/>
            </p:cNvSpPr>
            <p:nvPr/>
          </p:nvSpPr>
          <p:spPr bwMode="auto">
            <a:xfrm>
              <a:off x="175" y="1566"/>
              <a:ext cx="544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2857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SzPct val="85000"/>
              </a:pPr>
              <a:r>
                <a:rPr lang="en-US" altLang="zh-CN" sz="2400" b="0" i="1" dirty="0">
                  <a:solidFill>
                    <a:srgbClr val="FFFF00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10. SVR </a:t>
              </a:r>
              <a:r>
                <a:rPr lang="en-US" altLang="zh-CN" sz="2400" b="0" i="1" dirty="0">
                  <a:latin typeface="Gill Sans MT" panose="020B0502020104020203" pitchFamily="34" charset="0"/>
                  <a:ea typeface="SimSun" panose="02010600030101010101" pitchFamily="2" charset="-122"/>
                </a:rPr>
                <a:t>––</a:t>
              </a:r>
              <a:r>
                <a:rPr lang="en-US" altLang="zh-CN" sz="2400" b="0" i="1" dirty="0">
                  <a:solidFill>
                    <a:srgbClr val="FFFF00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 Scalar Variable Replacement:</a:t>
              </a:r>
              <a:endParaRPr lang="en-US" altLang="zh-CN" sz="2400" b="0" i="1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801813" y="4605338"/>
            <a:ext cx="4292600" cy="1784350"/>
          </a:xfrm>
          <a:prstGeom prst="rect">
            <a:avLst/>
          </a:prstGeom>
          <a:solidFill>
            <a:srgbClr val="3333CC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Examples:</a:t>
            </a:r>
            <a:endParaRPr lang="en-US" altLang="zh-CN" sz="2000" dirty="0">
              <a:solidFill>
                <a:srgbClr val="FFFFFF"/>
              </a:solidFill>
              <a:latin typeface="Gill Sans MT" panose="020B0502020104020203" pitchFamily="34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SimSun" panose="02010600030101010101" pitchFamily="2" charset="-122"/>
                <a:cs typeface="Helvetica" charset="0"/>
              </a:rPr>
              <a:t>        a = m * (o + p);</a:t>
            </a:r>
            <a:endParaRPr lang="en-US" altLang="zh-CN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  <a:ea typeface="SimSun" panose="02010600030101010101" pitchFamily="2" charset="-122"/>
              <a:cs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SimSun" panose="02010600030101010101" pitchFamily="2" charset="-122"/>
              </a:rPr>
              <a:t>∆ 1   a = o * (o + p);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SimSun" panose="02010600030101010101" pitchFamily="2" charset="-122"/>
              </a:rPr>
              <a:t>∆ 2   a = m * (m + p);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SimSun" panose="02010600030101010101" pitchFamily="2" charset="-122"/>
              </a:rPr>
              <a:t>∆ 3   a = m * (o + o);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SimSun" panose="02010600030101010101" pitchFamily="2" charset="-122"/>
              </a:rPr>
              <a:t>∆ 4   p = m * (o + p);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9" grpId="0" bldLvl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Introduction to Software Testing, edition 2  (Ch 9)</a:t>
            </a:r>
            <a:endParaRPr lang="zh-CN" altLang="en-US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© Ammann &amp; Offutt</a:t>
            </a:r>
            <a:endParaRPr lang="en-US" altLang="zh-CN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7DE2E98-3AFC-4D19-AD87-771FD4B72643}" type="slidenum">
              <a:rPr lang="zh-CN" altLang="en-US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Mutation Operators for Java (7)</a:t>
            </a:r>
            <a:endParaRPr lang="en-US" altLang="en-US" smtClean="0"/>
          </a:p>
        </p:txBody>
      </p:sp>
      <p:grpSp>
        <p:nvGrpSpPr>
          <p:cNvPr id="23558" name="Group 7"/>
          <p:cNvGrpSpPr/>
          <p:nvPr/>
        </p:nvGrpSpPr>
        <p:grpSpPr bwMode="auto">
          <a:xfrm>
            <a:off x="1812925" y="695326"/>
            <a:ext cx="8262938" cy="925513"/>
            <a:chOff x="182" y="2634"/>
            <a:chExt cx="5205" cy="583"/>
          </a:xfrm>
        </p:grpSpPr>
        <p:sp>
          <p:nvSpPr>
            <p:cNvPr id="23560" name="Rectangle 8"/>
            <p:cNvSpPr>
              <a:spLocks noChangeArrowheads="1"/>
            </p:cNvSpPr>
            <p:nvPr/>
          </p:nvSpPr>
          <p:spPr bwMode="auto">
            <a:xfrm>
              <a:off x="182" y="2634"/>
              <a:ext cx="4981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2857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SzPct val="85000"/>
              </a:pPr>
              <a:r>
                <a:rPr lang="en-US" altLang="zh-CN" sz="2400" b="0" i="1" dirty="0">
                  <a:solidFill>
                    <a:srgbClr val="FFFF00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11. BSR </a:t>
              </a:r>
              <a:r>
                <a:rPr lang="en-US" altLang="zh-CN" sz="2400" b="0" i="1" dirty="0">
                  <a:latin typeface="Gill Sans MT" panose="020B0502020104020203" pitchFamily="34" charset="0"/>
                  <a:ea typeface="SimSun" panose="02010600030101010101" pitchFamily="2" charset="-122"/>
                </a:rPr>
                <a:t>––</a:t>
              </a:r>
              <a:r>
                <a:rPr lang="en-US" altLang="zh-CN" sz="2400" b="0" i="1" dirty="0">
                  <a:solidFill>
                    <a:srgbClr val="FFFF00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 Bomb Statement Replacement:</a:t>
              </a:r>
              <a:endParaRPr lang="en-US" altLang="zh-CN" sz="2400" b="0" i="1" dirty="0">
                <a:solidFill>
                  <a:srgbClr val="FFFF00"/>
                </a:solidFill>
                <a:latin typeface="Gill Sans MT" panose="020B0502020104020203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23561" name="Text Box 9"/>
            <p:cNvSpPr txBox="1">
              <a:spLocks noChangeArrowheads="1"/>
            </p:cNvSpPr>
            <p:nvPr/>
          </p:nvSpPr>
          <p:spPr bwMode="auto">
            <a:xfrm>
              <a:off x="182" y="2955"/>
              <a:ext cx="5205" cy="262"/>
            </a:xfrm>
            <a:prstGeom prst="rect">
              <a:avLst/>
            </a:prstGeom>
            <a:solidFill>
              <a:srgbClr val="3333CC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0">
                  <a:solidFill>
                    <a:srgbClr val="FFFFFF"/>
                  </a:solidFill>
                  <a:latin typeface="Gill Sans MT" panose="020B0502020104020203" pitchFamily="34" charset="0"/>
                  <a:ea typeface="SimSun" panose="02010600030101010101" pitchFamily="2" charset="-122"/>
                </a:rPr>
                <a:t>Each statement is replaced by a special Bomb() function.</a:t>
              </a:r>
              <a:endParaRPr lang="en-US" altLang="zh-CN" b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endParaRPr>
            </a:p>
          </p:txBody>
        </p:sp>
      </p:grp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812925" y="1622425"/>
            <a:ext cx="4946650" cy="954088"/>
          </a:xfrm>
          <a:prstGeom prst="rect">
            <a:avLst/>
          </a:prstGeom>
          <a:solidFill>
            <a:srgbClr val="3333CC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FFFFFF"/>
                </a:solidFill>
                <a:latin typeface="Gill Sans MT" panose="020B0502020104020203" pitchFamily="34" charset="0"/>
                <a:ea typeface="SimSun" panose="02010600030101010101" pitchFamily="2" charset="-122"/>
              </a:rPr>
              <a:t>Example:</a:t>
            </a:r>
            <a:endParaRPr lang="en-US" altLang="zh-CN" sz="2000" dirty="0">
              <a:solidFill>
                <a:srgbClr val="FFFFFF"/>
              </a:solidFill>
              <a:latin typeface="Gill Sans MT" panose="020B0502020104020203" pitchFamily="34" charset="0"/>
              <a:ea typeface="SimSun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SimSun" panose="02010600030101010101" pitchFamily="2" charset="-122"/>
                <a:cs typeface="Helvetica" charset="0"/>
              </a:rPr>
              <a:t>       a = m * (o + p);</a:t>
            </a:r>
            <a:endParaRPr lang="en-US" altLang="zh-CN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  <a:ea typeface="SimSun" panose="02010600030101010101" pitchFamily="2" charset="-122"/>
              <a:cs typeface="Helvetica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SimSun" panose="02010600030101010101" pitchFamily="2" charset="-122"/>
              </a:rPr>
              <a:t>∆1   </a:t>
            </a:r>
            <a:r>
              <a:rPr lang="en-US" altLang="zh-CN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SimSun" panose="02010600030101010101" pitchFamily="2" charset="-122"/>
              </a:rPr>
              <a:t>Bomb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SimSun" panose="02010600030101010101" pitchFamily="2" charset="-122"/>
              </a:rPr>
              <a:t>() // Raises exception when reached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Introduction to Software Testing, edition 2  (Ch 9)</a:t>
            </a:r>
            <a:endParaRPr lang="zh-CN" altLang="en-US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© Ammann &amp; Offutt</a:t>
            </a:r>
            <a:endParaRPr lang="en-US" altLang="zh-CN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FE48DE3D-7352-4515-804F-39245C7E5A57}" type="slidenum">
              <a:rPr lang="zh-CN" altLang="en-US" sz="900" b="0">
                <a:solidFill>
                  <a:srgbClr val="FF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</a:fld>
            <a:endParaRPr lang="en-US" altLang="zh-CN" sz="900" b="0">
              <a:solidFill>
                <a:srgbClr val="FFFFFF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1532386" y="96838"/>
            <a:ext cx="9081487" cy="1322888"/>
          </a:xfrm>
        </p:spPr>
        <p:txBody>
          <a:bodyPr/>
          <a:lstStyle/>
          <a:p>
            <a:r>
              <a:rPr lang="en-US" altLang="en-US" dirty="0" smtClean="0"/>
              <a:t>Summary : Subsuming Other Criteria</a:t>
            </a:r>
            <a:endParaRPr lang="en-US" altLang="en-US" dirty="0" smtClean="0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0351" y="1215189"/>
            <a:ext cx="9112481" cy="5353886"/>
          </a:xfrm>
        </p:spPr>
        <p:txBody>
          <a:bodyPr/>
          <a:lstStyle/>
          <a:p>
            <a:r>
              <a:rPr lang="en-US" altLang="en-US" dirty="0" smtClean="0"/>
              <a:t>Mutation is widely considered the </a:t>
            </a:r>
            <a:r>
              <a:rPr lang="en-US" altLang="en-US" dirty="0" smtClean="0">
                <a:solidFill>
                  <a:schemeClr val="tx2"/>
                </a:solidFill>
              </a:rPr>
              <a:t>strongest</a:t>
            </a:r>
            <a:r>
              <a:rPr lang="en-US" altLang="en-US" dirty="0" smtClean="0"/>
              <a:t> test criterion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And most </a:t>
            </a:r>
            <a:r>
              <a:rPr lang="en-US" altLang="en-US" dirty="0" smtClean="0">
                <a:solidFill>
                  <a:schemeClr val="tx2"/>
                </a:solidFill>
              </a:rPr>
              <a:t>expensive</a:t>
            </a:r>
            <a:r>
              <a:rPr lang="en-US" altLang="en-US" dirty="0" smtClean="0"/>
              <a:t> !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By far the most test requirements (each mutant)</a:t>
            </a:r>
            <a:endParaRPr lang="en-US" altLang="en-US" dirty="0" smtClean="0"/>
          </a:p>
          <a:p>
            <a:pPr lvl="1"/>
            <a:r>
              <a:rPr lang="en-US" altLang="en-US" smtClean="0"/>
              <a:t>Usually the </a:t>
            </a:r>
            <a:r>
              <a:rPr lang="en-US" altLang="en-US" dirty="0" smtClean="0"/>
              <a:t>most tests</a:t>
            </a:r>
            <a:endParaRPr lang="en-US" altLang="en-US" dirty="0" smtClean="0"/>
          </a:p>
          <a:p>
            <a:r>
              <a:rPr lang="en-US" altLang="en-US" dirty="0" smtClean="0"/>
              <a:t>Mutation </a:t>
            </a:r>
            <a:r>
              <a:rPr lang="en-US" altLang="en-US" dirty="0" smtClean="0">
                <a:solidFill>
                  <a:schemeClr val="tx2"/>
                </a:solidFill>
              </a:rPr>
              <a:t>subsumes</a:t>
            </a:r>
            <a:r>
              <a:rPr lang="en-US" altLang="en-US" dirty="0" smtClean="0"/>
              <a:t> other criteria by including specific mutation operators</a:t>
            </a:r>
            <a:endParaRPr lang="en-US" altLang="en-US" dirty="0" smtClean="0"/>
          </a:p>
          <a:p>
            <a:r>
              <a:rPr lang="en-US" altLang="en-US" dirty="0" err="1" smtClean="0"/>
              <a:t>Subsumption</a:t>
            </a:r>
            <a:r>
              <a:rPr lang="en-US" altLang="en-US" dirty="0" smtClean="0"/>
              <a:t> can only be defined for </a:t>
            </a:r>
            <a:r>
              <a:rPr lang="en-US" altLang="en-US" dirty="0" smtClean="0">
                <a:solidFill>
                  <a:schemeClr val="tx2"/>
                </a:solidFill>
              </a:rPr>
              <a:t>weak mutation</a:t>
            </a:r>
            <a:r>
              <a:rPr lang="en-US" altLang="en-US" dirty="0" smtClean="0"/>
              <a:t> – other criteria only impose local requirements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Node coverage, Edge coverage, Clause coverage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General active clause coverage:  </a:t>
            </a:r>
            <a:r>
              <a:rPr lang="en-US" altLang="en-US" dirty="0" smtClean="0">
                <a:solidFill>
                  <a:schemeClr val="tx2"/>
                </a:solidFill>
              </a:rPr>
              <a:t>Yes–Requirement on single tests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Correlated active clause coverage: </a:t>
            </a:r>
            <a:r>
              <a:rPr lang="en-US" altLang="en-US" dirty="0" smtClean="0">
                <a:solidFill>
                  <a:schemeClr val="tx2"/>
                </a:solidFill>
              </a:rPr>
              <a:t> No–Requirement on test </a:t>
            </a:r>
            <a:r>
              <a:rPr lang="en-US" altLang="en-US" i="1" dirty="0" smtClean="0">
                <a:solidFill>
                  <a:schemeClr val="tx2"/>
                </a:solidFill>
              </a:rPr>
              <a:t>pairs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All-</a:t>
            </a:r>
            <a:r>
              <a:rPr lang="en-US" altLang="en-US" dirty="0" err="1" smtClean="0"/>
              <a:t>defs</a:t>
            </a:r>
            <a:r>
              <a:rPr lang="en-US" altLang="en-US" dirty="0" smtClean="0"/>
              <a:t> data flow coverage</a:t>
            </a:r>
            <a:endParaRPr lang="en-US" alt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5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ldLvl="2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6038"/>
            <a:ext cx="9144000" cy="976647"/>
          </a:xfrm>
        </p:spPr>
        <p:txBody>
          <a:bodyPr/>
          <a:lstStyle/>
          <a:p>
            <a:r>
              <a:rPr lang="en-US" altLang="en-US" dirty="0" smtClean="0"/>
              <a:t>Correlated Active Clause Coverage</a:t>
            </a:r>
            <a:endParaRPr lang="en-US" altLang="en-US" dirty="0" smtClean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>
          <a:xfrm>
            <a:off x="1617664" y="4181476"/>
            <a:ext cx="8956675" cy="2271713"/>
          </a:xfrm>
        </p:spPr>
        <p:txBody>
          <a:bodyPr/>
          <a:lstStyle/>
          <a:p>
            <a:r>
              <a:rPr lang="en-US" altLang="en-US" dirty="0" smtClean="0"/>
              <a:t>A </a:t>
            </a:r>
            <a:r>
              <a:rPr lang="en-US" altLang="en-US" dirty="0" smtClean="0">
                <a:solidFill>
                  <a:schemeClr val="tx2"/>
                </a:solidFill>
              </a:rPr>
              <a:t>more recent</a:t>
            </a:r>
            <a:r>
              <a:rPr lang="en-US" altLang="en-US" dirty="0" smtClean="0"/>
              <a:t> interpretation</a:t>
            </a:r>
            <a:endParaRPr lang="en-US" altLang="en-US" dirty="0" smtClean="0"/>
          </a:p>
          <a:p>
            <a:r>
              <a:rPr lang="en-US" altLang="en-US" dirty="0" smtClean="0">
                <a:solidFill>
                  <a:schemeClr val="tx2"/>
                </a:solidFill>
              </a:rPr>
              <a:t>Implicitly</a:t>
            </a:r>
            <a:r>
              <a:rPr lang="en-US" altLang="en-US" dirty="0" smtClean="0"/>
              <a:t> allows minor clauses to have different values</a:t>
            </a:r>
            <a:endParaRPr lang="en-US" altLang="en-US" dirty="0" smtClean="0"/>
          </a:p>
          <a:p>
            <a:r>
              <a:rPr lang="en-US" altLang="en-US" dirty="0" smtClean="0"/>
              <a:t>Explicitly satisfies (</a:t>
            </a:r>
            <a:r>
              <a:rPr lang="en-US" altLang="en-US" dirty="0" smtClean="0">
                <a:solidFill>
                  <a:schemeClr val="tx2"/>
                </a:solidFill>
              </a:rPr>
              <a:t>subsumes</a:t>
            </a:r>
            <a:r>
              <a:rPr lang="en-US" altLang="en-US" dirty="0" smtClean="0"/>
              <a:t>) predicate coverage</a:t>
            </a:r>
            <a:endParaRPr lang="en-US" altLang="en-US" dirty="0" smtClean="0"/>
          </a:p>
        </p:txBody>
      </p:sp>
      <p:sp>
        <p:nvSpPr>
          <p:cNvPr id="34818" name="Date Placeholder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to Software Testing, Edition 2  (Ch 8)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Ammann &amp; Offutt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7821B5-0F7E-41D3-B24A-DF7255078690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1965325" y="931863"/>
            <a:ext cx="8262938" cy="3046988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Correlated Active Clause Coverage (CACC)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: For each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in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and each major clause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8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in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Cp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choose minor clauses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j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j != 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so that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8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determines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.  TR has two requirements for each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8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: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8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evaluates to true and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8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evaluates to false.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 The values chosen for the minor clauses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j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must 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cause </a:t>
            </a:r>
            <a:r>
              <a:rPr kumimoji="0" lang="en-US" sz="2400" b="1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to be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true for one value of the major clause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</a:t>
            </a:r>
            <a:r>
              <a:rPr kumimoji="0" lang="en-US" sz="2800" b="1" i="1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and false for the other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, that is, it is required that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p(c</a:t>
            </a:r>
            <a:r>
              <a:rPr kumimoji="0" lang="en-US" sz="28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= true) != p(c</a:t>
            </a:r>
            <a:r>
              <a:rPr kumimoji="0" lang="en-US" sz="2800" b="1" i="1" u="none" strike="noStrike" kern="1200" cap="none" spc="0" normalizeH="0" baseline="-2500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i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= false)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p"/>
      <p:bldP spid="228356" grpId="0" bldLvl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CACC and RACC</a:t>
            </a:r>
            <a:endParaRPr lang="en-US" altLang="en-US" smtClean="0"/>
          </a:p>
        </p:txBody>
      </p:sp>
      <p:sp>
        <p:nvSpPr>
          <p:cNvPr id="35843" name="Date Placeholder 2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Introduction to Software Testing, Edition 2  (Ch 8)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Ammann &amp; Offutt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5D2F70-9525-4621-A23F-E21C21738D33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6" name="Group 185"/>
          <p:cNvGraphicFramePr/>
          <p:nvPr/>
        </p:nvGraphicFramePr>
        <p:xfrm>
          <a:off x="1617663" y="860426"/>
          <a:ext cx="4100512" cy="3632201"/>
        </p:xfrm>
        <a:graphic>
          <a:graphicData uri="http://schemas.openxmlformats.org/drawingml/2006/table">
            <a:tbl>
              <a:tblPr/>
              <a:tblGrid>
                <a:gridCol w="449262"/>
                <a:gridCol w="496888"/>
                <a:gridCol w="495300"/>
                <a:gridCol w="527050"/>
                <a:gridCol w="2132012"/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(b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 c)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27"/>
          <p:cNvGrpSpPr/>
          <p:nvPr/>
        </p:nvGrpSpPr>
        <p:grpSpPr bwMode="auto">
          <a:xfrm>
            <a:off x="2076450" y="862013"/>
            <a:ext cx="514350" cy="3632200"/>
            <a:chOff x="552048" y="862193"/>
            <a:chExt cx="514350" cy="3631858"/>
          </a:xfrm>
        </p:grpSpPr>
        <p:sp>
          <p:nvSpPr>
            <p:cNvPr id="35983" name="Rectangle 167"/>
            <p:cNvSpPr>
              <a:spLocks noChangeArrowheads="1"/>
            </p:cNvSpPr>
            <p:nvPr/>
          </p:nvSpPr>
          <p:spPr bwMode="auto">
            <a:xfrm>
              <a:off x="552048" y="862193"/>
              <a:ext cx="514350" cy="3631858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984" name="Line 168"/>
            <p:cNvSpPr>
              <a:spLocks noChangeShapeType="1"/>
            </p:cNvSpPr>
            <p:nvPr/>
          </p:nvSpPr>
          <p:spPr bwMode="auto">
            <a:xfrm>
              <a:off x="556811" y="1312051"/>
              <a:ext cx="5048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985" name="Line 170"/>
            <p:cNvSpPr>
              <a:spLocks noChangeShapeType="1"/>
            </p:cNvSpPr>
            <p:nvPr/>
          </p:nvSpPr>
          <p:spPr bwMode="auto">
            <a:xfrm>
              <a:off x="556811" y="2912801"/>
              <a:ext cx="5048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986" name="Text Box 171"/>
            <p:cNvSpPr txBox="1">
              <a:spLocks noChangeArrowheads="1"/>
            </p:cNvSpPr>
            <p:nvPr/>
          </p:nvSpPr>
          <p:spPr bwMode="auto">
            <a:xfrm>
              <a:off x="612337" y="1339644"/>
              <a:ext cx="333375" cy="1538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T</a:t>
              </a: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T</a:t>
              </a: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T</a:t>
              </a: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T</a:t>
              </a: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987" name="Text Box 172"/>
            <p:cNvSpPr txBox="1">
              <a:spLocks noChangeArrowheads="1"/>
            </p:cNvSpPr>
            <p:nvPr/>
          </p:nvSpPr>
          <p:spPr bwMode="auto">
            <a:xfrm>
              <a:off x="622386" y="2936048"/>
              <a:ext cx="333375" cy="1538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F</a:t>
              </a: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F</a:t>
              </a: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F</a:t>
              </a: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F</a:t>
              </a: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988" name="Text Box 174"/>
            <p:cNvSpPr txBox="1">
              <a:spLocks noChangeArrowheads="1"/>
            </p:cNvSpPr>
            <p:nvPr/>
          </p:nvSpPr>
          <p:spPr bwMode="auto">
            <a:xfrm>
              <a:off x="632433" y="909469"/>
              <a:ext cx="333375" cy="307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8" name="Group 179"/>
          <p:cNvGrpSpPr/>
          <p:nvPr/>
        </p:nvGrpSpPr>
        <p:grpSpPr bwMode="auto">
          <a:xfrm>
            <a:off x="1789113" y="4351338"/>
            <a:ext cx="2951162" cy="1173162"/>
            <a:chOff x="167" y="2435"/>
            <a:chExt cx="1859" cy="739"/>
          </a:xfrm>
        </p:grpSpPr>
        <p:sp>
          <p:nvSpPr>
            <p:cNvPr id="35981" name="Text Box 177"/>
            <p:cNvSpPr txBox="1">
              <a:spLocks noChangeArrowheads="1"/>
            </p:cNvSpPr>
            <p:nvPr/>
          </p:nvSpPr>
          <p:spPr bwMode="auto">
            <a:xfrm>
              <a:off x="167" y="2612"/>
              <a:ext cx="1859" cy="562"/>
            </a:xfrm>
            <a:prstGeom prst="rect">
              <a:avLst/>
            </a:prstGeom>
            <a:solidFill>
              <a:srgbClr val="0033CC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major clause</a:t>
              </a:r>
              <a:endPara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P</a:t>
              </a:r>
              <a:r>
                <a:rPr kumimoji="0" lang="en-US" altLang="en-US" sz="3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a</a:t>
              </a: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 : b=true or c = true</a:t>
              </a:r>
              <a:endPara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35982" name="Line 178"/>
            <p:cNvSpPr>
              <a:spLocks noChangeShapeType="1"/>
            </p:cNvSpPr>
            <p:nvPr/>
          </p:nvSpPr>
          <p:spPr bwMode="auto">
            <a:xfrm flipH="1" flipV="1">
              <a:off x="576" y="2435"/>
              <a:ext cx="88" cy="17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1524001" y="1087438"/>
            <a:ext cx="3668713" cy="1517650"/>
          </a:xfrm>
          <a:prstGeom prst="ellipse">
            <a:avLst/>
          </a:prstGeom>
          <a:noFill/>
          <a:ln w="57150" algn="ctr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1524001" y="2722563"/>
            <a:ext cx="3668713" cy="1516062"/>
          </a:xfrm>
          <a:prstGeom prst="ellipse">
            <a:avLst/>
          </a:prstGeom>
          <a:noFill/>
          <a:ln w="57150" algn="ctr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9" name="Group 183"/>
          <p:cNvGrpSpPr/>
          <p:nvPr/>
        </p:nvGrpSpPr>
        <p:grpSpPr bwMode="auto">
          <a:xfrm>
            <a:off x="2303462" y="4119563"/>
            <a:ext cx="4465638" cy="2444750"/>
            <a:chOff x="-41" y="2333"/>
            <a:chExt cx="2813" cy="1540"/>
          </a:xfrm>
        </p:grpSpPr>
        <p:sp>
          <p:nvSpPr>
            <p:cNvPr id="35979" name="Text Box 109"/>
            <p:cNvSpPr txBox="1">
              <a:spLocks noChangeArrowheads="1"/>
            </p:cNvSpPr>
            <p:nvPr/>
          </p:nvSpPr>
          <p:spPr bwMode="auto">
            <a:xfrm>
              <a:off x="-41" y="3234"/>
              <a:ext cx="2813" cy="639"/>
            </a:xfrm>
            <a:prstGeom prst="rect">
              <a:avLst/>
            </a:prstGeom>
            <a:solidFill>
              <a:srgbClr val="0033CC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CACC </a:t>
              </a: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can be satisfied by choosing any of rows 1, 2, 3 AND any of rows 5, 6, 7 – a total of nine pairs </a:t>
              </a:r>
              <a:endPara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35980" name="Line 110"/>
            <p:cNvSpPr>
              <a:spLocks noChangeShapeType="1"/>
            </p:cNvSpPr>
            <p:nvPr/>
          </p:nvSpPr>
          <p:spPr bwMode="auto">
            <a:xfrm flipH="1" flipV="1">
              <a:off x="1298" y="2333"/>
              <a:ext cx="207" cy="89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</p:grpSp>
      <p:graphicFrame>
        <p:nvGraphicFramePr>
          <p:cNvPr id="37" name="Group 185"/>
          <p:cNvGraphicFramePr/>
          <p:nvPr/>
        </p:nvGraphicFramePr>
        <p:xfrm>
          <a:off x="6411913" y="862014"/>
          <a:ext cx="4100512" cy="3632201"/>
        </p:xfrm>
        <a:graphic>
          <a:graphicData uri="http://schemas.openxmlformats.org/drawingml/2006/table">
            <a:tbl>
              <a:tblPr/>
              <a:tblGrid>
                <a:gridCol w="449262"/>
                <a:gridCol w="496888"/>
                <a:gridCol w="495300"/>
                <a:gridCol w="527050"/>
                <a:gridCol w="2132012"/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a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(b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 c)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</a:tbl>
          </a:graphicData>
        </a:graphic>
      </p:graphicFrame>
      <p:grpSp>
        <p:nvGrpSpPr>
          <p:cNvPr id="10" name="Group 37"/>
          <p:cNvGrpSpPr/>
          <p:nvPr/>
        </p:nvGrpSpPr>
        <p:grpSpPr bwMode="auto">
          <a:xfrm>
            <a:off x="6854825" y="866775"/>
            <a:ext cx="514350" cy="3627438"/>
            <a:chOff x="552048" y="865190"/>
            <a:chExt cx="514350" cy="3626932"/>
          </a:xfrm>
        </p:grpSpPr>
        <p:sp>
          <p:nvSpPr>
            <p:cNvPr id="35973" name="Rectangle 167"/>
            <p:cNvSpPr>
              <a:spLocks noChangeArrowheads="1"/>
            </p:cNvSpPr>
            <p:nvPr/>
          </p:nvSpPr>
          <p:spPr bwMode="auto">
            <a:xfrm>
              <a:off x="552048" y="865190"/>
              <a:ext cx="514350" cy="3626932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974" name="Line 168"/>
            <p:cNvSpPr>
              <a:spLocks noChangeShapeType="1"/>
            </p:cNvSpPr>
            <p:nvPr/>
          </p:nvSpPr>
          <p:spPr bwMode="auto">
            <a:xfrm>
              <a:off x="556811" y="1312051"/>
              <a:ext cx="5048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975" name="Line 170"/>
            <p:cNvSpPr>
              <a:spLocks noChangeShapeType="1"/>
            </p:cNvSpPr>
            <p:nvPr/>
          </p:nvSpPr>
          <p:spPr bwMode="auto">
            <a:xfrm>
              <a:off x="556811" y="2912801"/>
              <a:ext cx="5048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976" name="Text Box 171"/>
            <p:cNvSpPr txBox="1">
              <a:spLocks noChangeArrowheads="1"/>
            </p:cNvSpPr>
            <p:nvPr/>
          </p:nvSpPr>
          <p:spPr bwMode="auto">
            <a:xfrm>
              <a:off x="612337" y="1339644"/>
              <a:ext cx="333375" cy="1538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T</a:t>
              </a: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T</a:t>
              </a: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T</a:t>
              </a: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T</a:t>
              </a: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977" name="Text Box 172"/>
            <p:cNvSpPr txBox="1">
              <a:spLocks noChangeArrowheads="1"/>
            </p:cNvSpPr>
            <p:nvPr/>
          </p:nvSpPr>
          <p:spPr bwMode="auto">
            <a:xfrm>
              <a:off x="622386" y="2936048"/>
              <a:ext cx="333375" cy="1538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F</a:t>
              </a: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F</a:t>
              </a: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F</a:t>
              </a: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F</a:t>
              </a: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5978" name="Text Box 174"/>
            <p:cNvSpPr txBox="1">
              <a:spLocks noChangeArrowheads="1"/>
            </p:cNvSpPr>
            <p:nvPr/>
          </p:nvSpPr>
          <p:spPr bwMode="auto">
            <a:xfrm>
              <a:off x="632433" y="909469"/>
              <a:ext cx="333375" cy="307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7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  <a:endPara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7404101" y="1296989"/>
            <a:ext cx="936625" cy="439737"/>
          </a:xfrm>
          <a:prstGeom prst="ellipse">
            <a:avLst/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7405688" y="2895600"/>
            <a:ext cx="938212" cy="439738"/>
          </a:xfrm>
          <a:prstGeom prst="ellipse">
            <a:avLst/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7429501" y="1692275"/>
            <a:ext cx="936625" cy="439738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7431089" y="3290889"/>
            <a:ext cx="936625" cy="439737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7407276" y="2076450"/>
            <a:ext cx="938213" cy="439738"/>
          </a:xfrm>
          <a:prstGeom prst="ellipse">
            <a:avLst/>
          </a:prstGeom>
          <a:noFill/>
          <a:ln w="38100" algn="ctr">
            <a:solidFill>
              <a:srgbClr val="33CC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7410451" y="3675064"/>
            <a:ext cx="936625" cy="439737"/>
          </a:xfrm>
          <a:prstGeom prst="ellipse">
            <a:avLst/>
          </a:prstGeom>
          <a:noFill/>
          <a:ln w="38100" algn="ctr">
            <a:solidFill>
              <a:srgbClr val="33CC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AFD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11" name="Group 184"/>
          <p:cNvGrpSpPr/>
          <p:nvPr/>
        </p:nvGrpSpPr>
        <p:grpSpPr bwMode="auto">
          <a:xfrm>
            <a:off x="6918326" y="4119563"/>
            <a:ext cx="3749676" cy="2220912"/>
            <a:chOff x="3281" y="2916"/>
            <a:chExt cx="2362" cy="1399"/>
          </a:xfrm>
        </p:grpSpPr>
        <p:sp>
          <p:nvSpPr>
            <p:cNvPr id="35971" name="Text Box 112"/>
            <p:cNvSpPr txBox="1">
              <a:spLocks noChangeArrowheads="1"/>
            </p:cNvSpPr>
            <p:nvPr/>
          </p:nvSpPr>
          <p:spPr bwMode="auto">
            <a:xfrm>
              <a:off x="3281" y="3578"/>
              <a:ext cx="2362" cy="737"/>
            </a:xfrm>
            <a:prstGeom prst="rect">
              <a:avLst/>
            </a:prstGeom>
            <a:solidFill>
              <a:srgbClr val="0033CC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AFD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RACC </a:t>
              </a: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can only be satisfied by row pairs (1, 5), (2, 6), or (3, 7)</a:t>
              </a:r>
              <a:endPara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rPr>
                <a:t>Only three pairs</a:t>
              </a:r>
              <a:endPara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35972" name="Line 113"/>
            <p:cNvSpPr>
              <a:spLocks noChangeShapeType="1"/>
            </p:cNvSpPr>
            <p:nvPr/>
          </p:nvSpPr>
          <p:spPr bwMode="auto">
            <a:xfrm flipH="1" flipV="1">
              <a:off x="4156" y="2916"/>
              <a:ext cx="139" cy="6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33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0" grpId="0" bldLvl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Custom 2">
      <a:dk1>
        <a:sysClr val="windowText" lastClr="000000"/>
      </a:dk1>
      <a:lt1>
        <a:srgbClr val="FFFFFF"/>
      </a:lt1>
      <a:dk2>
        <a:srgbClr val="FF66CC"/>
      </a:dk2>
      <a:lt2>
        <a:srgbClr val="66FFFF"/>
      </a:lt2>
      <a:accent1>
        <a:srgbClr val="0070C0"/>
      </a:accent1>
      <a:accent2>
        <a:srgbClr val="3399FF"/>
      </a:accent2>
      <a:accent3>
        <a:srgbClr val="FF00FF"/>
      </a:accent3>
      <a:accent4>
        <a:srgbClr val="FFCCFF"/>
      </a:accent4>
      <a:accent5>
        <a:srgbClr val="CC99FF"/>
      </a:accent5>
      <a:accent6>
        <a:srgbClr val="FFCCFF"/>
      </a:accent6>
      <a:hlink>
        <a:srgbClr val="9933FF"/>
      </a:hlink>
      <a:folHlink>
        <a:srgbClr val="66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intro">
  <a:themeElements>
    <a:clrScheme name="Custom 11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36612</Words>
  <Application>WPS 演示</Application>
  <PresentationFormat>宽屏</PresentationFormat>
  <Paragraphs>2214</Paragraphs>
  <Slides>75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75</vt:i4>
      </vt:variant>
    </vt:vector>
  </HeadingPairs>
  <TitlesOfParts>
    <vt:vector size="102" baseType="lpstr">
      <vt:lpstr>Arial</vt:lpstr>
      <vt:lpstr>SimSun</vt:lpstr>
      <vt:lpstr>Wingdings</vt:lpstr>
      <vt:lpstr>Wingdings 2</vt:lpstr>
      <vt:lpstr>Times New Roman</vt:lpstr>
      <vt:lpstr>Times New Roman</vt:lpstr>
      <vt:lpstr>Verdana</vt:lpstr>
      <vt:lpstr>Gill Sans MT</vt:lpstr>
      <vt:lpstr>Arial</vt:lpstr>
      <vt:lpstr>KaiTi</vt:lpstr>
      <vt:lpstr>Helvetica</vt:lpstr>
      <vt:lpstr>楷体_GB2312</vt:lpstr>
      <vt:lpstr>MT Extra</vt:lpstr>
      <vt:lpstr>NSimSun</vt:lpstr>
      <vt:lpstr>Microsoft YaHei</vt:lpstr>
      <vt:lpstr>Arial Unicode MS</vt:lpstr>
      <vt:lpstr>SimHei</vt:lpstr>
      <vt:lpstr>Calibri</vt:lpstr>
      <vt:lpstr>Comic Sans MS</vt:lpstr>
      <vt:lpstr>Symbol</vt:lpstr>
      <vt:lpstr>Sylfaen</vt:lpstr>
      <vt:lpstr>Calibri</vt:lpstr>
      <vt:lpstr>Verdana</vt:lpstr>
      <vt:lpstr>Gill Sans</vt:lpstr>
      <vt:lpstr>Courier New</vt:lpstr>
      <vt:lpstr>Equity</vt:lpstr>
      <vt:lpstr>1_intro</vt:lpstr>
      <vt:lpstr>CS409 Software Testing</vt:lpstr>
      <vt:lpstr>Administrative Info</vt:lpstr>
      <vt:lpstr>Predicate &amp; Clause</vt:lpstr>
      <vt:lpstr>Combinatorial Coverage</vt:lpstr>
      <vt:lpstr>Resolving the Ambiguity</vt:lpstr>
      <vt:lpstr>General Active Clause Coverage</vt:lpstr>
      <vt:lpstr>Restricted Active Clause Coverage</vt:lpstr>
      <vt:lpstr>Correlated Active Clause Coverage</vt:lpstr>
      <vt:lpstr>CACC and RACC</vt:lpstr>
      <vt:lpstr>CACC and RACC</vt:lpstr>
      <vt:lpstr>Predicate Transformation</vt:lpstr>
      <vt:lpstr>Inactive Clause Coverage   (8.1.3)</vt:lpstr>
      <vt:lpstr>General and Restricted ICC</vt:lpstr>
      <vt:lpstr>Infeasibility &amp; Subsumption  (8.1.4) </vt:lpstr>
      <vt:lpstr>Logic Criteria Subsumption</vt:lpstr>
      <vt:lpstr>Making Clauses Determine a Predicate</vt:lpstr>
      <vt:lpstr>Examples</vt:lpstr>
      <vt:lpstr>XOR Identity Rules</vt:lpstr>
      <vt:lpstr>Repeated Variables</vt:lpstr>
      <vt:lpstr>A More Subtle Example</vt:lpstr>
      <vt:lpstr>Tabular Method for Determination</vt:lpstr>
      <vt:lpstr>Logic Coverage Summary</vt:lpstr>
      <vt:lpstr>Ch. 9 : Syntax Coverage</vt:lpstr>
      <vt:lpstr>Chapter 9.1 Syntax-based Testing</vt:lpstr>
      <vt:lpstr>Using Syntax to Generate Tests</vt:lpstr>
      <vt:lpstr>BNF</vt:lpstr>
      <vt:lpstr>Test Cases from Grammar</vt:lpstr>
      <vt:lpstr>Terminology</vt:lpstr>
      <vt:lpstr>BNF Grammars</vt:lpstr>
      <vt:lpstr>Using Grammars</vt:lpstr>
      <vt:lpstr>Mutation as Grammar-Based Testing</vt:lpstr>
      <vt:lpstr>Grammar-based Coverage Criteria</vt:lpstr>
      <vt:lpstr>Grammar-based Coverage Criteria</vt:lpstr>
      <vt:lpstr>Mutation Testing</vt:lpstr>
      <vt:lpstr>What is Mutation ?</vt:lpstr>
      <vt:lpstr>Mutation Testing</vt:lpstr>
      <vt:lpstr>BNF Grammars</vt:lpstr>
      <vt:lpstr>Mutants and Ground Strings</vt:lpstr>
      <vt:lpstr>Why Mutation? </vt:lpstr>
      <vt:lpstr>Why Mutation? </vt:lpstr>
      <vt:lpstr>Hypotheses</vt:lpstr>
      <vt:lpstr>The Competent Programmer Hypothesis </vt:lpstr>
      <vt:lpstr>The Coupling Effect</vt:lpstr>
      <vt:lpstr>Questions About Mutation</vt:lpstr>
      <vt:lpstr>Killing Mutants</vt:lpstr>
      <vt:lpstr>Syntax-based Coverage Criteria</vt:lpstr>
      <vt:lpstr>Syntax-based Coverage Criteria</vt:lpstr>
      <vt:lpstr>Example</vt:lpstr>
      <vt:lpstr>Mutation Testing</vt:lpstr>
      <vt:lpstr>Introduction to Software Testing Chapter 9.2  Program-based Grammars</vt:lpstr>
      <vt:lpstr>Applying Syntax-based Testing to Programs</vt:lpstr>
      <vt:lpstr>Instantiating Grammar-Based Testing</vt:lpstr>
      <vt:lpstr>BNF Testing for Compilers (9.2.1)</vt:lpstr>
      <vt:lpstr>Program-based Grammars (9.2.2)</vt:lpstr>
      <vt:lpstr>Killing Mutants</vt:lpstr>
      <vt:lpstr>Program-based Grammars</vt:lpstr>
      <vt:lpstr>Syntax-Based Coverage Criteria</vt:lpstr>
      <vt:lpstr>Syntax-Based Coverage Criteria</vt:lpstr>
      <vt:lpstr>Weak Mutation</vt:lpstr>
      <vt:lpstr>Weak Mutation Example</vt:lpstr>
      <vt:lpstr>Weak Mutation Example</vt:lpstr>
      <vt:lpstr>Equivalent Mutation Example</vt:lpstr>
      <vt:lpstr>Equivalent Mutation Example</vt:lpstr>
      <vt:lpstr>Strong Versus Weak Mutation</vt:lpstr>
      <vt:lpstr>Testing Programs with Mutation</vt:lpstr>
      <vt:lpstr>Why Mutation Works</vt:lpstr>
      <vt:lpstr>Designing Mutation Operators</vt:lpstr>
      <vt:lpstr>Mutation Operators for Java</vt:lpstr>
      <vt:lpstr>Mutation Operators for Java</vt:lpstr>
      <vt:lpstr>Mutation Operators for Java (2)</vt:lpstr>
      <vt:lpstr>Mutation Operators for Java (4)</vt:lpstr>
      <vt:lpstr>Mutation Operators for Java (5)</vt:lpstr>
      <vt:lpstr>Mutation Operators for Java (6)</vt:lpstr>
      <vt:lpstr>Mutation Operators for Java (7)</vt:lpstr>
      <vt:lpstr>Summary : Subsuming Other Criteria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PPC Does Not Subsume EPC</dc:title>
  <dc:creator>lenovo</dc:creator>
  <cp:lastModifiedBy>shinhwei陈馨慧</cp:lastModifiedBy>
  <cp:revision>41</cp:revision>
  <dcterms:created xsi:type="dcterms:W3CDTF">2019-09-30T07:09:00Z</dcterms:created>
  <dcterms:modified xsi:type="dcterms:W3CDTF">2020-11-06T03:15:32Z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2052-11.3.0.9221</vt:lpwstr>
  </property>
</Properties>
</file>