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8"/>
  </p:notesMasterIdLst>
  <p:sldIdLst>
    <p:sldId id="282" r:id="rId5"/>
    <p:sldId id="279" r:id="rId6"/>
    <p:sldId id="280" r:id="rId7"/>
    <p:sldId id="257" r:id="rId9"/>
    <p:sldId id="258" r:id="rId10"/>
    <p:sldId id="262" r:id="rId11"/>
    <p:sldId id="263" r:id="rId12"/>
    <p:sldId id="264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266" r:id="rId23"/>
    <p:sldId id="267" r:id="rId24"/>
    <p:sldId id="428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Shin Hwei" initials="T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9" Type="http://schemas.openxmlformats.org/officeDocument/2006/relationships/commentAuthors" Target="commentAuthors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Nobody</a:t>
            </a:r>
            <a:r>
              <a:rPr lang="en-US" baseline="0" dirty="0" smtClean="0"/>
              <a:t> will get all of these right the first time. This may be a good time to turn to the online tool:</a:t>
            </a:r>
            <a:br>
              <a:rPr lang="en-US" baseline="0" dirty="0" smtClean="0"/>
            </a:br>
            <a:r>
              <a:rPr lang="en-US" baseline="0" dirty="0" smtClean="0"/>
              <a:t>http://cs.gmu.edu:8080/offutt/coverage/GraphCoverage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3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Handouts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76E324-AFA8-440E-A563-4348BD108B42}" type="slidenum">
              <a:rPr lang="en-US" altLang="zh-CN"/>
            </a:fld>
            <a:endParaRPr lang="en-US" altLang="zh-CN"/>
          </a:p>
        </p:txBody>
      </p:sp>
      <p:sp>
        <p:nvSpPr>
          <p:cNvPr id="385026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Handouts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423FE4D-904C-466F-811F-15EB7FD929DB}" type="slidenum">
              <a:rPr lang="en-US" altLang="zh-CN"/>
            </a:fld>
            <a:endParaRPr lang="en-US" altLang="zh-CN"/>
          </a:p>
        </p:txBody>
      </p:sp>
      <p:sp>
        <p:nvSpPr>
          <p:cNvPr id="387074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Handouts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B95B0E6-B8C5-4374-AC01-F68ECE3B7223}" type="slidenum">
              <a:rPr lang="en-US" altLang="zh-CN"/>
            </a:fld>
            <a:endParaRPr lang="en-US" altLang="zh-CN"/>
          </a:p>
        </p:txBody>
      </p:sp>
      <p:sp>
        <p:nvSpPr>
          <p:cNvPr id="389122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Handouts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5EB92E4-5874-4A2E-8A71-743D22FAB770}" type="slidenum">
              <a:rPr lang="en-US" altLang="zh-CN"/>
            </a:fld>
            <a:endParaRPr lang="en-US" altLang="zh-CN"/>
          </a:p>
        </p:txBody>
      </p:sp>
      <p:sp>
        <p:nvSpPr>
          <p:cNvPr id="391170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Handouts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1176CD-CCDD-4108-8EE7-AFD10C043FBD}" type="slidenum">
              <a:rPr lang="en-US" altLang="zh-CN"/>
            </a:fld>
            <a:endParaRPr lang="en-US" altLang="zh-CN"/>
          </a:p>
        </p:txBody>
      </p:sp>
      <p:sp>
        <p:nvSpPr>
          <p:cNvPr id="393218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Slide Image Placeholder 5888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8803" name="Text Placeholder 588802"/>
          <p:cNvSpPr>
            <a:spLocks noGrp="1"/>
          </p:cNvSpPr>
          <p:nvPr>
            <p:ph type="body" idx="1"/>
          </p:nvPr>
        </p:nvSpPr>
        <p:spPr/>
        <p:txBody>
          <a:bodyPr lIns="96515" tIns="48257" rIns="96515" bIns="48257"/>
          <a:lstStyle/>
          <a:p>
            <a:pPr lvl="0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5200" eaLnBrk="1" hangingPunct="1"/>
            <a:fld id="{9A0DB2DC-4C9A-4742-B13C-FB6460FD3503}" type="slidenum">
              <a:rPr lang="en-US" sz="1300" dirty="0">
                <a:latin typeface="Tahoma" panose="020B0604030504040204" pitchFamily="1" charset="0"/>
              </a:rPr>
            </a:fld>
            <a:endParaRPr lang="en-US" sz="1300" dirty="0">
              <a:latin typeface="Tahoma" panose="020B0604030504040204" pitchFamily="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Slide Image Placeholder 6492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9219" name="Text Placeholder 649218"/>
          <p:cNvSpPr>
            <a:spLocks noGrp="1"/>
          </p:cNvSpPr>
          <p:nvPr>
            <p:ph type="body" idx="1"/>
          </p:nvPr>
        </p:nvSpPr>
        <p:spPr/>
        <p:txBody>
          <a:bodyPr lIns="96515" tIns="48257" rIns="96515" bIns="48257"/>
          <a:lstStyle/>
          <a:p>
            <a:pPr lvl="0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5200" eaLnBrk="1" hangingPunct="1"/>
            <a:fld id="{9A0DB2DC-4C9A-4742-B13C-FB6460FD3503}" type="slidenum">
              <a:rPr lang="en-US" sz="1300" dirty="0">
                <a:latin typeface="Tahoma" panose="020B0604030504040204" pitchFamily="1" charset="0"/>
              </a:rPr>
            </a:fld>
            <a:endParaRPr lang="en-US" sz="1300" dirty="0">
              <a:latin typeface="Tahoma" panose="020B0604030504040204" pitchFamily="1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 Image Placeholder 41472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0613" y="547688"/>
            <a:ext cx="4867275" cy="27384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4723" name="Text Placeholder 414722"/>
          <p:cNvSpPr>
            <a:spLocks noGrp="1"/>
          </p:cNvSpPr>
          <p:nvPr>
            <p:ph type="body" idx="1"/>
          </p:nvPr>
        </p:nvSpPr>
        <p:spPr>
          <a:xfrm>
            <a:off x="1277938" y="3468688"/>
            <a:ext cx="7032625" cy="3286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91" tIns="44995" rIns="89991" bIns="44995" anchor="t"/>
          <a:lstStyle/>
          <a:p>
            <a:pPr lvl="0"/>
            <a:r>
              <a:t>NB: In the example two additional define-use associations are not marked:</a:t>
            </a:r>
          </a:p>
          <a:p>
            <a:pPr lvl="0"/>
            <a:r>
              <a:rPr dirty="0" err="1"/>
              <a:t>1) p-use of max in </a:t>
            </a:r>
            <a:r>
              <a:rPr i="1" dirty="0" err="1"/>
              <a:t>len</a:t>
            </a:r>
            <a:r>
              <a:rPr i="1"/>
              <a:t> &gt;= max</a:t>
            </a:r>
            <a:endParaRPr i="1"/>
          </a:p>
          <a:p>
            <a:pPr lvl="0"/>
            <a:r>
              <a:rPr dirty="0" err="1"/>
              <a:t>2) p-use of len in </a:t>
            </a:r>
            <a:r>
              <a:rPr i="1" dirty="0" err="1"/>
              <a:t>len</a:t>
            </a:r>
            <a:r>
              <a:rPr i="1"/>
              <a:t> &gt;= max</a:t>
            </a:r>
            <a:endParaRPr i="1"/>
          </a:p>
          <a:p>
            <a:pPr lvl="0"/>
            <a:endParaRPr i="1"/>
          </a:p>
          <a:p>
            <a:pPr lvl="0"/>
            <a:endParaRPr i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5200" eaLnBrk="1" hangingPunct="1"/>
            <a:fld id="{9A0DB2DC-4C9A-4742-B13C-FB6460FD3503}" type="slidenum">
              <a:rPr lang="en-US" sz="1300" dirty="0">
                <a:latin typeface="Tahoma" panose="020B0604030504040204" pitchFamily="1" charset="0"/>
              </a:rPr>
            </a:fld>
            <a:endParaRPr lang="en-US" sz="1300" dirty="0">
              <a:latin typeface="Tahoma" panose="020B0604030504040204" pitchFamily="1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 Image Placeholder 41472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0613" y="547688"/>
            <a:ext cx="4867275" cy="2738437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4723" name="Text Placeholder 414722"/>
          <p:cNvSpPr>
            <a:spLocks noGrp="1"/>
          </p:cNvSpPr>
          <p:nvPr>
            <p:ph type="body" idx="1"/>
          </p:nvPr>
        </p:nvSpPr>
        <p:spPr>
          <a:xfrm>
            <a:off x="1277938" y="3468688"/>
            <a:ext cx="7032625" cy="3286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91" tIns="44995" rIns="89991" bIns="44995" anchor="t"/>
          <a:lstStyle/>
          <a:p>
            <a:pPr lvl="0"/>
            <a:r>
              <a:t>NB: In the example two additional define-use associations are not marked:</a:t>
            </a:r>
          </a:p>
          <a:p>
            <a:pPr lvl="0"/>
            <a:r>
              <a:rPr dirty="0" err="1"/>
              <a:t>1) p-use of max in </a:t>
            </a:r>
            <a:r>
              <a:rPr i="1" dirty="0" err="1"/>
              <a:t>len</a:t>
            </a:r>
            <a:r>
              <a:rPr i="1"/>
              <a:t> &gt;= max</a:t>
            </a:r>
            <a:endParaRPr i="1"/>
          </a:p>
          <a:p>
            <a:pPr lvl="0"/>
            <a:r>
              <a:rPr dirty="0" err="1"/>
              <a:t>2) p-use of len in </a:t>
            </a:r>
            <a:r>
              <a:rPr i="1" dirty="0" err="1"/>
              <a:t>len</a:t>
            </a:r>
            <a:r>
              <a:rPr i="1"/>
              <a:t> &gt;= max</a:t>
            </a:r>
            <a:endParaRPr i="1"/>
          </a:p>
          <a:p>
            <a:pPr lvl="0"/>
            <a:endParaRPr i="1"/>
          </a:p>
          <a:p>
            <a:pPr lvl="0"/>
            <a:endParaRPr i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5200" eaLnBrk="1" hangingPunct="1"/>
            <a:fld id="{9A0DB2DC-4C9A-4742-B13C-FB6460FD3503}" type="slidenum">
              <a:rPr lang="en-US" sz="1300" dirty="0">
                <a:latin typeface="Tahoma" panose="020B0604030504040204" pitchFamily="1" charset="0"/>
              </a:rPr>
            </a:fld>
            <a:endParaRPr lang="en-US" sz="1300" dirty="0">
              <a:latin typeface="Tahoma" panose="020B0604030504040204" pitchFamily="1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Slide Image Placeholder 6574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7411" name="Text Placeholder 657410"/>
          <p:cNvSpPr>
            <a:spLocks noGrp="1"/>
          </p:cNvSpPr>
          <p:nvPr>
            <p:ph type="body" idx="1"/>
          </p:nvPr>
        </p:nvSpPr>
        <p:spPr/>
        <p:txBody>
          <a:bodyPr lIns="96515" tIns="48257" rIns="96515" bIns="48257"/>
          <a:lstStyle/>
          <a:p>
            <a:pPr lvl="0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5200" eaLnBrk="1" hangingPunct="1"/>
            <a:fld id="{9A0DB2DC-4C9A-4742-B13C-FB6460FD3503}" type="slidenum">
              <a:rPr lang="en-US" sz="1300" dirty="0">
                <a:latin typeface="Tahoma" panose="020B0604030504040204" pitchFamily="1" charset="0"/>
              </a:rPr>
            </a:fld>
            <a:endParaRPr lang="en-US" sz="1300" dirty="0">
              <a:latin typeface="Tahoma" panose="020B0604030504040204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pretty</a:t>
            </a:r>
            <a:r>
              <a:rPr lang="en-US" baseline="0" dirty="0" smtClean="0"/>
              <a:t> hard for students to do at this point. A process is revealed in a few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Slide Image Placeholder 6584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8435" name="Text Placeholder 658434"/>
          <p:cNvSpPr>
            <a:spLocks noGrp="1"/>
          </p:cNvSpPr>
          <p:nvPr>
            <p:ph type="body" idx="1"/>
          </p:nvPr>
        </p:nvSpPr>
        <p:spPr/>
        <p:txBody>
          <a:bodyPr lIns="96515" tIns="48257" rIns="96515" bIns="48257"/>
          <a:lstStyle/>
          <a:p>
            <a:pPr lvl="0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5200" eaLnBrk="1" hangingPunct="1"/>
            <a:fld id="{9A0DB2DC-4C9A-4742-B13C-FB6460FD3503}" type="slidenum">
              <a:rPr lang="en-US" sz="1300" dirty="0">
                <a:latin typeface="Tahoma" panose="020B0604030504040204" pitchFamily="1" charset="0"/>
              </a:rPr>
            </a:fld>
            <a:endParaRPr lang="en-US" sz="1300" dirty="0">
              <a:latin typeface="Tahoma" panose="020B0604030504040204" pitchFamily="1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should be easy to answer,</a:t>
            </a:r>
            <a:r>
              <a:rPr lang="en-US" baseline="0" dirty="0" smtClean="0"/>
              <a:t> although the concept of </a:t>
            </a:r>
            <a:r>
              <a:rPr lang="en-US" baseline="0" dirty="0" err="1" smtClean="0"/>
              <a:t>defs</a:t>
            </a:r>
            <a:r>
              <a:rPr lang="en-US" baseline="0" dirty="0" smtClean="0"/>
              <a:t> and uses is a bit weird for some students.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start by</a:t>
            </a:r>
            <a:r>
              <a:rPr lang="en-US" baseline="0" dirty="0" smtClean="0"/>
              <a:t> pointing out that X has one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at node 1, and two uses at nodes 5 and 6. They also might remember from before that this graph has 4 total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Slide Image Placeholder 6522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2291" name="Text Placeholder 652290"/>
          <p:cNvSpPr>
            <a:spLocks noGrp="1"/>
          </p:cNvSpPr>
          <p:nvPr>
            <p:ph type="body" idx="1"/>
          </p:nvPr>
        </p:nvSpPr>
        <p:spPr/>
        <p:txBody>
          <a:bodyPr lIns="96515" tIns="48257" rIns="96515" bIns="48257"/>
          <a:lstStyle/>
          <a:p>
            <a:pPr lvl="0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5200" eaLnBrk="1" hangingPunct="1"/>
            <a:fld id="{9A0DB2DC-4C9A-4742-B13C-FB6460FD3503}" type="slidenum">
              <a:rPr lang="en-US" sz="1300" dirty="0">
                <a:latin typeface="Tahoma" panose="020B0604030504040204" pitchFamily="1" charset="0"/>
              </a:rPr>
            </a:fld>
            <a:endParaRPr lang="en-US" sz="1300" dirty="0">
              <a:latin typeface="Tahoma" panose="020B0604030504040204" pitchFamily="1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animation allows the instructor</a:t>
            </a:r>
            <a:r>
              <a:rPr lang="en-US" baseline="0" dirty="0" smtClean="0"/>
              <a:t> to show a few programming statements, then let the students try to draw the graph.</a:t>
            </a:r>
            <a:endParaRPr lang="en-US" baseline="0" dirty="0" smtClean="0"/>
          </a:p>
          <a:p>
            <a:r>
              <a:rPr lang="en-US" baseline="0" dirty="0" smtClean="0"/>
              <a:t>The graphs in the slides are there to verify their answers.</a:t>
            </a:r>
            <a:endParaRPr lang="en-US" baseline="0" dirty="0" smtClean="0"/>
          </a:p>
          <a:p>
            <a:r>
              <a:rPr lang="en-US" baseline="0" dirty="0" smtClean="0"/>
              <a:t>If they all read the book and got the basics, you can jump to the Stats example (slide 10).</a:t>
            </a:r>
            <a:endParaRPr lang="en-US" baseline="0" dirty="0" smtClean="0"/>
          </a:p>
          <a:p>
            <a:r>
              <a:rPr lang="en-US" baseline="0" dirty="0" smtClean="0"/>
              <a:t>See the notes on slides 10-14.</a:t>
            </a: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FD1E8D-8C67-43F2-91D7-DB85874182ED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554FE9-AE6C-4CE9-B2EF-34362851F122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038ED5-F90D-4BD8-B13C-3D26D7DE72A7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A647E8-52DC-437C-8016-7146B0937542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has</a:t>
            </a:r>
            <a:r>
              <a:rPr lang="en-US" baseline="0" dirty="0" smtClean="0"/>
              <a:t> a lot of animation … allowing the students to calculate the paths of length x, from 0 through 4, then decide which paths are prime.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F24B5-91E7-4C92-93FC-7BD65A23A04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4CA56-BEFD-4132-90FE-D136DC037DA9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 suggest stopping here and having the students draw the graph themselves. Then show the graph on the next slide to compare their answers.</a:t>
            </a:r>
            <a:endParaRPr lang="en-US" dirty="0" smtClean="0"/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9254" tIns="0" rIns="19254" bIns="0" anchor="b"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F27EE-13F0-479E-A2BB-E642B2B44836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Nodes 1 and 2 could certainly be combined. We just separated them to emphasize two points: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Initializations</a:t>
            </a:r>
            <a:r>
              <a:rPr lang="en-US" baseline="0" dirty="0" smtClean="0"/>
              <a:t> have to be included in the graph. They are also </a:t>
            </a:r>
            <a:r>
              <a:rPr lang="en-US" baseline="0" dirty="0" err="1" smtClean="0"/>
              <a:t>defs</a:t>
            </a:r>
            <a:r>
              <a:rPr lang="en-US" baseline="0" dirty="0" smtClean="0"/>
              <a:t> in data flow.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     In Java, primitive types get default values, so even declarations have implicit definitions.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2) The for loop control variable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is initialized before the test.</a:t>
            </a:r>
            <a:endParaRPr lang="en-US" dirty="0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9254" tIns="0" rIns="19254" bIns="0" anchor="b"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016040-5F94-4103-BD11-C9807BD75E2E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animation shows empty boxes. Students can fill these in,</a:t>
            </a:r>
            <a:r>
              <a:rPr lang="en-US" baseline="0" dirty="0" smtClean="0"/>
              <a:t> then show the answers.</a:t>
            </a:r>
            <a:endParaRPr lang="en-US" baseline="0" dirty="0" smtClean="0"/>
          </a:p>
          <a:p>
            <a:r>
              <a:rPr lang="en-US" baseline="0" dirty="0" smtClean="0"/>
              <a:t>Edge coverage is very easy, of course …</a:t>
            </a:r>
            <a:endParaRPr lang="en-US" dirty="0" smtClean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9254" tIns="0" rIns="19254" bIns="0" anchor="b"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9BA419-FC40-473B-87BD-CCA30E3D55D6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 show the empty boxes, let the students write down the TRs and Test Paths, then</a:t>
            </a:r>
            <a:r>
              <a:rPr lang="en-US" baseline="0" dirty="0" smtClean="0"/>
              <a:t> show the solution.</a:t>
            </a:r>
            <a:endParaRPr lang="en-US" baseline="0" dirty="0" smtClean="0"/>
          </a:p>
          <a:p>
            <a:r>
              <a:rPr lang="en-US" baseline="0" dirty="0" smtClean="0"/>
              <a:t>Emphasize that it is VERY EASY to miss one, even if you understand it well.</a:t>
            </a:r>
            <a:endParaRPr lang="en-US" dirty="0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9254" tIns="0" rIns="19254" bIns="0" anchor="b"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E94B3-A18B-411E-8F33-2BF36B5F14B8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 also pause</a:t>
            </a:r>
            <a:r>
              <a:rPr lang="en-US" baseline="0" dirty="0" smtClean="0"/>
              <a:t> to let the students finish this example. Students often have trouble remembering all the PPs around loops.</a:t>
            </a:r>
            <a:endParaRPr lang="en-US" dirty="0" smtClean="0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9254" tIns="0" rIns="19254" bIns="0" anchor="b"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902093-BB8D-4415-93C9-388A934B7981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E20EC5-ECB0-43EB-9FE9-DDBCB99305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300D51-022E-4082-A15E-6D82EB83519C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example is easier to follow if the students can refer to this figure.</a:t>
            </a:r>
            <a:br>
              <a:rPr lang="en-US" dirty="0" smtClean="0"/>
            </a:br>
            <a:r>
              <a:rPr lang="en-US" dirty="0" smtClean="0"/>
              <a:t>We</a:t>
            </a:r>
            <a:r>
              <a:rPr lang="en-US" baseline="0" dirty="0" smtClean="0"/>
              <a:t> usually draw it on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4CA56-BEFD-4132-90FE-D136DC037DA9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28F96F-341D-4E09-8ECA-C38A464678F8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13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A7B6C6-3860-4FE7-A80F-20300864EB63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985B74-63C7-47FD-BC58-83182A3496EE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CBBA70-80DA-40E7-934B-25B1A3808D6B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01B72A-AE0D-4958-800A-C1177E67734F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58D585-AAE7-4489-8027-277E02DDF7F4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47388A-9C40-4547-9C7A-30FB9E512E78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AB9A92-79DD-48E0-BC1F-A8D0D491CEFD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0E0F9E-2E00-4BA7-A7C5-1EAB365FC3D0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2CF3E8-9D72-4DA3-8012-47E26C0722A2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84E359-93DE-4840-88DB-B8BF23C5AF29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Slide Image Placeholder 5621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2179" name="Text Placeholder 562178"/>
          <p:cNvSpPr>
            <a:spLocks noGrp="1"/>
          </p:cNvSpPr>
          <p:nvPr>
            <p:ph type="body" idx="1"/>
          </p:nvPr>
        </p:nvSpPr>
        <p:spPr/>
        <p:txBody>
          <a:bodyPr lIns="96515" tIns="48257" rIns="96515" bIns="48257"/>
          <a:lstStyle/>
          <a:p>
            <a:pPr lvl="0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65200" eaLnBrk="1" hangingPunct="1"/>
            <a:fld id="{9A0DB2DC-4C9A-4742-B13C-FB6460FD3503}" type="slidenum">
              <a:rPr lang="en-US" sz="1300" dirty="0">
                <a:latin typeface="Tahoma" panose="020B0604030504040204" pitchFamily="1" charset="0"/>
              </a:rPr>
            </a:fld>
            <a:endParaRPr lang="en-US" sz="1300" dirty="0">
              <a:latin typeface="Tahoma" panose="020B0604030504040204" pitchFamily="1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635E03-C063-4E31-BB0C-C74FA44C15AE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72160" indent="-29718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8745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6243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137410" indent="-237490" defTabSz="966470"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612390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308800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56298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4037965" indent="-237490" algn="r" defTabSz="96647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2A32DA-4190-480C-A576-3A0993FC46F7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Handouts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5192D-24D2-4F78-8419-327A5E001166}" type="slidenum">
              <a:rPr lang="en-US" altLang="zh-CN"/>
            </a:fld>
            <a:endParaRPr lang="en-US" altLang="zh-CN"/>
          </a:p>
        </p:txBody>
      </p:sp>
      <p:sp>
        <p:nvSpPr>
          <p:cNvPr id="349186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Handouts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E8C0502-F340-4F3C-BC71-2658EF8C1541}" type="slidenum">
              <a:rPr lang="en-US" altLang="zh-CN"/>
            </a:fld>
            <a:endParaRPr lang="en-US" altLang="zh-CN"/>
          </a:p>
        </p:txBody>
      </p:sp>
      <p:sp>
        <p:nvSpPr>
          <p:cNvPr id="378882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Handouts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EC3E08-FBE0-4DA6-8935-AAA7FA01A943}" type="slidenum">
              <a:rPr lang="en-US" altLang="zh-CN"/>
            </a:fld>
            <a:endParaRPr lang="en-US" altLang="zh-CN"/>
          </a:p>
        </p:txBody>
      </p:sp>
      <p:sp>
        <p:nvSpPr>
          <p:cNvPr id="380930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Handouts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A538589-34BA-45BD-B8A3-E756CD550A17}" type="slidenum">
              <a:rPr lang="en-US" altLang="zh-CN"/>
            </a:fld>
            <a:endParaRPr lang="en-US" altLang="zh-CN"/>
          </a:p>
        </p:txBody>
      </p:sp>
      <p:sp>
        <p:nvSpPr>
          <p:cNvPr id="382978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50677" y="824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635A-2960-4FA7-A23B-8437201CA4C1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8" y="1449303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8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8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0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547" y="2976649"/>
            <a:ext cx="12108092" cy="168485"/>
          </a:xfrm>
          <a:prstGeom prst="rect">
            <a:avLst/>
          </a:prstGeom>
          <a:gradFill flip="none" rotWithShape="1">
            <a:gsLst>
              <a:gs pos="5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8D6C-7F13-40DE-87C1-2573C384FF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FED4-2C5F-490D-800B-CDC2878E66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50678" y="824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E5635A-2960-4FA7-A23B-8437201CA4C1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547" y="2976650"/>
            <a:ext cx="12108092" cy="168485"/>
          </a:xfrm>
          <a:prstGeom prst="rect">
            <a:avLst/>
          </a:prstGeom>
          <a:gradFill flip="none" rotWithShape="1">
            <a:gsLst>
              <a:gs pos="5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80" y="-114617"/>
            <a:ext cx="103632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6D6BB4-C452-44D7-B0C0-00C40C428FBF}" type="datetime1">
              <a:rPr lang="en-US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6800" y="228357"/>
            <a:ext cx="6096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2pPr>
              <a:defRPr>
                <a:solidFill>
                  <a:schemeClr val="tx2">
                    <a:lumMod val="75000"/>
                  </a:schemeClr>
                </a:solidFill>
                <a:effectLst/>
              </a:defRPr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47073F-DE63-4DB7-B920-7E7AE20FBD2A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D3D23D-D9E4-4924-A1DF-61C7713C3142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8C55A9-DA0B-4F6A-89D5-D0D1E078F1DC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34081C-58C2-4326-BC9E-B8DCD1811E3F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C1E11B-FA59-41D4-B978-6740A802B6AD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CC6042-01D5-45D9-B720-4E5A4F617009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80" y="-114617"/>
            <a:ext cx="103632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1C6D6BB4-C452-44D7-B0C0-00C40C428FB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6800" y="228357"/>
            <a:ext cx="609600" cy="457200"/>
          </a:xfrm>
        </p:spPr>
        <p:txBody>
          <a:bodyPr/>
          <a:lstStyle/>
          <a:p>
            <a:fld id="{90744429-5D94-4E32-8057-7F8AE043425B}" type="slidenum">
              <a:rPr lang="en-US" smtClean="0"/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2pPr>
              <a:defRPr>
                <a:solidFill>
                  <a:schemeClr val="tx2">
                    <a:lumMod val="75000"/>
                  </a:schemeClr>
                </a:solidFill>
                <a:effectLst/>
              </a:defRPr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5978BB-F40F-49F4-9B0E-6BC49F43BB87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C18D6C-7F13-40DE-87C1-2573C384FFA4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FFFED4-2C5F-490D-800B-CDC2878E663A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3FF26FA-0AFA-4777-917E-5738FA625CD2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6A85067-8029-4B11-9218-99F57D2F78EB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D03ECDB-7532-4A51-B6F5-568034DAF603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152" y="1085851"/>
            <a:ext cx="5810249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85851"/>
            <a:ext cx="5810251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ED6498D-D6EC-4F69-B2C7-669AC67C03B6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8E302BB-88A0-41CA-91E6-89C23E827439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78582D8-B930-4813-BC3B-8ED9374E8333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FEF16BB-2074-4C00-97CB-AC6E7B8B3980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0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073F-DE63-4DB7-B920-7E7AE20FBD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49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5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91288E2-E1A9-418A-852E-F0E5E092645A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2CF54D8-C133-4869-A243-71A9ADADFE2F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AC7091D-5F69-4C7B-9720-81DA7623916C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2984" y="96839"/>
            <a:ext cx="2954867" cy="6167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152" y="96839"/>
            <a:ext cx="8665633" cy="6167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1D0267A-B221-4ED1-AB3A-9E13BB1F597A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6839"/>
            <a:ext cx="10363200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4151" y="1085851"/>
            <a:ext cx="11823700" cy="550950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69" y="6620990"/>
            <a:ext cx="4976284" cy="191618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384" y="6614809"/>
            <a:ext cx="3860800" cy="197799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74273" y="6608627"/>
            <a:ext cx="2540000" cy="20398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CEE63F9-76AF-4322-8991-7F8DA6F704C7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D23D-D9E4-4924-A1DF-61C7713C314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5A9-DA0B-4F6A-89D5-D0D1E078F1D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081C-58C2-4326-BC9E-B8DCD1811E3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11B-FA59-41D4-B978-6740A802B6A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6042-01D5-45D9-B720-4E5A4F61700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78BB-F40F-49F4-9B0E-6BC49F43BB8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4" y="4650474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7" y="4773224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7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573D35-23C2-4393-910D-65D0AA3A5BD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73D35-23C2-4393-910D-65D0AA3A5BDF}" type="datetime1">
              <a:rPr lang="en-US" b="1" smtClean="0">
                <a:solidFill>
                  <a:srgbClr val="FF66CC"/>
                </a:solidFill>
                <a:latin typeface="Times New Roman" panose="02020603050405020304" pitchFamily="18" charset="0"/>
              </a:rPr>
            </a:fld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744429-5D94-4E32-8057-7F8AE043425B}" type="slidenum">
              <a:rPr lang="en-US" b="1" smtClean="0"/>
            </a:fld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000" y="6549036"/>
            <a:ext cx="5014384" cy="2343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7)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73700" y="6541477"/>
            <a:ext cx="3860800" cy="24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46167" y="6533918"/>
            <a:ext cx="2540000" cy="2494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7F73DE6-17B9-4D04-9CDD-55F05D450E34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3134" y="96838"/>
            <a:ext cx="12005733" cy="8456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018" y="956603"/>
            <a:ext cx="12009967" cy="5570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 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 </a:t>
            </a:r>
            <a:endParaRPr lang="en-US" dirty="0" smtClean="0"/>
          </a:p>
          <a:p>
            <a:pPr lvl="4"/>
            <a:r>
              <a:rPr lang="en-US" dirty="0" smtClean="0"/>
              <a:t>Fifth level </a:t>
            </a:r>
            <a:endParaRPr lang="en-US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12158444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87576" y="4270375"/>
            <a:ext cx="8023225" cy="1981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Southern University of Science and Technology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Slides adapted from Introduction to Software Testing, Edition 2  (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Ch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r>
              <a:rPr lang="en-US" alt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7.2, 7.3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)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en-US">
                <a:sym typeface="+mn-ea"/>
              </a:rPr>
              <a:t>CS409</a:t>
            </a:r>
            <a:br>
              <a:rPr altLang="en-US">
                <a:sym typeface="+mn-ea"/>
              </a:rPr>
            </a:br>
            <a:r>
              <a:rPr altLang="en-US">
                <a:sym typeface="+mn-ea"/>
              </a:rPr>
              <a:t>Software Testing</a:t>
            </a:r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3325295"/>
          <a:ext cx="84582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/>
                          </a:solidFill>
                        </a:rPr>
                        <a:t>TAN, Shin Hwei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zh-CN" altLang="en-US" sz="2800" b="0" dirty="0">
                          <a:solidFill>
                            <a:schemeClr val="accent1"/>
                          </a:solidFill>
                          <a:latin typeface="KaiTi" panose="02010609060101010101" charset="-122"/>
                          <a:ea typeface="KaiTi" panose="02010609060101010101" charset="-122"/>
                        </a:rPr>
                        <a:t>陈馨慧</a:t>
                      </a:r>
                      <a:endParaRPr lang="zh-CN" altLang="en-US" sz="2800" b="0" dirty="0">
                        <a:solidFill>
                          <a:schemeClr val="accent1"/>
                        </a:solidFill>
                        <a:latin typeface="KaiTi" panose="02010609060101010101" charset="-122"/>
                        <a:ea typeface="KaiTi" panose="0201060906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554E6FA-A050-4741-A167-EC9343A96801}" type="slidenum">
              <a:rPr lang="en-US" altLang="zh-CN"/>
            </a:fld>
            <a:endParaRPr lang="en-US" altLang="zh-CN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The General Idea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Data flow testing can be performed at two conceptual levels.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Static data flow testing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Dynamic data flow testing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Static data flow testing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Identify potential defects, commonly known as </a:t>
            </a:r>
            <a:r>
              <a:rPr lang="en-US" altLang="zh-CN" b="1" smtClean="0">
                <a:ea typeface="SimSun" panose="02010600030101010101" pitchFamily="2" charset="-122"/>
              </a:rPr>
              <a:t>data flow anomaly.</a:t>
            </a:r>
            <a:endParaRPr lang="en-US" altLang="zh-CN" b="1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Analyze source code.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Do not execute code.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Dynamic data flow testing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Involves actual program execution.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Bears similarity with control flow testing.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Identify paths to execute them.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Paths are identified based on </a:t>
            </a:r>
            <a:r>
              <a:rPr lang="en-US" altLang="zh-CN" b="1" smtClean="0">
                <a:ea typeface="SimSun" panose="02010600030101010101" pitchFamily="2" charset="-122"/>
              </a:rPr>
              <a:t>data flow testing criteria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83D2201-172E-47D6-99DD-F36D94D9356B}" type="slidenum">
              <a:rPr lang="en-US" altLang="zh-CN"/>
            </a:fld>
            <a:endParaRPr lang="en-US" altLang="zh-CN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Data Flow Anomaly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Anomaly: It is an abnormal way of doing something.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Example 1: The second definition of x overrides the first.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>
              <a:buFontTx/>
              <a:buNone/>
            </a:pP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</a:rPr>
              <a:t>x = f1(y);</a:t>
            </a:r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  <a:p>
            <a:pPr lvl="2">
              <a:buFontTx/>
              <a:buNone/>
            </a:pP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</a:rPr>
              <a:t>x = f2(z);</a:t>
            </a:r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  <a:p>
            <a:pPr lvl="2">
              <a:buFontTx/>
              <a:buNone/>
            </a:pPr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Three types of abnormal situations with using variable.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Type 1: Defined and then defined again 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Type 2: Undefined but referenced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Type 3: Defined but not referenced</a:t>
            </a:r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6C0CA52-426B-43FC-B15A-51945AB5DD19}" type="slidenum">
              <a:rPr lang="en-US" altLang="zh-CN"/>
            </a:fld>
            <a:endParaRPr lang="en-US" altLang="zh-CN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Data Flow Anomaly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Type 1: Defined and then defined again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Four interpretations of Example 1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The first statement is redundant.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The first statement has a fault -- the intended one might be: </a:t>
            </a: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</a:rPr>
              <a:t>w = f1(y).</a:t>
            </a:r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The second statement has a fault – the intended one might be: </a:t>
            </a: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</a:rPr>
              <a:t>v = f2(z).</a:t>
            </a:r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There is a missing statement in between the two: </a:t>
            </a: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</a:rPr>
              <a:t>v = f3(x).</a:t>
            </a:r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Note: It is for the programmer to make the desired interpretation.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Type 2: Undefined but referenced 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Example: </a:t>
            </a: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</a:rPr>
              <a:t>x = x – y – w; /* w has not been defined by the programmer. */</a:t>
            </a:r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Two interpretations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The programmer made a mistake in using </a:t>
            </a: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</a:rPr>
              <a:t>w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The programmer wants to use the compiler assigned value of </a:t>
            </a: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</a:rPr>
              <a:t>w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Type 3: Defined but not referenced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Example: Consider </a:t>
            </a: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</a:rPr>
              <a:t>x = f(x, y). </a:t>
            </a:r>
            <a:r>
              <a:rPr lang="en-US" altLang="zh-CN" smtClean="0">
                <a:ea typeface="SimSun" panose="02010600030101010101" pitchFamily="2" charset="-122"/>
              </a:rPr>
              <a:t>If x is not used subsequently, we have a Type 3 anomaly. </a:t>
            </a:r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  <a:p>
            <a:pPr lvl="2"/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06610" y="1003935"/>
            <a:ext cx="222377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lvl="1"/>
            <a:r>
              <a:rPr lang="en-US" altLang="zh-CN" b="1" smtClean="0">
                <a:ea typeface="SimSun" panose="02010600030101010101" pitchFamily="2" charset="-122"/>
                <a:sym typeface="+mn-ea"/>
              </a:rPr>
              <a:t>Example 1:</a:t>
            </a:r>
            <a:r>
              <a:rPr lang="en-US" altLang="zh-CN" smtClean="0">
                <a:ea typeface="SimSun" panose="02010600030101010101" pitchFamily="2" charset="-122"/>
                <a:sym typeface="+mn-ea"/>
              </a:rPr>
              <a:t> The second definition of x overrides the first.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>
              <a:buFontTx/>
              <a:buNone/>
            </a:pP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  <a:sym typeface="+mn-ea"/>
              </a:rPr>
              <a:t>x = f1(y);</a:t>
            </a:r>
            <a:endParaRPr lang="en-US" altLang="zh-CN" smtClean="0">
              <a:latin typeface="Arial Unicode MS" pitchFamily="34" charset="-128"/>
              <a:ea typeface="SimSun" panose="02010600030101010101" pitchFamily="2" charset="-122"/>
            </a:endParaRPr>
          </a:p>
          <a:p>
            <a:pPr lvl="2">
              <a:buFontTx/>
              <a:buNone/>
            </a:pPr>
            <a:r>
              <a:rPr lang="en-US" altLang="zh-CN" smtClean="0">
                <a:latin typeface="Arial Unicode MS" pitchFamily="34" charset="-128"/>
                <a:ea typeface="SimSun" panose="02010600030101010101" pitchFamily="2" charset="-122"/>
                <a:sym typeface="+mn-ea"/>
              </a:rPr>
              <a:t>x = f2(z);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A6E1EEF-7715-4284-86F3-4343AE634B5E}" type="slidenum">
              <a:rPr lang="en-US" altLang="zh-CN"/>
            </a:fld>
            <a:endParaRPr lang="en-US" altLang="zh-CN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Data Flow Anomaly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The concept of</a:t>
            </a:r>
            <a:r>
              <a:rPr lang="en-US" altLang="zh-CN" b="1" smtClean="0">
                <a:ea typeface="SimSun" panose="02010600030101010101" pitchFamily="2" charset="-122"/>
              </a:rPr>
              <a:t> a state-transition diagram </a:t>
            </a:r>
            <a:r>
              <a:rPr lang="en-US" altLang="zh-CN" smtClean="0">
                <a:ea typeface="SimSun" panose="02010600030101010101" pitchFamily="2" charset="-122"/>
              </a:rPr>
              <a:t>is used to </a:t>
            </a:r>
            <a:r>
              <a:rPr lang="en-US" altLang="zh-CN" b="1" smtClean="0">
                <a:ea typeface="SimSun" panose="02010600030101010101" pitchFamily="2" charset="-122"/>
              </a:rPr>
              <a:t>model a program variable </a:t>
            </a:r>
            <a:r>
              <a:rPr lang="en-US" altLang="zh-CN" smtClean="0">
                <a:ea typeface="SimSun" panose="02010600030101010101" pitchFamily="2" charset="-122"/>
              </a:rPr>
              <a:t>to identify data flow anomaly.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Components of the state-transition diagrams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The states 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U: Undefined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D: Defined but not referenced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R: Defined and referenced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A: Abnormal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The actions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i="1" smtClean="0">
                <a:ea typeface="SimSun" panose="02010600030101010101" pitchFamily="2" charset="-122"/>
              </a:rPr>
              <a:t>d</a:t>
            </a:r>
            <a:r>
              <a:rPr lang="en-US" altLang="zh-CN" smtClean="0">
                <a:ea typeface="SimSun" panose="02010600030101010101" pitchFamily="2" charset="-122"/>
              </a:rPr>
              <a:t>: define the variable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i="1" smtClean="0">
                <a:ea typeface="SimSun" panose="02010600030101010101" pitchFamily="2" charset="-122"/>
              </a:rPr>
              <a:t>r</a:t>
            </a:r>
            <a:r>
              <a:rPr lang="en-US" altLang="zh-CN" smtClean="0">
                <a:ea typeface="SimSun" panose="02010600030101010101" pitchFamily="2" charset="-122"/>
              </a:rPr>
              <a:t>: reference (or, read) the variable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i="1" smtClean="0">
                <a:ea typeface="SimSun" panose="02010600030101010101" pitchFamily="2" charset="-122"/>
              </a:rPr>
              <a:t>u</a:t>
            </a:r>
            <a:r>
              <a:rPr lang="en-US" altLang="zh-CN" smtClean="0">
                <a:ea typeface="SimSun" panose="02010600030101010101" pitchFamily="2" charset="-122"/>
              </a:rPr>
              <a:t>: undefine the variable 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endParaRPr lang="en-US" altLang="zh-CN" smtClean="0">
              <a:ea typeface="SimSun" panose="02010600030101010101" pitchFamily="2" charset="-122"/>
            </a:endParaRPr>
          </a:p>
          <a:p>
            <a:pPr lvl="1"/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663ADB5-9903-49DE-B92D-0C9AE42F7545}" type="slidenum">
              <a:rPr lang="en-US" altLang="zh-CN"/>
            </a:fld>
            <a:endParaRPr lang="en-US" altLang="zh-CN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Data Flow Anomaly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81785"/>
            <a:ext cx="10363200" cy="4846320"/>
          </a:xfrm>
        </p:spPr>
        <p:txBody>
          <a:bodyPr>
            <a:normAutofit fontScale="90000" lnSpcReduction="20000"/>
          </a:bodyPr>
          <a:lstStyle/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 lvl="1" algn="ctr">
              <a:buFontTx/>
              <a:buNone/>
            </a:pPr>
            <a:r>
              <a:rPr lang="en-US" altLang="zh-CN" smtClean="0">
                <a:ea typeface="SimSun" panose="02010600030101010101" pitchFamily="2" charset="-122"/>
              </a:rPr>
              <a:t>Figure 5.2: State transition diagram of a program variable [10] (</a:t>
            </a:r>
            <a:r>
              <a:rPr lang="en-US" altLang="zh-CN" smtClean="0">
                <a:ea typeface="SimSun" panose="02010600030101010101" pitchFamily="2" charset="-122"/>
                <a:cs typeface="Times New Roman" panose="02020603050405020304" pitchFamily="18" charset="0"/>
              </a:rPr>
              <a:t>©</a:t>
            </a:r>
            <a:r>
              <a:rPr lang="en-US" altLang="zh-CN" smtClean="0">
                <a:ea typeface="SimSun" panose="02010600030101010101" pitchFamily="2" charset="-122"/>
              </a:rPr>
              <a:t>[1979] IEEE).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</p:txBody>
      </p:sp>
      <p:pic>
        <p:nvPicPr>
          <p:cNvPr id="386052" name="Picture 4" descr="anomal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748" y="1298258"/>
            <a:ext cx="67056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87B7DC3-215F-45EF-A88A-595E017E74D1}" type="slidenum">
              <a:rPr lang="en-US" altLang="zh-CN"/>
            </a:fld>
            <a:endParaRPr lang="en-US" altLang="zh-CN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Data Flow Anomaly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Obvious question: What is the relationship between the </a:t>
            </a:r>
            <a:r>
              <a:rPr lang="en-US" altLang="zh-CN" b="1" smtClean="0">
                <a:ea typeface="SimSun" panose="02010600030101010101" pitchFamily="2" charset="-122"/>
              </a:rPr>
              <a:t>Type 1, Type 2,</a:t>
            </a:r>
            <a:r>
              <a:rPr lang="en-US" altLang="zh-CN" smtClean="0">
                <a:ea typeface="SimSun" panose="02010600030101010101" pitchFamily="2" charset="-122"/>
              </a:rPr>
              <a:t> and </a:t>
            </a:r>
            <a:r>
              <a:rPr lang="en-US" altLang="zh-CN" b="1" smtClean="0">
                <a:ea typeface="SimSun" panose="02010600030101010101" pitchFamily="2" charset="-122"/>
              </a:rPr>
              <a:t>Type 3</a:t>
            </a:r>
            <a:r>
              <a:rPr lang="en-US" altLang="zh-CN" smtClean="0">
                <a:ea typeface="SimSun" panose="02010600030101010101" pitchFamily="2" charset="-122"/>
              </a:rPr>
              <a:t> anomalies and Figure 5.2?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The three types of anomalies (Type 1, Type 2, and Type 3) are found in the diagram in the form of </a:t>
            </a:r>
            <a:r>
              <a:rPr lang="en-US" altLang="zh-CN" b="1" smtClean="0">
                <a:ea typeface="SimSun" panose="02010600030101010101" pitchFamily="2" charset="-122"/>
              </a:rPr>
              <a:t>action sequences</a:t>
            </a:r>
            <a:r>
              <a:rPr lang="en-US" altLang="zh-CN" smtClean="0">
                <a:ea typeface="SimSun" panose="02010600030101010101" pitchFamily="2" charset="-122"/>
              </a:rPr>
              <a:t>: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Type 1: </a:t>
            </a:r>
            <a:r>
              <a:rPr lang="en-US" altLang="zh-CN" i="1" smtClean="0">
                <a:ea typeface="SimSun" panose="02010600030101010101" pitchFamily="2" charset="-122"/>
              </a:rPr>
              <a:t>dd</a:t>
            </a:r>
            <a:endParaRPr lang="en-US" altLang="zh-CN" i="1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Type 2: </a:t>
            </a:r>
            <a:r>
              <a:rPr lang="en-US" altLang="zh-CN" i="1" smtClean="0">
                <a:ea typeface="SimSun" panose="02010600030101010101" pitchFamily="2" charset="-122"/>
              </a:rPr>
              <a:t>ur</a:t>
            </a:r>
            <a:endParaRPr lang="en-US" altLang="zh-CN" i="1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Type 3: </a:t>
            </a:r>
            <a:r>
              <a:rPr lang="en-US" altLang="zh-CN" i="1" smtClean="0">
                <a:ea typeface="SimSun" panose="02010600030101010101" pitchFamily="2" charset="-122"/>
              </a:rPr>
              <a:t>du</a:t>
            </a:r>
            <a:endParaRPr lang="en-US" altLang="zh-CN" i="1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Detection of data flow anomaly via program instrumentation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Program instrumentation: Insert new code to monitor the states of variables.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If the state sequence contains </a:t>
            </a:r>
            <a:r>
              <a:rPr lang="en-US" altLang="zh-CN" i="1" smtClean="0">
                <a:ea typeface="SimSun" panose="02010600030101010101" pitchFamily="2" charset="-122"/>
              </a:rPr>
              <a:t>dd</a:t>
            </a:r>
            <a:r>
              <a:rPr lang="en-US" altLang="zh-CN" smtClean="0">
                <a:ea typeface="SimSun" panose="02010600030101010101" pitchFamily="2" charset="-122"/>
              </a:rPr>
              <a:t>, </a:t>
            </a:r>
            <a:r>
              <a:rPr lang="en-US" altLang="zh-CN" i="1" smtClean="0">
                <a:ea typeface="SimSun" panose="02010600030101010101" pitchFamily="2" charset="-122"/>
              </a:rPr>
              <a:t>ur</a:t>
            </a:r>
            <a:r>
              <a:rPr lang="en-US" altLang="zh-CN" smtClean="0">
                <a:ea typeface="SimSun" panose="02010600030101010101" pitchFamily="2" charset="-122"/>
              </a:rPr>
              <a:t>, or </a:t>
            </a:r>
            <a:r>
              <a:rPr lang="en-US" altLang="zh-CN" i="1" smtClean="0">
                <a:ea typeface="SimSun" panose="02010600030101010101" pitchFamily="2" charset="-122"/>
              </a:rPr>
              <a:t>du</a:t>
            </a:r>
            <a:r>
              <a:rPr lang="en-US" altLang="zh-CN" smtClean="0">
                <a:ea typeface="SimSun" panose="02010600030101010101" pitchFamily="2" charset="-122"/>
              </a:rPr>
              <a:t> sequence, a data flow anomaly is said to occur.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Bottom line: What to do after detecting a data flow anomaly?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Investigate the cause of the anomaly.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To fix an anomaly, write new code or modify the existing code.</a:t>
            </a:r>
            <a:endParaRPr lang="en-US" altLang="zh-CN" smtClean="0">
              <a:ea typeface="SimSun" panose="02010600030101010101" pitchFamily="2" charset="-122"/>
            </a:endParaRPr>
          </a:p>
          <a:p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43EE8C5-34A5-4D19-BA8B-04B8C7F2933A}" type="slidenum">
              <a:rPr lang="en-US" altLang="zh-CN"/>
            </a:fld>
            <a:endParaRPr lang="en-US" altLang="zh-CN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Overview of Dynamic Data Flow Testing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A programmer manipulates/uses variables in several ways.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Initialization, assignment, using in a computation, using in a condition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Motivation for data flow testing?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One should not feel confident that a variable has been </a:t>
            </a:r>
            <a:r>
              <a:rPr lang="en-US" altLang="zh-CN" b="1" smtClean="0">
                <a:ea typeface="SimSun" panose="02010600030101010101" pitchFamily="2" charset="-122"/>
              </a:rPr>
              <a:t>assigned the correct value</a:t>
            </a:r>
            <a:r>
              <a:rPr lang="en-US" altLang="zh-CN" smtClean="0">
                <a:ea typeface="SimSun" panose="02010600030101010101" pitchFamily="2" charset="-122"/>
              </a:rPr>
              <a:t>, if no test causes the execution of a </a:t>
            </a:r>
            <a:r>
              <a:rPr lang="en-US" altLang="zh-CN" b="1" smtClean="0">
                <a:ea typeface="SimSun" panose="02010600030101010101" pitchFamily="2" charset="-122"/>
              </a:rPr>
              <a:t>path</a:t>
            </a:r>
            <a:r>
              <a:rPr lang="en-US" altLang="zh-CN" smtClean="0">
                <a:ea typeface="SimSun" panose="02010600030101010101" pitchFamily="2" charset="-122"/>
              </a:rPr>
              <a:t> from the point of assignment to a point where the value is </a:t>
            </a:r>
            <a:r>
              <a:rPr lang="en-US" altLang="zh-CN" b="1" smtClean="0">
                <a:ea typeface="SimSun" panose="02010600030101010101" pitchFamily="2" charset="-122"/>
              </a:rPr>
              <a:t>used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Note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Assignment of correct value means whether or not a value has been correctly generated.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Use of a variable means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3"/>
            <a:r>
              <a:rPr lang="en-US" altLang="zh-CN" smtClean="0">
                <a:ea typeface="SimSun" panose="02010600030101010101" pitchFamily="2" charset="-122"/>
              </a:rPr>
              <a:t>If new values of the same variable or other variables are generated.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3"/>
            <a:r>
              <a:rPr lang="en-US" altLang="zh-CN" smtClean="0">
                <a:ea typeface="SimSun" panose="02010600030101010101" pitchFamily="2" charset="-122"/>
              </a:rPr>
              <a:t>If the variable is used in a conditional statement to alter the flow of control.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The above motivation indicates that </a:t>
            </a:r>
            <a:r>
              <a:rPr lang="en-US" altLang="zh-CN" b="1" smtClean="0">
                <a:ea typeface="SimSun" panose="02010600030101010101" pitchFamily="2" charset="-122"/>
              </a:rPr>
              <a:t>certain kinds of paths</a:t>
            </a:r>
            <a:r>
              <a:rPr lang="en-US" altLang="zh-CN" smtClean="0">
                <a:ea typeface="SimSun" panose="02010600030101010101" pitchFamily="2" charset="-122"/>
              </a:rPr>
              <a:t> are executed in data flow testing.</a:t>
            </a:r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198FB31-473B-45DB-B095-0995CF0B614D}" type="slidenum">
              <a:rPr lang="en-US" altLang="zh-CN"/>
            </a:fld>
            <a:endParaRPr lang="en-US" altLang="zh-CN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Overview of Dynamic Data Flow Testing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Data flow testing is outlined as follows: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777240" lvl="1" indent="-457200">
              <a:buAutoNum type="arabicPeriod"/>
            </a:pPr>
            <a:r>
              <a:rPr lang="en-US" altLang="zh-CN" smtClean="0">
                <a:ea typeface="SimSun" panose="02010600030101010101" pitchFamily="2" charset="-122"/>
              </a:rPr>
              <a:t>Draw a data flow graph from a program.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777240" lvl="1" indent="-457200">
              <a:buAutoNum type="arabicPeriod"/>
            </a:pPr>
            <a:r>
              <a:rPr lang="en-US" altLang="zh-CN" smtClean="0">
                <a:ea typeface="SimSun" panose="02010600030101010101" pitchFamily="2" charset="-122"/>
              </a:rPr>
              <a:t>Select one or more data flow testing criteria.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777240" lvl="1" indent="-457200">
              <a:buAutoNum type="arabicPeriod"/>
            </a:pPr>
            <a:r>
              <a:rPr lang="en-US" altLang="zh-CN" smtClean="0">
                <a:ea typeface="SimSun" panose="02010600030101010101" pitchFamily="2" charset="-122"/>
              </a:rPr>
              <a:t>Identify paths in the data flow graph satisfying the selection criteria.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777240" lvl="1" indent="-457200">
              <a:buAutoNum type="arabicPeriod"/>
            </a:pPr>
            <a:r>
              <a:rPr lang="en-US" altLang="zh-CN" smtClean="0">
                <a:ea typeface="SimSun" panose="02010600030101010101" pitchFamily="2" charset="-122"/>
              </a:rPr>
              <a:t>Derive path predicate expressions from the selected paths</a:t>
            </a:r>
            <a:endParaRPr lang="en-US" altLang="zh-CN" smtClean="0">
              <a:ea typeface="SimSun" panose="02010600030101010101" pitchFamily="2" charset="-122"/>
            </a:endParaRPr>
          </a:p>
          <a:p>
            <a:pPr marL="777240" lvl="1" indent="-457200">
              <a:buAutoNum type="arabicPeriod"/>
            </a:pPr>
            <a:r>
              <a:rPr lang="en-US" altLang="zh-CN" smtClean="0">
                <a:ea typeface="SimSun" panose="02010600030101010101" pitchFamily="2" charset="-122"/>
              </a:rPr>
              <a:t>Solve the path predicate expressions to derive test inputs 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itle 5017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t>Definitions</a:t>
            </a:r>
          </a:p>
        </p:txBody>
      </p:sp>
      <p:sp>
        <p:nvSpPr>
          <p:cNvPr id="501763" name="Text Placeholder 5017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2800"/>
              <a:t>A node in the program graph is a </a:t>
            </a:r>
            <a:r>
              <a:rPr sz="2800" b="1"/>
              <a:t>defining</a:t>
            </a:r>
            <a:r>
              <a:rPr sz="2800"/>
              <a:t> node for variable v if the value of v is defined at the statement fragment in that node</a:t>
            </a:r>
            <a:endParaRPr sz="2800"/>
          </a:p>
          <a:p>
            <a:pPr lvl="1"/>
            <a:r>
              <a:rPr sz="2400"/>
              <a:t>Input, </a:t>
            </a:r>
            <a:r>
              <a:rPr lang="en-US" sz="2400"/>
              <a:t>LHS of </a:t>
            </a:r>
            <a:r>
              <a:rPr sz="2400">
                <a:latin typeface="+mn-ea"/>
                <a:cs typeface="+mn-ea"/>
              </a:rPr>
              <a:t>assignment,</a:t>
            </a:r>
            <a:r>
              <a:rPr sz="2400"/>
              <a:t> procedure calls</a:t>
            </a:r>
            <a:endParaRPr sz="2400"/>
          </a:p>
          <a:p>
            <a:r>
              <a:rPr sz="2800"/>
              <a:t>A node in the program graph is a </a:t>
            </a:r>
            <a:r>
              <a:rPr sz="2800" b="1"/>
              <a:t>usage</a:t>
            </a:r>
            <a:r>
              <a:rPr sz="2800" dirty="0"/>
              <a:t> node for variable v if the value of v is used at the statement fragment in that node</a:t>
            </a:r>
            <a:endParaRPr sz="2800" dirty="0"/>
          </a:p>
          <a:p>
            <a:pPr lvl="1"/>
            <a:r>
              <a:rPr sz="2400"/>
              <a:t>Output, </a:t>
            </a:r>
            <a:r>
              <a:rPr lang="en-US" sz="2400"/>
              <a:t>R</a:t>
            </a:r>
            <a:r>
              <a:rPr lang="en-US" altLang="zh-CN" sz="2400"/>
              <a:t>HS of </a:t>
            </a:r>
            <a:r>
              <a:rPr sz="2400"/>
              <a:t>assignment, conditionals</a:t>
            </a:r>
            <a:endParaRPr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t>More Definitions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2400" dirty="0"/>
              <a:t>A usage node is a predicate use (</a:t>
            </a:r>
            <a:r>
              <a:rPr sz="2400" b="1" dirty="0"/>
              <a:t>P-Use</a:t>
            </a:r>
            <a:r>
              <a:rPr sz="2400" dirty="0"/>
              <a:t>) if variable v appears in a </a:t>
            </a:r>
            <a:r>
              <a:rPr sz="2400" dirty="0">
                <a:solidFill>
                  <a:schemeClr val="accent3"/>
                </a:solidFill>
              </a:rPr>
              <a:t>predicate expression </a:t>
            </a:r>
            <a:r>
              <a:rPr lang="en-US" sz="2400" dirty="0">
                <a:solidFill>
                  <a:schemeClr val="accent3"/>
                </a:solidFill>
              </a:rPr>
              <a:t>(e.g., x&gt;y)</a:t>
            </a:r>
            <a:endParaRPr sz="2400" dirty="0">
              <a:solidFill>
                <a:schemeClr val="accent3"/>
              </a:solidFill>
            </a:endParaRPr>
          </a:p>
          <a:p>
            <a:r>
              <a:rPr sz="2400" dirty="0"/>
              <a:t>A usage node is a computation use (</a:t>
            </a:r>
            <a:r>
              <a:rPr sz="2400" b="1" dirty="0"/>
              <a:t>C-Use</a:t>
            </a:r>
            <a:r>
              <a:rPr sz="2400" dirty="0"/>
              <a:t>) if variable v appears in a </a:t>
            </a:r>
            <a:r>
              <a:rPr sz="2400" dirty="0">
                <a:solidFill>
                  <a:schemeClr val="accent3"/>
                </a:solidFill>
              </a:rPr>
              <a:t>computation </a:t>
            </a:r>
            <a:r>
              <a:rPr lang="en-US" sz="2400" dirty="0">
                <a:solidFill>
                  <a:schemeClr val="accent3"/>
                </a:solidFill>
              </a:rPr>
              <a:t>(e.g., </a:t>
            </a:r>
            <a:r>
              <a:rPr lang="en-US" sz="2400" dirty="0" err="1">
                <a:solidFill>
                  <a:schemeClr val="accent3"/>
                </a:solidFill>
              </a:rPr>
              <a:t>x+y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  <a:endParaRPr sz="2400" dirty="0">
              <a:solidFill>
                <a:schemeClr val="accent3"/>
              </a:solidFill>
            </a:endParaRPr>
          </a:p>
          <a:p>
            <a:r>
              <a:rPr sz="2400" dirty="0"/>
              <a:t>A definition-use path (</a:t>
            </a:r>
            <a:r>
              <a:rPr sz="2400" b="1" dirty="0"/>
              <a:t>du-path</a:t>
            </a:r>
            <a:r>
              <a:rPr sz="2400" dirty="0"/>
              <a:t>) with respect to a variable v is a path whose first node is a defining node for v, and its last node is a usage node for v</a:t>
            </a:r>
            <a:endParaRPr sz="2400" dirty="0"/>
          </a:p>
          <a:p>
            <a:r>
              <a:rPr sz="2400" dirty="0"/>
              <a:t>A du-path with no other defining node for v is a definition-clear path (</a:t>
            </a:r>
            <a:r>
              <a:rPr sz="2400" b="1" dirty="0"/>
              <a:t>dc-path</a:t>
            </a:r>
            <a:r>
              <a:rPr sz="2400" dirty="0"/>
              <a:t>)</a:t>
            </a:r>
            <a:endParaRPr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Administrative Info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MP1 </a:t>
            </a:r>
            <a:r>
              <a:rPr lang="en-US" altLang="zh-CN" dirty="0" smtClean="0"/>
              <a:t>was</a:t>
            </a:r>
            <a:r>
              <a:rPr lang="en-US" altLang="en-US" dirty="0" smtClean="0"/>
              <a:t> </a:t>
            </a:r>
            <a:r>
              <a:rPr lang="en-US" altLang="en-US" dirty="0"/>
              <a:t>due</a:t>
            </a:r>
            <a:r>
              <a:rPr lang="en-SG" altLang="en-US" dirty="0"/>
              <a:t>. </a:t>
            </a:r>
            <a:r>
              <a:rPr lang="en-US" altLang="en-US" dirty="0">
                <a:solidFill>
                  <a:srgbClr val="FF0000"/>
                </a:solidFill>
              </a:rPr>
              <a:t>Late submission get 0!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3 students </a:t>
            </a:r>
            <a:r>
              <a:rPr lang="en-SG" altLang="en-US" dirty="0" smtClean="0"/>
              <a:t>have identical code and tests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pPr lvl="1"/>
            <a:r>
              <a:rPr lang="en-SG" altLang="en-US" dirty="0" smtClean="0"/>
              <a:t>No plagiarism is allowed. If detected, the student will get 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Take note of the assignment deadline!</a:t>
            </a:r>
            <a:endParaRPr lang="en-US" altLang="zh-CN" dirty="0" smtClean="0"/>
          </a:p>
          <a:p>
            <a:pPr lvl="0"/>
            <a:r>
              <a:rPr lang="en-SG" altLang="zh-CN" dirty="0"/>
              <a:t>Project Proposal was due last week. </a:t>
            </a:r>
            <a:r>
              <a:rPr lang="en-US" altLang="en-US" dirty="0">
                <a:solidFill>
                  <a:srgbClr val="FF0000"/>
                </a:solidFill>
                <a:sym typeface="+mn-ea"/>
              </a:rPr>
              <a:t>Late submission get 0!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SG" altLang="zh-CN" dirty="0"/>
              <a:t>Install the app (if you haven't done so) and start using the app! </a:t>
            </a:r>
            <a:endParaRPr lang="en-SG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37" name="Text Box 413736"/>
          <p:cNvSpPr txBox="1"/>
          <p:nvPr/>
        </p:nvSpPr>
        <p:spPr>
          <a:xfrm>
            <a:off x="3971290" y="1981200"/>
            <a:ext cx="6035040" cy="45231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sz="3200" err="1">
                <a:solidFill>
                  <a:schemeClr val="tx1"/>
                </a:solidFill>
                <a:latin typeface="Courier" pitchFamily="1" charset="0"/>
              </a:rPr>
              <a:t>int </a:t>
            </a:r>
            <a:r>
              <a:rPr sz="3200">
                <a:solidFill>
                  <a:schemeClr val="tx1"/>
                </a:solidFill>
                <a:latin typeface="Courier" pitchFamily="1" charset="0"/>
              </a:rPr>
              <a:t>max = 0;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 err="1">
                <a:solidFill>
                  <a:schemeClr val="tx1"/>
                </a:solidFill>
                <a:latin typeface="Courier" pitchFamily="1" charset="0"/>
              </a:rPr>
              <a:t>int i = s.nextInt</a:t>
            </a:r>
            <a:r>
              <a:rPr sz="3200">
                <a:solidFill>
                  <a:schemeClr val="tx1"/>
                </a:solidFill>
                <a:latin typeface="Courier" pitchFamily="1" charset="0"/>
              </a:rPr>
              <a:t>();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while (i &gt; 0)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  if (i &gt; max) {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    max = i;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  }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 err="1">
                <a:solidFill>
                  <a:schemeClr val="tx1"/>
                </a:solidFill>
                <a:latin typeface="Courier" pitchFamily="1" charset="0"/>
              </a:rPr>
              <a:t>  i = s.nextInt</a:t>
            </a:r>
            <a:r>
              <a:rPr sz="3200">
                <a:solidFill>
                  <a:schemeClr val="tx1"/>
                </a:solidFill>
                <a:latin typeface="Courier" pitchFamily="1" charset="0"/>
              </a:rPr>
              <a:t>();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}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 err="1">
                <a:solidFill>
                  <a:schemeClr val="tx1"/>
                </a:solidFill>
                <a:latin typeface="Courier" pitchFamily="1" charset="0"/>
              </a:rPr>
              <a:t>System.out.println</a:t>
            </a:r>
            <a:r>
              <a:rPr sz="3200">
                <a:solidFill>
                  <a:schemeClr val="tx1"/>
                </a:solidFill>
                <a:latin typeface="Courier" pitchFamily="1" charset="0"/>
              </a:rPr>
              <a:t>(max);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</p:txBody>
      </p:sp>
      <p:sp>
        <p:nvSpPr>
          <p:cNvPr id="413735" name="Title 41373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t>An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655399" name="Text Box 655398"/>
          <p:cNvSpPr txBox="1"/>
          <p:nvPr/>
        </p:nvSpPr>
        <p:spPr>
          <a:xfrm>
            <a:off x="1113155" y="3048000"/>
            <a:ext cx="2392045" cy="1014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en-SG" sz="2000">
                <a:solidFill>
                  <a:srgbClr val="FF0000"/>
                </a:solidFill>
                <a:latin typeface="Tahoma" panose="020B0604030504040204" pitchFamily="1" charset="0"/>
              </a:rPr>
              <a:t>Write down the d</a:t>
            </a:r>
            <a:r>
              <a:rPr sz="2000">
                <a:solidFill>
                  <a:srgbClr val="FF0000"/>
                </a:solidFill>
                <a:latin typeface="Tahoma" panose="020B0604030504040204" pitchFamily="1" charset="0"/>
              </a:rPr>
              <a:t>efinitions and uses of variable i</a:t>
            </a:r>
            <a:endParaRPr sz="2000">
              <a:solidFill>
                <a:srgbClr val="FF0000"/>
              </a:solidFill>
              <a:latin typeface="Tahoma" panose="020B06040305040402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37" name="Text Box 413736"/>
          <p:cNvSpPr txBox="1"/>
          <p:nvPr/>
        </p:nvSpPr>
        <p:spPr>
          <a:xfrm>
            <a:off x="3971290" y="1981200"/>
            <a:ext cx="6035040" cy="45231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sz="3200" err="1">
                <a:solidFill>
                  <a:schemeClr val="tx1"/>
                </a:solidFill>
                <a:latin typeface="Courier" pitchFamily="1" charset="0"/>
              </a:rPr>
              <a:t>int </a:t>
            </a:r>
            <a:r>
              <a:rPr sz="3200">
                <a:solidFill>
                  <a:schemeClr val="tx1"/>
                </a:solidFill>
                <a:latin typeface="Courier" pitchFamily="1" charset="0"/>
              </a:rPr>
              <a:t>max = 0;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 err="1">
                <a:solidFill>
                  <a:schemeClr val="tx1"/>
                </a:solidFill>
                <a:latin typeface="Courier" pitchFamily="1" charset="0"/>
              </a:rPr>
              <a:t>int i = s.nextInt</a:t>
            </a:r>
            <a:r>
              <a:rPr sz="3200">
                <a:solidFill>
                  <a:schemeClr val="tx1"/>
                </a:solidFill>
                <a:latin typeface="Courier" pitchFamily="1" charset="0"/>
              </a:rPr>
              <a:t>();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while (i &gt; 0)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  if (i &gt; max) {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    max = i;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  }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 err="1">
                <a:solidFill>
                  <a:schemeClr val="tx1"/>
                </a:solidFill>
                <a:latin typeface="Courier" pitchFamily="1" charset="0"/>
              </a:rPr>
              <a:t>  i = s.nextInt</a:t>
            </a:r>
            <a:r>
              <a:rPr sz="3200">
                <a:solidFill>
                  <a:schemeClr val="tx1"/>
                </a:solidFill>
                <a:latin typeface="Courier" pitchFamily="1" charset="0"/>
              </a:rPr>
              <a:t>();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>
                <a:solidFill>
                  <a:schemeClr val="tx1"/>
                </a:solidFill>
                <a:latin typeface="Courier" pitchFamily="1" charset="0"/>
              </a:rPr>
              <a:t>}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  <a:p>
            <a:pPr eaLnBrk="0" hangingPunct="0"/>
            <a:r>
              <a:rPr sz="3200" err="1">
                <a:solidFill>
                  <a:schemeClr val="tx1"/>
                </a:solidFill>
                <a:latin typeface="Courier" pitchFamily="1" charset="0"/>
              </a:rPr>
              <a:t>System.out.println</a:t>
            </a:r>
            <a:r>
              <a:rPr sz="3200">
                <a:solidFill>
                  <a:schemeClr val="tx1"/>
                </a:solidFill>
                <a:latin typeface="Courier" pitchFamily="1" charset="0"/>
              </a:rPr>
              <a:t>(max);</a:t>
            </a:r>
            <a:endParaRPr sz="3200">
              <a:solidFill>
                <a:schemeClr val="tx1"/>
              </a:solidFill>
              <a:latin typeface="Courier" pitchFamily="1" charset="0"/>
            </a:endParaRPr>
          </a:p>
        </p:txBody>
      </p:sp>
      <p:sp>
        <p:nvSpPr>
          <p:cNvPr id="413735" name="Title 41373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t>An 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0" y="2362200"/>
            <a:ext cx="3505200" cy="1905000"/>
            <a:chOff x="0" y="3720"/>
            <a:chExt cx="5520" cy="3000"/>
          </a:xfrm>
        </p:grpSpPr>
        <p:sp>
          <p:nvSpPr>
            <p:cNvPr id="413707" name="Text Box 413706"/>
            <p:cNvSpPr txBox="1"/>
            <p:nvPr/>
          </p:nvSpPr>
          <p:spPr>
            <a:xfrm>
              <a:off x="0" y="3743"/>
              <a:ext cx="3718" cy="58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 defTabSz="762000" eaLnBrk="0" hangingPunct="0"/>
              <a:r>
                <a:rPr sz="1800">
                  <a:latin typeface="Arial" panose="020B0604020202020204" pitchFamily="34" charset="0"/>
                </a:rPr>
                <a:t>Definitions of max</a:t>
              </a:r>
              <a:endParaRPr sz="1800">
                <a:latin typeface="Arial" panose="020B0604020202020204" pitchFamily="34" charset="0"/>
              </a:endParaRPr>
            </a:p>
          </p:txBody>
        </p:sp>
        <p:sp>
          <p:nvSpPr>
            <p:cNvPr id="413726" name="Straight Connector 413725"/>
            <p:cNvSpPr/>
            <p:nvPr/>
          </p:nvSpPr>
          <p:spPr>
            <a:xfrm>
              <a:off x="2640" y="4320"/>
              <a:ext cx="2760" cy="24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728" name="Straight Connector 413727"/>
            <p:cNvSpPr/>
            <p:nvPr/>
          </p:nvSpPr>
          <p:spPr>
            <a:xfrm flipV="1">
              <a:off x="3720" y="3720"/>
              <a:ext cx="180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4"/>
          <p:cNvGrpSpPr/>
          <p:nvPr/>
        </p:nvGrpSpPr>
        <p:grpSpPr>
          <a:xfrm>
            <a:off x="6934200" y="4419600"/>
            <a:ext cx="3427730" cy="550545"/>
            <a:chOff x="8520" y="6960"/>
            <a:chExt cx="5398" cy="867"/>
          </a:xfrm>
        </p:grpSpPr>
        <p:sp>
          <p:nvSpPr>
            <p:cNvPr id="413730" name="Text Box 413729"/>
            <p:cNvSpPr txBox="1"/>
            <p:nvPr/>
          </p:nvSpPr>
          <p:spPr>
            <a:xfrm>
              <a:off x="10200" y="7199"/>
              <a:ext cx="3718" cy="62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 defTabSz="762000" eaLnBrk="0" hangingPunct="0"/>
              <a:r>
                <a:rPr sz="2000">
                  <a:latin typeface="Arial" panose="020B0604020202020204" pitchFamily="34" charset="0"/>
                </a:rPr>
                <a:t>A C-use of i</a:t>
              </a:r>
              <a:endParaRPr sz="2000">
                <a:latin typeface="Arial" panose="020B0604020202020204" pitchFamily="34" charset="0"/>
              </a:endParaRPr>
            </a:p>
          </p:txBody>
        </p:sp>
        <p:sp>
          <p:nvSpPr>
            <p:cNvPr id="413731" name="Straight Connector 413730"/>
            <p:cNvSpPr/>
            <p:nvPr/>
          </p:nvSpPr>
          <p:spPr>
            <a:xfrm flipH="1" flipV="1">
              <a:off x="8520" y="6960"/>
              <a:ext cx="1680" cy="4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2"/>
          <p:cNvGrpSpPr/>
          <p:nvPr/>
        </p:nvGrpSpPr>
        <p:grpSpPr>
          <a:xfrm>
            <a:off x="5638800" y="2132965"/>
            <a:ext cx="4494530" cy="534035"/>
            <a:chOff x="6480" y="3359"/>
            <a:chExt cx="7078" cy="841"/>
          </a:xfrm>
        </p:grpSpPr>
        <p:sp>
          <p:nvSpPr>
            <p:cNvPr id="413708" name="Text Box 413707"/>
            <p:cNvSpPr txBox="1"/>
            <p:nvPr/>
          </p:nvSpPr>
          <p:spPr>
            <a:xfrm>
              <a:off x="9840" y="3359"/>
              <a:ext cx="3718" cy="62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 defTabSz="762000" eaLnBrk="0" hangingPunct="0"/>
              <a:r>
                <a:rPr sz="2000">
                  <a:latin typeface="Arial" panose="020B0604020202020204" pitchFamily="34" charset="0"/>
                </a:rPr>
                <a:t>A definition of i</a:t>
              </a:r>
              <a:endParaRPr sz="2000">
                <a:latin typeface="Arial" panose="020B0604020202020204" pitchFamily="34" charset="0"/>
              </a:endParaRPr>
            </a:p>
          </p:txBody>
        </p:sp>
        <p:sp>
          <p:nvSpPr>
            <p:cNvPr id="413739" name="Straight Connector 413738"/>
            <p:cNvSpPr/>
            <p:nvPr/>
          </p:nvSpPr>
          <p:spPr>
            <a:xfrm flipH="1">
              <a:off x="6480" y="3720"/>
              <a:ext cx="3360" cy="4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7239000" y="3199765"/>
            <a:ext cx="3199130" cy="398780"/>
            <a:chOff x="9000" y="5039"/>
            <a:chExt cx="5038" cy="628"/>
          </a:xfrm>
        </p:grpSpPr>
        <p:sp>
          <p:nvSpPr>
            <p:cNvPr id="413732" name="Straight Connector 413731"/>
            <p:cNvSpPr/>
            <p:nvPr/>
          </p:nvSpPr>
          <p:spPr>
            <a:xfrm flipH="1" flipV="1">
              <a:off x="9000" y="5160"/>
              <a:ext cx="1320" cy="1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733" name="Text Box 413732"/>
            <p:cNvSpPr txBox="1"/>
            <p:nvPr/>
          </p:nvSpPr>
          <p:spPr>
            <a:xfrm>
              <a:off x="10320" y="5039"/>
              <a:ext cx="3718" cy="62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 defTabSz="762000" eaLnBrk="0" hangingPunct="0"/>
              <a:r>
                <a:rPr sz="2000">
                  <a:latin typeface="Arial" panose="020B0604020202020204" pitchFamily="34" charset="0"/>
                </a:rPr>
                <a:t>P-uses of i</a:t>
              </a:r>
              <a:endParaRPr sz="2000">
                <a:latin typeface="Arial" panose="020B0604020202020204" pitchFamily="34" charset="0"/>
              </a:endParaRPr>
            </a:p>
          </p:txBody>
        </p:sp>
        <p:sp>
          <p:nvSpPr>
            <p:cNvPr id="413740" name="Straight Connector 413739"/>
            <p:cNvSpPr/>
            <p:nvPr/>
          </p:nvSpPr>
          <p:spPr>
            <a:xfrm flipH="1">
              <a:off x="9120" y="5520"/>
              <a:ext cx="1200" cy="1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9" name="Group 655388"/>
          <p:cNvGrpSpPr/>
          <p:nvPr/>
        </p:nvGrpSpPr>
        <p:grpSpPr>
          <a:xfrm>
            <a:off x="2971800" y="304800"/>
            <a:ext cx="6340475" cy="6319838"/>
            <a:chOff x="912" y="192"/>
            <a:chExt cx="3994" cy="3981"/>
          </a:xfrm>
        </p:grpSpPr>
        <p:sp>
          <p:nvSpPr>
            <p:cNvPr id="655364" name="Text Box 655363"/>
            <p:cNvSpPr txBox="1"/>
            <p:nvPr/>
          </p:nvSpPr>
          <p:spPr>
            <a:xfrm>
              <a:off x="1104" y="192"/>
              <a:ext cx="3187" cy="67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sz="3200" err="1">
                  <a:solidFill>
                    <a:schemeClr val="tx1"/>
                  </a:solidFill>
                  <a:latin typeface="Courier" pitchFamily="1" charset="0"/>
                </a:rPr>
                <a:t>int </a:t>
              </a:r>
              <a:r>
                <a:rPr sz="3200">
                  <a:solidFill>
                    <a:schemeClr val="tx1"/>
                  </a:solidFill>
                  <a:latin typeface="Courier" pitchFamily="1" charset="0"/>
                </a:rPr>
                <a:t>max = 0;</a:t>
              </a:r>
              <a:endParaRPr sz="3200">
                <a:solidFill>
                  <a:schemeClr val="tx1"/>
                </a:solidFill>
                <a:latin typeface="Courier" pitchFamily="1" charset="0"/>
              </a:endParaRPr>
            </a:p>
            <a:p>
              <a:pPr eaLnBrk="0" hangingPunct="0"/>
              <a:r>
                <a:rPr sz="3200" err="1">
                  <a:solidFill>
                    <a:schemeClr val="tx1"/>
                  </a:solidFill>
                  <a:latin typeface="Courier" pitchFamily="1" charset="0"/>
                </a:rPr>
                <a:t>int i = s.nextInt</a:t>
              </a:r>
              <a:r>
                <a:rPr sz="3200">
                  <a:solidFill>
                    <a:schemeClr val="tx1"/>
                  </a:solidFill>
                  <a:latin typeface="Courier" pitchFamily="1" charset="0"/>
                </a:rPr>
                <a:t>();</a:t>
              </a:r>
              <a:endParaRPr sz="3200">
                <a:solidFill>
                  <a:schemeClr val="tx1"/>
                </a:solidFill>
                <a:latin typeface="Courier" pitchFamily="1" charset="0"/>
              </a:endParaRPr>
            </a:p>
          </p:txBody>
        </p:sp>
        <p:sp>
          <p:nvSpPr>
            <p:cNvPr id="655365" name="Text Box 655364"/>
            <p:cNvSpPr txBox="1"/>
            <p:nvPr/>
          </p:nvSpPr>
          <p:spPr>
            <a:xfrm>
              <a:off x="1104" y="1146"/>
              <a:ext cx="2112" cy="36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sz="3200">
                  <a:solidFill>
                    <a:schemeClr val="tx1"/>
                  </a:solidFill>
                  <a:latin typeface="Courier" pitchFamily="1" charset="0"/>
                </a:rPr>
                <a:t>while (i &gt; 0)</a:t>
              </a:r>
              <a:endParaRPr sz="3200">
                <a:solidFill>
                  <a:schemeClr val="tx1"/>
                </a:solidFill>
                <a:latin typeface="Courier" pitchFamily="1" charset="0"/>
              </a:endParaRPr>
            </a:p>
          </p:txBody>
        </p:sp>
        <p:sp>
          <p:nvSpPr>
            <p:cNvPr id="655366" name="Text Box 655365"/>
            <p:cNvSpPr txBox="1"/>
            <p:nvPr/>
          </p:nvSpPr>
          <p:spPr>
            <a:xfrm>
              <a:off x="1104" y="3805"/>
              <a:ext cx="3802" cy="36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sz="3200" err="1">
                  <a:solidFill>
                    <a:schemeClr val="tx1"/>
                  </a:solidFill>
                  <a:latin typeface="Courier" pitchFamily="1" charset="0"/>
                </a:rPr>
                <a:t>System.out.println</a:t>
              </a:r>
              <a:r>
                <a:rPr sz="3200">
                  <a:solidFill>
                    <a:schemeClr val="tx1"/>
                  </a:solidFill>
                  <a:latin typeface="Courier" pitchFamily="1" charset="0"/>
                </a:rPr>
                <a:t>(max);</a:t>
              </a:r>
              <a:endParaRPr sz="3200">
                <a:solidFill>
                  <a:schemeClr val="tx1"/>
                </a:solidFill>
                <a:latin typeface="Courier" pitchFamily="1" charset="0"/>
              </a:endParaRPr>
            </a:p>
          </p:txBody>
        </p:sp>
        <p:sp>
          <p:nvSpPr>
            <p:cNvPr id="655367" name="Text Box 655366"/>
            <p:cNvSpPr txBox="1"/>
            <p:nvPr/>
          </p:nvSpPr>
          <p:spPr>
            <a:xfrm>
              <a:off x="3168" y="2544"/>
              <a:ext cx="1344" cy="36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sz="3200">
                  <a:solidFill>
                    <a:schemeClr val="tx1"/>
                  </a:solidFill>
                  <a:latin typeface="Courier" pitchFamily="1" charset="0"/>
                </a:rPr>
                <a:t>max = i;</a:t>
              </a:r>
              <a:endParaRPr sz="3200">
                <a:solidFill>
                  <a:schemeClr val="tx1"/>
                </a:solidFill>
                <a:latin typeface="Courier" pitchFamily="1" charset="0"/>
              </a:endParaRPr>
            </a:p>
          </p:txBody>
        </p:sp>
        <p:sp>
          <p:nvSpPr>
            <p:cNvPr id="655368" name="Text Box 655367"/>
            <p:cNvSpPr txBox="1"/>
            <p:nvPr/>
          </p:nvSpPr>
          <p:spPr>
            <a:xfrm>
              <a:off x="1776" y="1776"/>
              <a:ext cx="1958" cy="36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sz="3200">
                  <a:solidFill>
                    <a:schemeClr val="tx1"/>
                  </a:solidFill>
                  <a:latin typeface="Courier" pitchFamily="1" charset="0"/>
                </a:rPr>
                <a:t>if (i &gt; max)</a:t>
              </a:r>
              <a:endParaRPr sz="3200">
                <a:solidFill>
                  <a:schemeClr val="tx1"/>
                </a:solidFill>
                <a:latin typeface="Courier" pitchFamily="1" charset="0"/>
              </a:endParaRPr>
            </a:p>
          </p:txBody>
        </p:sp>
        <p:sp>
          <p:nvSpPr>
            <p:cNvPr id="655369" name="Text Box 655368"/>
            <p:cNvSpPr txBox="1"/>
            <p:nvPr/>
          </p:nvSpPr>
          <p:spPr>
            <a:xfrm>
              <a:off x="1776" y="3216"/>
              <a:ext cx="2573" cy="36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sz="3200" err="1">
                  <a:solidFill>
                    <a:schemeClr val="tx1"/>
                  </a:solidFill>
                  <a:latin typeface="Courier" pitchFamily="1" charset="0"/>
                </a:rPr>
                <a:t>i = s.nextInt</a:t>
              </a:r>
              <a:r>
                <a:rPr sz="3200">
                  <a:solidFill>
                    <a:schemeClr val="tx1"/>
                  </a:solidFill>
                  <a:latin typeface="Courier" pitchFamily="1" charset="0"/>
                </a:rPr>
                <a:t>();</a:t>
              </a:r>
              <a:endParaRPr sz="3200">
                <a:solidFill>
                  <a:schemeClr val="tx1"/>
                </a:solidFill>
                <a:latin typeface="Courier" pitchFamily="1" charset="0"/>
              </a:endParaRPr>
            </a:p>
          </p:txBody>
        </p:sp>
        <p:sp>
          <p:nvSpPr>
            <p:cNvPr id="655373" name="Straight Connector 655372"/>
            <p:cNvSpPr/>
            <p:nvPr/>
          </p:nvSpPr>
          <p:spPr>
            <a:xfrm>
              <a:off x="1920" y="8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55374" name="Straight Connector 655373"/>
            <p:cNvSpPr/>
            <p:nvPr/>
          </p:nvSpPr>
          <p:spPr>
            <a:xfrm>
              <a:off x="2544" y="1501"/>
              <a:ext cx="0" cy="2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55375" name="Straight Connector 655374"/>
            <p:cNvSpPr/>
            <p:nvPr/>
          </p:nvSpPr>
          <p:spPr>
            <a:xfrm>
              <a:off x="2544" y="2160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55376" name="Straight Connector 655375"/>
            <p:cNvSpPr/>
            <p:nvPr/>
          </p:nvSpPr>
          <p:spPr>
            <a:xfrm>
              <a:off x="3360" y="2160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55377" name="Straight Connector 655376"/>
            <p:cNvSpPr/>
            <p:nvPr/>
          </p:nvSpPr>
          <p:spPr>
            <a:xfrm>
              <a:off x="3360" y="2928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55378" name="Straight Connector 655377"/>
            <p:cNvSpPr/>
            <p:nvPr/>
          </p:nvSpPr>
          <p:spPr>
            <a:xfrm>
              <a:off x="1392" y="1519"/>
              <a:ext cx="0" cy="23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55381" name="Freeform 655380"/>
            <p:cNvSpPr/>
            <p:nvPr/>
          </p:nvSpPr>
          <p:spPr>
            <a:xfrm>
              <a:off x="3216" y="1296"/>
              <a:ext cx="1680" cy="2064"/>
            </a:xfrm>
            <a:custGeom>
              <a:avLst/>
              <a:gdLst/>
              <a:ahLst/>
              <a:cxnLst/>
              <a:rect l="0" t="0" r="0" b="0"/>
              <a:pathLst>
                <a:path w="1680" h="2064">
                  <a:moveTo>
                    <a:pt x="1152" y="2064"/>
                  </a:moveTo>
                  <a:lnTo>
                    <a:pt x="1680" y="2064"/>
                  </a:lnTo>
                  <a:lnTo>
                    <a:pt x="1680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55383" name="Rectangle 655382"/>
            <p:cNvSpPr/>
            <p:nvPr/>
          </p:nvSpPr>
          <p:spPr>
            <a:xfrm>
              <a:off x="912" y="384"/>
              <a:ext cx="162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52500" lnSpcReduction="20000"/>
            </a:bodyPr>
            <a:lstStyle/>
            <a:p>
              <a:pPr algn="ctr"/>
              <a:r>
                <a:rPr lang="en-US" sz="3600"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Black" panose="020B0A04020102020204" charset="0"/>
                  <a:ea typeface="Arial Black" panose="020B0A04020102020204" charset="0"/>
                </a:rPr>
                <a:t>A</a:t>
              </a:r>
              <a:endParaRPr lang="en-US" sz="3600"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Arial Black" panose="020B0A04020102020204" charset="0"/>
                <a:ea typeface="Arial Black" panose="020B0A04020102020204" charset="0"/>
              </a:endParaRPr>
            </a:p>
          </p:txBody>
        </p:sp>
        <p:sp>
          <p:nvSpPr>
            <p:cNvPr id="655384" name="Rectangle 655383"/>
            <p:cNvSpPr/>
            <p:nvPr/>
          </p:nvSpPr>
          <p:spPr>
            <a:xfrm>
              <a:off x="912" y="1200"/>
              <a:ext cx="162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52500" lnSpcReduction="20000"/>
            </a:bodyPr>
            <a:lstStyle/>
            <a:p>
              <a:pPr algn="ctr"/>
              <a:r>
                <a:rPr lang="en-US" sz="3600"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Black" panose="020B0A04020102020204" charset="0"/>
                  <a:ea typeface="Arial Black" panose="020B0A04020102020204" charset="0"/>
                </a:rPr>
                <a:t>B</a:t>
              </a:r>
              <a:endParaRPr lang="en-US" sz="3600"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Arial Black" panose="020B0A04020102020204" charset="0"/>
                <a:ea typeface="Arial Black" panose="020B0A04020102020204" charset="0"/>
              </a:endParaRPr>
            </a:p>
          </p:txBody>
        </p:sp>
        <p:sp>
          <p:nvSpPr>
            <p:cNvPr id="655385" name="Rectangle 655384"/>
            <p:cNvSpPr/>
            <p:nvPr/>
          </p:nvSpPr>
          <p:spPr>
            <a:xfrm>
              <a:off x="912" y="3888"/>
              <a:ext cx="162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52500" lnSpcReduction="20000"/>
            </a:bodyPr>
            <a:lstStyle/>
            <a:p>
              <a:pPr algn="ctr"/>
              <a:r>
                <a:rPr lang="en-US" sz="3600"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Black" panose="020B0A04020102020204" charset="0"/>
                  <a:ea typeface="Arial Black" panose="020B0A04020102020204" charset="0"/>
                </a:rPr>
                <a:t>F</a:t>
              </a:r>
              <a:endParaRPr lang="en-US" sz="3600"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Arial Black" panose="020B0A04020102020204" charset="0"/>
                <a:ea typeface="Arial Black" panose="020B0A04020102020204" charset="0"/>
              </a:endParaRPr>
            </a:p>
          </p:txBody>
        </p:sp>
        <p:sp>
          <p:nvSpPr>
            <p:cNvPr id="655386" name="Rectangle 655385"/>
            <p:cNvSpPr/>
            <p:nvPr/>
          </p:nvSpPr>
          <p:spPr>
            <a:xfrm>
              <a:off x="1584" y="3312"/>
              <a:ext cx="162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52500" lnSpcReduction="20000"/>
            </a:bodyPr>
            <a:lstStyle/>
            <a:p>
              <a:pPr algn="ctr"/>
              <a:r>
                <a:rPr lang="en-US" sz="3600"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Black" panose="020B0A04020102020204" charset="0"/>
                  <a:ea typeface="Arial Black" panose="020B0A04020102020204" charset="0"/>
                </a:rPr>
                <a:t>E</a:t>
              </a:r>
              <a:endParaRPr lang="en-US" sz="3600"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Arial Black" panose="020B0A04020102020204" charset="0"/>
                <a:ea typeface="Arial Black" panose="020B0A04020102020204" charset="0"/>
              </a:endParaRPr>
            </a:p>
          </p:txBody>
        </p:sp>
        <p:sp>
          <p:nvSpPr>
            <p:cNvPr id="655387" name="Rectangle 655386"/>
            <p:cNvSpPr/>
            <p:nvPr/>
          </p:nvSpPr>
          <p:spPr>
            <a:xfrm>
              <a:off x="2976" y="2592"/>
              <a:ext cx="162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52500" lnSpcReduction="20000"/>
            </a:bodyPr>
            <a:lstStyle/>
            <a:p>
              <a:pPr algn="ctr"/>
              <a:r>
                <a:rPr lang="en-US" sz="3600"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Black" panose="020B0A04020102020204" charset="0"/>
                  <a:ea typeface="Arial Black" panose="020B0A04020102020204" charset="0"/>
                </a:rPr>
                <a:t>D</a:t>
              </a:r>
              <a:endParaRPr lang="en-US" sz="3600"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Arial Black" panose="020B0A04020102020204" charset="0"/>
                <a:ea typeface="Arial Black" panose="020B0A04020102020204" charset="0"/>
              </a:endParaRPr>
            </a:p>
          </p:txBody>
        </p:sp>
        <p:sp>
          <p:nvSpPr>
            <p:cNvPr id="655388" name="Rectangle 655387"/>
            <p:cNvSpPr/>
            <p:nvPr/>
          </p:nvSpPr>
          <p:spPr>
            <a:xfrm>
              <a:off x="1584" y="1824"/>
              <a:ext cx="162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52500" lnSpcReduction="20000"/>
            </a:bodyPr>
            <a:lstStyle/>
            <a:p>
              <a:pPr algn="ctr"/>
              <a:r>
                <a:rPr lang="en-US" sz="3600"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Black" panose="020B0A04020102020204" charset="0"/>
                  <a:ea typeface="Arial Black" panose="020B0A04020102020204" charset="0"/>
                </a:rPr>
                <a:t>C</a:t>
              </a:r>
              <a:endParaRPr lang="en-US" sz="3600"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Arial Black" panose="020B0A04020102020204" charset="0"/>
                <a:ea typeface="Arial Black" panose="020B0A04020102020204" charset="0"/>
              </a:endParaRPr>
            </a:p>
          </p:txBody>
        </p:sp>
      </p:grpSp>
      <p:grpSp>
        <p:nvGrpSpPr>
          <p:cNvPr id="655400" name="Group 655399"/>
          <p:cNvGrpSpPr/>
          <p:nvPr/>
        </p:nvGrpSpPr>
        <p:grpSpPr>
          <a:xfrm>
            <a:off x="1752600" y="609600"/>
            <a:ext cx="6908800" cy="4724400"/>
            <a:chOff x="144" y="384"/>
            <a:chExt cx="4352" cy="2976"/>
          </a:xfrm>
        </p:grpSpPr>
        <p:sp>
          <p:nvSpPr>
            <p:cNvPr id="655390" name="Rectangle 655389"/>
            <p:cNvSpPr/>
            <p:nvPr/>
          </p:nvSpPr>
          <p:spPr>
            <a:xfrm>
              <a:off x="4320" y="384"/>
              <a:ext cx="176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82500" lnSpcReduction="20000"/>
            </a:bodyPr>
            <a:lstStyle/>
            <a:p>
              <a:pPr algn="ctr"/>
              <a:r>
                <a:rPr lang="en-US" sz="3600" b="1">
                  <a:solidFill>
                    <a:schemeClr val="accent1"/>
                  </a:solidFill>
                  <a:effectLst>
                    <a:outerShdw dist="35921" dir="2699999" algn="ctr" rotWithShape="0">
                      <a:srgbClr val="C0C0C0">
                        <a:alpha val="100000"/>
                      </a:srgbClr>
                    </a:outerShdw>
                  </a:effectLst>
                  <a:latin typeface="Helvetica" charset="0"/>
                  <a:ea typeface="Helvetica" charset="0"/>
                </a:rPr>
                <a:t>d</a:t>
              </a:r>
              <a:endParaRPr lang="en-US" sz="3600" b="1">
                <a:solidFill>
                  <a:schemeClr val="accent1"/>
                </a:solidFill>
                <a:effectLst>
                  <a:outerShdw dist="35921" dir="2699999" algn="ctr" rotWithShape="0">
                    <a:srgbClr val="C0C0C0">
                      <a:alpha val="100000"/>
                    </a:srgbClr>
                  </a:outerShdw>
                </a:effectLst>
                <a:latin typeface="Helvetica" charset="0"/>
                <a:ea typeface="Helvetica" charset="0"/>
              </a:endParaRPr>
            </a:p>
          </p:txBody>
        </p:sp>
        <p:sp>
          <p:nvSpPr>
            <p:cNvPr id="655392" name="Rectangle 655391"/>
            <p:cNvSpPr/>
            <p:nvPr/>
          </p:nvSpPr>
          <p:spPr>
            <a:xfrm>
              <a:off x="1920" y="3072"/>
              <a:ext cx="176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82500" lnSpcReduction="20000"/>
            </a:bodyPr>
            <a:lstStyle/>
            <a:p>
              <a:pPr algn="ctr"/>
              <a:r>
                <a:rPr lang="en-US" sz="3600" b="1">
                  <a:solidFill>
                    <a:schemeClr val="accent1"/>
                  </a:solidFill>
                  <a:effectLst>
                    <a:outerShdw dist="35921" dir="2699999" algn="ctr" rotWithShape="0">
                      <a:srgbClr val="C0C0C0">
                        <a:alpha val="100000"/>
                      </a:srgbClr>
                    </a:outerShdw>
                  </a:effectLst>
                  <a:latin typeface="Helvetica" charset="0"/>
                  <a:ea typeface="Helvetica" charset="0"/>
                </a:rPr>
                <a:t>d</a:t>
              </a:r>
              <a:endParaRPr lang="en-US" sz="3600" b="1">
                <a:solidFill>
                  <a:schemeClr val="accent1"/>
                </a:solidFill>
                <a:effectLst>
                  <a:outerShdw dist="35921" dir="2699999" algn="ctr" rotWithShape="0">
                    <a:srgbClr val="C0C0C0">
                      <a:alpha val="100000"/>
                    </a:srgbClr>
                  </a:outerShdw>
                </a:effectLst>
                <a:latin typeface="Helvetica" charset="0"/>
                <a:ea typeface="Helvetica" charset="0"/>
              </a:endParaRPr>
            </a:p>
          </p:txBody>
        </p:sp>
        <p:sp>
          <p:nvSpPr>
            <p:cNvPr id="655394" name="Rectangle 655393"/>
            <p:cNvSpPr/>
            <p:nvPr/>
          </p:nvSpPr>
          <p:spPr>
            <a:xfrm>
              <a:off x="2496" y="1008"/>
              <a:ext cx="186" cy="2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60000" lnSpcReduction="20000"/>
            </a:bodyPr>
            <a:lstStyle/>
            <a:p>
              <a:pPr algn="ctr"/>
              <a:r>
                <a:rPr lang="en-US" sz="3600" b="1">
                  <a:solidFill>
                    <a:schemeClr val="accent1"/>
                  </a:solidFill>
                  <a:effectLst>
                    <a:outerShdw dist="35921" dir="2699999" algn="ctr" rotWithShape="0">
                      <a:srgbClr val="C0C0C0">
                        <a:alpha val="100000"/>
                      </a:srgbClr>
                    </a:outerShdw>
                  </a:effectLst>
                  <a:latin typeface="Helvetica" charset="0"/>
                  <a:ea typeface="Helvetica" charset="0"/>
                </a:rPr>
                <a:t>u</a:t>
              </a:r>
              <a:endParaRPr lang="en-US" sz="3600" b="1">
                <a:solidFill>
                  <a:schemeClr val="accent1"/>
                </a:solidFill>
                <a:effectLst>
                  <a:outerShdw dist="35921" dir="2699999" algn="ctr" rotWithShape="0">
                    <a:srgbClr val="C0C0C0">
                      <a:alpha val="100000"/>
                    </a:srgbClr>
                  </a:outerShdw>
                </a:effectLst>
                <a:latin typeface="Helvetica" charset="0"/>
                <a:ea typeface="Helvetica" charset="0"/>
              </a:endParaRPr>
            </a:p>
          </p:txBody>
        </p:sp>
        <p:sp>
          <p:nvSpPr>
            <p:cNvPr id="655397" name="Rectangle 655396"/>
            <p:cNvSpPr/>
            <p:nvPr/>
          </p:nvSpPr>
          <p:spPr>
            <a:xfrm>
              <a:off x="3696" y="2400"/>
              <a:ext cx="186" cy="2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60000" lnSpcReduction="20000"/>
            </a:bodyPr>
            <a:lstStyle/>
            <a:p>
              <a:pPr algn="ctr"/>
              <a:r>
                <a:rPr lang="en-US" sz="3600" b="1">
                  <a:solidFill>
                    <a:schemeClr val="accent1"/>
                  </a:solidFill>
                  <a:effectLst>
                    <a:outerShdw dist="35921" dir="2699999" algn="ctr" rotWithShape="0">
                      <a:srgbClr val="C0C0C0">
                        <a:alpha val="100000"/>
                      </a:srgbClr>
                    </a:outerShdw>
                  </a:effectLst>
                  <a:latin typeface="Helvetica" charset="0"/>
                  <a:ea typeface="Helvetica" charset="0"/>
                </a:rPr>
                <a:t>u</a:t>
              </a:r>
              <a:endParaRPr lang="en-US" sz="3600" b="1">
                <a:solidFill>
                  <a:schemeClr val="accent1"/>
                </a:solidFill>
                <a:effectLst>
                  <a:outerShdw dist="35921" dir="2699999" algn="ctr" rotWithShape="0">
                    <a:srgbClr val="C0C0C0">
                      <a:alpha val="100000"/>
                    </a:srgbClr>
                  </a:outerShdw>
                </a:effectLst>
                <a:latin typeface="Helvetica" charset="0"/>
                <a:ea typeface="Helvetica" charset="0"/>
              </a:endParaRPr>
            </a:p>
          </p:txBody>
        </p:sp>
        <p:sp>
          <p:nvSpPr>
            <p:cNvPr id="655398" name="Rectangle 655397"/>
            <p:cNvSpPr/>
            <p:nvPr/>
          </p:nvSpPr>
          <p:spPr>
            <a:xfrm>
              <a:off x="2832" y="1632"/>
              <a:ext cx="186" cy="2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60000" lnSpcReduction="20000"/>
            </a:bodyPr>
            <a:lstStyle/>
            <a:p>
              <a:pPr algn="ctr"/>
              <a:r>
                <a:rPr lang="en-US" sz="3600" b="1">
                  <a:solidFill>
                    <a:schemeClr val="accent1"/>
                  </a:solidFill>
                  <a:effectLst>
                    <a:outerShdw dist="35921" dir="2699999" algn="ctr" rotWithShape="0">
                      <a:srgbClr val="C0C0C0">
                        <a:alpha val="100000"/>
                      </a:srgbClr>
                    </a:outerShdw>
                  </a:effectLst>
                  <a:latin typeface="Helvetica" charset="0"/>
                  <a:ea typeface="Helvetica" charset="0"/>
                </a:rPr>
                <a:t>u</a:t>
              </a:r>
              <a:endParaRPr lang="en-US" sz="3600" b="1">
                <a:solidFill>
                  <a:schemeClr val="accent1"/>
                </a:solidFill>
                <a:effectLst>
                  <a:outerShdw dist="35921" dir="2699999" algn="ctr" rotWithShape="0">
                    <a:srgbClr val="C0C0C0">
                      <a:alpha val="100000"/>
                    </a:srgbClr>
                  </a:outerShdw>
                </a:effectLst>
                <a:latin typeface="Helvetica" charset="0"/>
                <a:ea typeface="Helvetica" charset="0"/>
              </a:endParaRPr>
            </a:p>
          </p:txBody>
        </p:sp>
        <p:sp>
          <p:nvSpPr>
            <p:cNvPr id="655399" name="Text Box 655398"/>
            <p:cNvSpPr txBox="1"/>
            <p:nvPr/>
          </p:nvSpPr>
          <p:spPr>
            <a:xfrm>
              <a:off x="144" y="1920"/>
              <a:ext cx="1104" cy="63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sz="2000">
                  <a:latin typeface="Tahoma" panose="020B0604030504040204" pitchFamily="1" charset="0"/>
                </a:rPr>
                <a:t>Definitions and uses of variable i</a:t>
              </a:r>
              <a:endParaRPr sz="2000">
                <a:latin typeface="Tahoma" panose="020B0604030504040204" pitchFamily="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Title 6543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err="1"/>
              <a:t>du-paths </a:t>
            </a:r>
            <a:r>
              <a:t>in example</a:t>
            </a:r>
          </a:p>
        </p:txBody>
      </p:sp>
      <p:sp>
        <p:nvSpPr>
          <p:cNvPr id="654339" name="Text Placeholder 6543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Variable </a:t>
            </a:r>
            <a:r>
              <a:t>i</a:t>
            </a:r>
          </a:p>
          <a:p>
            <a:pPr lvl="1"/>
            <a:r>
              <a:t>AB, AC, AD, EB, EC, ED</a:t>
            </a:r>
          </a:p>
          <a:p>
            <a:r>
              <a:t>Variable max</a:t>
            </a:r>
          </a:p>
          <a:p>
            <a:pPr lvl="1"/>
            <a:r>
              <a:t>AF, AC, DC, 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  <a:endParaRPr lang="en-US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Criteria</a:t>
            </a:r>
            <a:endParaRPr lang="en-US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3" y="1654947"/>
            <a:ext cx="8867775" cy="1358128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tx2">
                    <a:lumMod val="75000"/>
                  </a:schemeClr>
                </a:solidFill>
                <a:ea typeface="SimSun" panose="02010600030101010101" pitchFamily="2" charset="-122"/>
              </a:rPr>
              <a:t>Definition (def)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 : A location where a value for a variable is stored into memory</a:t>
            </a:r>
            <a:endParaRPr kumimoji="1" lang="en-US" altLang="zh-CN" sz="2400" dirty="0" smtClean="0">
              <a:ea typeface="SimSun" panose="02010600030101010101" pitchFamily="2" charset="-122"/>
            </a:endParaRPr>
          </a:p>
          <a:p>
            <a:r>
              <a:rPr kumimoji="1" lang="en-US" altLang="zh-CN" sz="2400" dirty="0" smtClean="0">
                <a:solidFill>
                  <a:schemeClr val="tx2">
                    <a:lumMod val="75000"/>
                  </a:schemeClr>
                </a:solidFill>
                <a:ea typeface="SimSun" panose="02010600030101010101" pitchFamily="2" charset="-122"/>
              </a:rPr>
              <a:t>Use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: A location where a variable’s value is accessed</a:t>
            </a:r>
            <a:endParaRPr kumimoji="1" lang="en-US" altLang="zh-CN" sz="2400" dirty="0" smtClean="0">
              <a:ea typeface="SimSun" panose="02010600030101010101" pitchFamily="2" charset="-122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889443" y="1028629"/>
            <a:ext cx="8640762" cy="3987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 smtClean="0">
                <a:solidFill>
                  <a:schemeClr val="tx1"/>
                </a:solidFill>
                <a:latin typeface="+mn-ea"/>
                <a:cs typeface="+mn-ea"/>
              </a:rPr>
              <a:t>Goal</a:t>
            </a:r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 : Ensure </a:t>
            </a:r>
            <a:r>
              <a:rPr lang="en-US" sz="2000" dirty="0">
                <a:solidFill>
                  <a:schemeClr val="tx1"/>
                </a:solidFill>
                <a:latin typeface="+mn-ea"/>
                <a:cs typeface="+mn-ea"/>
              </a:rPr>
              <a:t>that values are computed and used correctly</a:t>
            </a:r>
            <a:endParaRPr lang="en-US" sz="200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955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/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57" y="1769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lang="en-US" sz="2000" b="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27664" name="Group 10"/>
            <p:cNvGrpSpPr/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/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5" cy="2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3</a:t>
                  </a:r>
                  <a:endParaRPr lang="en-US" sz="2000" b="0" dirty="0" smtClean="0">
                    <a:solidFill>
                      <a:schemeClr val="tx1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27688" name="Group 14"/>
              <p:cNvGrpSpPr/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5" cy="2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2</a:t>
                  </a:r>
                  <a:endParaRPr lang="en-US" sz="2000" b="0" dirty="0" smtClean="0">
                    <a:solidFill>
                      <a:schemeClr val="tx1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</p:grpSp>
        <p:grpSp>
          <p:nvGrpSpPr>
            <p:cNvPr id="27665" name="Group 17"/>
            <p:cNvGrpSpPr/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5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7</a:t>
                </a:r>
                <a:endParaRPr lang="en-US" sz="2000" b="0" dirty="0" smtClean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latin typeface="Gill Sans MT" panose="020B0502020104020203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latin typeface="Gill Sans MT" panose="020B0502020104020203" pitchFamily="34" charset="0"/>
              </a:endParaRPr>
            </a:p>
          </p:txBody>
        </p:sp>
        <p:grpSp>
          <p:nvGrpSpPr>
            <p:cNvPr id="27668" name="Group 22"/>
            <p:cNvGrpSpPr/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6" y="1769"/>
                <a:ext cx="195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4</a:t>
                </a:r>
                <a:endParaRPr lang="en-US" sz="2000" b="0" dirty="0" smtClean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27669" name="Group 25"/>
            <p:cNvGrpSpPr/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/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5" cy="2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6</a:t>
                  </a:r>
                  <a:endParaRPr lang="en-US" sz="2000" b="0" dirty="0" smtClean="0">
                    <a:solidFill>
                      <a:schemeClr val="tx1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27678" name="Group 29"/>
              <p:cNvGrpSpPr/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5" cy="2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5</a:t>
                  </a:r>
                  <a:endParaRPr lang="en-US" sz="2000" b="0" dirty="0" smtClean="0">
                    <a:solidFill>
                      <a:schemeClr val="tx1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latin typeface="Gill Sans MT" panose="020B0502020104020203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latin typeface="Gill Sans MT" panose="020B0502020104020203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latin typeface="Gill Sans MT" panose="020B0502020104020203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latin typeface="Gill Sans MT" panose="020B0502020104020203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latin typeface="Gill Sans MT" panose="020B0502020104020203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latin typeface="Gill Sans MT" panose="020B0502020104020203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2" name="Group 43"/>
          <p:cNvGrpSpPr/>
          <p:nvPr/>
        </p:nvGrpSpPr>
        <p:grpSpPr bwMode="auto">
          <a:xfrm>
            <a:off x="2014538" y="3068638"/>
            <a:ext cx="3786187" cy="2143125"/>
            <a:chOff x="309" y="2726"/>
            <a:chExt cx="2385" cy="1350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09" y="3059"/>
              <a:ext cx="684" cy="2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 dirty="0">
                  <a:solidFill>
                    <a:schemeClr val="tx2">
                      <a:lumMod val="75000"/>
                    </a:schemeClr>
                  </a:solidFill>
                  <a:latin typeface="+mn-ea"/>
                  <a:cs typeface="+mn-ea"/>
                </a:rPr>
                <a:t>X = 42</a:t>
              </a:r>
              <a:endParaRPr lang="en-US" sz="2000" b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733" cy="2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 dirty="0">
                  <a:solidFill>
                    <a:schemeClr val="tx2">
                      <a:lumMod val="75000"/>
                    </a:schemeClr>
                  </a:solidFill>
                  <a:latin typeface="+mn-ea"/>
                  <a:cs typeface="+mn-ea"/>
                </a:rPr>
                <a:t>Z = X-8</a:t>
              </a:r>
              <a:endParaRPr lang="en-US" sz="2000" b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0" dirty="0">
                  <a:solidFill>
                    <a:schemeClr val="tx2">
                      <a:lumMod val="75000"/>
                    </a:schemeClr>
                  </a:solidFill>
                  <a:latin typeface="+mn-ea"/>
                  <a:cs typeface="+mn-ea"/>
                </a:rPr>
                <a:t>Z = X*2</a:t>
              </a:r>
              <a:endParaRPr lang="en-US" sz="2000" b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6743700" y="3073400"/>
            <a:ext cx="3429635" cy="181483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u="sng" dirty="0" err="1">
                <a:solidFill>
                  <a:schemeClr val="tx1"/>
                </a:solidFill>
                <a:latin typeface="+mn-ea"/>
                <a:cs typeface="+mn-ea"/>
              </a:rPr>
              <a:t>Defs</a:t>
            </a: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: def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(1) </a:t>
            </a: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=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{       }</a:t>
            </a:r>
            <a:endParaRPr lang="en-US" sz="16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spcBef>
                <a:spcPct val="50000"/>
              </a:spcBef>
            </a:pP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       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def (5) </a:t>
            </a: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=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{       }</a:t>
            </a:r>
            <a:endParaRPr lang="en-US" sz="16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spcBef>
                <a:spcPct val="50000"/>
              </a:spcBef>
            </a:pP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       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def (6) </a:t>
            </a: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=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{       }</a:t>
            </a:r>
            <a:endParaRPr lang="en-US" sz="16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spcBef>
                <a:spcPct val="50000"/>
              </a:spcBef>
            </a:pPr>
            <a:r>
              <a:rPr lang="en-US" sz="1600" b="0" u="sng" dirty="0">
                <a:solidFill>
                  <a:schemeClr val="tx1"/>
                </a:solidFill>
                <a:latin typeface="+mn-ea"/>
                <a:cs typeface="+mn-ea"/>
              </a:rPr>
              <a:t>Uses</a:t>
            </a: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: use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(5) </a:t>
            </a: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=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{       }</a:t>
            </a:r>
            <a:endParaRPr lang="en-US" sz="16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spcBef>
                <a:spcPct val="50000"/>
              </a:spcBef>
            </a:pP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       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use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(6) </a:t>
            </a:r>
            <a:r>
              <a:rPr lang="en-US" sz="1600" b="0" dirty="0">
                <a:solidFill>
                  <a:schemeClr val="tx1"/>
                </a:solidFill>
                <a:latin typeface="+mn-ea"/>
                <a:cs typeface="+mn-ea"/>
              </a:rPr>
              <a:t>= </a:t>
            </a:r>
            <a:r>
              <a:rPr lang="en-US" sz="1600" b="0" dirty="0" smtClean="0">
                <a:solidFill>
                  <a:schemeClr val="tx1"/>
                </a:solidFill>
                <a:latin typeface="+mn-ea"/>
                <a:cs typeface="+mn-ea"/>
              </a:rPr>
              <a:t>{       }</a:t>
            </a:r>
            <a:endParaRPr lang="en-US" sz="1600" b="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2320925" y="5527675"/>
            <a:ext cx="7550150" cy="8299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The values given in </a:t>
            </a:r>
            <a:r>
              <a:rPr lang="en-US" sz="2400" b="0" dirty="0" err="1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def</a:t>
            </a:r>
            <a:r>
              <a:rPr lang="en-US" sz="2400" b="0" dirty="0" err="1">
                <a:solidFill>
                  <a:schemeClr val="tx1"/>
                </a:solidFill>
                <a:latin typeface="+mn-ea"/>
                <a:cs typeface="+mn-ea"/>
              </a:rPr>
              <a:t>s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 should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reach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 at least one, some, or all possible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s</a:t>
            </a:r>
            <a:endParaRPr lang="en-US" sz="2400" b="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8272434" y="3073235"/>
            <a:ext cx="647632" cy="18148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+mn-ea"/>
                <a:cs typeface="+mn-ea"/>
              </a:rPr>
              <a:t>X</a:t>
            </a:r>
            <a:endParaRPr lang="en-US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+mn-ea"/>
                <a:cs typeface="+mn-ea"/>
              </a:rPr>
              <a:t>Z</a:t>
            </a:r>
            <a:endParaRPr lang="en-US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+mn-ea"/>
                <a:cs typeface="+mn-ea"/>
              </a:rPr>
              <a:t>Z</a:t>
            </a:r>
            <a:endParaRPr lang="en-US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+mn-ea"/>
                <a:cs typeface="+mn-ea"/>
              </a:rPr>
              <a:t> X</a:t>
            </a:r>
            <a:endParaRPr lang="en-US" sz="1600" dirty="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+mn-ea"/>
                <a:cs typeface="+mn-ea"/>
              </a:rPr>
              <a:t> X</a:t>
            </a:r>
            <a:endParaRPr lang="en-US" sz="160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53755" y="3319780"/>
            <a:ext cx="961390" cy="13220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Fill in these sets</a:t>
            </a:r>
            <a:endParaRPr lang="en-US" sz="20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bldLvl="0" animBg="1"/>
      <p:bldP spid="46" grpId="0" bldLvl="0" animBg="1"/>
      <p:bldP spid="47" grpId="0"/>
      <p:bldP spid="48" grpId="0" bldLvl="0" animBg="1"/>
      <p:bldP spid="48" grpId="1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 Pairs and DU Paths</a:t>
            </a:r>
            <a:endParaRPr lang="en-US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  <a:endParaRPr lang="en-US" smtClean="0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  <a:endParaRPr lang="en-US" smtClean="0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</a:fld>
            <a:endParaRPr lang="en-US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72930" y="912495"/>
            <a:ext cx="7445403" cy="12299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000" b="0" dirty="0">
                <a:solidFill>
                  <a:schemeClr val="accent1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sz="1800" b="0" dirty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def (n) or def (e)</a:t>
            </a:r>
            <a:r>
              <a:rPr kumimoji="1" lang="en-US" altLang="zh-CN" sz="18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The set of variables that are defined by node </a:t>
            </a:r>
            <a:r>
              <a:rPr kumimoji="1" lang="en-US" altLang="zh-CN" sz="1800" b="0" i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1"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kumimoji="1" lang="en-US" altLang="zh-CN" sz="1800" b="0" dirty="0" smtClean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800" b="0" dirty="0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or edge </a:t>
            </a:r>
            <a:r>
              <a:rPr kumimoji="1" lang="en-US" altLang="zh-CN" sz="1800" b="0" i="1" dirty="0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</a:t>
            </a:r>
            <a:endParaRPr kumimoji="1" lang="en-US" altLang="zh-CN" sz="1800" b="0" dirty="0" smtClean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1800" b="0" dirty="0" smtClean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800" b="0" dirty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(n) or use (e)</a:t>
            </a:r>
            <a:r>
              <a:rPr kumimoji="1"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: The set of variables that are used by node </a:t>
            </a:r>
            <a:r>
              <a:rPr kumimoji="1" lang="en-US" altLang="zh-CN" sz="1800" b="0" i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1"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or </a:t>
            </a:r>
            <a:endParaRPr kumimoji="1" lang="en-US" altLang="zh-CN" sz="1800" b="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edge </a:t>
            </a:r>
            <a:r>
              <a:rPr kumimoji="1" lang="en-US" altLang="zh-CN" sz="1800" b="0" i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</a:t>
            </a:r>
            <a:endParaRPr kumimoji="1" lang="en-US" sz="1800" b="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72930" y="2392363"/>
            <a:ext cx="7445403" cy="6756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000" b="0" dirty="0">
                <a:solidFill>
                  <a:schemeClr val="accent1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sz="18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pair</a:t>
            </a: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 pair of locations (</a:t>
            </a:r>
            <a:r>
              <a:rPr lang="en-US" sz="1800" b="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="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="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such that a variable </a:t>
            </a:r>
            <a:r>
              <a:rPr lang="en-US" sz="1800" b="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endParaRPr 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defined at </a:t>
            </a:r>
            <a:r>
              <a:rPr lang="en-US" sz="1800" b="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="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used at </a:t>
            </a:r>
            <a:r>
              <a:rPr lang="en-US" sz="1800" b="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="0" i="1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sz="1800" b="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372930" y="3261360"/>
            <a:ext cx="7445403" cy="150685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000" b="0">
                <a:solidFill>
                  <a:schemeClr val="tx1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sz="1800" b="0">
                <a:solidFill>
                  <a:schemeClr val="accent1"/>
                </a:solidFill>
                <a:ea typeface="SimSun" panose="02010600030101010101" pitchFamily="2" charset="-122"/>
                <a:cs typeface="+mn-lt"/>
              </a:rPr>
              <a:t>Def-clear :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A path from </a:t>
            </a:r>
            <a:r>
              <a:rPr lang="en-US" sz="1800" b="0" i="1">
                <a:solidFill>
                  <a:schemeClr val="tx1"/>
                </a:solidFill>
                <a:cs typeface="+mn-lt"/>
              </a:rPr>
              <a:t>l</a:t>
            </a:r>
            <a:r>
              <a:rPr lang="en-US" sz="1800" b="0" i="1" baseline="-25000">
                <a:solidFill>
                  <a:schemeClr val="tx1"/>
                </a:solidFill>
                <a:cs typeface="+mn-lt"/>
              </a:rPr>
              <a:t>i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to </a:t>
            </a:r>
            <a:r>
              <a:rPr lang="en-US" sz="1800" b="0" i="1">
                <a:solidFill>
                  <a:schemeClr val="tx1"/>
                </a:solidFill>
                <a:cs typeface="+mn-lt"/>
              </a:rPr>
              <a:t>l</a:t>
            </a:r>
            <a:r>
              <a:rPr lang="en-US" sz="1800" b="0" i="1" baseline="-25000">
                <a:solidFill>
                  <a:schemeClr val="tx1"/>
                </a:solidFill>
                <a:cs typeface="+mn-lt"/>
              </a:rPr>
              <a:t>j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is </a:t>
            </a:r>
            <a:r>
              <a:rPr kumimoji="1" lang="en-US" altLang="zh-CN" sz="1800" b="0" i="1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def-clear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with respect to variable </a:t>
            </a:r>
            <a:endParaRPr kumimoji="1" lang="en-US" altLang="zh-CN" sz="1800" b="0">
              <a:solidFill>
                <a:schemeClr val="tx1"/>
              </a:solidFill>
              <a:ea typeface="SimSun" panose="02010600030101010101" pitchFamily="2" charset="-122"/>
              <a:cs typeface="+mn-lt"/>
            </a:endParaRPr>
          </a:p>
          <a:p>
            <a:r>
              <a:rPr kumimoji="1" lang="en-US" altLang="zh-CN" sz="1800" b="0" i="1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 v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if </a:t>
            </a:r>
            <a:r>
              <a:rPr kumimoji="1" lang="en-US" altLang="zh-CN" sz="1800" b="0" i="1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v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is not given another value on any of the nodes or edges in </a:t>
            </a:r>
            <a:endParaRPr kumimoji="1" lang="en-US" altLang="zh-CN" sz="1800" b="0">
              <a:solidFill>
                <a:schemeClr val="tx1"/>
              </a:solidFill>
              <a:ea typeface="SimSun" panose="02010600030101010101" pitchFamily="2" charset="-122"/>
              <a:cs typeface="+mn-lt"/>
            </a:endParaRPr>
          </a:p>
          <a:p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 the path</a:t>
            </a:r>
            <a:endParaRPr kumimoji="1" lang="en-US" altLang="zh-CN" sz="1800" b="0">
              <a:solidFill>
                <a:schemeClr val="tx1"/>
              </a:solidFill>
              <a:ea typeface="SimSun" panose="02010600030101010101" pitchFamily="2" charset="-122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sz="1800" b="0" i="1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</a:t>
            </a:r>
            <a:r>
              <a:rPr kumimoji="1" lang="en-US" altLang="zh-CN" sz="1800" b="0">
                <a:solidFill>
                  <a:schemeClr val="accent1"/>
                </a:solidFill>
                <a:ea typeface="SimSun" panose="02010600030101010101" pitchFamily="2" charset="-122"/>
                <a:cs typeface="+mn-lt"/>
              </a:rPr>
              <a:t>Reach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: If there is a def-clear path from </a:t>
            </a:r>
            <a:r>
              <a:rPr lang="en-US" sz="1800" b="0" i="1">
                <a:solidFill>
                  <a:schemeClr val="tx1"/>
                </a:solidFill>
                <a:cs typeface="+mn-lt"/>
              </a:rPr>
              <a:t>l</a:t>
            </a:r>
            <a:r>
              <a:rPr lang="en-US" sz="1800" b="0" i="1" baseline="-25000">
                <a:solidFill>
                  <a:schemeClr val="tx1"/>
                </a:solidFill>
                <a:cs typeface="+mn-lt"/>
              </a:rPr>
              <a:t>i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to </a:t>
            </a:r>
            <a:r>
              <a:rPr lang="en-US" sz="1800" b="0" i="1">
                <a:solidFill>
                  <a:schemeClr val="tx1"/>
                </a:solidFill>
                <a:cs typeface="+mn-lt"/>
              </a:rPr>
              <a:t>l</a:t>
            </a:r>
            <a:r>
              <a:rPr lang="en-US" sz="1800" b="0" i="1" baseline="-25000">
                <a:solidFill>
                  <a:schemeClr val="tx1"/>
                </a:solidFill>
                <a:cs typeface="+mn-lt"/>
              </a:rPr>
              <a:t>j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with respect to </a:t>
            </a:r>
            <a:r>
              <a:rPr kumimoji="1" lang="en-US" altLang="zh-CN" sz="1800" b="0" i="1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v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, </a:t>
            </a:r>
            <a:endParaRPr kumimoji="1" lang="en-US" altLang="zh-CN" sz="1800" b="0">
              <a:solidFill>
                <a:schemeClr val="tx1"/>
              </a:solidFill>
              <a:ea typeface="SimSun" panose="02010600030101010101" pitchFamily="2" charset="-122"/>
              <a:cs typeface="+mn-lt"/>
            </a:endParaRPr>
          </a:p>
          <a:p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 the def of </a:t>
            </a:r>
            <a:r>
              <a:rPr kumimoji="1" lang="en-US" altLang="zh-CN" sz="1800" b="0" i="1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v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at </a:t>
            </a:r>
            <a:r>
              <a:rPr lang="en-US" sz="1800" b="0" i="1">
                <a:solidFill>
                  <a:schemeClr val="tx1"/>
                </a:solidFill>
                <a:cs typeface="+mn-lt"/>
              </a:rPr>
              <a:t>l</a:t>
            </a:r>
            <a:r>
              <a:rPr lang="en-US" sz="1800" b="0" i="1" baseline="-25000">
                <a:solidFill>
                  <a:schemeClr val="tx1"/>
                </a:solidFill>
                <a:cs typeface="+mn-lt"/>
              </a:rPr>
              <a:t>i</a:t>
            </a:r>
            <a:r>
              <a:rPr kumimoji="1" lang="en-US" altLang="zh-CN" sz="1800" b="0">
                <a:solidFill>
                  <a:schemeClr val="tx1"/>
                </a:solidFill>
                <a:ea typeface="SimSun" panose="02010600030101010101" pitchFamily="2" charset="-122"/>
                <a:cs typeface="+mn-lt"/>
              </a:rPr>
              <a:t> reaches the use at </a:t>
            </a:r>
            <a:r>
              <a:rPr lang="en-US" sz="1800" b="0" i="1">
                <a:solidFill>
                  <a:schemeClr val="tx1"/>
                </a:solidFill>
                <a:cs typeface="+mn-lt"/>
              </a:rPr>
              <a:t>l</a:t>
            </a:r>
            <a:r>
              <a:rPr lang="en-US" sz="1800" b="0" i="1" baseline="-25000">
                <a:solidFill>
                  <a:schemeClr val="tx1"/>
                </a:solidFill>
                <a:cs typeface="+mn-lt"/>
              </a:rPr>
              <a:t>j</a:t>
            </a:r>
            <a:endParaRPr kumimoji="1" lang="en-US" altLang="zh-CN" sz="1800" b="0">
              <a:solidFill>
                <a:schemeClr val="tx1"/>
              </a:solidFill>
              <a:ea typeface="SimSun" panose="02010600030101010101" pitchFamily="2" charset="-122"/>
              <a:cs typeface="+mn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372930" y="4960938"/>
            <a:ext cx="7445403" cy="12299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000" b="0">
                <a:solidFill>
                  <a:schemeClr val="tx1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sz="1800" b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du-path</a:t>
            </a:r>
            <a:r>
              <a:rPr kumimoji="1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: A simple subpath that is def-clear with respect to </a:t>
            </a:r>
            <a:r>
              <a:rPr kumimoji="1" lang="en-US" altLang="zh-CN" sz="1800" b="0"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</a:t>
            </a:r>
            <a:r>
              <a:rPr kumimoji="1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kumimoji="1" lang="en-US" altLang="zh-CN" sz="1800" b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kumimoji="1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from a def of </a:t>
            </a:r>
            <a:r>
              <a:rPr kumimoji="1" lang="en-US" altLang="zh-CN" sz="1800" b="0"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</a:t>
            </a:r>
            <a:r>
              <a:rPr kumimoji="1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a use of </a:t>
            </a:r>
            <a:r>
              <a:rPr kumimoji="1" lang="en-US" altLang="zh-CN" sz="1800" b="0"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</a:t>
            </a:r>
            <a:endParaRPr kumimoji="1" lang="en-US" altLang="zh-CN" sz="1800" b="0" i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800" b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du (</a:t>
            </a:r>
            <a:r>
              <a:rPr lang="en-US" sz="1800" b="0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="0" i="1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1800" b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1800" b="0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="0" i="1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kumimoji="1" lang="en-US" altLang="zh-CN" sz="1800" b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kumimoji="1" lang="en-US" altLang="zh-CN" sz="1800" b="0" i="1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</a:t>
            </a:r>
            <a:r>
              <a:rPr kumimoji="1" lang="en-US" altLang="zh-CN" sz="1800" b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r>
              <a:rPr kumimoji="1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the set of du-paths from </a:t>
            </a:r>
            <a:r>
              <a:rPr lang="en-US"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="0" i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</a:t>
            </a:r>
            <a:r>
              <a:rPr lang="en-US"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="0" i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kumimoji="1" lang="en-US" altLang="zh-CN" sz="1800" b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800" b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du</a:t>
            </a:r>
            <a:r>
              <a:rPr kumimoji="1" lang="en-US" altLang="zh-CN" sz="1800" b="0">
                <a:solidFill>
                  <a:srgbClr val="FFFF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800" b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1800" b="0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="0" i="1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sz="1800" b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kumimoji="1" lang="en-US" altLang="zh-CN" sz="1800" b="0" i="1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</a:t>
            </a:r>
            <a:r>
              <a:rPr kumimoji="1" lang="en-US" altLang="zh-CN" sz="1800" b="0">
                <a:solidFill>
                  <a:schemeClr val="accent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r>
              <a:rPr kumimoji="1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the set of du-paths that start at </a:t>
            </a:r>
            <a:r>
              <a:rPr lang="en-US"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="0" i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800" b="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  <a:endParaRPr lang="en-US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  <a:endParaRPr lang="en-US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Touring DU-Paths</a:t>
            </a:r>
            <a:endParaRPr lang="en-US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2825" y="1620838"/>
            <a:ext cx="9005888" cy="4722812"/>
          </a:xfrm>
        </p:spPr>
        <p:txBody>
          <a:bodyPr/>
          <a:lstStyle/>
          <a:p>
            <a:r>
              <a:rPr lang="en-US" dirty="0" smtClean="0"/>
              <a:t>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du-tours</a:t>
            </a:r>
            <a:r>
              <a:rPr lang="en-US" dirty="0" smtClean="0"/>
              <a:t> </a:t>
            </a:r>
            <a:r>
              <a:rPr lang="en-US" dirty="0" err="1" smtClean="0"/>
              <a:t>subpath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with respect to </a:t>
            </a:r>
            <a:r>
              <a:rPr lang="en-US" i="1" dirty="0" smtClean="0"/>
              <a:t>v</a:t>
            </a:r>
            <a:r>
              <a:rPr lang="en-US" dirty="0" smtClean="0"/>
              <a:t> if </a:t>
            </a:r>
            <a:r>
              <a:rPr lang="en-US" i="1" dirty="0" smtClean="0"/>
              <a:t>p</a:t>
            </a:r>
            <a:r>
              <a:rPr lang="en-US" dirty="0" smtClean="0"/>
              <a:t> tours </a:t>
            </a:r>
            <a:r>
              <a:rPr lang="en-US" i="1" dirty="0" smtClean="0"/>
              <a:t>d</a:t>
            </a:r>
            <a:r>
              <a:rPr lang="en-US" dirty="0" smtClean="0"/>
              <a:t> and the </a:t>
            </a:r>
            <a:r>
              <a:rPr lang="en-US" dirty="0" err="1" smtClean="0"/>
              <a:t>subpath</a:t>
            </a:r>
            <a:r>
              <a:rPr lang="en-US" dirty="0" smtClean="0"/>
              <a:t> taken is def-clear with respect to </a:t>
            </a:r>
            <a:r>
              <a:rPr lang="en-US" i="1" dirty="0" smtClean="0"/>
              <a:t>v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chemeClr val="accent1"/>
                </a:solidFill>
              </a:rPr>
              <a:t>Sidetrips</a:t>
            </a:r>
            <a:r>
              <a:rPr lang="en-US" dirty="0" smtClean="0"/>
              <a:t> can be used, just as with previous touring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Three criteria</a:t>
            </a:r>
            <a:endParaRPr lang="en-US" dirty="0" smtClean="0"/>
          </a:p>
          <a:p>
            <a:pPr lvl="1"/>
            <a:r>
              <a:rPr lang="en-US" dirty="0" smtClean="0"/>
              <a:t>Use every def</a:t>
            </a:r>
            <a:endParaRPr lang="en-US" dirty="0" smtClean="0"/>
          </a:p>
          <a:p>
            <a:pPr lvl="1"/>
            <a:r>
              <a:rPr lang="en-US" dirty="0" smtClean="0"/>
              <a:t>Get to every use</a:t>
            </a:r>
            <a:endParaRPr lang="en-US" dirty="0" smtClean="0"/>
          </a:p>
          <a:p>
            <a:pPr lvl="1"/>
            <a:r>
              <a:rPr lang="en-US" dirty="0" smtClean="0"/>
              <a:t>Follow all du-paths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  <a:endParaRPr lang="en-US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  <a:endParaRPr lang="en-US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Test Criteria</a:t>
            </a:r>
            <a:endParaRPr lang="en-US" smtClean="0"/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965325" y="1688148"/>
            <a:ext cx="8262938" cy="70675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All-</a:t>
            </a:r>
            <a:r>
              <a:rPr lang="en-US" sz="2000" u="sng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defs</a:t>
            </a: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coverage (ADC)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: For each set of du-paths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=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du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(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,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v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), TR contains at least one path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in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.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1842135" y="3463290"/>
            <a:ext cx="8608695" cy="70675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All-uses coverage (AUC)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: For each set of du-paths to uses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=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du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(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n</a:t>
            </a:r>
            <a:r>
              <a:rPr lang="en-US" sz="2000" i="1" baseline="-250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i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,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n</a:t>
            </a:r>
            <a:r>
              <a:rPr lang="en-US" sz="2000" i="1" baseline="-250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j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,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v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), TR contains at least one path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in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.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964373" y="5324801"/>
            <a:ext cx="8262937" cy="70675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All-du-paths coverage (ADUPC)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 : For each set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 =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du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 (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ni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,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nj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,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v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), TR contains every path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 in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</a:rPr>
              <a:t>.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662113" y="2756086"/>
            <a:ext cx="8867775" cy="8409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Then we make sure that </a:t>
            </a:r>
            <a:r>
              <a:rPr lang="en-US" sz="2400" b="0" dirty="0">
                <a:solidFill>
                  <a:schemeClr val="accent1"/>
                </a:solidFill>
                <a:latin typeface="+mn-ea"/>
                <a:cs typeface="+mn-ea"/>
              </a:rPr>
              <a:t>every def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 reaches </a:t>
            </a:r>
            <a:r>
              <a:rPr lang="en-US" sz="2400" b="0" dirty="0">
                <a:solidFill>
                  <a:schemeClr val="accent1"/>
                </a:solidFill>
                <a:latin typeface="+mn-ea"/>
                <a:cs typeface="+mn-ea"/>
              </a:rPr>
              <a:t>all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 possible </a:t>
            </a:r>
            <a:r>
              <a:rPr lang="en-US" sz="2400" b="0" dirty="0">
                <a:solidFill>
                  <a:schemeClr val="accent1"/>
                </a:solidFill>
                <a:latin typeface="+mn-ea"/>
                <a:cs typeface="+mn-ea"/>
              </a:rPr>
              <a:t>uses</a:t>
            </a:r>
            <a:endParaRPr lang="en-US" sz="2400" b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662748" y="4709934"/>
            <a:ext cx="8867775" cy="474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Finally, we cover </a:t>
            </a:r>
            <a:r>
              <a:rPr lang="en-US" sz="2400" b="0" dirty="0">
                <a:solidFill>
                  <a:schemeClr val="accent1"/>
                </a:solidFill>
                <a:latin typeface="+mn-ea"/>
                <a:cs typeface="+mn-ea"/>
              </a:rPr>
              <a:t>all the paths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 between </a:t>
            </a:r>
            <a:r>
              <a:rPr lang="en-US" sz="2400" b="0" dirty="0" err="1">
                <a:solidFill>
                  <a:schemeClr val="tx1"/>
                </a:solidFill>
                <a:latin typeface="+mn-ea"/>
                <a:cs typeface="+mn-ea"/>
              </a:rPr>
              <a:t>defs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 and uses</a:t>
            </a:r>
            <a:endParaRPr lang="en-US" sz="2400" b="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661478" y="1028832"/>
            <a:ext cx="8867775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First, we make sure </a:t>
            </a:r>
            <a:r>
              <a:rPr lang="en-US" sz="2400" b="0" dirty="0">
                <a:solidFill>
                  <a:schemeClr val="accent1"/>
                </a:solidFill>
                <a:latin typeface="+mn-ea"/>
                <a:cs typeface="+mn-ea"/>
              </a:rPr>
              <a:t>every def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 reaches </a:t>
            </a:r>
            <a:r>
              <a:rPr lang="en-US" sz="2400" b="0" dirty="0">
                <a:solidFill>
                  <a:schemeClr val="accent1"/>
                </a:solidFill>
                <a:latin typeface="+mn-ea"/>
                <a:cs typeface="+mn-ea"/>
              </a:rPr>
              <a:t>a use</a:t>
            </a:r>
            <a:endParaRPr lang="en-US" sz="2400" b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ldLvl="0" animBg="1" autoUpdateAnimBg="0"/>
      <p:bldP spid="193542" grpId="0" bldLvl="0" animBg="1" autoUpdateAnimBg="0"/>
      <p:bldP spid="193543" grpId="0" bldLvl="0" animBg="1" autoUpdateAnimBg="0"/>
      <p:bldP spid="193544" grpId="0" autoUpdateAnimBg="0"/>
      <p:bldP spid="19354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  <a:endParaRPr lang="en-US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  <a:endParaRPr lang="en-US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Testing Example</a:t>
            </a:r>
            <a:endParaRPr lang="en-US" smtClean="0"/>
          </a:p>
        </p:txBody>
      </p:sp>
      <p:grpSp>
        <p:nvGrpSpPr>
          <p:cNvPr id="31750" name="Group 41"/>
          <p:cNvGrpSpPr/>
          <p:nvPr/>
        </p:nvGrpSpPr>
        <p:grpSpPr bwMode="auto">
          <a:xfrm>
            <a:off x="3890963" y="1206500"/>
            <a:ext cx="4346575" cy="2112963"/>
            <a:chOff x="1491" y="760"/>
            <a:chExt cx="2738" cy="1331"/>
          </a:xfrm>
        </p:grpSpPr>
        <p:grpSp>
          <p:nvGrpSpPr>
            <p:cNvPr id="31760" name="Group 4"/>
            <p:cNvGrpSpPr/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/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57" y="1769"/>
                  <a:ext cx="204" cy="2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2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65" name="Group 8"/>
              <p:cNvGrpSpPr/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/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04" cy="25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789" name="Group 12"/>
                <p:cNvGrpSpPr/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04" cy="25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766" name="Group 15"/>
              <p:cNvGrpSpPr/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04" cy="2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31769" name="Group 20"/>
              <p:cNvGrpSpPr/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57" y="1769"/>
                  <a:ext cx="204" cy="2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2000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70" name="Group 23"/>
              <p:cNvGrpSpPr/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/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04" cy="25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6</a:t>
                    </a:r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779" name="Group 27"/>
                <p:cNvGrpSpPr/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04" cy="25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sz="2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olidFill>
                    <a:schemeClr val="tx2">
                      <a:lumMod val="75000"/>
                    </a:schemeClr>
                  </a:solidFill>
                  <a:latin typeface="+mn-ea"/>
                  <a:cs typeface="+mn-ea"/>
                </a:rPr>
                <a:t>X = 42</a:t>
              </a:r>
              <a:endParaRPr lang="en-US" sz="180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66" cy="2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tx2">
                      <a:lumMod val="75000"/>
                    </a:schemeClr>
                  </a:solidFill>
                  <a:latin typeface="+mn-ea"/>
                  <a:cs typeface="+mn-ea"/>
                </a:rPr>
                <a:t>Z = X-8</a:t>
              </a:r>
              <a:endParaRPr lang="en-US" sz="180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tx2">
                      <a:lumMod val="75000"/>
                    </a:schemeClr>
                  </a:solidFill>
                  <a:latin typeface="+mn-ea"/>
                  <a:cs typeface="+mn-ea"/>
                </a:rPr>
                <a:t>Z = X*2</a:t>
              </a:r>
              <a:endParaRPr lang="en-US" sz="180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3" name="Group 47"/>
          <p:cNvGrpSpPr/>
          <p:nvPr/>
        </p:nvGrpSpPr>
        <p:grpSpPr bwMode="auto">
          <a:xfrm>
            <a:off x="2138363" y="3656011"/>
            <a:ext cx="2327965" cy="860424"/>
            <a:chOff x="382" y="2268"/>
            <a:chExt cx="1250" cy="542"/>
          </a:xfrm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244" cy="54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+mn-ea"/>
                  <a:cs typeface="+mn-ea"/>
                </a:rPr>
                <a:t>All-</a:t>
              </a:r>
              <a:r>
                <a:rPr lang="en-US" sz="2000" dirty="0" err="1">
                  <a:solidFill>
                    <a:schemeClr val="tx1"/>
                  </a:solidFill>
                  <a:latin typeface="+mn-ea"/>
                  <a:cs typeface="+mn-ea"/>
                </a:rPr>
                <a:t>defs</a:t>
              </a:r>
              <a:r>
                <a:rPr lang="en-US" sz="2000" dirty="0">
                  <a:solidFill>
                    <a:schemeClr val="tx1"/>
                  </a:solidFill>
                  <a:latin typeface="+mn-ea"/>
                  <a:cs typeface="+mn-ea"/>
                </a:rPr>
                <a:t> for </a:t>
              </a:r>
              <a:r>
                <a:rPr lang="en-US" sz="2000" i="1" dirty="0">
                  <a:solidFill>
                    <a:schemeClr val="tx1"/>
                  </a:solidFill>
                  <a:latin typeface="+mn-ea"/>
                  <a:cs typeface="+mn-ea"/>
                </a:rPr>
                <a:t>X</a:t>
              </a:r>
              <a:endParaRPr lang="en-US" sz="2000" i="1" dirty="0">
                <a:solidFill>
                  <a:schemeClr val="tx1"/>
                </a:solidFill>
                <a:latin typeface="+mn-ea"/>
                <a:cs typeface="+mn-ea"/>
              </a:endParaRPr>
            </a:p>
            <a:p>
              <a:pPr algn="ctr">
                <a:spcBef>
                  <a:spcPct val="50000"/>
                </a:spcBef>
              </a:pPr>
              <a:endParaRPr lang="en-US" sz="2000" i="1" dirty="0" smtClean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14" name="Group 48"/>
          <p:cNvGrpSpPr/>
          <p:nvPr/>
        </p:nvGrpSpPr>
        <p:grpSpPr bwMode="auto">
          <a:xfrm>
            <a:off x="4537710" y="3656330"/>
            <a:ext cx="2571750" cy="1660785"/>
            <a:chOff x="1781" y="2364"/>
            <a:chExt cx="1070" cy="1046"/>
          </a:xfrm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10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15" name="Group 49"/>
          <p:cNvGrpSpPr/>
          <p:nvPr/>
        </p:nvGrpSpPr>
        <p:grpSpPr bwMode="auto">
          <a:xfrm>
            <a:off x="7232650" y="3656330"/>
            <a:ext cx="3307080" cy="2400300"/>
            <a:chOff x="3346" y="2424"/>
            <a:chExt cx="1207" cy="1512"/>
          </a:xfrm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51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+mn-ea"/>
                  <a:cs typeface="+mn-ea"/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  <a:latin typeface="+mn-ea"/>
                  <a:cs typeface="+mn-ea"/>
                </a:rPr>
                <a:t>X</a:t>
              </a:r>
              <a:endParaRPr lang="en-US" sz="2800" i="1" dirty="0">
                <a:solidFill>
                  <a:schemeClr val="tx1"/>
                </a:solidFill>
                <a:latin typeface="+mn-ea"/>
                <a:cs typeface="+mn-ea"/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  <a:latin typeface="+mn-ea"/>
                <a:cs typeface="+mn-ea"/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  <a:latin typeface="+mn-ea"/>
                <a:cs typeface="+mn-ea"/>
              </a:endParaRPr>
            </a:p>
            <a:p>
              <a:pPr algn="ctr">
                <a:spcBef>
                  <a:spcPct val="50000"/>
                </a:spcBef>
              </a:pPr>
              <a:endParaRPr lang="en-US" sz="2800" i="1" dirty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2155124" y="4117521"/>
            <a:ext cx="1994601" cy="860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[ 1, 2, 4, 5 ]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4764088" y="4075186"/>
            <a:ext cx="2017448" cy="13220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[ 1, 2, 4, 5 ]</a:t>
            </a:r>
            <a:endParaRPr lang="en-US" sz="20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ea"/>
                <a:cs typeface="+mn-ea"/>
              </a:rPr>
              <a:t>[ </a:t>
            </a:r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1, 2, 4, 6 ]</a:t>
            </a:r>
            <a:endParaRPr lang="en-US" sz="20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ctr">
              <a:spcBef>
                <a:spcPct val="50000"/>
              </a:spcBef>
            </a:pPr>
            <a:endParaRPr lang="en-US" sz="2000" dirty="0" smtClean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7420430" y="3973582"/>
            <a:ext cx="2633208" cy="1783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[ 1, 2, 4, 5 ]</a:t>
            </a:r>
            <a:endParaRPr lang="en-US" sz="20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[ 1, 3, 4, 5 ]</a:t>
            </a:r>
            <a:endParaRPr lang="en-US" sz="20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ea"/>
                <a:cs typeface="+mn-ea"/>
              </a:rPr>
              <a:t>[ </a:t>
            </a:r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1, 2, 4, 6 ]</a:t>
            </a:r>
            <a:endParaRPr lang="en-US" sz="20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ea"/>
                <a:cs typeface="+mn-ea"/>
              </a:rPr>
              <a:t>[ </a:t>
            </a:r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1, 3, 4, 6 ]</a:t>
            </a:r>
            <a:endParaRPr lang="en-US" sz="2000" dirty="0" smtClean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96955" y="4248613"/>
            <a:ext cx="1494008" cy="13220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ADC</a:t>
            </a:r>
            <a:endParaRPr lang="en-US" sz="20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27550" y="4167114"/>
            <a:ext cx="1494008" cy="13220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paths to satisfy AUC</a:t>
            </a:r>
            <a:endParaRPr lang="en-US" sz="20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56161" y="4401013"/>
            <a:ext cx="1594237" cy="13220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Write down </a:t>
            </a:r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paths to satisfy ADUPC</a:t>
            </a:r>
            <a:endParaRPr lang="en-US" sz="20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2" grpId="0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itle 6420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t>Data flow analysis issues</a:t>
            </a:r>
          </a:p>
        </p:txBody>
      </p:sp>
      <p:sp>
        <p:nvSpPr>
          <p:cNvPr id="642051" name="Text Placeholder 6420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Aliasing of variables </a:t>
            </a:r>
            <a:r>
              <a:rPr lang="en-US"/>
              <a:t>()</a:t>
            </a:r>
            <a:r>
              <a:t> causes serious problems!</a:t>
            </a:r>
          </a:p>
          <a:p>
            <a:pPr lvl="1"/>
            <a:r>
              <a:rPr lang="en-US" sz="2400"/>
              <a:t>Aliasing: Two different names referring to same storage location</a:t>
            </a:r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r>
              <a:t>Working things out by hand for anything but small methods is hopeless</a:t>
            </a:r>
          </a:p>
          <a:p>
            <a:r>
              <a:rPr dirty="0"/>
              <a:t>Compiler-based tools help in determining </a:t>
            </a:r>
            <a:r>
              <a:t>coverage values</a:t>
            </a:r>
          </a:p>
          <a:p/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65445" y="2351405"/>
            <a:ext cx="22491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int[] a = new int[3];</a:t>
            </a:r>
            <a:endParaRPr lang="en-US" sz="2000">
              <a:solidFill>
                <a:schemeClr val="tx1"/>
              </a:solidFill>
            </a:endParaRPr>
          </a:p>
          <a:p>
            <a:pPr algn="l"/>
            <a:r>
              <a:rPr lang="en-US" sz="2000">
                <a:solidFill>
                  <a:schemeClr val="tx1"/>
                </a:solidFill>
                <a:sym typeface="+mn-ea"/>
              </a:rPr>
              <a:t>int[] b = a;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2000">
                <a:solidFill>
                  <a:schemeClr val="tx1"/>
                </a:solidFill>
              </a:rPr>
              <a:t>a[2] = 42;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Simple </a:t>
            </a:r>
            <a:r>
              <a:rPr lang="en-US" dirty="0"/>
              <a:t>Paths and Prime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939800"/>
            <a:ext cx="9005888" cy="553878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Path</a:t>
            </a:r>
            <a:r>
              <a:rPr lang="en-US" dirty="0"/>
              <a:t> :</a:t>
            </a:r>
            <a:r>
              <a:rPr lang="en-US" i="1" dirty="0"/>
              <a:t> A path from node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to </a:t>
            </a:r>
            <a:r>
              <a:rPr lang="en-US" i="1" dirty="0" err="1"/>
              <a:t>n</a:t>
            </a:r>
            <a:r>
              <a:rPr lang="en-US" i="1" baseline="-25000" dirty="0" err="1"/>
              <a:t>j</a:t>
            </a:r>
            <a:r>
              <a:rPr lang="en-US" i="1" dirty="0"/>
              <a:t> is simple if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no node appears more than once</a:t>
            </a:r>
            <a:r>
              <a:rPr lang="en-US" i="1" dirty="0"/>
              <a:t>, except possibly the first and last nodes are the same</a:t>
            </a:r>
            <a:endParaRPr lang="en-US" dirty="0"/>
          </a:p>
          <a:p>
            <a:pPr lvl="1"/>
            <a:r>
              <a:rPr lang="en-US" dirty="0"/>
              <a:t>No internal loops</a:t>
            </a:r>
            <a:endParaRPr lang="en-US" dirty="0"/>
          </a:p>
          <a:p>
            <a:pPr lvl="1"/>
            <a:r>
              <a:rPr lang="en-US" dirty="0"/>
              <a:t>A loop is a simple path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Prime Path</a:t>
            </a:r>
            <a:r>
              <a:rPr lang="en-US" dirty="0"/>
              <a:t> : </a:t>
            </a:r>
            <a:r>
              <a:rPr lang="en-US" i="1" dirty="0"/>
              <a:t>A simple path that does not appear as a proper </a:t>
            </a:r>
            <a:r>
              <a:rPr lang="en-US" i="1" dirty="0" err="1"/>
              <a:t>subpath</a:t>
            </a:r>
            <a:r>
              <a:rPr lang="en-US" i="1" dirty="0"/>
              <a:t> of any other simple path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49465" y="6363970"/>
            <a:ext cx="3304540" cy="47625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Introduction to Software Testing, Edition 2  (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Ch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 07)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1E34D2-BFAA-43E6-B117-0A7C9FC99B38}" type="slidenum">
              <a:rPr lang="en-US" b="1">
                <a:latin typeface="Arial" panose="020B0604020202020204"/>
              </a:rPr>
            </a:fld>
            <a:endParaRPr lang="en-US" b="1" dirty="0">
              <a:latin typeface="Arial" panose="020B0604020202020204"/>
            </a:endParaRPr>
          </a:p>
        </p:txBody>
      </p:sp>
      <p:grpSp>
        <p:nvGrpSpPr>
          <p:cNvPr id="7" name="Group 35"/>
          <p:cNvGrpSpPr/>
          <p:nvPr/>
        </p:nvGrpSpPr>
        <p:grpSpPr bwMode="auto">
          <a:xfrm>
            <a:off x="1985964" y="4052888"/>
            <a:ext cx="2301875" cy="1744662"/>
            <a:chOff x="772" y="2720"/>
            <a:chExt cx="1450" cy="1099"/>
          </a:xfrm>
        </p:grpSpPr>
        <p:grpSp>
          <p:nvGrpSpPr>
            <p:cNvPr id="8" name="Group 22"/>
            <p:cNvGrpSpPr/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</p:grpSpPr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Arial" panose="020B0604020202020204"/>
                </a:endParaRP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839" y="3244"/>
                <a:ext cx="20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prstClr val="black"/>
                    </a:solidFill>
                    <a:latin typeface="Arial" panose="020B0604020202020204"/>
                  </a:rPr>
                  <a:t>2</a:t>
                </a:r>
                <a:endParaRPr lang="en-US" sz="2000" b="1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</p:grpSpPr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Arial" panose="020B0604020202020204"/>
                </a:endParaRPr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prstClr val="black"/>
                    </a:solidFill>
                    <a:latin typeface="Arial" panose="020B0604020202020204"/>
                  </a:rPr>
                  <a:t>3</a:t>
                </a:r>
                <a:endParaRPr lang="en-US" sz="2000" b="1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0" name="Group 23"/>
            <p:cNvGrpSpPr/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Arial" panose="020B0604020202020204"/>
                </a:endParaRP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0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prstClr val="black"/>
                    </a:solidFill>
                    <a:latin typeface="Arial" panose="020B0604020202020204"/>
                  </a:rPr>
                  <a:t>1</a:t>
                </a:r>
                <a:endParaRPr lang="en-US" sz="2000" b="1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Arial" panose="020B0604020202020204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Arial" panose="020B0604020202020204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Arial" panose="020B0604020202020204"/>
              </a:endParaRPr>
            </a:p>
          </p:txBody>
        </p:sp>
        <p:grpSp>
          <p:nvGrpSpPr>
            <p:cNvPr id="14" name="Group 25"/>
            <p:cNvGrpSpPr/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</p:grpSpPr>
          <p:sp>
            <p:nvSpPr>
              <p:cNvPr id="18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Arial" panose="020B0604020202020204"/>
                </a:endParaRPr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prstClr val="black"/>
                    </a:solidFill>
                    <a:latin typeface="Arial" panose="020B0604020202020204"/>
                  </a:rPr>
                  <a:t>4</a:t>
                </a:r>
                <a:endParaRPr lang="en-US" sz="2000" b="1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Arial" panose="020B0604020202020204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Arial" panose="020B0604020202020204"/>
              </a:endParaRPr>
            </a:p>
          </p:txBody>
        </p:sp>
        <p:cxnSp>
          <p:nvCxnSpPr>
            <p:cNvPr id="17" name="AutoShape 34"/>
            <p:cNvCxnSpPr>
              <a:cxnSpLocks noChangeShapeType="1"/>
              <a:stCxn id="18" idx="4"/>
              <a:endCxn id="20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372294" y="4092967"/>
            <a:ext cx="6218237" cy="203132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FF66CC"/>
                </a:solidFill>
                <a:latin typeface="Times New Roman" panose="02020603050405020304" pitchFamily="18" charset="0"/>
              </a:rPr>
              <a:t>Simple Paths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: 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FF66CC"/>
                </a:solidFill>
                <a:latin typeface="Times New Roman" panose="02020603050405020304" pitchFamily="18" charset="0"/>
              </a:rPr>
              <a:t>Prime Paths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: 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077461" y="4348480"/>
            <a:ext cx="5818505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66CC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[1,2,4,1], [1,3,4,1], [2,4,1,2], [2,4,1,3], [3,4,1,2], [3,4,1,3], [4,1,2,4], [4,1,3,4], [1,2,4], [1,3,4], [2,4,1], [3,4,1], [4,1,2], [4,1,3], [1,2], [1,3], [2,4], [3,4], [4,1], [1], [2], [3], [4]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3399FF">
                    <a:lumMod val="75000"/>
                  </a:srgbClr>
                </a:solidFill>
                <a:latin typeface="Times New Roman" panose="02020603050405020304" pitchFamily="18" charset="0"/>
              </a:rPr>
              <a:t>-                          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41873" y="4292552"/>
            <a:ext cx="1879074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Gill Sans MT" panose="020B0502020104020203" pitchFamily="34" charset="0"/>
              </a:rPr>
              <a:t>Write down the simple and prime paths for this graph</a:t>
            </a:r>
            <a:endParaRPr lang="en-US" sz="2000" i="1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982971" y="5471796"/>
            <a:ext cx="397737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sym typeface="+mn-ea"/>
              </a:rPr>
              <a:t>[1,2,4,1], [1,3,4,1]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sym typeface="+mn-ea"/>
              </a:rPr>
              <a:t>[2,4,1,2], [2,4,1,3], 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sym typeface="+mn-ea"/>
              </a:rPr>
              <a:t> [3,4,1,2], [3,4,1,3]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sym typeface="+mn-ea"/>
              </a:rPr>
              <a:t>[4,1,2,4]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sym typeface="+mn-ea"/>
              </a:rPr>
              <a:t>[4,1,3,4]</a:t>
            </a:r>
            <a:endParaRPr lang="en-US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 autoUpdateAnimBg="0"/>
      <p:bldP spid="28" grpId="0"/>
      <p:bldP spid="27" grpId="0" bldLvl="0" animBg="1"/>
      <p:bldP spid="27" grpId="1" bldLvl="0" animBg="1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  <a:endParaRPr lang="en-US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  <a:endParaRPr lang="en-US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FD919-1577-4397-9DB0-ED462BC16690}" type="slidenum">
              <a:rPr lang="en-US" smtClean="0"/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3160" y="96838"/>
            <a:ext cx="9006347" cy="13091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Graph Coverage Criteria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Subsumption</a:t>
            </a:r>
            <a:r>
              <a:rPr lang="en-US" dirty="0" smtClean="0"/>
              <a:t> </a:t>
            </a:r>
            <a:endParaRPr lang="en-US" dirty="0" smtClean="0"/>
          </a:p>
        </p:txBody>
      </p:sp>
      <p:grpSp>
        <p:nvGrpSpPr>
          <p:cNvPr id="2" name="Group 52"/>
          <p:cNvGrpSpPr/>
          <p:nvPr/>
        </p:nvGrpSpPr>
        <p:grpSpPr bwMode="auto">
          <a:xfrm>
            <a:off x="2733675" y="1052048"/>
            <a:ext cx="6788149" cy="5368925"/>
            <a:chOff x="1209675" y="914400"/>
            <a:chExt cx="6788149" cy="5368925"/>
          </a:xfrm>
        </p:grpSpPr>
        <p:grpSp>
          <p:nvGrpSpPr>
            <p:cNvPr id="32775" name="Group 50"/>
            <p:cNvGrpSpPr/>
            <p:nvPr/>
          </p:nvGrpSpPr>
          <p:grpSpPr bwMode="auto">
            <a:xfrm>
              <a:off x="1209675" y="914400"/>
              <a:ext cx="6788149" cy="5368925"/>
              <a:chOff x="1209675" y="914400"/>
              <a:chExt cx="6788149" cy="5368925"/>
            </a:xfrm>
          </p:grpSpPr>
          <p:grpSp>
            <p:nvGrpSpPr>
              <p:cNvPr id="32777" name="Group 51"/>
              <p:cNvGrpSpPr/>
              <p:nvPr/>
            </p:nvGrpSpPr>
            <p:grpSpPr bwMode="auto">
              <a:xfrm>
                <a:off x="1209675" y="914400"/>
                <a:ext cx="6788149" cy="5368925"/>
                <a:chOff x="798" y="576"/>
                <a:chExt cx="4276" cy="3382"/>
              </a:xfrm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grpSp>
              <p:nvGrpSpPr>
                <p:cNvPr id="32783" name="Group 34"/>
                <p:cNvGrpSpPr/>
                <p:nvPr/>
              </p:nvGrpSpPr>
              <p:grpSpPr bwMode="auto">
                <a:xfrm>
                  <a:off x="3802" y="3177"/>
                  <a:ext cx="1272" cy="510"/>
                  <a:chOff x="3708" y="3359"/>
                  <a:chExt cx="1148" cy="510"/>
                </a:xfrm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Simple Round Trip Coverage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SRTC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32784" name="Group 35"/>
                <p:cNvGrpSpPr/>
                <p:nvPr/>
              </p:nvGrpSpPr>
              <p:grpSpPr bwMode="auto">
                <a:xfrm>
                  <a:off x="2360" y="3448"/>
                  <a:ext cx="891" cy="510"/>
                  <a:chOff x="2332" y="3448"/>
                  <a:chExt cx="891" cy="510"/>
                </a:xfrm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Node Coverage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NC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32785" name="Group 36"/>
                <p:cNvGrpSpPr/>
                <p:nvPr/>
              </p:nvGrpSpPr>
              <p:grpSpPr bwMode="auto">
                <a:xfrm>
                  <a:off x="2370" y="2730"/>
                  <a:ext cx="868" cy="510"/>
                  <a:chOff x="2342" y="2730"/>
                  <a:chExt cx="868" cy="510"/>
                </a:xfrm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Edge Coverage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EC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32786" name="Group 37"/>
                <p:cNvGrpSpPr/>
                <p:nvPr/>
              </p:nvGrpSpPr>
              <p:grpSpPr bwMode="auto">
                <a:xfrm>
                  <a:off x="2381" y="2012"/>
                  <a:ext cx="845" cy="510"/>
                  <a:chOff x="2360" y="2012"/>
                  <a:chExt cx="845" cy="510"/>
                </a:xfrm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Edge-Pair Coverage</a:t>
                    </a:r>
                    <a:endParaRPr lang="en-US" sz="18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EPC</a:t>
                    </a:r>
                    <a:endParaRPr lang="en-US" sz="18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32787" name="Group 38"/>
                <p:cNvGrpSpPr/>
                <p:nvPr/>
              </p:nvGrpSpPr>
              <p:grpSpPr bwMode="auto">
                <a:xfrm>
                  <a:off x="3149" y="1294"/>
                  <a:ext cx="1092" cy="510"/>
                  <a:chOff x="3153" y="1294"/>
                  <a:chExt cx="1092" cy="510"/>
                </a:xfrm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Prime Path Coverage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PPC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32788" name="Group 39"/>
                <p:cNvGrpSpPr/>
                <p:nvPr/>
              </p:nvGrpSpPr>
              <p:grpSpPr bwMode="auto">
                <a:xfrm>
                  <a:off x="3145" y="576"/>
                  <a:ext cx="1099" cy="510"/>
                  <a:chOff x="3145" y="576"/>
                  <a:chExt cx="1099" cy="510"/>
                </a:xfrm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Complete Path Coverage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CPC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99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32789" name="Group 40"/>
                <p:cNvGrpSpPr/>
                <p:nvPr/>
              </p:nvGrpSpPr>
              <p:grpSpPr bwMode="auto">
                <a:xfrm>
                  <a:off x="3800" y="2460"/>
                  <a:ext cx="1271" cy="510"/>
                  <a:chOff x="3707" y="3359"/>
                  <a:chExt cx="1147" cy="510"/>
                </a:xfrm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Complete Round Trip Coverage</a:t>
                    </a:r>
                    <a:endParaRPr lang="en-US" sz="18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CRTC</a:t>
                    </a:r>
                    <a:endParaRPr lang="en-US" sz="1800" dirty="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32790" name="Group 43"/>
                <p:cNvGrpSpPr/>
                <p:nvPr/>
              </p:nvGrpSpPr>
              <p:grpSpPr bwMode="auto">
                <a:xfrm>
                  <a:off x="798" y="1743"/>
                  <a:ext cx="1036" cy="510"/>
                  <a:chOff x="2310" y="2012"/>
                  <a:chExt cx="808" cy="510"/>
                </a:xfrm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All-DU-Paths Coverage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ADUP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32791" name="Group 46"/>
                <p:cNvGrpSpPr/>
                <p:nvPr/>
              </p:nvGrpSpPr>
              <p:grpSpPr bwMode="auto">
                <a:xfrm>
                  <a:off x="798" y="2460"/>
                  <a:ext cx="1037" cy="510"/>
                  <a:chOff x="2310" y="2012"/>
                  <a:chExt cx="809" cy="510"/>
                </a:xfrm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All-uses Coverage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AUC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32792" name="Group 49"/>
                <p:cNvGrpSpPr/>
                <p:nvPr/>
              </p:nvGrpSpPr>
              <p:grpSpPr bwMode="auto">
                <a:xfrm>
                  <a:off x="798" y="3176"/>
                  <a:ext cx="1037" cy="510"/>
                  <a:chOff x="2310" y="2012"/>
                  <a:chExt cx="809" cy="510"/>
                </a:xfrm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0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All-defs Coverage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a:t>ADC</a:t>
                    </a:r>
                    <a:endParaRPr lang="en-US" sz="1800">
                      <a:solidFill>
                        <a:schemeClr val="tx1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 sz="20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 sz="2000">
                    <a:latin typeface="Gill Sans MT" panose="020B0502020104020203" pitchFamily="34" charset="0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endCxn id="32814" idx="0"/>
            </p:cNvCxnSpPr>
            <p:nvPr/>
          </p:nvCxnSpPr>
          <p:spPr bwMode="auto">
            <a:xfrm rot="5400000">
              <a:off x="4034107" y="2098943"/>
              <a:ext cx="1454150" cy="73606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7.1-7.2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Graphs are a very </a:t>
            </a:r>
            <a:r>
              <a:rPr lang="en-US" dirty="0" smtClean="0">
                <a:solidFill>
                  <a:schemeClr val="accent1"/>
                </a:solidFill>
              </a:rPr>
              <a:t>powerful abstraction</a:t>
            </a:r>
            <a:r>
              <a:rPr lang="en-US" dirty="0" smtClean="0"/>
              <a:t> for designing tests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The various criteria allow lots of </a:t>
            </a:r>
            <a:r>
              <a:rPr lang="en-US" dirty="0" smtClean="0">
                <a:solidFill>
                  <a:schemeClr val="accent1"/>
                </a:solidFill>
              </a:rPr>
              <a:t>cost / benefit</a:t>
            </a:r>
            <a:r>
              <a:rPr lang="en-US" dirty="0" smtClean="0"/>
              <a:t> tradeoffs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These two sections are entirely at the “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 abstraction level</a:t>
            </a:r>
            <a:r>
              <a:rPr lang="en-US" dirty="0" smtClean="0"/>
              <a:t>” from chapter 2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Graphs appear in </a:t>
            </a:r>
            <a:r>
              <a:rPr lang="en-US" dirty="0" smtClean="0">
                <a:solidFill>
                  <a:schemeClr val="accent1"/>
                </a:solidFill>
              </a:rPr>
              <a:t>many situations</a:t>
            </a:r>
            <a:r>
              <a:rPr lang="en-US" dirty="0" smtClean="0"/>
              <a:t> in software</a:t>
            </a:r>
            <a:endParaRPr lang="en-US" dirty="0" smtClean="0"/>
          </a:p>
          <a:p>
            <a:pPr lvl="1">
              <a:lnSpc>
                <a:spcPct val="114000"/>
              </a:lnSpc>
            </a:pPr>
            <a:r>
              <a:rPr lang="en-US" dirty="0" smtClean="0"/>
              <a:t>As discussed in the rest of chapter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2734"/>
            <a:ext cx="7772400" cy="2800643"/>
          </a:xfrm>
        </p:spPr>
        <p:txBody>
          <a:bodyPr/>
          <a:lstStyle/>
          <a:p>
            <a:r>
              <a:rPr lang="en-US" dirty="0" smtClean="0"/>
              <a:t>Introduction to Software Testing</a:t>
            </a:r>
            <a:br>
              <a:rPr lang="en-US" dirty="0" smtClean="0"/>
            </a:br>
            <a:r>
              <a:rPr lang="en-US" dirty="0" smtClean="0"/>
              <a:t>Chapter 7.3</a:t>
            </a:r>
            <a:br>
              <a:rPr lang="en-US" dirty="0" smtClean="0"/>
            </a:br>
            <a:r>
              <a:rPr lang="en-US" dirty="0" smtClean="0"/>
              <a:t>Graph Coverage for Source Code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4332" y="3363914"/>
            <a:ext cx="7315200" cy="2351087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81587" y="6413882"/>
            <a:ext cx="3425767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0" i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110E1BA-E788-4A36-9125-96239943AB91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382713"/>
            <a:ext cx="8867775" cy="4881562"/>
          </a:xfrm>
        </p:spPr>
        <p:txBody>
          <a:bodyPr/>
          <a:lstStyle/>
          <a:p>
            <a:r>
              <a:rPr lang="en-US" dirty="0"/>
              <a:t>A common application of graph criteria is to program </a:t>
            </a:r>
            <a:r>
              <a:rPr lang="en-US" dirty="0">
                <a:solidFill>
                  <a:schemeClr val="tx2"/>
                </a:solidFill>
              </a:rPr>
              <a:t>source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Graph</a:t>
            </a:r>
            <a:r>
              <a:rPr lang="en-US" dirty="0"/>
              <a:t> : Usually the control flow graph (CFG)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Node coverage</a:t>
            </a:r>
            <a:r>
              <a:rPr lang="en-US" dirty="0"/>
              <a:t> : Execute every statement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Edge coverage</a:t>
            </a:r>
            <a:r>
              <a:rPr lang="en-US" dirty="0"/>
              <a:t> : Execute every branch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 : Looping structures such as for loops, while loops, etc.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Data flow coverage</a:t>
            </a:r>
            <a:r>
              <a:rPr lang="en-US" dirty="0"/>
              <a:t> : Augment the CFG</a:t>
            </a:r>
            <a:endParaRPr lang="en-US" dirty="0"/>
          </a:p>
          <a:p>
            <a:pPr lvl="1"/>
            <a:r>
              <a:rPr lang="en-US" dirty="0" err="1"/>
              <a:t>defs</a:t>
            </a:r>
            <a:r>
              <a:rPr lang="en-US" dirty="0"/>
              <a:t> are statements that assign values to variables</a:t>
            </a:r>
            <a:endParaRPr lang="en-US" dirty="0"/>
          </a:p>
          <a:p>
            <a:pPr lvl="1"/>
            <a:r>
              <a:rPr lang="en-US" dirty="0"/>
              <a:t>uses are statements that use variables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80E542F-F1EA-4011-BEA9-FD68FB30A2C4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Flow Graphs</a:t>
            </a:r>
            <a:endParaRPr 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CFG</a:t>
            </a:r>
            <a:r>
              <a:rPr lang="en-US" dirty="0" smtClean="0"/>
              <a:t> models all executions of a method by describing control structures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Nodes</a:t>
            </a:r>
            <a:r>
              <a:rPr lang="en-US" dirty="0" smtClean="0"/>
              <a:t> : Statements or sequences of statements (basic blocks)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Edges</a:t>
            </a:r>
            <a:r>
              <a:rPr lang="en-US" dirty="0" smtClean="0"/>
              <a:t> : Transfers of control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Basic Block</a:t>
            </a:r>
            <a:r>
              <a:rPr lang="en-US" dirty="0" smtClean="0"/>
              <a:t> : A sequence of statements such that if the first statement is executed, all statements will be (no branches)</a:t>
            </a:r>
            <a:endParaRPr lang="en-US" dirty="0" smtClean="0"/>
          </a:p>
          <a:p>
            <a:r>
              <a:rPr lang="en-US" dirty="0" smtClean="0"/>
              <a:t>CFGs are sometimes annotated with extra information</a:t>
            </a:r>
            <a:endParaRPr lang="en-US" dirty="0" smtClean="0"/>
          </a:p>
          <a:p>
            <a:pPr lvl="1"/>
            <a:r>
              <a:rPr lang="en-US" dirty="0" smtClean="0"/>
              <a:t>branch predicates</a:t>
            </a:r>
            <a:endParaRPr lang="en-US" dirty="0" smtClean="0"/>
          </a:p>
          <a:p>
            <a:pPr lvl="1"/>
            <a:r>
              <a:rPr lang="en-US" dirty="0" err="1" smtClean="0"/>
              <a:t>defs</a:t>
            </a:r>
            <a:endParaRPr lang="en-US" dirty="0" smtClean="0"/>
          </a:p>
          <a:p>
            <a:pPr lvl="1"/>
            <a:r>
              <a:rPr lang="en-US" dirty="0" smtClean="0"/>
              <a:t>uses</a:t>
            </a:r>
            <a:endParaRPr lang="en-US" dirty="0" smtClean="0"/>
          </a:p>
          <a:p>
            <a:r>
              <a:rPr lang="en-US" dirty="0" smtClean="0"/>
              <a:t>Rules for translating statements into graphs …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CFG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 one node for each basic block</a:t>
            </a:r>
            <a:endParaRPr lang="en-US"/>
          </a:p>
          <a:p>
            <a:r>
              <a:rPr lang="en-US"/>
              <a:t>Connects basic block with edge </a:t>
            </a:r>
            <a:endParaRPr lang="en-US"/>
          </a:p>
          <a:p>
            <a:r>
              <a:rPr lang="en-US"/>
              <a:t>Label each edge with branch predicate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6A85067-8029-4B11-9218-99F57D2F78EB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342449" y="3213100"/>
            <a:ext cx="1577975" cy="224536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if (x ==0)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y = 0;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x = x + 1;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}else{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y++;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022340" y="3679191"/>
            <a:ext cx="657860" cy="719455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15430" y="3839210"/>
            <a:ext cx="2857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AFD00"/>
                </a:solidFill>
                <a:latin typeface="Times New Roman" panose="02020603050405020304" pitchFamily="18" charset="0"/>
              </a:rPr>
              <a:t>Basic Blocks (One Node)</a:t>
            </a: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022340" y="4714241"/>
            <a:ext cx="657860" cy="436245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51956" y="4714241"/>
            <a:ext cx="3006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AFD00"/>
                </a:solidFill>
                <a:latin typeface="Times New Roman" panose="02020603050405020304" pitchFamily="18" charset="0"/>
              </a:rPr>
              <a:t>Basic Block </a:t>
            </a:r>
            <a:r>
              <a:rPr lang="en-US" sz="2000" b="1">
                <a:solidFill>
                  <a:srgbClr val="FAFD00"/>
                </a:solidFill>
                <a:latin typeface="Times New Roman" panose="02020603050405020304" pitchFamily="18" charset="0"/>
                <a:sym typeface="+mn-ea"/>
              </a:rPr>
              <a:t> (One Node)</a:t>
            </a: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AFD00"/>
                </a:solidFill>
                <a:latin typeface="Times New Roman" panose="02020603050405020304" pitchFamily="18" charset="0"/>
              </a:rPr>
              <a:t> </a:t>
            </a: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0586" y="3213100"/>
            <a:ext cx="995045" cy="466090"/>
          </a:xfrm>
          <a:prstGeom prst="rect">
            <a:avLst/>
          </a:prstGeom>
          <a:noFill/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75630" y="2518410"/>
            <a:ext cx="1159510" cy="640080"/>
            <a:chOff x="6538" y="3118"/>
            <a:chExt cx="1826" cy="1008"/>
          </a:xfrm>
        </p:grpSpPr>
        <p:sp>
          <p:nvSpPr>
            <p:cNvPr id="13" name="Text Box 12"/>
            <p:cNvSpPr txBox="1"/>
            <p:nvPr/>
          </p:nvSpPr>
          <p:spPr>
            <a:xfrm>
              <a:off x="7197" y="3118"/>
              <a:ext cx="1167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rPr>
                <a:t>Edge</a:t>
              </a: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538" y="3645"/>
              <a:ext cx="659" cy="481"/>
            </a:xfrm>
            <a:prstGeom prst="straightConnector1">
              <a:avLst/>
            </a:prstGeom>
            <a:ln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9D02017-72CA-4B0C-8359-F14347D77C6E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CFG : The if Statement</a:t>
            </a:r>
            <a:endParaRPr lang="en-US" smtClean="0"/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276476" y="1298576"/>
            <a:ext cx="1577975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if (x &lt; y)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y = 0;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x = x + 1;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else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x = y;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911601" y="1560513"/>
            <a:ext cx="3240088" cy="2324100"/>
            <a:chOff x="1251" y="873"/>
            <a:chExt cx="2041" cy="1464"/>
          </a:xfrm>
        </p:grpSpPr>
        <p:grpSp>
          <p:nvGrpSpPr>
            <p:cNvPr id="17434" name="Group 5"/>
            <p:cNvGrpSpPr/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17439" name="Group 6"/>
              <p:cNvGrpSpPr/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17455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>
                      <a:solidFill>
                        <a:srgbClr val="FFFFFF"/>
                      </a:solidFill>
                      <a:latin typeface="Gill Sans MT" panose="020B0502020104020203" pitchFamily="34" charset="0"/>
                    </a:rPr>
                    <a:t>4</a:t>
                  </a:r>
                  <a:endParaRPr lang="en-US" sz="2000" b="1" dirty="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40" name="Group 9"/>
              <p:cNvGrpSpPr/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17453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>
                      <a:solidFill>
                        <a:srgbClr val="FFFFFF"/>
                      </a:solidFill>
                      <a:latin typeface="Helvetica" charset="0"/>
                      <a:cs typeface="Helvetica" charset="0"/>
                    </a:rPr>
                    <a:t>1</a:t>
                  </a:r>
                  <a:endParaRPr lang="en-US" sz="2000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7441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2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3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4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445" name="Group 16"/>
              <p:cNvGrpSpPr/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17447" name="Group 17"/>
                <p:cNvGrpSpPr/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 dirty="0">
                        <a:solidFill>
                          <a:srgbClr val="FFFFFF"/>
                        </a:solidFill>
                        <a:latin typeface="Gill Sans MT" panose="020B0502020104020203" pitchFamily="34" charset="0"/>
                      </a:rPr>
                      <a:t>2</a:t>
                    </a:r>
                    <a:endParaRPr lang="en-US" sz="2000" b="1" dirty="0">
                      <a:solidFill>
                        <a:srgbClr val="FFFFFF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p:grpSp>
            <p:grpSp>
              <p:nvGrpSpPr>
                <p:cNvPr id="17448" name="Group 20"/>
                <p:cNvGrpSpPr/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174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" y="1769"/>
                    <a:ext cx="205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FFFFFF"/>
                        </a:solidFill>
                        <a:latin typeface="Gill Sans MT" panose="020B0502020104020203" pitchFamily="34" charset="0"/>
                      </a:rPr>
                      <a:t>3</a:t>
                    </a:r>
                    <a:endParaRPr lang="en-US" sz="2000" b="1">
                      <a:solidFill>
                        <a:srgbClr val="FFFFFF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7446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35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55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&gt;= y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7436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&lt; y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= y</a:t>
              </a:r>
              <a:endParaRPr lang="en-US" sz="1600" b="1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7438" name="Text Box 27"/>
            <p:cNvSpPr txBox="1">
              <a:spLocks noChangeArrowheads="1"/>
            </p:cNvSpPr>
            <p:nvPr/>
          </p:nvSpPr>
          <p:spPr bwMode="auto">
            <a:xfrm>
              <a:off x="1251" y="1560"/>
              <a:ext cx="6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y = 0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= x + 1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6230939" y="4171951"/>
            <a:ext cx="1577975" cy="1628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if (x &lt; y)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y = 0;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x = x + 1;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9" name="Group 29"/>
          <p:cNvGrpSpPr/>
          <p:nvPr/>
        </p:nvGrpSpPr>
        <p:grpSpPr bwMode="auto">
          <a:xfrm>
            <a:off x="7826381" y="3824288"/>
            <a:ext cx="2582866" cy="2324100"/>
            <a:chOff x="3129" y="2035"/>
            <a:chExt cx="1627" cy="1464"/>
          </a:xfrm>
        </p:grpSpPr>
        <p:grpSp>
          <p:nvGrpSpPr>
            <p:cNvPr id="17418" name="Group 30"/>
            <p:cNvGrpSpPr/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3</a:t>
                </a:r>
                <a:endParaRPr lang="en-US" sz="2000" b="1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7419" name="Group 33"/>
            <p:cNvGrpSpPr/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1</a:t>
                </a:r>
                <a:endParaRPr lang="en-US" sz="2000" b="1" dirty="0">
                  <a:solidFill>
                    <a:srgbClr val="FFFFFF"/>
                  </a:solidFill>
                  <a:latin typeface="Helvetica" charset="0"/>
                  <a:cs typeface="Helvetica" charset="0"/>
                </a:endParaRP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423" name="Group 39"/>
            <p:cNvGrpSpPr/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2</a:t>
                </a:r>
                <a:endParaRPr lang="en-US" sz="2000" b="1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53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&gt;= y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&lt; y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29" y="2722"/>
              <a:ext cx="65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y = 0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= x + 1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89490" y="1979882"/>
            <a:ext cx="1712913" cy="132343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graph. Label the edges with the Java statements.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62151" y="4561901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 and label the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  <p:bldP spid="49" grpId="0" animBg="1"/>
      <p:bldP spid="49" grpId="1" animBg="1"/>
      <p:bldP spid="51" grpId="0" animBg="1"/>
      <p:bldP spid="5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21B722-A18C-4877-B1A8-18B64CFE5CA0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CFG : The if-Return Statement</a:t>
            </a:r>
            <a:endParaRPr lang="en-US" smtClean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3430589" y="1595439"/>
            <a:ext cx="1577975" cy="19335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if (x &lt; y)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return;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print (x);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return;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2" name="Group 77"/>
          <p:cNvGrpSpPr/>
          <p:nvPr/>
        </p:nvGrpSpPr>
        <p:grpSpPr bwMode="auto">
          <a:xfrm>
            <a:off x="5946778" y="1595438"/>
            <a:ext cx="3216278" cy="2413000"/>
            <a:chOff x="2786" y="1005"/>
            <a:chExt cx="2026" cy="1520"/>
          </a:xfrm>
        </p:grpSpPr>
        <p:grpSp>
          <p:nvGrpSpPr>
            <p:cNvPr id="18443" name="Group 49"/>
            <p:cNvGrpSpPr/>
            <p:nvPr/>
          </p:nvGrpSpPr>
          <p:grpSpPr bwMode="auto">
            <a:xfrm>
              <a:off x="3799" y="2173"/>
              <a:ext cx="350" cy="296"/>
              <a:chOff x="4738" y="2684"/>
              <a:chExt cx="350" cy="296"/>
            </a:xfrm>
          </p:grpSpPr>
          <p:sp>
            <p:nvSpPr>
              <p:cNvPr id="18457" name="Oval 5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8" name="Text Box 5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3</a:t>
                </a:r>
                <a:endParaRPr lang="en-US" sz="2000" b="1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8444" name="Group 52"/>
            <p:cNvGrpSpPr/>
            <p:nvPr/>
          </p:nvGrpSpPr>
          <p:grpSpPr bwMode="auto">
            <a:xfrm>
              <a:off x="3799" y="1199"/>
              <a:ext cx="350" cy="296"/>
              <a:chOff x="3838" y="2684"/>
              <a:chExt cx="350" cy="296"/>
            </a:xfrm>
          </p:grpSpPr>
          <p:sp>
            <p:nvSpPr>
              <p:cNvPr id="18455" name="Oval 5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6" name="Text Box 5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1</a:t>
                </a:r>
                <a:endParaRPr lang="en-US" sz="2000" b="1" dirty="0">
                  <a:solidFill>
                    <a:srgbClr val="FFFFFF"/>
                  </a:solidFill>
                  <a:latin typeface="Helvetica" charset="0"/>
                  <a:cs typeface="Helvetica" charset="0"/>
                </a:endParaRPr>
              </a:p>
            </p:txBody>
          </p:sp>
        </p:grpSp>
        <p:sp>
          <p:nvSpPr>
            <p:cNvPr id="18445" name="Line 55"/>
            <p:cNvSpPr>
              <a:spLocks noChangeShapeType="1"/>
            </p:cNvSpPr>
            <p:nvPr/>
          </p:nvSpPr>
          <p:spPr bwMode="auto">
            <a:xfrm flipV="1">
              <a:off x="3721" y="148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6" name="Line 58"/>
            <p:cNvSpPr>
              <a:spLocks noChangeShapeType="1"/>
            </p:cNvSpPr>
            <p:nvPr/>
          </p:nvSpPr>
          <p:spPr bwMode="auto">
            <a:xfrm>
              <a:off x="3974" y="100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8447" name="Group 60"/>
            <p:cNvGrpSpPr/>
            <p:nvPr/>
          </p:nvGrpSpPr>
          <p:grpSpPr bwMode="auto">
            <a:xfrm>
              <a:off x="3434" y="1686"/>
              <a:ext cx="350" cy="296"/>
              <a:chOff x="4288" y="1746"/>
              <a:chExt cx="350" cy="296"/>
            </a:xfrm>
          </p:grpSpPr>
          <p:sp>
            <p:nvSpPr>
              <p:cNvPr id="18453" name="Oval 6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4" name="Text Box 62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2</a:t>
                </a:r>
                <a:endParaRPr lang="en-US" sz="2000" b="1" dirty="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8448" name="Line 66"/>
            <p:cNvSpPr>
              <a:spLocks noChangeShapeType="1"/>
            </p:cNvSpPr>
            <p:nvPr/>
          </p:nvSpPr>
          <p:spPr bwMode="auto">
            <a:xfrm>
              <a:off x="3973" y="150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9" name="Text Box 67"/>
            <p:cNvSpPr txBox="1">
              <a:spLocks noChangeArrowheads="1"/>
            </p:cNvSpPr>
            <p:nvPr/>
          </p:nvSpPr>
          <p:spPr bwMode="auto">
            <a:xfrm>
              <a:off x="3940" y="1634"/>
              <a:ext cx="61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&gt;= y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8450" name="Text Box 68"/>
            <p:cNvSpPr txBox="1">
              <a:spLocks noChangeArrowheads="1"/>
            </p:cNvSpPr>
            <p:nvPr/>
          </p:nvSpPr>
          <p:spPr bwMode="auto">
            <a:xfrm>
              <a:off x="3407" y="1392"/>
              <a:ext cx="52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&lt; y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8451" name="Text Box 70"/>
            <p:cNvSpPr txBox="1">
              <a:spLocks noChangeArrowheads="1"/>
            </p:cNvSpPr>
            <p:nvPr/>
          </p:nvSpPr>
          <p:spPr bwMode="auto">
            <a:xfrm>
              <a:off x="2786" y="1762"/>
              <a:ext cx="65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return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8452" name="Text Box 72"/>
            <p:cNvSpPr txBox="1">
              <a:spLocks noChangeArrowheads="1"/>
            </p:cNvSpPr>
            <p:nvPr/>
          </p:nvSpPr>
          <p:spPr bwMode="auto">
            <a:xfrm>
              <a:off x="4156" y="2205"/>
              <a:ext cx="65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print (x)</a:t>
              </a:r>
              <a:endParaRPr lang="en-US" b="1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return</a:t>
              </a:r>
              <a:endParaRPr lang="en-US" b="1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6" name="Group 78"/>
          <p:cNvGrpSpPr/>
          <p:nvPr/>
        </p:nvGrpSpPr>
        <p:grpSpPr bwMode="auto">
          <a:xfrm>
            <a:off x="1790701" y="3262313"/>
            <a:ext cx="5788025" cy="1966912"/>
            <a:chOff x="168" y="2055"/>
            <a:chExt cx="3646" cy="1239"/>
          </a:xfrm>
        </p:grpSpPr>
        <p:sp>
          <p:nvSpPr>
            <p:cNvPr id="18441" name="AutoShape 74"/>
            <p:cNvSpPr/>
            <p:nvPr/>
          </p:nvSpPr>
          <p:spPr bwMode="auto">
            <a:xfrm>
              <a:off x="168" y="2823"/>
              <a:ext cx="2756" cy="471"/>
            </a:xfrm>
            <a:prstGeom prst="borderCallout2">
              <a:avLst>
                <a:gd name="adj1" fmla="val 15287"/>
                <a:gd name="adj2" fmla="val 101884"/>
                <a:gd name="adj3" fmla="val 15287"/>
                <a:gd name="adj4" fmla="val 115153"/>
                <a:gd name="adj5" fmla="val -105306"/>
                <a:gd name="adj6" fmla="val 123361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No edge from node 2 to 3.</a:t>
              </a:r>
              <a:endParaRPr lang="en-US" sz="2000" b="1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The return nodes must be distinct.</a:t>
              </a:r>
              <a:endParaRPr lang="en-US" sz="2000" b="1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442" name="Oval 76"/>
            <p:cNvSpPr>
              <a:spLocks noChangeArrowheads="1"/>
            </p:cNvSpPr>
            <p:nvPr/>
          </p:nvSpPr>
          <p:spPr bwMode="auto">
            <a:xfrm rot="-1829067">
              <a:off x="3374" y="2055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72167" y="1289276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 and label the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99ECA0C-F5DF-478D-A78A-55CA7BBBC86F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782763"/>
            <a:ext cx="8867775" cy="4481512"/>
          </a:xfrm>
        </p:spPr>
        <p:txBody>
          <a:bodyPr/>
          <a:lstStyle/>
          <a:p>
            <a:r>
              <a:rPr lang="en-US" dirty="0" smtClean="0"/>
              <a:t>Loops require “</a:t>
            </a:r>
            <a:r>
              <a:rPr lang="en-US" i="1" dirty="0" smtClean="0"/>
              <a:t>extra</a:t>
            </a:r>
            <a:r>
              <a:rPr lang="en-US" dirty="0" smtClean="0"/>
              <a:t>” nodes to be added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Nodes that </a:t>
            </a:r>
            <a:r>
              <a:rPr lang="en-US" dirty="0" smtClean="0">
                <a:solidFill>
                  <a:schemeClr val="tx2"/>
                </a:solidFill>
              </a:rPr>
              <a:t>do not </a:t>
            </a:r>
            <a:r>
              <a:rPr lang="en-US" dirty="0" smtClean="0"/>
              <a:t>represent statements or basic blocks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8099029-27F8-44FB-9F3E-D8A2053D9F64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CFG : while and for Loops</a:t>
            </a:r>
            <a:endParaRPr lang="en-US" smtClean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905001" y="1509714"/>
            <a:ext cx="1668463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x = 0;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while (x &lt; y)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y = f (x, y);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x = x + 1;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return (x);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2" name="Group 63"/>
          <p:cNvGrpSpPr/>
          <p:nvPr/>
        </p:nvGrpSpPr>
        <p:grpSpPr bwMode="auto">
          <a:xfrm>
            <a:off x="4102100" y="1042989"/>
            <a:ext cx="1182688" cy="777875"/>
            <a:chOff x="1904" y="888"/>
            <a:chExt cx="745" cy="490"/>
          </a:xfrm>
        </p:grpSpPr>
        <p:grpSp>
          <p:nvGrpSpPr>
            <p:cNvPr id="20542" name="Group 10"/>
            <p:cNvGrpSpPr/>
            <p:nvPr/>
          </p:nvGrpSpPr>
          <p:grpSpPr bwMode="auto">
            <a:xfrm>
              <a:off x="2299" y="1082"/>
              <a:ext cx="350" cy="296"/>
              <a:chOff x="3838" y="2684"/>
              <a:chExt cx="350" cy="296"/>
            </a:xfrm>
          </p:grpSpPr>
          <p:sp>
            <p:nvSpPr>
              <p:cNvPr id="20545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20546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1</a:t>
                </a:r>
                <a:endParaRPr lang="en-US" sz="2000" b="1" dirty="0">
                  <a:solidFill>
                    <a:srgbClr val="FFFFFF"/>
                  </a:solidFill>
                  <a:latin typeface="Helvetica" charset="0"/>
                  <a:cs typeface="Helvetica" charset="0"/>
                </a:endParaRPr>
              </a:p>
            </p:txBody>
          </p:sp>
        </p:grpSp>
        <p:sp>
          <p:nvSpPr>
            <p:cNvPr id="20543" name="Line 16"/>
            <p:cNvSpPr>
              <a:spLocks noChangeShapeType="1"/>
            </p:cNvSpPr>
            <p:nvPr/>
          </p:nvSpPr>
          <p:spPr bwMode="auto">
            <a:xfrm>
              <a:off x="2474" y="888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0544" name="Text Box 27"/>
            <p:cNvSpPr txBox="1">
              <a:spLocks noChangeArrowheads="1"/>
            </p:cNvSpPr>
            <p:nvPr/>
          </p:nvSpPr>
          <p:spPr bwMode="auto">
            <a:xfrm>
              <a:off x="1904" y="1123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= 0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" name="Group 69"/>
          <p:cNvGrpSpPr/>
          <p:nvPr/>
        </p:nvGrpSpPr>
        <p:grpSpPr bwMode="auto">
          <a:xfrm>
            <a:off x="4183063" y="2986089"/>
            <a:ext cx="1631950" cy="1041400"/>
            <a:chOff x="1955" y="2112"/>
            <a:chExt cx="1028" cy="656"/>
          </a:xfrm>
        </p:grpSpPr>
        <p:grpSp>
          <p:nvGrpSpPr>
            <p:cNvPr id="20534" name="Group 21"/>
            <p:cNvGrpSpPr/>
            <p:nvPr/>
          </p:nvGrpSpPr>
          <p:grpSpPr bwMode="auto">
            <a:xfrm>
              <a:off x="2633" y="2112"/>
              <a:ext cx="350" cy="296"/>
              <a:chOff x="4288" y="1746"/>
              <a:chExt cx="350" cy="296"/>
            </a:xfrm>
          </p:grpSpPr>
          <p:sp>
            <p:nvSpPr>
              <p:cNvPr id="20540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20541" name="Text Box 2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4</a:t>
                </a:r>
                <a:endParaRPr lang="en-US" sz="2000" b="1" dirty="0">
                  <a:solidFill>
                    <a:srgbClr val="FFFFFF"/>
                  </a:solidFill>
                  <a:latin typeface="Helvetica" charset="0"/>
                  <a:cs typeface="Helvetica" charset="0"/>
                </a:endParaRPr>
              </a:p>
            </p:txBody>
          </p:sp>
        </p:grpSp>
        <p:grpSp>
          <p:nvGrpSpPr>
            <p:cNvPr id="20535" name="Group 65"/>
            <p:cNvGrpSpPr/>
            <p:nvPr/>
          </p:nvGrpSpPr>
          <p:grpSpPr bwMode="auto">
            <a:xfrm>
              <a:off x="1955" y="2112"/>
              <a:ext cx="698" cy="656"/>
              <a:chOff x="1955" y="2112"/>
              <a:chExt cx="698" cy="656"/>
            </a:xfrm>
          </p:grpSpPr>
          <p:grpSp>
            <p:nvGrpSpPr>
              <p:cNvPr id="20536" name="Group 18"/>
              <p:cNvGrpSpPr/>
              <p:nvPr/>
            </p:nvGrpSpPr>
            <p:grpSpPr bwMode="auto">
              <a:xfrm>
                <a:off x="2023" y="2112"/>
                <a:ext cx="350" cy="296"/>
                <a:chOff x="4288" y="1746"/>
                <a:chExt cx="350" cy="296"/>
              </a:xfrm>
            </p:grpSpPr>
            <p:sp>
              <p:nvSpPr>
                <p:cNvPr id="20538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Helvetica" charset="0"/>
                    <a:cs typeface="Helvetica" charset="0"/>
                  </a:endParaRPr>
                </a:p>
              </p:txBody>
            </p:sp>
            <p:sp>
              <p:nvSpPr>
                <p:cNvPr id="205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56" y="1769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>
                      <a:solidFill>
                        <a:srgbClr val="FFFFFF"/>
                      </a:solidFill>
                      <a:latin typeface="Helvetica" charset="0"/>
                      <a:cs typeface="Helvetica" charset="0"/>
                    </a:rPr>
                    <a:t>3</a:t>
                  </a:r>
                  <a:endParaRPr lang="en-US" sz="2000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20537" name="Text Box 28"/>
              <p:cNvSpPr txBox="1">
                <a:spLocks noChangeArrowheads="1"/>
              </p:cNvSpPr>
              <p:nvPr/>
            </p:nvSpPr>
            <p:spPr bwMode="auto">
              <a:xfrm>
                <a:off x="1955" y="2448"/>
                <a:ext cx="698" cy="3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y =f(</a:t>
                </a:r>
                <a:r>
                  <a:rPr lang="en-US" b="1" dirty="0" err="1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x,y</a:t>
                </a:r>
                <a:r>
                  <a:rPr lang="en-US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)</a:t>
                </a:r>
                <a:endPara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endParaRPr>
              </a:p>
              <a:p>
                <a:pPr algn="ctr" eaLnBrk="0" fontAlgn="base" hangingPunct="0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x = x + 1</a:t>
                </a:r>
                <a:endPara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endParaRPr>
              </a:p>
            </p:txBody>
          </p:sp>
        </p:grpSp>
      </p:grpSp>
      <p:grpSp>
        <p:nvGrpSpPr>
          <p:cNvPr id="8" name="Group 68"/>
          <p:cNvGrpSpPr/>
          <p:nvPr/>
        </p:nvGrpSpPr>
        <p:grpSpPr bwMode="auto">
          <a:xfrm>
            <a:off x="4179887" y="2276476"/>
            <a:ext cx="1901824" cy="1120775"/>
            <a:chOff x="1953" y="1665"/>
            <a:chExt cx="1198" cy="706"/>
          </a:xfrm>
        </p:grpSpPr>
        <p:sp>
          <p:nvSpPr>
            <p:cNvPr id="20529" name="Line 14"/>
            <p:cNvSpPr>
              <a:spLocks noChangeShapeType="1"/>
            </p:cNvSpPr>
            <p:nvPr/>
          </p:nvSpPr>
          <p:spPr bwMode="auto">
            <a:xfrm>
              <a:off x="2566" y="1910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0530" name="Line 24"/>
            <p:cNvSpPr>
              <a:spLocks noChangeShapeType="1"/>
            </p:cNvSpPr>
            <p:nvPr/>
          </p:nvSpPr>
          <p:spPr bwMode="auto">
            <a:xfrm flipH="1">
              <a:off x="2296" y="1918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0531" name="Text Box 25"/>
            <p:cNvSpPr txBox="1">
              <a:spLocks noChangeArrowheads="1"/>
            </p:cNvSpPr>
            <p:nvPr/>
          </p:nvSpPr>
          <p:spPr bwMode="auto">
            <a:xfrm>
              <a:off x="2580" y="1850"/>
              <a:ext cx="57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&gt;= y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0532" name="Text Box 26"/>
            <p:cNvSpPr txBox="1">
              <a:spLocks noChangeArrowheads="1"/>
            </p:cNvSpPr>
            <p:nvPr/>
          </p:nvSpPr>
          <p:spPr bwMode="auto">
            <a:xfrm>
              <a:off x="1953" y="1850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&lt; y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0533" name="AutoShape 30"/>
            <p:cNvCxnSpPr>
              <a:cxnSpLocks noChangeShapeType="1"/>
              <a:stCxn id="20538" idx="3"/>
              <a:endCxn id="20503" idx="1"/>
            </p:cNvCxnSpPr>
            <p:nvPr/>
          </p:nvCxnSpPr>
          <p:spPr bwMode="auto">
            <a:xfrm rot="5400000" flipH="1" flipV="1">
              <a:off x="1860" y="1879"/>
              <a:ext cx="706" cy="277"/>
            </a:xfrm>
            <a:prstGeom prst="curvedConnector5">
              <a:avLst>
                <a:gd name="adj1" fmla="val -25639"/>
                <a:gd name="adj2" fmla="val -145852"/>
                <a:gd name="adj3" fmla="val 12563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4848395" y="4071938"/>
            <a:ext cx="2662237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for (x = 0; x &lt; y; x++)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y = f (x, y);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return (x);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9" name="Group 77"/>
          <p:cNvGrpSpPr/>
          <p:nvPr/>
        </p:nvGrpSpPr>
        <p:grpSpPr bwMode="auto">
          <a:xfrm>
            <a:off x="9058276" y="2341563"/>
            <a:ext cx="555625" cy="1162050"/>
            <a:chOff x="4746" y="1706"/>
            <a:chExt cx="350" cy="732"/>
          </a:xfrm>
        </p:grpSpPr>
        <p:grpSp>
          <p:nvGrpSpPr>
            <p:cNvPr id="20524" name="Group 37"/>
            <p:cNvGrpSpPr/>
            <p:nvPr/>
          </p:nvGrpSpPr>
          <p:grpSpPr bwMode="auto">
            <a:xfrm>
              <a:off x="4746" y="1900"/>
              <a:ext cx="350" cy="296"/>
              <a:chOff x="3838" y="2684"/>
              <a:chExt cx="350" cy="296"/>
            </a:xfrm>
          </p:grpSpPr>
          <p:sp>
            <p:nvSpPr>
              <p:cNvPr id="20527" name="Oval 38" descr="Light downward diagonal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8" name="Text Box 39" descr="Light downward diagonal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1</a:t>
                </a:r>
                <a:endParaRPr lang="en-US" sz="2000" b="1" dirty="0">
                  <a:solidFill>
                    <a:srgbClr val="FFFFFF"/>
                  </a:solidFill>
                  <a:latin typeface="Helvetica" charset="0"/>
                  <a:cs typeface="Helvetica" charset="0"/>
                </a:endParaRPr>
              </a:p>
            </p:txBody>
          </p:sp>
        </p:grpSp>
        <p:sp>
          <p:nvSpPr>
            <p:cNvPr id="20525" name="Line 41"/>
            <p:cNvSpPr>
              <a:spLocks noChangeShapeType="1"/>
            </p:cNvSpPr>
            <p:nvPr/>
          </p:nvSpPr>
          <p:spPr bwMode="auto">
            <a:xfrm flipH="1">
              <a:off x="4921" y="2193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26" name="Line 42"/>
            <p:cNvSpPr>
              <a:spLocks noChangeShapeType="1"/>
            </p:cNvSpPr>
            <p:nvPr/>
          </p:nvSpPr>
          <p:spPr bwMode="auto">
            <a:xfrm>
              <a:off x="4921" y="1706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5639" name="Text Box 55"/>
          <p:cNvSpPr txBox="1">
            <a:spLocks noChangeArrowheads="1"/>
          </p:cNvSpPr>
          <p:nvPr/>
        </p:nvSpPr>
        <p:spPr bwMode="auto">
          <a:xfrm>
            <a:off x="9126537" y="5316538"/>
            <a:ext cx="1167390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x = x + 1</a:t>
            </a:r>
            <a:endParaRPr lang="en-US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grpSp>
        <p:nvGrpSpPr>
          <p:cNvPr id="11" name="Group 71"/>
          <p:cNvGrpSpPr/>
          <p:nvPr/>
        </p:nvGrpSpPr>
        <p:grpSpPr bwMode="auto">
          <a:xfrm>
            <a:off x="7461252" y="3516314"/>
            <a:ext cx="2897188" cy="2122487"/>
            <a:chOff x="3740" y="2446"/>
            <a:chExt cx="1825" cy="1337"/>
          </a:xfrm>
        </p:grpSpPr>
        <p:grpSp>
          <p:nvGrpSpPr>
            <p:cNvPr id="20505" name="Group 34"/>
            <p:cNvGrpSpPr/>
            <p:nvPr/>
          </p:nvGrpSpPr>
          <p:grpSpPr bwMode="auto">
            <a:xfrm>
              <a:off x="4747" y="2446"/>
              <a:ext cx="350" cy="296"/>
              <a:chOff x="4738" y="2684"/>
              <a:chExt cx="350" cy="296"/>
            </a:xfrm>
          </p:grpSpPr>
          <p:sp>
            <p:nvSpPr>
              <p:cNvPr id="20522" name="Oval 35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3" name="Text Box 36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2</a:t>
                </a:r>
                <a:endParaRPr lang="en-US" sz="2000" b="1" dirty="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0506" name="Line 40"/>
            <p:cNvSpPr>
              <a:spLocks noChangeShapeType="1"/>
            </p:cNvSpPr>
            <p:nvPr/>
          </p:nvSpPr>
          <p:spPr bwMode="auto">
            <a:xfrm>
              <a:off x="5013" y="272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0507" name="Group 43"/>
            <p:cNvGrpSpPr/>
            <p:nvPr/>
          </p:nvGrpSpPr>
          <p:grpSpPr bwMode="auto">
            <a:xfrm>
              <a:off x="4468" y="2930"/>
              <a:ext cx="350" cy="296"/>
              <a:chOff x="4288" y="1746"/>
              <a:chExt cx="350" cy="296"/>
            </a:xfrm>
          </p:grpSpPr>
          <p:sp>
            <p:nvSpPr>
              <p:cNvPr id="20520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1" name="Text Box 45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3</a:t>
                </a:r>
                <a:endParaRPr lang="en-US" sz="2000" b="1" dirty="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20508" name="Group 46"/>
            <p:cNvGrpSpPr/>
            <p:nvPr/>
          </p:nvGrpSpPr>
          <p:grpSpPr bwMode="auto">
            <a:xfrm>
              <a:off x="5080" y="2930"/>
              <a:ext cx="350" cy="296"/>
              <a:chOff x="4288" y="1746"/>
              <a:chExt cx="350" cy="296"/>
            </a:xfrm>
          </p:grpSpPr>
          <p:sp>
            <p:nvSpPr>
              <p:cNvPr id="20518" name="Oval 4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9" name="Text Box 4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5</a:t>
                </a:r>
                <a:endParaRPr lang="en-US" sz="2000" b="1" dirty="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0509" name="Line 49"/>
            <p:cNvSpPr>
              <a:spLocks noChangeShapeType="1"/>
            </p:cNvSpPr>
            <p:nvPr/>
          </p:nvSpPr>
          <p:spPr bwMode="auto">
            <a:xfrm flipH="1">
              <a:off x="4743" y="2736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10" name="Text Box 50"/>
            <p:cNvSpPr txBox="1">
              <a:spLocks noChangeArrowheads="1"/>
            </p:cNvSpPr>
            <p:nvPr/>
          </p:nvSpPr>
          <p:spPr bwMode="auto">
            <a:xfrm>
              <a:off x="5027" y="2668"/>
              <a:ext cx="53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&gt;= y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0511" name="Text Box 51"/>
            <p:cNvSpPr txBox="1">
              <a:spLocks noChangeArrowheads="1"/>
            </p:cNvSpPr>
            <p:nvPr/>
          </p:nvSpPr>
          <p:spPr bwMode="auto">
            <a:xfrm>
              <a:off x="4400" y="2668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&lt; y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0512" name="Text Box 53"/>
            <p:cNvSpPr txBox="1">
              <a:spLocks noChangeArrowheads="1"/>
            </p:cNvSpPr>
            <p:nvPr/>
          </p:nvSpPr>
          <p:spPr bwMode="auto">
            <a:xfrm>
              <a:off x="3740" y="3028"/>
              <a:ext cx="799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y = f (x, y)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cxnSp>
          <p:nvCxnSpPr>
            <p:cNvPr id="20513" name="AutoShape 54"/>
            <p:cNvCxnSpPr>
              <a:cxnSpLocks noChangeShapeType="1"/>
              <a:stCxn id="20516" idx="3"/>
              <a:endCxn id="20522" idx="1"/>
            </p:cNvCxnSpPr>
            <p:nvPr/>
          </p:nvCxnSpPr>
          <p:spPr bwMode="auto">
            <a:xfrm rot="5400000" flipH="1" flipV="1">
              <a:off x="4027" y="2975"/>
              <a:ext cx="1263" cy="279"/>
            </a:xfrm>
            <a:prstGeom prst="curvedConnector5">
              <a:avLst>
                <a:gd name="adj1" fmla="val -14329"/>
                <a:gd name="adj2" fmla="val -175124"/>
                <a:gd name="adj3" fmla="val 11432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20514" name="Group 56"/>
            <p:cNvGrpSpPr/>
            <p:nvPr/>
          </p:nvGrpSpPr>
          <p:grpSpPr bwMode="auto">
            <a:xfrm>
              <a:off x="4468" y="3487"/>
              <a:ext cx="350" cy="296"/>
              <a:chOff x="4288" y="1746"/>
              <a:chExt cx="350" cy="296"/>
            </a:xfrm>
          </p:grpSpPr>
          <p:sp>
            <p:nvSpPr>
              <p:cNvPr id="20516" name="Oval 5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7" name="Text Box 58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4</a:t>
                </a:r>
                <a:endParaRPr lang="en-US" sz="2000" b="1" dirty="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0515" name="Line 59"/>
            <p:cNvSpPr>
              <a:spLocks noChangeShapeType="1"/>
            </p:cNvSpPr>
            <p:nvPr/>
          </p:nvSpPr>
          <p:spPr bwMode="auto">
            <a:xfrm flipH="1">
              <a:off x="4642" y="3232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70"/>
          <p:cNvGrpSpPr/>
          <p:nvPr/>
        </p:nvGrpSpPr>
        <p:grpSpPr bwMode="auto">
          <a:xfrm>
            <a:off x="4730751" y="1816100"/>
            <a:ext cx="2771776" cy="871538"/>
            <a:chOff x="2300" y="1375"/>
            <a:chExt cx="1746" cy="549"/>
          </a:xfrm>
        </p:grpSpPr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2474" y="1375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0500" name="Group 67"/>
            <p:cNvGrpSpPr/>
            <p:nvPr/>
          </p:nvGrpSpPr>
          <p:grpSpPr bwMode="auto">
            <a:xfrm>
              <a:off x="2300" y="1375"/>
              <a:ext cx="1746" cy="549"/>
              <a:chOff x="2300" y="1375"/>
              <a:chExt cx="1746" cy="549"/>
            </a:xfrm>
          </p:grpSpPr>
          <p:grpSp>
            <p:nvGrpSpPr>
              <p:cNvPr id="20501" name="Group 7"/>
              <p:cNvGrpSpPr/>
              <p:nvPr/>
            </p:nvGrpSpPr>
            <p:grpSpPr bwMode="auto">
              <a:xfrm>
                <a:off x="2300" y="1628"/>
                <a:ext cx="350" cy="296"/>
                <a:chOff x="4738" y="2684"/>
                <a:chExt cx="350" cy="296"/>
              </a:xfrm>
            </p:grpSpPr>
            <p:sp>
              <p:nvSpPr>
                <p:cNvPr id="20503" name="Oval 8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pattFill prst="dkDnDiag">
                  <a:fgClr>
                    <a:srgbClr val="0066FF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>
                      <a:solidFill>
                        <a:srgbClr val="FFFFFF"/>
                      </a:solidFill>
                      <a:latin typeface="Gill Sans MT" panose="020B0502020104020203" pitchFamily="34" charset="0"/>
                    </a:rPr>
                    <a:t>2</a:t>
                  </a:r>
                  <a:endParaRPr lang="en-US" sz="2000" b="1" dirty="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  <p:sp>
            <p:nvSpPr>
              <p:cNvPr id="20502" name="AutoShape 66"/>
              <p:cNvSpPr/>
              <p:nvPr/>
            </p:nvSpPr>
            <p:spPr bwMode="auto">
              <a:xfrm>
                <a:off x="2950" y="1375"/>
                <a:ext cx="1096" cy="262"/>
              </a:xfrm>
              <a:prstGeom prst="borderCallout2">
                <a:avLst>
                  <a:gd name="adj1" fmla="val 27481"/>
                  <a:gd name="adj2" fmla="val -4796"/>
                  <a:gd name="adj3" fmla="val 27481"/>
                  <a:gd name="adj4" fmla="val -23676"/>
                  <a:gd name="adj5" fmla="val 134731"/>
                  <a:gd name="adj6" fmla="val -35065"/>
                </a:avLst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i="1" dirty="0">
                    <a:solidFill>
                      <a:srgbClr val="FAFD00"/>
                    </a:solidFill>
                    <a:latin typeface="Gill Sans MT" panose="020B0502020104020203" pitchFamily="34" charset="0"/>
                  </a:rPr>
                  <a:t>dummy</a:t>
                </a:r>
                <a:r>
                  <a:rPr lang="en-US" sz="2000" b="1" dirty="0">
                    <a:solidFill>
                      <a:srgbClr val="FAFD00"/>
                    </a:solidFill>
                    <a:latin typeface="Gill Sans MT" panose="020B0502020104020203" pitchFamily="34" charset="0"/>
                  </a:rPr>
                  <a:t> node</a:t>
                </a:r>
                <a:endParaRPr lang="en-US" sz="2000" b="1" dirty="0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19" name="Group 78"/>
          <p:cNvGrpSpPr/>
          <p:nvPr/>
        </p:nvGrpSpPr>
        <p:grpSpPr bwMode="auto">
          <a:xfrm>
            <a:off x="6588125" y="2513014"/>
            <a:ext cx="2568575" cy="655637"/>
            <a:chOff x="3190" y="1814"/>
            <a:chExt cx="1618" cy="413"/>
          </a:xfrm>
        </p:grpSpPr>
        <p:sp>
          <p:nvSpPr>
            <p:cNvPr id="20497" name="Text Box 52"/>
            <p:cNvSpPr txBox="1">
              <a:spLocks noChangeArrowheads="1"/>
            </p:cNvSpPr>
            <p:nvPr/>
          </p:nvSpPr>
          <p:spPr bwMode="auto">
            <a:xfrm>
              <a:off x="4336" y="1941"/>
              <a:ext cx="47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x = 0</a:t>
              </a:r>
              <a:endParaRPr lang="en-US" b="1" dirty="0">
                <a:solidFill>
                  <a:srgbClr val="FFFF00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0498" name="AutoShape 72"/>
            <p:cNvSpPr/>
            <p:nvPr/>
          </p:nvSpPr>
          <p:spPr bwMode="auto">
            <a:xfrm>
              <a:off x="3190" y="1814"/>
              <a:ext cx="1198" cy="413"/>
            </a:xfrm>
            <a:prstGeom prst="borderCallout2">
              <a:avLst>
                <a:gd name="adj1" fmla="val 17435"/>
                <a:gd name="adj2" fmla="val 104301"/>
                <a:gd name="adj3" fmla="val 17435"/>
                <a:gd name="adj4" fmla="val 123926"/>
                <a:gd name="adj5" fmla="val 47218"/>
                <a:gd name="adj6" fmla="val 144264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implicitly initializes loop</a:t>
              </a:r>
              <a:endParaRPr lang="en-US" sz="2000" b="1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95660" name="AutoShape 76"/>
          <p:cNvSpPr/>
          <p:nvPr/>
        </p:nvSpPr>
        <p:spPr bwMode="auto">
          <a:xfrm>
            <a:off x="5828715" y="5900739"/>
            <a:ext cx="2246899" cy="655637"/>
          </a:xfrm>
          <a:prstGeom prst="borderCallout2">
            <a:avLst>
              <a:gd name="adj1" fmla="val 17435"/>
              <a:gd name="adj2" fmla="val 103944"/>
              <a:gd name="adj3" fmla="val 17435"/>
              <a:gd name="adj4" fmla="val 126954"/>
              <a:gd name="adj5" fmla="val -53755"/>
              <a:gd name="adj6" fmla="val 142319"/>
            </a:avLst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AFD00"/>
                </a:solidFill>
                <a:latin typeface="Gill Sans MT" panose="020B0502020104020203" pitchFamily="34" charset="0"/>
              </a:rPr>
              <a:t>implicitly increments loop</a:t>
            </a:r>
            <a:endParaRPr lang="en-US" sz="2000" b="1" dirty="0">
              <a:solidFill>
                <a:srgbClr val="FAFD00"/>
              </a:solidFill>
              <a:latin typeface="Gill Sans MT" panose="020B05020201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54426" y="1042989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 and label the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3175" y="3718263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 and label the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6" grpId="0" animBg="1"/>
      <p:bldP spid="195639" grpId="0"/>
      <p:bldP spid="195660" grpId="0" animBg="1"/>
      <p:bldP spid="67" grpId="0" animBg="1"/>
      <p:bldP spid="67" grpId="1" animBg="1"/>
      <p:bldP spid="68" grpId="0" animBg="1"/>
      <p:bldP spid="6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PPC Does Not Subsume EPC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Software Testing, Edition 2  (</a:t>
            </a:r>
            <a:r>
              <a:rPr lang="en-US" dirty="0" err="1" smtClean="0"/>
              <a:t>Ch</a:t>
            </a:r>
            <a:r>
              <a:rPr lang="en-US" dirty="0" smtClean="0"/>
              <a:t>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 smtClean="0"/>
              <a:t>© Ammann &amp; Offutt</a:t>
            </a:r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768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/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41" y="3244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 smtClean="0">
                    <a:solidFill>
                      <a:schemeClr val="tx1"/>
                    </a:solidFill>
                    <a:latin typeface="+mn-lt"/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8" name="Group 24"/>
            <p:cNvGrpSpPr/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23"/>
            <p:cNvGrpSpPr/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lang="en-US" sz="2000" dirty="0" smtClean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</a:ln>
          </p:spPr>
          <p:txBody>
            <a:bodyPr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>
                <a:latin typeface="+mn-lt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/>
          <p:nvPr/>
        </p:nvSpPr>
        <p:spPr>
          <a:xfrm>
            <a:off x="1592580" y="1417955"/>
            <a:ext cx="9006205" cy="483933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/>
            <a:r>
              <a:rPr lang="en-US" kern="0" dirty="0" smtClean="0">
                <a:latin typeface="+mn-ea"/>
                <a:cs typeface="+mn-ea"/>
              </a:rPr>
              <a:t>If a node </a:t>
            </a:r>
            <a:r>
              <a:rPr lang="en-US" i="1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n</a:t>
            </a:r>
            <a:r>
              <a:rPr lang="en-US" kern="0" dirty="0" smtClean="0">
                <a:latin typeface="+mn-ea"/>
                <a:cs typeface="+mn-ea"/>
              </a:rPr>
              <a:t> has an edge to itself (</a:t>
            </a:r>
            <a:r>
              <a:rPr lang="en-US" i="1" kern="0" dirty="0" smtClean="0">
                <a:latin typeface="+mn-ea"/>
                <a:cs typeface="+mn-ea"/>
              </a:rPr>
              <a:t>self edge</a:t>
            </a:r>
            <a:r>
              <a:rPr lang="en-US" kern="0" dirty="0" smtClean="0">
                <a:latin typeface="+mn-ea"/>
                <a:cs typeface="+mn-ea"/>
              </a:rPr>
              <a:t>), 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EPC</a:t>
            </a:r>
            <a:r>
              <a:rPr lang="en-US" kern="0" dirty="0" smtClean="0">
                <a:latin typeface="+mn-ea"/>
                <a:cs typeface="+mn-ea"/>
              </a:rPr>
              <a:t> requires 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[</a:t>
            </a:r>
            <a:r>
              <a:rPr lang="en-US" i="1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n, n, m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]</a:t>
            </a:r>
            <a:r>
              <a:rPr lang="en-US" kern="0" dirty="0" smtClean="0">
                <a:solidFill>
                  <a:schemeClr val="tx2"/>
                </a:solidFill>
                <a:latin typeface="+mn-ea"/>
                <a:cs typeface="+mn-ea"/>
              </a:rPr>
              <a:t> </a:t>
            </a:r>
            <a:r>
              <a:rPr lang="en-US" kern="0" dirty="0" smtClean="0">
                <a:latin typeface="+mn-ea"/>
                <a:cs typeface="+mn-ea"/>
              </a:rPr>
              <a:t>and</a:t>
            </a:r>
            <a:r>
              <a:rPr lang="en-US" kern="0" dirty="0" smtClean="0">
                <a:solidFill>
                  <a:schemeClr val="tx2"/>
                </a:solidFill>
                <a:latin typeface="+mn-ea"/>
                <a:cs typeface="+mn-ea"/>
              </a:rPr>
              <a:t> 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[</a:t>
            </a:r>
            <a:r>
              <a:rPr lang="en-US" i="1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m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, </a:t>
            </a:r>
            <a:r>
              <a:rPr lang="en-US" i="1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n</a:t>
            </a:r>
            <a:r>
              <a:rPr lang="en-US" i="1" kern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, </a:t>
            </a:r>
            <a:r>
              <a:rPr lang="en-US" i="1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n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]</a:t>
            </a:r>
            <a:endParaRPr lang="en-US" kern="0" dirty="0" smtClean="0">
              <a:solidFill>
                <a:schemeClr val="tx2">
                  <a:lumMod val="75000"/>
                </a:schemeClr>
              </a:solidFill>
              <a:latin typeface="+mn-ea"/>
              <a:cs typeface="+mn-ea"/>
            </a:endParaRPr>
          </a:p>
          <a:p>
            <a:pPr marL="342900"/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[</a:t>
            </a:r>
            <a:r>
              <a:rPr lang="en-US" i="1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n, n, m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] </a:t>
            </a:r>
            <a:r>
              <a:rPr lang="en-US" kern="0" dirty="0" smtClean="0">
                <a:latin typeface="+mn-ea"/>
                <a:cs typeface="+mn-ea"/>
              </a:rPr>
              <a:t>is not prime</a:t>
            </a:r>
            <a:endParaRPr lang="en-US" kern="0" dirty="0" smtClean="0">
              <a:latin typeface="+mn-ea"/>
              <a:cs typeface="+mn-ea"/>
            </a:endParaRPr>
          </a:p>
          <a:p>
            <a:pPr marL="342900"/>
            <a:r>
              <a:rPr lang="en-US" kern="0" dirty="0" smtClean="0">
                <a:latin typeface="+mn-ea"/>
                <a:cs typeface="+mn-ea"/>
              </a:rPr>
              <a:t>Neither 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[</a:t>
            </a:r>
            <a:r>
              <a:rPr lang="en-US" i="1" kern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n, n, m</a:t>
            </a:r>
            <a:r>
              <a:rPr lang="en-US" kern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]</a:t>
            </a:r>
            <a:r>
              <a:rPr lang="en-US" kern="0" dirty="0">
                <a:solidFill>
                  <a:schemeClr val="tx2"/>
                </a:solidFill>
                <a:latin typeface="+mn-ea"/>
                <a:cs typeface="+mn-ea"/>
              </a:rPr>
              <a:t> </a:t>
            </a:r>
            <a:r>
              <a:rPr lang="en-US" kern="0" dirty="0" smtClean="0">
                <a:latin typeface="+mn-ea"/>
                <a:cs typeface="+mn-ea"/>
              </a:rPr>
              <a:t>nor 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[</a:t>
            </a:r>
            <a:r>
              <a:rPr lang="en-US" i="1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m</a:t>
            </a:r>
            <a:r>
              <a:rPr lang="en-US" kern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, </a:t>
            </a:r>
            <a:r>
              <a:rPr lang="en-US" i="1" kern="0" dirty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n, n</a:t>
            </a:r>
            <a:r>
              <a:rPr lang="en-US" kern="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ea"/>
              </a:rPr>
              <a:t>]</a:t>
            </a:r>
            <a:r>
              <a:rPr lang="en-US" kern="0" dirty="0" smtClean="0">
                <a:latin typeface="+mn-ea"/>
                <a:cs typeface="+mn-ea"/>
              </a:rPr>
              <a:t> are simple paths (not prime)</a:t>
            </a:r>
            <a:endParaRPr lang="en-US" kern="0" dirty="0">
              <a:latin typeface="+mn-ea"/>
              <a:cs typeface="+mn-ea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526280" y="3697605"/>
            <a:ext cx="5854700" cy="101473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EPC Requirements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?</a:t>
            </a:r>
            <a:endParaRPr lang="en-US" sz="20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572635" y="4094480"/>
            <a:ext cx="5915660" cy="3987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TR </a:t>
            </a:r>
            <a:r>
              <a:rPr lang="en-US" sz="2000" dirty="0">
                <a:solidFill>
                  <a:schemeClr val="tx1"/>
                </a:solidFill>
                <a:latin typeface="+mn-ea"/>
                <a:cs typeface="+mn-ea"/>
              </a:rPr>
              <a:t>= { </a:t>
            </a:r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[1,2,3], [1,2,2], [2,2,3], [2,2,2] }</a:t>
            </a:r>
            <a:endParaRPr lang="en-US" sz="2000" dirty="0" smtClean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5681980" y="5041265"/>
            <a:ext cx="3681095" cy="101473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PPC Requirements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?</a:t>
            </a:r>
            <a:endParaRPr lang="en-US" sz="20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5728335" y="5438140"/>
            <a:ext cx="3491865" cy="3987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TR </a:t>
            </a:r>
            <a:r>
              <a:rPr lang="en-US" sz="2000" dirty="0">
                <a:solidFill>
                  <a:schemeClr val="tx1"/>
                </a:solidFill>
                <a:latin typeface="+mn-ea"/>
                <a:cs typeface="+mn-ea"/>
              </a:rPr>
              <a:t>= { </a:t>
            </a:r>
            <a:r>
              <a:rPr lang="en-US" sz="2000" dirty="0" smtClean="0">
                <a:solidFill>
                  <a:schemeClr val="tx1"/>
                </a:solidFill>
                <a:latin typeface="+mn-ea"/>
                <a:cs typeface="+mn-ea"/>
              </a:rPr>
              <a:t>[1,2,3], [2,2] }</a:t>
            </a:r>
            <a:endParaRPr lang="en-US" sz="2000" dirty="0" smtClean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/>
      <p:bldP spid="48" grpId="0" bldLvl="0" animBg="1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EF6ED8A-F78B-488F-BB46-82A78C755EF8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: do Loop, break and continue</a:t>
            </a:r>
            <a:endParaRPr lang="en-US" dirty="0" smtClean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773239" y="992189"/>
            <a:ext cx="1957387" cy="25558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x = 0;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do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y = f (x, y);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x = x + 1;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 while (x &lt; y);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return (y);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874964" y="4005263"/>
            <a:ext cx="555625" cy="469900"/>
            <a:chOff x="3838" y="2684"/>
            <a:chExt cx="350" cy="296"/>
          </a:xfrm>
        </p:grpSpPr>
        <p:sp>
          <p:nvSpPr>
            <p:cNvPr id="21566" name="Oval 11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7" name="Text Box 12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543" name="Line 16"/>
          <p:cNvSpPr>
            <a:spLocks noChangeShapeType="1"/>
          </p:cNvSpPr>
          <p:nvPr/>
        </p:nvSpPr>
        <p:spPr bwMode="auto">
          <a:xfrm>
            <a:off x="3152775" y="3697289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4" name="Text Box 27"/>
          <p:cNvSpPr txBox="1">
            <a:spLocks noChangeArrowheads="1"/>
          </p:cNvSpPr>
          <p:nvPr/>
        </p:nvSpPr>
        <p:spPr bwMode="auto">
          <a:xfrm>
            <a:off x="2252663" y="407035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x = 0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0540" name="Oval 22"/>
          <p:cNvSpPr>
            <a:spLocks noChangeArrowheads="1"/>
          </p:cNvSpPr>
          <p:nvPr/>
        </p:nvSpPr>
        <p:spPr bwMode="auto">
          <a:xfrm>
            <a:off x="2455864" y="5680075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1" name="Text Box 23"/>
          <p:cNvSpPr txBox="1">
            <a:spLocks noChangeArrowheads="1"/>
          </p:cNvSpPr>
          <p:nvPr/>
        </p:nvSpPr>
        <p:spPr bwMode="auto">
          <a:xfrm>
            <a:off x="2578100" y="5716589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  <a:endParaRPr lang="en-US" sz="20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8" name="Oval 19"/>
          <p:cNvSpPr>
            <a:spLocks noChangeArrowheads="1"/>
          </p:cNvSpPr>
          <p:nvPr/>
        </p:nvSpPr>
        <p:spPr bwMode="auto">
          <a:xfrm>
            <a:off x="2874964" y="487521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9" name="Text Box 20"/>
          <p:cNvSpPr txBox="1">
            <a:spLocks noChangeArrowheads="1"/>
          </p:cNvSpPr>
          <p:nvPr/>
        </p:nvSpPr>
        <p:spPr bwMode="auto">
          <a:xfrm>
            <a:off x="2997200" y="4911726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endParaRPr lang="en-US" sz="20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0" name="Line 24"/>
          <p:cNvSpPr>
            <a:spLocks noChangeShapeType="1"/>
          </p:cNvSpPr>
          <p:nvPr/>
        </p:nvSpPr>
        <p:spPr bwMode="auto">
          <a:xfrm flipH="1">
            <a:off x="2846388" y="5346700"/>
            <a:ext cx="17780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1" name="Text Box 25"/>
          <p:cNvSpPr txBox="1">
            <a:spLocks noChangeArrowheads="1"/>
          </p:cNvSpPr>
          <p:nvPr/>
        </p:nvSpPr>
        <p:spPr bwMode="auto">
          <a:xfrm>
            <a:off x="2072640" y="5224463"/>
            <a:ext cx="10086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x &gt;= y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0532" name="Text Box 26"/>
          <p:cNvSpPr txBox="1">
            <a:spLocks noChangeArrowheads="1"/>
          </p:cNvSpPr>
          <p:nvPr/>
        </p:nvSpPr>
        <p:spPr bwMode="auto">
          <a:xfrm>
            <a:off x="3354388" y="5383213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Helvetica" charset="0"/>
                <a:cs typeface="Helvetica" charset="0"/>
              </a:rPr>
              <a:t>x &lt; y</a:t>
            </a:r>
            <a:endParaRPr lang="en-US" b="1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20533" name="AutoShape 30"/>
          <p:cNvCxnSpPr>
            <a:cxnSpLocks noChangeShapeType="1"/>
            <a:stCxn id="20538" idx="5"/>
            <a:endCxn id="20538" idx="7"/>
          </p:cNvCxnSpPr>
          <p:nvPr/>
        </p:nvCxnSpPr>
        <p:spPr bwMode="auto">
          <a:xfrm rot="5400000" flipH="1">
            <a:off x="3182145" y="5109370"/>
            <a:ext cx="333375" cy="1587"/>
          </a:xfrm>
          <a:prstGeom prst="curvedConnector5">
            <a:avLst>
              <a:gd name="adj1" fmla="val -68801"/>
              <a:gd name="adj2" fmla="val -85117706"/>
              <a:gd name="adj3" fmla="val 168801"/>
            </a:avLst>
          </a:prstGeom>
          <a:noFill/>
          <a:ln w="12700">
            <a:solidFill>
              <a:srgbClr val="FFFF00"/>
            </a:solidFill>
            <a:round/>
            <a:headEnd type="none" w="sm" len="sm"/>
            <a:tailEnd type="triangle" w="med" len="med"/>
          </a:ln>
        </p:spPr>
      </p:cxn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3411538" y="4900614"/>
            <a:ext cx="1333092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y = f (x, y)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x = x+1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H="1">
            <a:off x="3152775" y="4479925"/>
            <a:ext cx="1588" cy="388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7319964" y="1201738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7442200" y="1238251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endParaRPr lang="en-US" sz="20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7597775" y="893764"/>
            <a:ext cx="0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7808913" y="1266825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x = 0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grpSp>
        <p:nvGrpSpPr>
          <p:cNvPr id="3" name="Group 58"/>
          <p:cNvGrpSpPr/>
          <p:nvPr/>
        </p:nvGrpSpPr>
        <p:grpSpPr bwMode="auto">
          <a:xfrm>
            <a:off x="7319964" y="6007100"/>
            <a:ext cx="555625" cy="469900"/>
            <a:chOff x="3735388" y="2986088"/>
            <a:chExt cx="555625" cy="469900"/>
          </a:xfrm>
        </p:grpSpPr>
        <p:sp>
          <p:nvSpPr>
            <p:cNvPr id="21564" name="Oval 22"/>
            <p:cNvSpPr>
              <a:spLocks noChangeArrowheads="1"/>
            </p:cNvSpPr>
            <p:nvPr/>
          </p:nvSpPr>
          <p:spPr bwMode="auto">
            <a:xfrm>
              <a:off x="3735388" y="2986088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5" name="Text Box 23"/>
            <p:cNvSpPr txBox="1">
              <a:spLocks noChangeArrowheads="1"/>
            </p:cNvSpPr>
            <p:nvPr/>
          </p:nvSpPr>
          <p:spPr bwMode="auto">
            <a:xfrm>
              <a:off x="3857626" y="3022601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8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5"/>
          <p:cNvGrpSpPr/>
          <p:nvPr/>
        </p:nvGrpSpPr>
        <p:grpSpPr bwMode="auto">
          <a:xfrm>
            <a:off x="7994651" y="2867025"/>
            <a:ext cx="555625" cy="469900"/>
            <a:chOff x="7398648" y="3284261"/>
            <a:chExt cx="555625" cy="469900"/>
          </a:xfrm>
        </p:grpSpPr>
        <p:sp>
          <p:nvSpPr>
            <p:cNvPr id="2156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8507413" y="5670821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x = x + 1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7815264" y="2425700"/>
            <a:ext cx="382587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9012238" y="3652838"/>
            <a:ext cx="102271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break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8474075" y="4508500"/>
            <a:ext cx="7493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Helvetica" charset="0"/>
                <a:cs typeface="Helvetica" charset="0"/>
              </a:rPr>
              <a:t>y &lt; 0</a:t>
            </a:r>
            <a:endParaRPr lang="en-US" b="1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7597775" y="1687514"/>
            <a:ext cx="1588" cy="388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71"/>
          <p:cNvGrpSpPr/>
          <p:nvPr/>
        </p:nvGrpSpPr>
        <p:grpSpPr bwMode="auto">
          <a:xfrm>
            <a:off x="7319964" y="2078038"/>
            <a:ext cx="555625" cy="469900"/>
            <a:chOff x="6681014" y="2227681"/>
            <a:chExt cx="555625" cy="469900"/>
          </a:xfrm>
        </p:grpSpPr>
        <p:sp>
          <p:nvSpPr>
            <p:cNvPr id="21560" name="Oval 8" descr="Dark downward diagonal"/>
            <p:cNvSpPr>
              <a:spLocks noChangeArrowheads="1"/>
            </p:cNvSpPr>
            <p:nvPr/>
          </p:nvSpPr>
          <p:spPr bwMode="auto">
            <a:xfrm>
              <a:off x="6681014" y="2227681"/>
              <a:ext cx="555625" cy="469900"/>
            </a:xfrm>
            <a:prstGeom prst="ellipse">
              <a:avLst/>
            </a:prstGeom>
            <a:pattFill prst="dkDnDiag">
              <a:fgClr>
                <a:srgbClr val="0066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1" name="Text Box 9"/>
            <p:cNvSpPr txBox="1">
              <a:spLocks noChangeArrowheads="1"/>
            </p:cNvSpPr>
            <p:nvPr/>
          </p:nvSpPr>
          <p:spPr bwMode="auto">
            <a:xfrm>
              <a:off x="6803251" y="226419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6"/>
          <p:cNvGrpSpPr/>
          <p:nvPr/>
        </p:nvGrpSpPr>
        <p:grpSpPr bwMode="auto">
          <a:xfrm>
            <a:off x="8528051" y="3616325"/>
            <a:ext cx="555625" cy="469900"/>
            <a:chOff x="7398648" y="3284261"/>
            <a:chExt cx="555625" cy="469900"/>
          </a:xfrm>
        </p:grpSpPr>
        <p:sp>
          <p:nvSpPr>
            <p:cNvPr id="21558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9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5"/>
          <p:cNvGrpSpPr/>
          <p:nvPr/>
        </p:nvGrpSpPr>
        <p:grpSpPr bwMode="auto">
          <a:xfrm>
            <a:off x="7994651" y="4171950"/>
            <a:ext cx="555625" cy="469900"/>
            <a:chOff x="7398648" y="3284261"/>
            <a:chExt cx="555625" cy="469900"/>
          </a:xfrm>
        </p:grpSpPr>
        <p:sp>
          <p:nvSpPr>
            <p:cNvPr id="21556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7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8456614" y="3284539"/>
            <a:ext cx="2317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8274050" y="3349626"/>
            <a:ext cx="0" cy="804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50"/>
          <p:cNvGrpSpPr/>
          <p:nvPr/>
        </p:nvGrpSpPr>
        <p:grpSpPr bwMode="auto">
          <a:xfrm>
            <a:off x="8491539" y="4930775"/>
            <a:ext cx="555625" cy="469900"/>
            <a:chOff x="7398648" y="3284261"/>
            <a:chExt cx="555625" cy="469900"/>
          </a:xfrm>
        </p:grpSpPr>
        <p:sp>
          <p:nvSpPr>
            <p:cNvPr id="21554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5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8420101" y="4600575"/>
            <a:ext cx="231775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54"/>
          <p:cNvGrpSpPr/>
          <p:nvPr/>
        </p:nvGrpSpPr>
        <p:grpSpPr bwMode="auto">
          <a:xfrm>
            <a:off x="8008939" y="5476875"/>
            <a:ext cx="555625" cy="469900"/>
            <a:chOff x="7398648" y="3284261"/>
            <a:chExt cx="555625" cy="469900"/>
          </a:xfrm>
        </p:grpSpPr>
        <p:sp>
          <p:nvSpPr>
            <p:cNvPr id="21552" name="Oval 19"/>
            <p:cNvSpPr>
              <a:spLocks noChangeArrowheads="1"/>
            </p:cNvSpPr>
            <p:nvPr/>
          </p:nvSpPr>
          <p:spPr bwMode="auto">
            <a:xfrm>
              <a:off x="7398648" y="3284261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3" name="Text Box 20"/>
            <p:cNvSpPr txBox="1">
              <a:spLocks noChangeArrowheads="1"/>
            </p:cNvSpPr>
            <p:nvPr/>
          </p:nvSpPr>
          <p:spPr bwMode="auto">
            <a:xfrm>
              <a:off x="7520885" y="3320774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5" name="Line 15"/>
          <p:cNvSpPr>
            <a:spLocks noChangeShapeType="1"/>
          </p:cNvSpPr>
          <p:nvPr/>
        </p:nvSpPr>
        <p:spPr bwMode="auto">
          <a:xfrm flipH="1">
            <a:off x="8286750" y="4656139"/>
            <a:ext cx="0" cy="80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7597775" y="2565400"/>
            <a:ext cx="0" cy="3417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7915275" y="3995738"/>
            <a:ext cx="1652588" cy="2360612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8480425" y="2986088"/>
            <a:ext cx="1230972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Helvetica" charset="0"/>
                <a:cs typeface="Helvetica" charset="0"/>
              </a:rPr>
              <a:t>y =f(x,y)</a:t>
            </a:r>
            <a:endParaRPr lang="en-US" b="1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8497888" y="3209925"/>
            <a:ext cx="107283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y == 0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8986838" y="4943476"/>
            <a:ext cx="1174725" cy="5078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y = y*2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continue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01" name="Freeform 100"/>
          <p:cNvSpPr/>
          <p:nvPr/>
        </p:nvSpPr>
        <p:spPr bwMode="auto">
          <a:xfrm>
            <a:off x="7864476" y="2325689"/>
            <a:ext cx="2505075" cy="3430587"/>
          </a:xfrm>
          <a:custGeom>
            <a:avLst/>
            <a:gdLst>
              <a:gd name="T0" fmla="*/ 1083547 w 2504661"/>
              <a:gd name="T1" fmla="*/ 3021433 h 3430656"/>
              <a:gd name="T2" fmla="*/ 1491118 w 2504661"/>
              <a:gd name="T3" fmla="*/ 3259968 h 3430656"/>
              <a:gd name="T4" fmla="*/ 1878808 w 2504661"/>
              <a:gd name="T5" fmla="*/ 3389174 h 3430656"/>
              <a:gd name="T6" fmla="*/ 2256556 w 2504661"/>
              <a:gd name="T7" fmla="*/ 3379236 h 3430656"/>
              <a:gd name="T8" fmla="*/ 2475254 w 2504661"/>
              <a:gd name="T9" fmla="*/ 3081068 h 3430656"/>
              <a:gd name="T10" fmla="*/ 2435489 w 2504661"/>
              <a:gd name="T11" fmla="*/ 2415160 h 3430656"/>
              <a:gd name="T12" fmla="*/ 2127327 w 2504661"/>
              <a:gd name="T13" fmla="*/ 1391450 h 3430656"/>
              <a:gd name="T14" fmla="*/ 1322125 w 2504661"/>
              <a:gd name="T15" fmla="*/ 417435 h 3430656"/>
              <a:gd name="T16" fmla="*/ 636210 w 2504661"/>
              <a:gd name="T17" fmla="*/ 119267 h 3430656"/>
              <a:gd name="T18" fmla="*/ 0 w 2504661"/>
              <a:gd name="T19" fmla="*/ 0 h 34306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04661"/>
              <a:gd name="T31" fmla="*/ 0 h 3430656"/>
              <a:gd name="T32" fmla="*/ 2504661 w 2504661"/>
              <a:gd name="T33" fmla="*/ 3430656 h 34306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04661" h="3430656">
                <a:moveTo>
                  <a:pt x="1083366" y="3021495"/>
                </a:moveTo>
                <a:cubicBezTo>
                  <a:pt x="1220857" y="3110119"/>
                  <a:pt x="1358348" y="3198743"/>
                  <a:pt x="1490870" y="3260034"/>
                </a:cubicBezTo>
                <a:cubicBezTo>
                  <a:pt x="1623392" y="3321325"/>
                  <a:pt x="1750944" y="3369365"/>
                  <a:pt x="1878496" y="3389243"/>
                </a:cubicBezTo>
                <a:cubicBezTo>
                  <a:pt x="2006048" y="3409121"/>
                  <a:pt x="2156792" y="3430656"/>
                  <a:pt x="2256183" y="3379304"/>
                </a:cubicBezTo>
                <a:cubicBezTo>
                  <a:pt x="2355574" y="3327952"/>
                  <a:pt x="2445027" y="3241813"/>
                  <a:pt x="2474844" y="3081130"/>
                </a:cubicBezTo>
                <a:cubicBezTo>
                  <a:pt x="2504661" y="2920447"/>
                  <a:pt x="2493065" y="2696817"/>
                  <a:pt x="2435087" y="2415208"/>
                </a:cubicBezTo>
                <a:cubicBezTo>
                  <a:pt x="2377109" y="2133599"/>
                  <a:pt x="2312504" y="1724439"/>
                  <a:pt x="2126974" y="1391478"/>
                </a:cubicBezTo>
                <a:cubicBezTo>
                  <a:pt x="1941444" y="1058517"/>
                  <a:pt x="1570383" y="629478"/>
                  <a:pt x="1321905" y="417443"/>
                </a:cubicBezTo>
                <a:cubicBezTo>
                  <a:pt x="1073427" y="205408"/>
                  <a:pt x="856422" y="188843"/>
                  <a:pt x="636105" y="119269"/>
                </a:cubicBezTo>
                <a:cubicBezTo>
                  <a:pt x="415788" y="49695"/>
                  <a:pt x="207894" y="24847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>
            <a:off x="7854950" y="2184400"/>
            <a:ext cx="2725738" cy="4173538"/>
          </a:xfrm>
          <a:custGeom>
            <a:avLst/>
            <a:gdLst>
              <a:gd name="T0" fmla="*/ 556747 w 2724979"/>
              <a:gd name="T1" fmla="*/ 3729509 h 4172779"/>
              <a:gd name="T2" fmla="*/ 864946 w 2724979"/>
              <a:gd name="T3" fmla="*/ 3858741 h 4172779"/>
              <a:gd name="T4" fmla="*/ 1580764 w 2724979"/>
              <a:gd name="T5" fmla="*/ 4027737 h 4172779"/>
              <a:gd name="T6" fmla="*/ 2346288 w 2724979"/>
              <a:gd name="T7" fmla="*/ 4027737 h 4172779"/>
              <a:gd name="T8" fmla="*/ 2714139 w 2724979"/>
              <a:gd name="T9" fmla="*/ 3152934 h 4172779"/>
              <a:gd name="T10" fmla="*/ 2415882 w 2724979"/>
              <a:gd name="T11" fmla="*/ 1174689 h 4172779"/>
              <a:gd name="T12" fmla="*/ 1173146 w 2724979"/>
              <a:gd name="T13" fmla="*/ 190535 h 4172779"/>
              <a:gd name="T14" fmla="*/ 328083 w 2724979"/>
              <a:gd name="T15" fmla="*/ 31480 h 4172779"/>
              <a:gd name="T16" fmla="*/ 0 w 2724979"/>
              <a:gd name="T17" fmla="*/ 31480 h 41727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24979"/>
              <a:gd name="T28" fmla="*/ 0 h 4172779"/>
              <a:gd name="T29" fmla="*/ 2724979 w 2724979"/>
              <a:gd name="T30" fmla="*/ 4172779 h 41727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24979" h="4172779">
                <a:moveTo>
                  <a:pt x="556592" y="3728831"/>
                </a:moveTo>
                <a:cubicBezTo>
                  <a:pt x="625337" y="3768587"/>
                  <a:pt x="694083" y="3808343"/>
                  <a:pt x="864705" y="3858039"/>
                </a:cubicBezTo>
                <a:cubicBezTo>
                  <a:pt x="1035327" y="3907735"/>
                  <a:pt x="1333501" y="3998844"/>
                  <a:pt x="1580322" y="4027005"/>
                </a:cubicBezTo>
                <a:cubicBezTo>
                  <a:pt x="1827143" y="4055166"/>
                  <a:pt x="2156792" y="4172779"/>
                  <a:pt x="2345635" y="4027005"/>
                </a:cubicBezTo>
                <a:cubicBezTo>
                  <a:pt x="2534478" y="3881231"/>
                  <a:pt x="2701787" y="3627783"/>
                  <a:pt x="2713383" y="3152361"/>
                </a:cubicBezTo>
                <a:cubicBezTo>
                  <a:pt x="2724979" y="2676939"/>
                  <a:pt x="2671970" y="1668118"/>
                  <a:pt x="2415209" y="1174474"/>
                </a:cubicBezTo>
                <a:cubicBezTo>
                  <a:pt x="2158448" y="680831"/>
                  <a:pt x="1520688" y="381000"/>
                  <a:pt x="1172818" y="190500"/>
                </a:cubicBezTo>
                <a:cubicBezTo>
                  <a:pt x="824949" y="0"/>
                  <a:pt x="523462" y="57978"/>
                  <a:pt x="327992" y="31474"/>
                </a:cubicBezTo>
                <a:cubicBezTo>
                  <a:pt x="132522" y="4970"/>
                  <a:pt x="66261" y="18222"/>
                  <a:pt x="0" y="3147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5084763" y="952501"/>
            <a:ext cx="2093912" cy="471011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x = 0;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while (x &lt; y)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y = f (x, y);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if (y == 0)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break;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} else if (y &lt; 0)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y = y*2;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continue;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x = x + 1;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return (y);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6118913" y="6169628"/>
            <a:ext cx="1246187" cy="2308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</a:rPr>
              <a:t>return (y)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84687" y="3917625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 and label the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64476" y="1805157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 and label the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3" grpId="0" animBg="1"/>
      <p:bldP spid="20544" grpId="0"/>
      <p:bldP spid="20540" grpId="0" animBg="1"/>
      <p:bldP spid="20541" grpId="0"/>
      <p:bldP spid="20538" grpId="0" animBg="1"/>
      <p:bldP spid="20539" grpId="0"/>
      <p:bldP spid="20530" grpId="0" animBg="1"/>
      <p:bldP spid="20531" grpId="0"/>
      <p:bldP spid="20532" grpId="0"/>
      <p:bldP spid="72" grpId="0"/>
      <p:bldP spid="73" grpId="0" animBg="1"/>
      <p:bldP spid="76" grpId="0" animBg="1"/>
      <p:bldP spid="77" grpId="0"/>
      <p:bldP spid="78" grpId="0" animBg="1"/>
      <p:bldP spid="79" grpId="0"/>
      <p:bldP spid="82" grpId="0"/>
      <p:bldP spid="83" grpId="0" animBg="1"/>
      <p:bldP spid="84" grpId="0"/>
      <p:bldP spid="85" grpId="0"/>
      <p:bldP spid="86" grpId="0" animBg="1"/>
      <p:bldP spid="90" grpId="0" animBg="1"/>
      <p:bldP spid="91" grpId="0" animBg="1"/>
      <p:bldP spid="93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 animBg="1"/>
      <p:bldP spid="102" grpId="0" animBg="1"/>
      <p:bldP spid="117" grpId="0" animBg="1"/>
      <p:bldP spid="64" grpId="0"/>
      <p:bldP spid="65" grpId="0" animBg="1"/>
      <p:bldP spid="65" grpId="1" animBg="1"/>
      <p:bldP spid="66" grpId="0" animBg="1"/>
      <p:bldP spid="6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0D3F9D9-06C9-42BD-8DD6-73D5ADB63DE8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: The case (switch) Structure</a:t>
            </a:r>
            <a:endParaRPr lang="en-US" dirty="0" smtClean="0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771775" y="1571625"/>
            <a:ext cx="1841500" cy="40934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read ( c) 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switch ( c 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case ‘N’: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z = 25;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case ‘Y’: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x = 50;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break;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default: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x = 0;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break;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print (x);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5673726" y="2195513"/>
            <a:ext cx="3959226" cy="3157538"/>
            <a:chOff x="2614" y="1383"/>
            <a:chExt cx="2494" cy="1989"/>
          </a:xfrm>
        </p:grpSpPr>
        <p:grpSp>
          <p:nvGrpSpPr>
            <p:cNvPr id="22536" name="Group 7"/>
            <p:cNvGrpSpPr/>
            <p:nvPr/>
          </p:nvGrpSpPr>
          <p:grpSpPr bwMode="auto">
            <a:xfrm>
              <a:off x="3679" y="2950"/>
              <a:ext cx="350" cy="296"/>
              <a:chOff x="4738" y="2684"/>
              <a:chExt cx="350" cy="296"/>
            </a:xfrm>
          </p:grpSpPr>
          <p:sp>
            <p:nvSpPr>
              <p:cNvPr id="22565" name="Oval 8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6" name="Text Box 9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37" name="Group 10"/>
            <p:cNvGrpSpPr/>
            <p:nvPr/>
          </p:nvGrpSpPr>
          <p:grpSpPr bwMode="auto">
            <a:xfrm>
              <a:off x="3679" y="1577"/>
              <a:ext cx="350" cy="296"/>
              <a:chOff x="3838" y="2684"/>
              <a:chExt cx="350" cy="296"/>
            </a:xfrm>
          </p:grpSpPr>
          <p:sp>
            <p:nvSpPr>
              <p:cNvPr id="22563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4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 flipV="1">
              <a:off x="3438" y="1827"/>
              <a:ext cx="292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3461" y="2411"/>
              <a:ext cx="2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3964" y="1836"/>
              <a:ext cx="293" cy="5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1" name="Line 16"/>
            <p:cNvSpPr>
              <a:spLocks noChangeShapeType="1"/>
            </p:cNvSpPr>
            <p:nvPr/>
          </p:nvSpPr>
          <p:spPr bwMode="auto">
            <a:xfrm>
              <a:off x="3854" y="138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2" name="Line 24"/>
            <p:cNvSpPr>
              <a:spLocks noChangeShapeType="1"/>
            </p:cNvSpPr>
            <p:nvPr/>
          </p:nvSpPr>
          <p:spPr bwMode="auto">
            <a:xfrm flipH="1">
              <a:off x="3960" y="2484"/>
              <a:ext cx="311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3" name="Text Box 25"/>
            <p:cNvSpPr txBox="1">
              <a:spLocks noChangeArrowheads="1"/>
            </p:cNvSpPr>
            <p:nvPr/>
          </p:nvSpPr>
          <p:spPr bwMode="auto">
            <a:xfrm>
              <a:off x="3964" y="1598"/>
              <a:ext cx="83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read ( c );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2544" name="Text Box 26"/>
            <p:cNvSpPr txBox="1">
              <a:spLocks noChangeArrowheads="1"/>
            </p:cNvSpPr>
            <p:nvPr/>
          </p:nvSpPr>
          <p:spPr bwMode="auto">
            <a:xfrm>
              <a:off x="2942" y="1811"/>
              <a:ext cx="67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c == ‘N’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2545" name="Text Box 27"/>
            <p:cNvSpPr txBox="1">
              <a:spLocks noChangeArrowheads="1"/>
            </p:cNvSpPr>
            <p:nvPr/>
          </p:nvSpPr>
          <p:spPr bwMode="auto">
            <a:xfrm>
              <a:off x="4502" y="2489"/>
              <a:ext cx="606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= 0;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break;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grpSp>
          <p:nvGrpSpPr>
            <p:cNvPr id="22546" name="Group 32"/>
            <p:cNvGrpSpPr/>
            <p:nvPr/>
          </p:nvGrpSpPr>
          <p:grpSpPr bwMode="auto">
            <a:xfrm>
              <a:off x="3111" y="2263"/>
              <a:ext cx="1486" cy="296"/>
              <a:chOff x="3329" y="1774"/>
              <a:chExt cx="1486" cy="296"/>
            </a:xfrm>
          </p:grpSpPr>
          <p:grpSp>
            <p:nvGrpSpPr>
              <p:cNvPr id="22554" name="Group 18"/>
              <p:cNvGrpSpPr/>
              <p:nvPr/>
            </p:nvGrpSpPr>
            <p:grpSpPr bwMode="auto">
              <a:xfrm>
                <a:off x="3329" y="1774"/>
                <a:ext cx="350" cy="296"/>
                <a:chOff x="4288" y="1746"/>
                <a:chExt cx="350" cy="296"/>
              </a:xfrm>
            </p:grpSpPr>
            <p:sp>
              <p:nvSpPr>
                <p:cNvPr id="22561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6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55" name="Group 21"/>
              <p:cNvGrpSpPr/>
              <p:nvPr/>
            </p:nvGrpSpPr>
            <p:grpSpPr bwMode="auto">
              <a:xfrm>
                <a:off x="4465" y="1774"/>
                <a:ext cx="350" cy="296"/>
                <a:chOff x="4288" y="1746"/>
                <a:chExt cx="350" cy="296"/>
              </a:xfrm>
            </p:grpSpPr>
            <p:sp>
              <p:nvSpPr>
                <p:cNvPr id="22559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56" name="Group 29"/>
              <p:cNvGrpSpPr/>
              <p:nvPr/>
            </p:nvGrpSpPr>
            <p:grpSpPr bwMode="auto">
              <a:xfrm>
                <a:off x="3897" y="1774"/>
                <a:ext cx="350" cy="296"/>
                <a:chOff x="4288" y="1746"/>
                <a:chExt cx="350" cy="296"/>
              </a:xfrm>
            </p:grpSpPr>
            <p:sp>
              <p:nvSpPr>
                <p:cNvPr id="22557" name="Oval 3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5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 flipH="1">
              <a:off x="3852" y="1873"/>
              <a:ext cx="4" cy="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8" name="Line 34"/>
            <p:cNvSpPr>
              <a:spLocks noChangeShapeType="1"/>
            </p:cNvSpPr>
            <p:nvPr/>
          </p:nvSpPr>
          <p:spPr bwMode="auto">
            <a:xfrm flipH="1">
              <a:off x="3856" y="2563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9" name="Text Box 39"/>
            <p:cNvSpPr txBox="1">
              <a:spLocks noChangeArrowheads="1"/>
            </p:cNvSpPr>
            <p:nvPr/>
          </p:nvSpPr>
          <p:spPr bwMode="auto">
            <a:xfrm>
              <a:off x="3500" y="1953"/>
              <a:ext cx="64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c == ‘Y’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2550" name="Text Box 40"/>
            <p:cNvSpPr txBox="1">
              <a:spLocks noChangeArrowheads="1"/>
            </p:cNvSpPr>
            <p:nvPr/>
          </p:nvSpPr>
          <p:spPr bwMode="auto">
            <a:xfrm>
              <a:off x="4048" y="1936"/>
              <a:ext cx="6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default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2551" name="Text Box 41"/>
            <p:cNvSpPr txBox="1">
              <a:spLocks noChangeArrowheads="1"/>
            </p:cNvSpPr>
            <p:nvPr/>
          </p:nvSpPr>
          <p:spPr bwMode="auto">
            <a:xfrm>
              <a:off x="3567" y="2592"/>
              <a:ext cx="775" cy="3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= 50;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break;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2552" name="Text Box 42"/>
            <p:cNvSpPr txBox="1">
              <a:spLocks noChangeArrowheads="1"/>
            </p:cNvSpPr>
            <p:nvPr/>
          </p:nvSpPr>
          <p:spPr bwMode="auto">
            <a:xfrm>
              <a:off x="2614" y="2489"/>
              <a:ext cx="61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z = 25;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22553" name="Text Box 43"/>
            <p:cNvSpPr txBox="1">
              <a:spLocks noChangeArrowheads="1"/>
            </p:cNvSpPr>
            <p:nvPr/>
          </p:nvSpPr>
          <p:spPr bwMode="auto">
            <a:xfrm>
              <a:off x="3886" y="3139"/>
              <a:ext cx="819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print (x);</a:t>
              </a:r>
              <a:endParaRPr lang="en-US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20470" y="2322595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 and label the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AutoShape 74"/>
          <p:cNvSpPr/>
          <p:nvPr/>
        </p:nvSpPr>
        <p:spPr bwMode="auto">
          <a:xfrm>
            <a:off x="2960455" y="5850090"/>
            <a:ext cx="3218846" cy="747712"/>
          </a:xfrm>
          <a:prstGeom prst="borderCallout2">
            <a:avLst>
              <a:gd name="adj1" fmla="val 15287"/>
              <a:gd name="adj2" fmla="val 101884"/>
              <a:gd name="adj3" fmla="val 15287"/>
              <a:gd name="adj4" fmla="val 115153"/>
              <a:gd name="adj5" fmla="val -238717"/>
              <a:gd name="adj6" fmla="val 129900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AFD00"/>
                </a:solidFill>
                <a:latin typeface="Gill Sans MT" panose="020B0502020104020203" pitchFamily="34" charset="0"/>
              </a:rPr>
              <a:t>Cases without breaks fall through to the next case</a:t>
            </a:r>
            <a:endParaRPr lang="en-US" sz="2000" b="1" dirty="0">
              <a:solidFill>
                <a:srgbClr val="FAFD00"/>
              </a:solidFill>
              <a:latin typeface="Gill Sans MT" panose="020B0502020104020203" pitchFamily="34" charset="0"/>
            </a:endParaRPr>
          </a:p>
        </p:txBody>
      </p:sp>
      <p:sp>
        <p:nvSpPr>
          <p:cNvPr id="42" name="Oval 76"/>
          <p:cNvSpPr>
            <a:spLocks noChangeArrowheads="1"/>
          </p:cNvSpPr>
          <p:nvPr/>
        </p:nvSpPr>
        <p:spPr bwMode="auto">
          <a:xfrm rot="19770933">
            <a:off x="6896373" y="3586685"/>
            <a:ext cx="580482" cy="4460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1" grpId="0" animBg="1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EF6ED8A-F78B-488F-BB46-82A78C755EF8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: Exceptions (try-catch)</a:t>
            </a:r>
            <a:endParaRPr lang="en-US" dirty="0" smtClean="0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6942095" y="1256071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7215102" y="940295"/>
            <a:ext cx="9608" cy="3157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7425108" y="1196364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s = </a:t>
            </a:r>
            <a:r>
              <a:rPr lang="en-US" b="1" dirty="0" err="1">
                <a:solidFill>
                  <a:srgbClr val="FFFFFF"/>
                </a:solidFill>
                <a:latin typeface="Gill Sans MT" panose="020B0502020104020203" pitchFamily="34" charset="0"/>
              </a:rPr>
              <a:t>br.readLine</a:t>
            </a: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()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21564" name="Oval 22"/>
          <p:cNvSpPr>
            <a:spLocks noChangeArrowheads="1"/>
          </p:cNvSpPr>
          <p:nvPr/>
        </p:nvSpPr>
        <p:spPr bwMode="auto">
          <a:xfrm>
            <a:off x="7762550" y="5801899"/>
            <a:ext cx="555625" cy="469900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Gill Sans MT" panose="020B0502020104020203" pitchFamily="34" charset="0"/>
              </a:rPr>
              <a:t>8</a:t>
            </a:r>
            <a:endParaRPr lang="en-US" sz="2000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7353522" y="1713007"/>
            <a:ext cx="516516" cy="5254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" name="Line 15"/>
          <p:cNvSpPr>
            <a:spLocks noChangeShapeType="1"/>
          </p:cNvSpPr>
          <p:nvPr/>
        </p:nvSpPr>
        <p:spPr bwMode="auto">
          <a:xfrm flipH="1">
            <a:off x="6570089" y="1653235"/>
            <a:ext cx="468727" cy="5852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>
            <a:off x="6412654" y="2647893"/>
            <a:ext cx="1457384" cy="315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8318174" y="3306756"/>
            <a:ext cx="1537870" cy="2879860"/>
          </a:xfrm>
          <a:custGeom>
            <a:avLst/>
            <a:gdLst>
              <a:gd name="T0" fmla="*/ 1102830 w 1653209"/>
              <a:gd name="T1" fmla="*/ 0 h 2360543"/>
              <a:gd name="T2" fmla="*/ 1520116 w 1653209"/>
              <a:gd name="T3" fmla="*/ 566547 h 2360543"/>
              <a:gd name="T4" fmla="*/ 1510181 w 1653209"/>
              <a:gd name="T5" fmla="*/ 1520733 h 2360543"/>
              <a:gd name="T6" fmla="*/ 665672 w 1653209"/>
              <a:gd name="T7" fmla="*/ 2236370 h 2360543"/>
              <a:gd name="T8" fmla="*/ 0 w 1653209"/>
              <a:gd name="T9" fmla="*/ 2266189 h 2360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3209"/>
              <a:gd name="T16" fmla="*/ 0 h 2360543"/>
              <a:gd name="T17" fmla="*/ 1653209 w 1653209"/>
              <a:gd name="T18" fmla="*/ 2360543 h 2360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3209" h="2360543">
                <a:moveTo>
                  <a:pt x="1103244" y="0"/>
                </a:moveTo>
                <a:cubicBezTo>
                  <a:pt x="1278007" y="156541"/>
                  <a:pt x="1452770" y="313082"/>
                  <a:pt x="1520687" y="566530"/>
                </a:cubicBezTo>
                <a:cubicBezTo>
                  <a:pt x="1588604" y="819978"/>
                  <a:pt x="1653209" y="1242392"/>
                  <a:pt x="1510748" y="1520687"/>
                </a:cubicBezTo>
                <a:cubicBezTo>
                  <a:pt x="1368287" y="1798982"/>
                  <a:pt x="917713" y="2112065"/>
                  <a:pt x="665922" y="2236304"/>
                </a:cubicBezTo>
                <a:cubicBezTo>
                  <a:pt x="414131" y="2360543"/>
                  <a:pt x="207065" y="2313332"/>
                  <a:pt x="0" y="226612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1874424" y="830263"/>
            <a:ext cx="3422507" cy="4708981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try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s = </a:t>
            </a:r>
            <a:r>
              <a:rPr lang="en-US" sz="2000" b="1" dirty="0" err="1">
                <a:solidFill>
                  <a:srgbClr val="FFFFFF"/>
                </a:solidFill>
                <a:latin typeface="Helvetica" charset="0"/>
              </a:rPr>
              <a:t>br.readLine</a:t>
            </a: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();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if (</a:t>
            </a:r>
            <a:r>
              <a:rPr lang="en-US" sz="2000" b="1" dirty="0" err="1">
                <a:solidFill>
                  <a:srgbClr val="FFFFFF"/>
                </a:solidFill>
                <a:latin typeface="Helvetica" charset="0"/>
              </a:rPr>
              <a:t>s.length</a:t>
            </a: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() &gt; 96)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throw new Exception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   (“too long”);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if (</a:t>
            </a:r>
            <a:r>
              <a:rPr lang="en-US" sz="2000" b="1" dirty="0" err="1">
                <a:solidFill>
                  <a:srgbClr val="FFFFFF"/>
                </a:solidFill>
                <a:latin typeface="Helvetica" charset="0"/>
              </a:rPr>
              <a:t>s.length</a:t>
            </a: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() == 0)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throw new Exception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      (“too short”);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 (catch </a:t>
            </a:r>
            <a:r>
              <a:rPr lang="en-US" sz="2000" b="1" dirty="0" err="1">
                <a:solidFill>
                  <a:srgbClr val="FFFFFF"/>
                </a:solidFill>
                <a:latin typeface="Helvetica" charset="0"/>
              </a:rPr>
              <a:t>IOException</a:t>
            </a: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e) 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</a:t>
            </a:r>
            <a:r>
              <a:rPr lang="en-US" sz="2000" b="1" dirty="0" err="1">
                <a:solidFill>
                  <a:srgbClr val="FFFFFF"/>
                </a:solidFill>
                <a:latin typeface="Helvetica" charset="0"/>
              </a:rPr>
              <a:t>e.printStackTrace</a:t>
            </a: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();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 (catch Exception e) {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   </a:t>
            </a:r>
            <a:r>
              <a:rPr lang="en-US" sz="2000" b="1" dirty="0" err="1">
                <a:solidFill>
                  <a:srgbClr val="FFFFFF"/>
                </a:solidFill>
                <a:latin typeface="Helvetica" charset="0"/>
              </a:rPr>
              <a:t>e.getMessage</a:t>
            </a: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();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Helvetica" charset="0"/>
              </a:rPr>
              <a:t>return (s);</a:t>
            </a:r>
            <a:endParaRPr lang="en-US" sz="2000" b="1" dirty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6134843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Gill Sans MT" panose="020B0502020104020203" pitchFamily="34" charset="0"/>
              </a:rPr>
              <a:t>2</a:t>
            </a:r>
            <a:endParaRPr lang="en-US" sz="2000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7762550" y="2177993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Gill Sans MT" panose="020B0502020104020203" pitchFamily="34" charset="0"/>
              </a:rPr>
              <a:t>3</a:t>
            </a:r>
            <a:endParaRPr lang="en-US" sz="2000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7762550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Gill Sans MT" panose="020B0502020104020203" pitchFamily="34" charset="0"/>
              </a:rPr>
              <a:t>4</a:t>
            </a:r>
            <a:endParaRPr lang="en-US" sz="2000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8916204" y="3071806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Gill Sans MT" panose="020B0502020104020203" pitchFamily="34" charset="0"/>
              </a:rPr>
              <a:t>5</a:t>
            </a:r>
            <a:endParaRPr lang="en-US" sz="2000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69" name="Oval 11"/>
          <p:cNvSpPr>
            <a:spLocks noChangeArrowheads="1"/>
          </p:cNvSpPr>
          <p:nvPr/>
        </p:nvSpPr>
        <p:spPr bwMode="auto">
          <a:xfrm>
            <a:off x="7762550" y="4892735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Gill Sans MT" panose="020B0502020104020203" pitchFamily="34" charset="0"/>
              </a:rPr>
              <a:t>6</a:t>
            </a:r>
            <a:endParaRPr lang="en-US" sz="2000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8916204" y="3983569"/>
            <a:ext cx="555625" cy="469900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Gill Sans MT" panose="020B0502020104020203" pitchFamily="34" charset="0"/>
              </a:rPr>
              <a:t>7</a:t>
            </a:r>
            <a:endParaRPr lang="en-US" sz="2000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8207590" y="2596975"/>
            <a:ext cx="837556" cy="486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H="1">
            <a:off x="8040361" y="2647894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Line 15"/>
          <p:cNvSpPr>
            <a:spLocks noChangeShapeType="1"/>
          </p:cNvSpPr>
          <p:nvPr/>
        </p:nvSpPr>
        <p:spPr bwMode="auto">
          <a:xfrm flipH="1">
            <a:off x="9194015" y="3559657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8040361" y="3559657"/>
            <a:ext cx="0" cy="13330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8040361" y="5362636"/>
            <a:ext cx="0" cy="4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 flipH="1">
            <a:off x="8207589" y="4424833"/>
            <a:ext cx="837557" cy="5329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5674364" y="1695273"/>
            <a:ext cx="15503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Gill Sans MT" panose="020B0502020104020203" pitchFamily="34" charset="0"/>
              </a:rPr>
              <a:t>IOException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auto">
          <a:xfrm>
            <a:off x="5215639" y="2600887"/>
            <a:ext cx="22668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Gill Sans MT" panose="020B0502020104020203" pitchFamily="34" charset="0"/>
              </a:rPr>
              <a:t>e.printStackTrace</a:t>
            </a: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()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7403304" y="2723252"/>
            <a:ext cx="13680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length &gt; 96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8279848" y="2412200"/>
            <a:ext cx="196204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length &lt;= 96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Text Box 27"/>
          <p:cNvSpPr txBox="1">
            <a:spLocks noChangeArrowheads="1"/>
          </p:cNvSpPr>
          <p:nvPr/>
        </p:nvSpPr>
        <p:spPr bwMode="auto">
          <a:xfrm>
            <a:off x="6649172" y="6001950"/>
            <a:ext cx="12306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return (s)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05" name="Text Box 27"/>
          <p:cNvSpPr txBox="1">
            <a:spLocks noChangeArrowheads="1"/>
          </p:cNvSpPr>
          <p:nvPr/>
        </p:nvSpPr>
        <p:spPr bwMode="auto">
          <a:xfrm>
            <a:off x="6997287" y="3163280"/>
            <a:ext cx="91088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throw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06" name="Text Box 27"/>
          <p:cNvSpPr txBox="1">
            <a:spLocks noChangeArrowheads="1"/>
          </p:cNvSpPr>
          <p:nvPr/>
        </p:nvSpPr>
        <p:spPr bwMode="auto">
          <a:xfrm>
            <a:off x="8228376" y="3584896"/>
            <a:ext cx="144325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length == 0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07" name="Text Box 27"/>
          <p:cNvSpPr txBox="1">
            <a:spLocks noChangeArrowheads="1"/>
          </p:cNvSpPr>
          <p:nvPr/>
        </p:nvSpPr>
        <p:spPr bwMode="auto">
          <a:xfrm>
            <a:off x="9334214" y="3327035"/>
            <a:ext cx="131556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length != 0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9238619" y="4295361"/>
            <a:ext cx="8336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throw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09" name="Text Box 27"/>
          <p:cNvSpPr txBox="1">
            <a:spLocks noChangeArrowheads="1"/>
          </p:cNvSpPr>
          <p:nvPr/>
        </p:nvSpPr>
        <p:spPr bwMode="auto">
          <a:xfrm>
            <a:off x="8016970" y="5180923"/>
            <a:ext cx="17984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Gill Sans MT" panose="020B0502020104020203" pitchFamily="34" charset="0"/>
              </a:rPr>
              <a:t>e.getMessage</a:t>
            </a:r>
            <a:r>
              <a:rPr lang="en-US" b="1" dirty="0">
                <a:solidFill>
                  <a:srgbClr val="FFFFFF"/>
                </a:solidFill>
                <a:latin typeface="Gill Sans MT" panose="020B0502020104020203" pitchFamily="34" charset="0"/>
              </a:rPr>
              <a:t>()</a:t>
            </a:r>
            <a:endParaRPr lang="en-US" b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93081" y="1899909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 and label the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/>
      <p:bldP spid="21564" grpId="0" animBg="1"/>
      <p:bldP spid="83" grpId="0" animBg="1"/>
      <p:bldP spid="86" grpId="0" animBg="1"/>
      <p:bldP spid="96" grpId="0" animBg="1"/>
      <p:bldP spid="9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80" grpId="0" animBg="1"/>
      <p:bldP spid="81" grpId="0" animBg="1"/>
      <p:bldP spid="88" grpId="0" animBg="1"/>
      <p:bldP spid="89" grpId="0"/>
      <p:bldP spid="92" grpId="0"/>
      <p:bldP spid="9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37" grpId="0" animBg="1"/>
      <p:bldP spid="3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 txBox="1">
            <a:spLocks noGrp="1"/>
          </p:cNvSpPr>
          <p:nvPr/>
        </p:nvSpPr>
        <p:spPr bwMode="auto">
          <a:xfrm>
            <a:off x="5629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 sz="9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Example Control Flow – Stats</a:t>
            </a:r>
            <a:endParaRPr lang="en-US" smtClean="0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2541589" y="1520826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616200" y="836614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public static void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computeStats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[ ] numbers)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length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numbers.length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double med,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, mean, sum,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sum = 0;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for (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0;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&lt; length;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++)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{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     sum += numbers [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];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} 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med   = numbers [ length / 2];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mean = sum / (double) length;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= 0;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for (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0;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&lt; length;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++)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{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+ ((numbers [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] - mean) * (numbers [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] - mean));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}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/ ( length - 1.0 );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Math.sqrt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("length:                   " + length);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("mean:                    " + mean);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("median:                 " + med);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("variance:                " +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("standard deviation: " +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23560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D257CDE-6FBD-41FA-A52E-F2E9C339BCBA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2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2782" y="2049538"/>
            <a:ext cx="1712913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Draw the graph and label the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 txBox="1">
            <a:spLocks noGrp="1"/>
          </p:cNvSpPr>
          <p:nvPr/>
        </p:nvSpPr>
        <p:spPr bwMode="auto">
          <a:xfrm>
            <a:off x="5629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 sz="9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Control Flow Graph for Stats</a:t>
            </a:r>
            <a:endParaRPr lang="en-US" smtClean="0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2541589" y="1520826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2616200" y="836614"/>
            <a:ext cx="6959600" cy="595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public static void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computeStats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[ ] numbers)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{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length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numbers.length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double med,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, mean, sum,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sum = 0;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for (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0;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&lt; length;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++)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{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     sum += numbers [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];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} 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med   = numbers [ length / 2];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mean = sum / (double) length;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= 0;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for (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0;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&lt; length;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++)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{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+ ((numbers [ I ] - mean) * (numbers [ I ] - mean));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}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/ ( length - 1.0 );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Math.sqrt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("length:                   " + length);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("mean:                    " + mean);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("median:                 " + med);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("variance:                " +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("standard deviation: " +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}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9174163" y="2198689"/>
            <a:ext cx="735012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= 0</a:t>
            </a:r>
            <a:endParaRPr lang="en-US" sz="20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9"/>
          <p:cNvGrpSpPr/>
          <p:nvPr/>
        </p:nvGrpSpPr>
        <p:grpSpPr bwMode="auto">
          <a:xfrm>
            <a:off x="8355014" y="3044825"/>
            <a:ext cx="2312987" cy="819150"/>
            <a:chOff x="4303" y="1918"/>
            <a:chExt cx="1457" cy="516"/>
          </a:xfrm>
        </p:grpSpPr>
        <p:sp>
          <p:nvSpPr>
            <p:cNvPr id="24658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 &gt;= length</a:t>
              </a:r>
              <a:endParaRPr lang="en-US" sz="20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9" name="Text Box 63"/>
            <p:cNvSpPr txBox="1">
              <a:spLocks noChangeArrowheads="1"/>
            </p:cNvSpPr>
            <p:nvPr/>
          </p:nvSpPr>
          <p:spPr bwMode="auto">
            <a:xfrm>
              <a:off x="4303" y="2280"/>
              <a:ext cx="8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 &lt; length</a:t>
              </a:r>
              <a:endParaRPr lang="en-US" sz="20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7246939" y="3971925"/>
            <a:ext cx="547687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i++</a:t>
            </a:r>
            <a:endParaRPr 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13"/>
          <p:cNvGrpSpPr/>
          <p:nvPr/>
        </p:nvGrpSpPr>
        <p:grpSpPr bwMode="auto">
          <a:xfrm>
            <a:off x="8605838" y="5432426"/>
            <a:ext cx="2062162" cy="487363"/>
            <a:chOff x="4461" y="3422"/>
            <a:chExt cx="1299" cy="307"/>
          </a:xfrm>
        </p:grpSpPr>
        <p:sp>
          <p:nvSpPr>
            <p:cNvPr id="24656" name="Text Box 66"/>
            <p:cNvSpPr txBox="1">
              <a:spLocks noChangeArrowheads="1"/>
            </p:cNvSpPr>
            <p:nvPr/>
          </p:nvSpPr>
          <p:spPr bwMode="auto">
            <a:xfrm>
              <a:off x="4882" y="3575"/>
              <a:ext cx="87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 &gt;= length</a:t>
              </a:r>
              <a:endParaRPr lang="en-US" sz="20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7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 &lt; length</a:t>
              </a:r>
              <a:endParaRPr lang="en-US" sz="20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9728201" y="4471111"/>
            <a:ext cx="7143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= 0</a:t>
            </a:r>
            <a:endParaRPr lang="en-US" sz="20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8645525" y="6362701"/>
            <a:ext cx="5476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i++</a:t>
            </a:r>
            <a:endParaRPr lang="en-US" sz="20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18"/>
          <p:cNvGrpSpPr/>
          <p:nvPr/>
        </p:nvGrpSpPr>
        <p:grpSpPr bwMode="auto">
          <a:xfrm>
            <a:off x="1549400" y="1143000"/>
            <a:ext cx="6991350" cy="1011238"/>
            <a:chOff x="16" y="720"/>
            <a:chExt cx="4404" cy="637"/>
          </a:xfrm>
        </p:grpSpPr>
        <p:sp>
          <p:nvSpPr>
            <p:cNvPr id="24654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5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1"/>
          <p:cNvGrpSpPr/>
          <p:nvPr/>
        </p:nvGrpSpPr>
        <p:grpSpPr bwMode="auto">
          <a:xfrm>
            <a:off x="2139951" y="2079625"/>
            <a:ext cx="6359525" cy="319088"/>
            <a:chOff x="388" y="1310"/>
            <a:chExt cx="4006" cy="201"/>
          </a:xfrm>
        </p:grpSpPr>
        <p:sp>
          <p:nvSpPr>
            <p:cNvPr id="24652" name="Oval 22"/>
            <p:cNvSpPr>
              <a:spLocks noChangeArrowheads="1"/>
            </p:cNvSpPr>
            <p:nvPr/>
          </p:nvSpPr>
          <p:spPr bwMode="auto">
            <a:xfrm>
              <a:off x="388" y="1310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3" name="Line 23"/>
            <p:cNvSpPr>
              <a:spLocks noChangeShapeType="1"/>
            </p:cNvSpPr>
            <p:nvPr/>
          </p:nvSpPr>
          <p:spPr bwMode="auto">
            <a:xfrm>
              <a:off x="733" y="1414"/>
              <a:ext cx="3661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4"/>
          <p:cNvGrpSpPr/>
          <p:nvPr/>
        </p:nvGrpSpPr>
        <p:grpSpPr bwMode="auto">
          <a:xfrm>
            <a:off x="8632826" y="785814"/>
            <a:ext cx="555625" cy="777875"/>
            <a:chOff x="4478" y="495"/>
            <a:chExt cx="350" cy="490"/>
          </a:xfrm>
        </p:grpSpPr>
        <p:grpSp>
          <p:nvGrpSpPr>
            <p:cNvPr id="24648" name="Group 9"/>
            <p:cNvGrpSpPr/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465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5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64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8632826" y="1573214"/>
            <a:ext cx="555625" cy="947737"/>
            <a:chOff x="4478" y="991"/>
            <a:chExt cx="350" cy="597"/>
          </a:xfrm>
        </p:grpSpPr>
        <p:grpSp>
          <p:nvGrpSpPr>
            <p:cNvPr id="24644" name="Group 21"/>
            <p:cNvGrpSpPr/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464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645" name="AutoShape 48"/>
            <p:cNvCxnSpPr>
              <a:cxnSpLocks noChangeShapeType="1"/>
              <a:stCxn id="24650" idx="4"/>
              <a:endCxn id="24646" idx="0"/>
            </p:cNvCxnSpPr>
            <p:nvPr/>
          </p:nvCxnSpPr>
          <p:spPr bwMode="auto">
            <a:xfrm>
              <a:off x="4653" y="991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" name="Group 34"/>
          <p:cNvGrpSpPr/>
          <p:nvPr/>
        </p:nvGrpSpPr>
        <p:grpSpPr bwMode="auto">
          <a:xfrm>
            <a:off x="8632826" y="2530476"/>
            <a:ext cx="555625" cy="949325"/>
            <a:chOff x="4478" y="1594"/>
            <a:chExt cx="350" cy="598"/>
          </a:xfrm>
        </p:grpSpPr>
        <p:grpSp>
          <p:nvGrpSpPr>
            <p:cNvPr id="24640" name="Group 27"/>
            <p:cNvGrpSpPr/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464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641" name="AutoShape 49"/>
            <p:cNvCxnSpPr>
              <a:cxnSpLocks noChangeShapeType="1"/>
              <a:stCxn id="24646" idx="4"/>
              <a:endCxn id="24642" idx="0"/>
            </p:cNvCxnSpPr>
            <p:nvPr/>
          </p:nvCxnSpPr>
          <p:spPr bwMode="auto">
            <a:xfrm>
              <a:off x="4653" y="1594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roup 39"/>
          <p:cNvGrpSpPr/>
          <p:nvPr/>
        </p:nvGrpSpPr>
        <p:grpSpPr bwMode="auto">
          <a:xfrm>
            <a:off x="9197976" y="3244851"/>
            <a:ext cx="804863" cy="1190625"/>
            <a:chOff x="4834" y="2044"/>
            <a:chExt cx="507" cy="750"/>
          </a:xfrm>
        </p:grpSpPr>
        <p:grpSp>
          <p:nvGrpSpPr>
            <p:cNvPr id="24636" name="Group 37"/>
            <p:cNvGrpSpPr/>
            <p:nvPr/>
          </p:nvGrpSpPr>
          <p:grpSpPr bwMode="auto">
            <a:xfrm>
              <a:off x="4991" y="2498"/>
              <a:ext cx="350" cy="296"/>
              <a:chOff x="4288" y="1746"/>
              <a:chExt cx="350" cy="296"/>
            </a:xfrm>
          </p:grpSpPr>
          <p:sp>
            <p:nvSpPr>
              <p:cNvPr id="24638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39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637" name="AutoShape 52"/>
            <p:cNvCxnSpPr>
              <a:cxnSpLocks noChangeShapeType="1"/>
              <a:stCxn id="24642" idx="6"/>
              <a:endCxn id="24638" idx="0"/>
            </p:cNvCxnSpPr>
            <p:nvPr/>
          </p:nvCxnSpPr>
          <p:spPr bwMode="auto">
            <a:xfrm>
              <a:off x="4834" y="2044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" name="Group 44"/>
          <p:cNvGrpSpPr/>
          <p:nvPr/>
        </p:nvGrpSpPr>
        <p:grpSpPr bwMode="auto">
          <a:xfrm>
            <a:off x="7718426" y="3244850"/>
            <a:ext cx="995363" cy="935038"/>
            <a:chOff x="3902" y="2044"/>
            <a:chExt cx="627" cy="589"/>
          </a:xfrm>
        </p:grpSpPr>
        <p:grpSp>
          <p:nvGrpSpPr>
            <p:cNvPr id="24631" name="Group 24"/>
            <p:cNvGrpSpPr/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4634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35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632" name="AutoShape 50"/>
            <p:cNvCxnSpPr>
              <a:cxnSpLocks noChangeShapeType="1"/>
              <a:stCxn id="24642" idx="3"/>
              <a:endCxn id="24634" idx="7"/>
            </p:cNvCxnSpPr>
            <p:nvPr/>
          </p:nvCxnSpPr>
          <p:spPr bwMode="auto">
            <a:xfrm flipH="1">
              <a:off x="4207" y="2155"/>
              <a:ext cx="322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33" name="AutoShape 53"/>
            <p:cNvCxnSpPr>
              <a:cxnSpLocks noChangeShapeType="1"/>
              <a:stCxn id="24634" idx="2"/>
              <a:endCxn id="24642" idx="2"/>
            </p:cNvCxnSpPr>
            <p:nvPr/>
          </p:nvCxnSpPr>
          <p:spPr bwMode="auto">
            <a:xfrm rot="10800000" flipH="1">
              <a:off x="3902" y="2044"/>
              <a:ext cx="570" cy="441"/>
            </a:xfrm>
            <a:prstGeom prst="curvedConnector3">
              <a:avLst>
                <a:gd name="adj1" fmla="val -2420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0"/>
          <p:cNvGrpSpPr/>
          <p:nvPr/>
        </p:nvGrpSpPr>
        <p:grpSpPr bwMode="auto">
          <a:xfrm>
            <a:off x="9447214" y="4445001"/>
            <a:ext cx="555625" cy="950913"/>
            <a:chOff x="4991" y="2800"/>
            <a:chExt cx="350" cy="599"/>
          </a:xfrm>
        </p:grpSpPr>
        <p:grpSp>
          <p:nvGrpSpPr>
            <p:cNvPr id="24627" name="Group 40"/>
            <p:cNvGrpSpPr/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462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3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628" name="AutoShape 54"/>
            <p:cNvCxnSpPr>
              <a:cxnSpLocks noChangeShapeType="1"/>
              <a:stCxn id="24638" idx="4"/>
              <a:endCxn id="24629" idx="0"/>
            </p:cNvCxnSpPr>
            <p:nvPr/>
          </p:nvCxnSpPr>
          <p:spPr bwMode="auto">
            <a:xfrm>
              <a:off x="5166" y="2800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55"/>
          <p:cNvGrpSpPr/>
          <p:nvPr/>
        </p:nvGrpSpPr>
        <p:grpSpPr bwMode="auto">
          <a:xfrm>
            <a:off x="10004425" y="5243514"/>
            <a:ext cx="571500" cy="1184275"/>
            <a:chOff x="5347" y="3251"/>
            <a:chExt cx="360" cy="746"/>
          </a:xfrm>
        </p:grpSpPr>
        <p:grpSp>
          <p:nvGrpSpPr>
            <p:cNvPr id="24623" name="Group 6"/>
            <p:cNvGrpSpPr/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4625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6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624" name="AutoShape 55"/>
            <p:cNvCxnSpPr>
              <a:cxnSpLocks noChangeShapeType="1"/>
              <a:stCxn id="24629" idx="6"/>
              <a:endCxn id="24625" idx="0"/>
            </p:cNvCxnSpPr>
            <p:nvPr/>
          </p:nvCxnSpPr>
          <p:spPr bwMode="auto">
            <a:xfrm>
              <a:off x="5347" y="3251"/>
              <a:ext cx="185" cy="43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roup 60"/>
          <p:cNvGrpSpPr/>
          <p:nvPr/>
        </p:nvGrpSpPr>
        <p:grpSpPr bwMode="auto">
          <a:xfrm>
            <a:off x="8624889" y="5160963"/>
            <a:ext cx="903287" cy="1193800"/>
            <a:chOff x="4473" y="3251"/>
            <a:chExt cx="569" cy="752"/>
          </a:xfrm>
        </p:grpSpPr>
        <p:grpSp>
          <p:nvGrpSpPr>
            <p:cNvPr id="24618" name="Group 43"/>
            <p:cNvGrpSpPr/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4621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2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619" name="AutoShape 56"/>
            <p:cNvCxnSpPr>
              <a:cxnSpLocks noChangeShapeType="1"/>
              <a:stCxn id="24629" idx="3"/>
              <a:endCxn id="24621" idx="7"/>
            </p:cNvCxnSpPr>
            <p:nvPr/>
          </p:nvCxnSpPr>
          <p:spPr bwMode="auto">
            <a:xfrm flipH="1">
              <a:off x="4778" y="3362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4620" name="AutoShape 57"/>
            <p:cNvCxnSpPr>
              <a:cxnSpLocks noChangeShapeType="1"/>
              <a:stCxn id="24621" idx="2"/>
              <a:endCxn id="24629" idx="2"/>
            </p:cNvCxnSpPr>
            <p:nvPr/>
          </p:nvCxnSpPr>
          <p:spPr bwMode="auto">
            <a:xfrm rot="10800000" flipH="1">
              <a:off x="4473" y="3251"/>
              <a:ext cx="512" cy="604"/>
            </a:xfrm>
            <a:prstGeom prst="curvedConnector3">
              <a:avLst>
                <a:gd name="adj1" fmla="val -1953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" name="Group 66"/>
          <p:cNvGrpSpPr/>
          <p:nvPr/>
        </p:nvGrpSpPr>
        <p:grpSpPr bwMode="auto">
          <a:xfrm>
            <a:off x="1785938" y="2468563"/>
            <a:ext cx="5937250" cy="1333500"/>
            <a:chOff x="165" y="1555"/>
            <a:chExt cx="3714" cy="967"/>
          </a:xfrm>
        </p:grpSpPr>
        <p:sp>
          <p:nvSpPr>
            <p:cNvPr id="24616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7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2339" cy="8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" name="Group 69"/>
          <p:cNvGrpSpPr/>
          <p:nvPr/>
        </p:nvGrpSpPr>
        <p:grpSpPr bwMode="auto">
          <a:xfrm>
            <a:off x="1543051" y="2951164"/>
            <a:ext cx="7885113" cy="1239837"/>
            <a:chOff x="12" y="1859"/>
            <a:chExt cx="4967" cy="781"/>
          </a:xfrm>
        </p:grpSpPr>
        <p:sp>
          <p:nvSpPr>
            <p:cNvPr id="24614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5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72"/>
          <p:cNvGrpSpPr/>
          <p:nvPr/>
        </p:nvGrpSpPr>
        <p:grpSpPr bwMode="auto">
          <a:xfrm>
            <a:off x="2162176" y="3749675"/>
            <a:ext cx="7210425" cy="539750"/>
            <a:chOff x="402" y="2362"/>
            <a:chExt cx="4542" cy="340"/>
          </a:xfrm>
        </p:grpSpPr>
        <p:sp>
          <p:nvSpPr>
            <p:cNvPr id="24612" name="Oval 73"/>
            <p:cNvSpPr>
              <a:spLocks noChangeArrowheads="1"/>
            </p:cNvSpPr>
            <p:nvPr/>
          </p:nvSpPr>
          <p:spPr bwMode="auto">
            <a:xfrm>
              <a:off x="402" y="2362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3" name="Line 74"/>
            <p:cNvSpPr>
              <a:spLocks noChangeShapeType="1"/>
            </p:cNvSpPr>
            <p:nvPr/>
          </p:nvSpPr>
          <p:spPr bwMode="auto">
            <a:xfrm>
              <a:off x="750" y="2475"/>
              <a:ext cx="4194" cy="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" name="Group 75"/>
          <p:cNvGrpSpPr/>
          <p:nvPr/>
        </p:nvGrpSpPr>
        <p:grpSpPr bwMode="auto">
          <a:xfrm>
            <a:off x="1751014" y="4151314"/>
            <a:ext cx="7045325" cy="1717675"/>
            <a:chOff x="143" y="2615"/>
            <a:chExt cx="4438" cy="1082"/>
          </a:xfrm>
        </p:grpSpPr>
        <p:sp>
          <p:nvSpPr>
            <p:cNvPr id="24610" name="Oval 76"/>
            <p:cNvSpPr>
              <a:spLocks noChangeArrowheads="1"/>
            </p:cNvSpPr>
            <p:nvPr/>
          </p:nvSpPr>
          <p:spPr bwMode="auto">
            <a:xfrm>
              <a:off x="143" y="2615"/>
              <a:ext cx="3933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1" name="Line 77"/>
            <p:cNvSpPr>
              <a:spLocks noChangeShapeType="1"/>
            </p:cNvSpPr>
            <p:nvPr/>
          </p:nvSpPr>
          <p:spPr bwMode="auto">
            <a:xfrm>
              <a:off x="3909" y="2780"/>
              <a:ext cx="672" cy="91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Group 78"/>
          <p:cNvGrpSpPr/>
          <p:nvPr/>
        </p:nvGrpSpPr>
        <p:grpSpPr bwMode="auto">
          <a:xfrm>
            <a:off x="1543050" y="4613276"/>
            <a:ext cx="8459788" cy="1808163"/>
            <a:chOff x="12" y="2906"/>
            <a:chExt cx="5329" cy="1139"/>
          </a:xfrm>
        </p:grpSpPr>
        <p:sp>
          <p:nvSpPr>
            <p:cNvPr id="24608" name="Oval 79"/>
            <p:cNvSpPr>
              <a:spLocks noChangeArrowheads="1"/>
            </p:cNvSpPr>
            <p:nvPr/>
          </p:nvSpPr>
          <p:spPr bwMode="auto">
            <a:xfrm>
              <a:off x="12" y="2906"/>
              <a:ext cx="2936" cy="113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9" name="Line 80"/>
            <p:cNvSpPr>
              <a:spLocks noChangeShapeType="1"/>
            </p:cNvSpPr>
            <p:nvPr/>
          </p:nvSpPr>
          <p:spPr bwMode="auto">
            <a:xfrm>
              <a:off x="2940" y="3491"/>
              <a:ext cx="2401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605" name="Date Placeholder 8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6" name="Slide Number Placeholder 8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F45F3F2-D3B3-4314-BA58-35E6FD716F40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7" name="Footer Placeholder 8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3850" y="96839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Paths—EC</a:t>
            </a:r>
            <a:endParaRPr lang="en-US" sz="3200" dirty="0"/>
          </a:p>
        </p:txBody>
      </p:sp>
      <p:grpSp>
        <p:nvGrpSpPr>
          <p:cNvPr id="25607" name="Group 24"/>
          <p:cNvGrpSpPr/>
          <p:nvPr/>
        </p:nvGrpSpPr>
        <p:grpSpPr bwMode="auto">
          <a:xfrm>
            <a:off x="2949576" y="757239"/>
            <a:ext cx="555625" cy="777875"/>
            <a:chOff x="4478" y="495"/>
            <a:chExt cx="350" cy="490"/>
          </a:xfrm>
        </p:grpSpPr>
        <p:grpSp>
          <p:nvGrpSpPr>
            <p:cNvPr id="25651" name="Group 9"/>
            <p:cNvGrpSpPr/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5653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4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52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08" name="Group 29"/>
          <p:cNvGrpSpPr/>
          <p:nvPr/>
        </p:nvGrpSpPr>
        <p:grpSpPr bwMode="auto">
          <a:xfrm>
            <a:off x="2949576" y="1535113"/>
            <a:ext cx="555625" cy="957262"/>
            <a:chOff x="4478" y="985"/>
            <a:chExt cx="350" cy="603"/>
          </a:xfrm>
        </p:grpSpPr>
        <p:grpSp>
          <p:nvGrpSpPr>
            <p:cNvPr id="25647" name="Group 21"/>
            <p:cNvGrpSpPr/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5649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0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648" name="AutoShape 48"/>
            <p:cNvCxnSpPr>
              <a:cxnSpLocks noChangeShapeType="1"/>
              <a:stCxn id="25653" idx="4"/>
              <a:endCxn id="25649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09" name="Group 34"/>
          <p:cNvGrpSpPr/>
          <p:nvPr/>
        </p:nvGrpSpPr>
        <p:grpSpPr bwMode="auto">
          <a:xfrm>
            <a:off x="2949576" y="2492375"/>
            <a:ext cx="555625" cy="958850"/>
            <a:chOff x="4478" y="1588"/>
            <a:chExt cx="350" cy="604"/>
          </a:xfrm>
        </p:grpSpPr>
        <p:grpSp>
          <p:nvGrpSpPr>
            <p:cNvPr id="25643" name="Group 27"/>
            <p:cNvGrpSpPr/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5645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6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644" name="AutoShape 49"/>
            <p:cNvCxnSpPr>
              <a:cxnSpLocks noChangeShapeType="1"/>
              <a:stCxn id="25649" idx="4"/>
              <a:endCxn id="25645" idx="0"/>
            </p:cNvCxnSpPr>
            <p:nvPr/>
          </p:nvCxnSpPr>
          <p:spPr bwMode="auto">
            <a:xfrm rot="5400000">
              <a:off x="4502" y="1739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0" name="Group 37"/>
          <p:cNvGrpSpPr/>
          <p:nvPr/>
        </p:nvGrpSpPr>
        <p:grpSpPr bwMode="auto">
          <a:xfrm>
            <a:off x="3554414" y="3937000"/>
            <a:ext cx="555625" cy="469900"/>
            <a:chOff x="4288" y="1746"/>
            <a:chExt cx="350" cy="296"/>
          </a:xfrm>
        </p:grpSpPr>
        <p:sp>
          <p:nvSpPr>
            <p:cNvPr id="25641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2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5611" name="AutoShape 52"/>
          <p:cNvCxnSpPr>
            <a:cxnSpLocks noChangeShapeType="1"/>
          </p:cNvCxnSpPr>
          <p:nvPr/>
        </p:nvCxnSpPr>
        <p:spPr bwMode="auto">
          <a:xfrm>
            <a:off x="3514725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5612" name="Group 44"/>
          <p:cNvGrpSpPr/>
          <p:nvPr/>
        </p:nvGrpSpPr>
        <p:grpSpPr bwMode="auto">
          <a:xfrm>
            <a:off x="2044701" y="3216275"/>
            <a:ext cx="995363" cy="935038"/>
            <a:chOff x="3908" y="2044"/>
            <a:chExt cx="627" cy="589"/>
          </a:xfrm>
        </p:grpSpPr>
        <p:grpSp>
          <p:nvGrpSpPr>
            <p:cNvPr id="25636" name="Group 24"/>
            <p:cNvGrpSpPr/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5639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0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637" name="AutoShape 50"/>
            <p:cNvCxnSpPr>
              <a:cxnSpLocks noChangeShapeType="1"/>
              <a:stCxn id="25645" idx="3"/>
              <a:endCxn id="25639" idx="7"/>
            </p:cNvCxnSpPr>
            <p:nvPr/>
          </p:nvCxnSpPr>
          <p:spPr bwMode="auto">
            <a:xfrm rot="5400000">
              <a:off x="4255" y="2101"/>
              <a:ext cx="232" cy="3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5638" name="AutoShape 53"/>
            <p:cNvCxnSpPr>
              <a:cxnSpLocks noChangeShapeType="1"/>
              <a:stCxn id="25639" idx="2"/>
              <a:endCxn id="25645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2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3" name="Group 50"/>
          <p:cNvGrpSpPr/>
          <p:nvPr/>
        </p:nvGrpSpPr>
        <p:grpSpPr bwMode="auto">
          <a:xfrm>
            <a:off x="3554414" y="4406900"/>
            <a:ext cx="555625" cy="960438"/>
            <a:chOff x="4991" y="2794"/>
            <a:chExt cx="350" cy="605"/>
          </a:xfrm>
        </p:grpSpPr>
        <p:grpSp>
          <p:nvGrpSpPr>
            <p:cNvPr id="25632" name="Group 40"/>
            <p:cNvGrpSpPr/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5634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5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633" name="AutoShape 54"/>
            <p:cNvCxnSpPr>
              <a:cxnSpLocks noChangeShapeType="1"/>
              <a:stCxn id="25641" idx="4"/>
              <a:endCxn id="25634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4" name="Group 55"/>
          <p:cNvGrpSpPr/>
          <p:nvPr/>
        </p:nvGrpSpPr>
        <p:grpSpPr bwMode="auto">
          <a:xfrm>
            <a:off x="4117975" y="5132389"/>
            <a:ext cx="565150" cy="1266825"/>
            <a:chOff x="5351" y="3199"/>
            <a:chExt cx="356" cy="798"/>
          </a:xfrm>
        </p:grpSpPr>
        <p:grpSp>
          <p:nvGrpSpPr>
            <p:cNvPr id="25628" name="Group 6"/>
            <p:cNvGrpSpPr/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5630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1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629" name="AutoShape 55"/>
            <p:cNvCxnSpPr>
              <a:cxnSpLocks noChangeShapeType="1"/>
              <a:stCxn id="25634" idx="6"/>
              <a:endCxn id="25630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5615" name="Group 60"/>
          <p:cNvGrpSpPr/>
          <p:nvPr/>
        </p:nvGrpSpPr>
        <p:grpSpPr bwMode="auto">
          <a:xfrm>
            <a:off x="2741614" y="5132388"/>
            <a:ext cx="903287" cy="1193800"/>
            <a:chOff x="4479" y="3251"/>
            <a:chExt cx="569" cy="752"/>
          </a:xfrm>
        </p:grpSpPr>
        <p:grpSp>
          <p:nvGrpSpPr>
            <p:cNvPr id="25623" name="Group 43"/>
            <p:cNvGrpSpPr/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5626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7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624" name="AutoShape 56"/>
            <p:cNvCxnSpPr>
              <a:cxnSpLocks noChangeShapeType="1"/>
              <a:stCxn id="25634" idx="3"/>
              <a:endCxn id="25626" idx="7"/>
            </p:cNvCxnSpPr>
            <p:nvPr/>
          </p:nvCxnSpPr>
          <p:spPr bwMode="auto">
            <a:xfrm rot="5400000">
              <a:off x="4715" y="3418"/>
              <a:ext cx="395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5625" name="AutoShape 57"/>
            <p:cNvCxnSpPr>
              <a:cxnSpLocks noChangeShapeType="1"/>
              <a:stCxn id="25626" idx="2"/>
              <a:endCxn id="25634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33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48"/>
          <p:cNvGrpSpPr/>
          <p:nvPr/>
        </p:nvGrpSpPr>
        <p:grpSpPr bwMode="auto">
          <a:xfrm>
            <a:off x="5083175" y="1593851"/>
            <a:ext cx="5102224" cy="4622803"/>
            <a:chOff x="2242" y="1004"/>
            <a:chExt cx="3214" cy="2912"/>
          </a:xfrm>
        </p:grpSpPr>
        <p:sp>
          <p:nvSpPr>
            <p:cNvPr id="25620" name="Text Box 5"/>
            <p:cNvSpPr txBox="1">
              <a:spLocks noChangeArrowheads="1"/>
            </p:cNvSpPr>
            <p:nvPr/>
          </p:nvSpPr>
          <p:spPr bwMode="auto">
            <a:xfrm>
              <a:off x="2242" y="1299"/>
              <a:ext cx="957" cy="2617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TR</a:t>
              </a:r>
              <a:endParaRPr lang="en-US" sz="2400" b="1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5621" name="Text Box 6"/>
            <p:cNvSpPr txBox="1">
              <a:spLocks noChangeArrowheads="1"/>
            </p:cNvSpPr>
            <p:nvPr/>
          </p:nvSpPr>
          <p:spPr bwMode="auto">
            <a:xfrm>
              <a:off x="3202" y="1299"/>
              <a:ext cx="2254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Test Path</a:t>
              </a:r>
              <a:endParaRPr lang="en-US" sz="2400" b="1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5622" name="Text Box 6"/>
            <p:cNvSpPr txBox="1">
              <a:spLocks noChangeArrowheads="1"/>
            </p:cNvSpPr>
            <p:nvPr/>
          </p:nvSpPr>
          <p:spPr bwMode="auto">
            <a:xfrm>
              <a:off x="2242" y="1004"/>
              <a:ext cx="3214" cy="29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Edge Coverage</a:t>
              </a:r>
              <a:endParaRPr lang="en-US" sz="2400" b="1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5617" name="Date Placeholder 5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8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2E1FC2-634B-4B7B-BA81-ED2B08DD4F7B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9" name="Footer Placeholder 5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6816" y="2541414"/>
            <a:ext cx="1508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A.</a:t>
            </a:r>
            <a:r>
              <a:rPr lang="en-US" sz="2400" dirty="0">
                <a:solidFill>
                  <a:srgbClr val="FAFD00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[ 1, 2 ]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B.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[ 2, 3 ]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C.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[ 3, 4 ]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D.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[ 3, 5 ]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E.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[ 4, 3 ]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F.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[ 5, 6 ]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G.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[ 6, 7 ]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H.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I.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[ 7, 6 ]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0177" y="2556174"/>
            <a:ext cx="319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[ 1, 2, 3, 4, 3, 5, 6, 7,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98725" y="2970401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Write down the TRs for EC.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59653" y="2521982"/>
            <a:ext cx="1673268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Write down test paths that tour all edges.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3" grpId="0" animBg="1"/>
      <p:bldP spid="53" grpId="1" animBg="1"/>
      <p:bldP spid="54" grpId="0" animBg="1"/>
      <p:bldP spid="5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630989" y="3793053"/>
            <a:ext cx="3800475" cy="393700"/>
            <a:chOff x="5106651" y="4139785"/>
            <a:chExt cx="3800109" cy="394741"/>
          </a:xfrm>
        </p:grpSpPr>
        <p:sp>
          <p:nvSpPr>
            <p:cNvPr id="26692" name="Rectangle 65"/>
            <p:cNvSpPr>
              <a:spLocks noChangeArrowheads="1"/>
            </p:cNvSpPr>
            <p:nvPr/>
          </p:nvSpPr>
          <p:spPr bwMode="auto">
            <a:xfrm>
              <a:off x="5106651" y="4139785"/>
              <a:ext cx="5774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i</a:t>
              </a: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93" name="Rectangle 68"/>
            <p:cNvSpPr>
              <a:spLocks noChangeArrowheads="1"/>
            </p:cNvSpPr>
            <p:nvPr/>
          </p:nvSpPr>
          <p:spPr bwMode="auto">
            <a:xfrm>
              <a:off x="5680960" y="4139785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A, B, D, E, F, G, I, J</a:t>
              </a: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94" name="Rectangle 69"/>
            <p:cNvSpPr>
              <a:spLocks noChangeArrowheads="1"/>
            </p:cNvSpPr>
            <p:nvPr/>
          </p:nvSpPr>
          <p:spPr bwMode="auto">
            <a:xfrm>
              <a:off x="7832362" y="4139786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C, H</a:t>
              </a: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3850" y="96839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Paths—EPC</a:t>
            </a:r>
            <a:endParaRPr lang="en-US" sz="3200" dirty="0"/>
          </a:p>
        </p:txBody>
      </p:sp>
      <p:grpSp>
        <p:nvGrpSpPr>
          <p:cNvPr id="26632" name="Group 24"/>
          <p:cNvGrpSpPr/>
          <p:nvPr/>
        </p:nvGrpSpPr>
        <p:grpSpPr bwMode="auto">
          <a:xfrm>
            <a:off x="2852739" y="757239"/>
            <a:ext cx="555625" cy="777875"/>
            <a:chOff x="4478" y="495"/>
            <a:chExt cx="350" cy="490"/>
          </a:xfrm>
        </p:grpSpPr>
        <p:grpSp>
          <p:nvGrpSpPr>
            <p:cNvPr id="26688" name="Group 9"/>
            <p:cNvGrpSpPr/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669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8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633" name="Group 29"/>
          <p:cNvGrpSpPr/>
          <p:nvPr/>
        </p:nvGrpSpPr>
        <p:grpSpPr bwMode="auto">
          <a:xfrm>
            <a:off x="2852739" y="1535113"/>
            <a:ext cx="555625" cy="957262"/>
            <a:chOff x="4478" y="985"/>
            <a:chExt cx="350" cy="603"/>
          </a:xfrm>
        </p:grpSpPr>
        <p:grpSp>
          <p:nvGrpSpPr>
            <p:cNvPr id="26684" name="Group 21"/>
            <p:cNvGrpSpPr/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668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6685" name="AutoShape 48"/>
            <p:cNvCxnSpPr>
              <a:cxnSpLocks noChangeShapeType="1"/>
              <a:stCxn id="26690" idx="4"/>
              <a:endCxn id="26686" idx="0"/>
            </p:cNvCxnSpPr>
            <p:nvPr/>
          </p:nvCxnSpPr>
          <p:spPr bwMode="auto">
            <a:xfrm rot="5400000">
              <a:off x="4502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4" name="Group 34"/>
          <p:cNvGrpSpPr/>
          <p:nvPr/>
        </p:nvGrpSpPr>
        <p:grpSpPr bwMode="auto">
          <a:xfrm>
            <a:off x="2852739" y="2493963"/>
            <a:ext cx="555625" cy="957262"/>
            <a:chOff x="4478" y="1589"/>
            <a:chExt cx="350" cy="603"/>
          </a:xfrm>
        </p:grpSpPr>
        <p:grpSp>
          <p:nvGrpSpPr>
            <p:cNvPr id="26680" name="Group 27"/>
            <p:cNvGrpSpPr/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668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6681" name="AutoShape 49"/>
            <p:cNvCxnSpPr>
              <a:cxnSpLocks noChangeShapeType="1"/>
              <a:stCxn id="26686" idx="4"/>
              <a:endCxn id="26682" idx="0"/>
            </p:cNvCxnSpPr>
            <p:nvPr/>
          </p:nvCxnSpPr>
          <p:spPr bwMode="auto">
            <a:xfrm rot="5400000">
              <a:off x="4501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5" name="Group 37"/>
          <p:cNvGrpSpPr/>
          <p:nvPr/>
        </p:nvGrpSpPr>
        <p:grpSpPr bwMode="auto">
          <a:xfrm>
            <a:off x="3457576" y="3937000"/>
            <a:ext cx="555625" cy="469900"/>
            <a:chOff x="4288" y="1746"/>
            <a:chExt cx="350" cy="296"/>
          </a:xfrm>
        </p:grpSpPr>
        <p:sp>
          <p:nvSpPr>
            <p:cNvPr id="26678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79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6636" name="AutoShape 52"/>
          <p:cNvCxnSpPr>
            <a:cxnSpLocks noChangeShapeType="1"/>
          </p:cNvCxnSpPr>
          <p:nvPr/>
        </p:nvCxnSpPr>
        <p:spPr bwMode="auto">
          <a:xfrm>
            <a:off x="3417888" y="3216275"/>
            <a:ext cx="317500" cy="7112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6637" name="Group 44"/>
          <p:cNvGrpSpPr/>
          <p:nvPr/>
        </p:nvGrpSpPr>
        <p:grpSpPr bwMode="auto">
          <a:xfrm>
            <a:off x="1947864" y="3216275"/>
            <a:ext cx="993775" cy="935038"/>
            <a:chOff x="3908" y="2044"/>
            <a:chExt cx="626" cy="589"/>
          </a:xfrm>
        </p:grpSpPr>
        <p:grpSp>
          <p:nvGrpSpPr>
            <p:cNvPr id="26673" name="Group 24"/>
            <p:cNvGrpSpPr/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6676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7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6674" name="AutoShape 50"/>
            <p:cNvCxnSpPr>
              <a:cxnSpLocks noChangeShapeType="1"/>
              <a:stCxn id="26682" idx="3"/>
              <a:endCxn id="26676" idx="7"/>
            </p:cNvCxnSpPr>
            <p:nvPr/>
          </p:nvCxnSpPr>
          <p:spPr bwMode="auto">
            <a:xfrm rot="5400000">
              <a:off x="4255" y="2101"/>
              <a:ext cx="232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75" name="AutoShape 53"/>
            <p:cNvCxnSpPr>
              <a:cxnSpLocks noChangeShapeType="1"/>
              <a:stCxn id="26676" idx="2"/>
              <a:endCxn id="26682" idx="2"/>
            </p:cNvCxnSpPr>
            <p:nvPr/>
          </p:nvCxnSpPr>
          <p:spPr bwMode="auto">
            <a:xfrm rot="10800000" flipH="1">
              <a:off x="3908" y="2044"/>
              <a:ext cx="575" cy="441"/>
            </a:xfrm>
            <a:prstGeom prst="curvedConnector3">
              <a:avLst>
                <a:gd name="adj1" fmla="val -2505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8" name="Group 50"/>
          <p:cNvGrpSpPr/>
          <p:nvPr/>
        </p:nvGrpSpPr>
        <p:grpSpPr bwMode="auto">
          <a:xfrm>
            <a:off x="3457576" y="4406900"/>
            <a:ext cx="555625" cy="960438"/>
            <a:chOff x="4991" y="2794"/>
            <a:chExt cx="350" cy="605"/>
          </a:xfrm>
        </p:grpSpPr>
        <p:grpSp>
          <p:nvGrpSpPr>
            <p:cNvPr id="26669" name="Group 40"/>
            <p:cNvGrpSpPr/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2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6670" name="AutoShape 54"/>
            <p:cNvCxnSpPr>
              <a:cxnSpLocks noChangeShapeType="1"/>
              <a:stCxn id="26678" idx="4"/>
              <a:endCxn id="26671" idx="0"/>
            </p:cNvCxnSpPr>
            <p:nvPr/>
          </p:nvCxnSpPr>
          <p:spPr bwMode="auto">
            <a:xfrm rot="5400000">
              <a:off x="5014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39" name="Group 55"/>
          <p:cNvGrpSpPr/>
          <p:nvPr/>
        </p:nvGrpSpPr>
        <p:grpSpPr bwMode="auto">
          <a:xfrm>
            <a:off x="4021138" y="5132389"/>
            <a:ext cx="565150" cy="1266825"/>
            <a:chOff x="5351" y="3199"/>
            <a:chExt cx="356" cy="798"/>
          </a:xfrm>
        </p:grpSpPr>
        <p:grpSp>
          <p:nvGrpSpPr>
            <p:cNvPr id="26665" name="Group 6"/>
            <p:cNvGrpSpPr/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6667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68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6666" name="AutoShape 55"/>
            <p:cNvCxnSpPr>
              <a:cxnSpLocks noChangeShapeType="1"/>
              <a:stCxn id="26671" idx="6"/>
              <a:endCxn id="26667" idx="0"/>
            </p:cNvCxnSpPr>
            <p:nvPr/>
          </p:nvCxnSpPr>
          <p:spPr bwMode="auto">
            <a:xfrm>
              <a:off x="5351" y="3199"/>
              <a:ext cx="181" cy="50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6640" name="Group 60"/>
          <p:cNvGrpSpPr/>
          <p:nvPr/>
        </p:nvGrpSpPr>
        <p:grpSpPr bwMode="auto">
          <a:xfrm>
            <a:off x="2644775" y="5132388"/>
            <a:ext cx="901700" cy="1193800"/>
            <a:chOff x="4479" y="3251"/>
            <a:chExt cx="568" cy="752"/>
          </a:xfrm>
        </p:grpSpPr>
        <p:grpSp>
          <p:nvGrpSpPr>
            <p:cNvPr id="26660" name="Group 43"/>
            <p:cNvGrpSpPr/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6663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64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6661" name="AutoShape 56"/>
            <p:cNvCxnSpPr>
              <a:cxnSpLocks noChangeShapeType="1"/>
              <a:stCxn id="26671" idx="3"/>
              <a:endCxn id="26663" idx="7"/>
            </p:cNvCxnSpPr>
            <p:nvPr/>
          </p:nvCxnSpPr>
          <p:spPr bwMode="auto">
            <a:xfrm rot="5400000">
              <a:off x="4715" y="3418"/>
              <a:ext cx="395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6662" name="AutoShape 57"/>
            <p:cNvCxnSpPr>
              <a:cxnSpLocks noChangeShapeType="1"/>
              <a:stCxn id="26663" idx="2"/>
              <a:endCxn id="26671" idx="2"/>
            </p:cNvCxnSpPr>
            <p:nvPr/>
          </p:nvCxnSpPr>
          <p:spPr bwMode="auto">
            <a:xfrm rot="10800000" flipH="1">
              <a:off x="4479" y="3251"/>
              <a:ext cx="517" cy="604"/>
            </a:xfrm>
            <a:prstGeom prst="curvedConnector3">
              <a:avLst>
                <a:gd name="adj1" fmla="val -2786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9"/>
          <p:cNvGrpSpPr/>
          <p:nvPr/>
        </p:nvGrpSpPr>
        <p:grpSpPr bwMode="auto">
          <a:xfrm>
            <a:off x="4694238" y="821785"/>
            <a:ext cx="5599112" cy="5352434"/>
            <a:chOff x="3222878" y="1109262"/>
            <a:chExt cx="5598826" cy="5352291"/>
          </a:xfrm>
        </p:grpSpPr>
        <p:sp>
          <p:nvSpPr>
            <p:cNvPr id="26657" name="Text Box 5"/>
            <p:cNvSpPr txBox="1">
              <a:spLocks noChangeArrowheads="1"/>
            </p:cNvSpPr>
            <p:nvPr/>
          </p:nvSpPr>
          <p:spPr bwMode="auto">
            <a:xfrm>
              <a:off x="3222878" y="1568037"/>
              <a:ext cx="1835056" cy="489351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TR</a:t>
              </a:r>
              <a:endParaRPr lang="en-US" sz="2400" b="1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58" name="Text Box 6"/>
            <p:cNvSpPr txBox="1">
              <a:spLocks noChangeArrowheads="1"/>
            </p:cNvSpPr>
            <p:nvPr/>
          </p:nvSpPr>
          <p:spPr bwMode="auto">
            <a:xfrm>
              <a:off x="5062696" y="1568037"/>
              <a:ext cx="3759008" cy="19389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Test Paths</a:t>
              </a:r>
              <a:endParaRPr lang="en-US" sz="2400" b="1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59" name="Text Box 6"/>
            <p:cNvSpPr txBox="1">
              <a:spLocks noChangeArrowheads="1"/>
            </p:cNvSpPr>
            <p:nvPr/>
          </p:nvSpPr>
          <p:spPr bwMode="auto">
            <a:xfrm>
              <a:off x="3223555" y="1109262"/>
              <a:ext cx="55981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FF00"/>
                  </a:solidFill>
                  <a:latin typeface="Gill Sans MT" panose="020B0502020104020203" pitchFamily="34" charset="0"/>
                </a:rPr>
                <a:t>Edge-Pair Coverage</a:t>
              </a:r>
              <a:endParaRPr lang="en-US" sz="2400" b="1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oup 74"/>
          <p:cNvGrpSpPr/>
          <p:nvPr/>
        </p:nvGrpSpPr>
        <p:grpSpPr bwMode="auto">
          <a:xfrm>
            <a:off x="6630989" y="3402529"/>
            <a:ext cx="3800475" cy="398463"/>
            <a:chOff x="5106651" y="3750040"/>
            <a:chExt cx="3800108" cy="398592"/>
          </a:xfrm>
        </p:grpSpPr>
        <p:sp>
          <p:nvSpPr>
            <p:cNvPr id="26654" name="Rectangle 62"/>
            <p:cNvSpPr>
              <a:spLocks noChangeArrowheads="1"/>
            </p:cNvSpPr>
            <p:nvPr/>
          </p:nvSpPr>
          <p:spPr bwMode="auto">
            <a:xfrm>
              <a:off x="5106651" y="3750040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AFD00"/>
                  </a:solidFill>
                  <a:latin typeface="Gill Sans MT" panose="020B0502020104020203" pitchFamily="34" charset="0"/>
                </a:rPr>
                <a:t>TP</a:t>
              </a:r>
              <a:endParaRPr lang="en-US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55" name="Rectangle 63"/>
            <p:cNvSpPr>
              <a:spLocks noChangeArrowheads="1"/>
            </p:cNvSpPr>
            <p:nvPr/>
          </p:nvSpPr>
          <p:spPr bwMode="auto">
            <a:xfrm>
              <a:off x="5676276" y="3750040"/>
              <a:ext cx="21636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TRs toured</a:t>
              </a:r>
              <a:endParaRPr lang="en-US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56" name="Rectangle 64"/>
            <p:cNvSpPr>
              <a:spLocks noChangeArrowheads="1"/>
            </p:cNvSpPr>
            <p:nvPr/>
          </p:nvSpPr>
          <p:spPr bwMode="auto">
            <a:xfrm>
              <a:off x="7833608" y="3750040"/>
              <a:ext cx="1073151" cy="398592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FAFD00"/>
                  </a:solidFill>
                  <a:latin typeface="Gill Sans MT" panose="020B0502020104020203" pitchFamily="34" charset="0"/>
                </a:rPr>
                <a:t>sidetrips</a:t>
              </a:r>
              <a:endParaRPr lang="en-US" i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0" name="Group 76"/>
          <p:cNvGrpSpPr/>
          <p:nvPr/>
        </p:nvGrpSpPr>
        <p:grpSpPr bwMode="auto">
          <a:xfrm>
            <a:off x="6630989" y="4172467"/>
            <a:ext cx="3800475" cy="395287"/>
            <a:chOff x="5106651" y="4519535"/>
            <a:chExt cx="3800109" cy="394741"/>
          </a:xfrm>
        </p:grpSpPr>
        <p:sp>
          <p:nvSpPr>
            <p:cNvPr id="26651" name="Rectangle 66"/>
            <p:cNvSpPr>
              <a:spLocks noChangeArrowheads="1"/>
            </p:cNvSpPr>
            <p:nvPr/>
          </p:nvSpPr>
          <p:spPr bwMode="auto">
            <a:xfrm>
              <a:off x="5106651" y="4519535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ii</a:t>
              </a: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52" name="Rectangle 70"/>
            <p:cNvSpPr>
              <a:spLocks noChangeArrowheads="1"/>
            </p:cNvSpPr>
            <p:nvPr/>
          </p:nvSpPr>
          <p:spPr bwMode="auto">
            <a:xfrm>
              <a:off x="5680960" y="4520785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A, </a:t>
              </a:r>
              <a:r>
                <a:rPr lang="en-US">
                  <a:solidFill>
                    <a:srgbClr val="FFFF00"/>
                  </a:solidFill>
                  <a:latin typeface="Gill Sans MT" panose="020B0502020104020203" pitchFamily="34" charset="0"/>
                </a:rPr>
                <a:t>C</a:t>
              </a: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, E, </a:t>
              </a:r>
              <a:r>
                <a:rPr lang="en-US">
                  <a:solidFill>
                    <a:srgbClr val="FFFF00"/>
                  </a:solidFill>
                  <a:latin typeface="Gill Sans MT" panose="020B0502020104020203" pitchFamily="34" charset="0"/>
                </a:rPr>
                <a:t>H</a:t>
              </a:r>
              <a:endParaRPr lang="en-US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53" name="Rectangle 71"/>
            <p:cNvSpPr>
              <a:spLocks noChangeArrowheads="1"/>
            </p:cNvSpPr>
            <p:nvPr/>
          </p:nvSpPr>
          <p:spPr bwMode="auto">
            <a:xfrm>
              <a:off x="7832362" y="4520786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77"/>
          <p:cNvGrpSpPr/>
          <p:nvPr/>
        </p:nvGrpSpPr>
        <p:grpSpPr bwMode="auto">
          <a:xfrm>
            <a:off x="6630988" y="4555054"/>
            <a:ext cx="3797300" cy="684213"/>
            <a:chOff x="5106651" y="4901786"/>
            <a:chExt cx="3796934" cy="684495"/>
          </a:xfrm>
        </p:grpSpPr>
        <p:sp>
          <p:nvSpPr>
            <p:cNvPr id="26648" name="Rectangle 67"/>
            <p:cNvSpPr>
              <a:spLocks noChangeArrowheads="1"/>
            </p:cNvSpPr>
            <p:nvPr/>
          </p:nvSpPr>
          <p:spPr bwMode="auto">
            <a:xfrm>
              <a:off x="5106651" y="4904282"/>
              <a:ext cx="569625" cy="67832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iii</a:t>
              </a: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49" name="Rectangle 72"/>
            <p:cNvSpPr>
              <a:spLocks noChangeArrowheads="1"/>
            </p:cNvSpPr>
            <p:nvPr/>
          </p:nvSpPr>
          <p:spPr bwMode="auto">
            <a:xfrm>
              <a:off x="5677785" y="4904960"/>
              <a:ext cx="2151401" cy="678876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A, B, D, E, F, G, I, J, </a:t>
              </a:r>
              <a:r>
                <a:rPr lang="en-US">
                  <a:solidFill>
                    <a:srgbClr val="FFFF00"/>
                  </a:solidFill>
                  <a:latin typeface="Gill Sans MT" panose="020B0502020104020203" pitchFamily="34" charset="0"/>
                </a:rPr>
                <a:t>K</a:t>
              </a: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, </a:t>
              </a:r>
              <a:r>
                <a:rPr lang="en-US">
                  <a:solidFill>
                    <a:srgbClr val="FFFF00"/>
                  </a:solidFill>
                  <a:latin typeface="Gill Sans MT" panose="020B0502020104020203" pitchFamily="34" charset="0"/>
                </a:rPr>
                <a:t>L</a:t>
              </a:r>
              <a:endParaRPr lang="en-US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650" name="Rectangle 73"/>
            <p:cNvSpPr>
              <a:spLocks noChangeArrowheads="1"/>
            </p:cNvSpPr>
            <p:nvPr/>
          </p:nvSpPr>
          <p:spPr bwMode="auto">
            <a:xfrm>
              <a:off x="7829187" y="4901786"/>
              <a:ext cx="1074398" cy="684495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anose="020B0502020104020203" pitchFamily="34" charset="0"/>
                </a:rPr>
                <a:t>C, H</a:t>
              </a: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6645" name="Date Placeholder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7" name="Footer Placeholder 6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6A85067-8029-4B11-9218-99F57D2F78EB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15663" y="1649427"/>
            <a:ext cx="1792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A.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[ 1, 2, 3 ]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B.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[ 2, 3, 4 ]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C.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[ 2, 3, 5 ]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D.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[ 3, 4, 3 ]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E.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[ 3, 5, 6 ]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F.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[ 4, 3, 5 ]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G.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[ 5, 6, 7 ]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H.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[ 5,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I.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[ 6, 7, 6 ]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J.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[ 7,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K.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[ 4, 3, 4 ]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L.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[ 7, 6, 7 ]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30989" y="1633167"/>
            <a:ext cx="3555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[ 1, 2, 3, 4, 3, 5, 6, 7,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ii.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[ 1, 2, 3, 5,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iii.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[ 1, 2, 3, 4, 3, 4, 3, 5, 6, 7,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      6, 7,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Line 92"/>
          <p:cNvSpPr>
            <a:spLocks noChangeShapeType="1"/>
          </p:cNvSpPr>
          <p:nvPr/>
        </p:nvSpPr>
        <p:spPr bwMode="auto">
          <a:xfrm>
            <a:off x="6841068" y="3975087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AutoShape 93"/>
          <p:cNvSpPr/>
          <p:nvPr/>
        </p:nvSpPr>
        <p:spPr bwMode="auto">
          <a:xfrm>
            <a:off x="7319470" y="5479510"/>
            <a:ext cx="2737720" cy="1073690"/>
          </a:xfrm>
          <a:prstGeom prst="borderCallout2">
            <a:avLst>
              <a:gd name="adj1" fmla="val 14398"/>
              <a:gd name="adj2" fmla="val -3019"/>
              <a:gd name="adj3" fmla="val 14398"/>
              <a:gd name="adj4" fmla="val -15282"/>
              <a:gd name="adj5" fmla="val -141428"/>
              <a:gd name="adj6" fmla="val 37268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AFD00"/>
                </a:solidFill>
                <a:latin typeface="Gill Sans MT" panose="020B0502020104020203" pitchFamily="34" charset="0"/>
              </a:rPr>
              <a:t>TP iii makes TP </a:t>
            </a:r>
            <a:r>
              <a:rPr lang="en-US" sz="2000" b="1" dirty="0" err="1">
                <a:solidFill>
                  <a:srgbClr val="FAFD00"/>
                </a:solidFill>
                <a:latin typeface="Gill Sans MT" panose="020B0502020104020203" pitchFamily="34" charset="0"/>
              </a:rPr>
              <a:t>i</a:t>
            </a:r>
            <a:r>
              <a:rPr lang="en-US" sz="2000" b="1" dirty="0">
                <a:solidFill>
                  <a:srgbClr val="FAFD00"/>
                </a:solidFill>
                <a:latin typeface="Gill Sans MT" panose="020B0502020104020203" pitchFamily="34" charset="0"/>
              </a:rPr>
              <a:t> redundant.  A </a:t>
            </a:r>
            <a:r>
              <a:rPr lang="en-US" sz="2000" b="1" i="1" dirty="0">
                <a:solidFill>
                  <a:srgbClr val="FAFD00"/>
                </a:solidFill>
                <a:latin typeface="Gill Sans MT" panose="020B0502020104020203" pitchFamily="34" charset="0"/>
              </a:rPr>
              <a:t>minimal</a:t>
            </a:r>
            <a:r>
              <a:rPr lang="en-US" sz="2000" b="1" dirty="0">
                <a:solidFill>
                  <a:srgbClr val="FAFD00"/>
                </a:solidFill>
                <a:latin typeface="Gill Sans MT" panose="020B0502020104020203" pitchFamily="34" charset="0"/>
              </a:rPr>
              <a:t> set of TPs is cheaper.</a:t>
            </a:r>
            <a:endParaRPr lang="en-US" sz="2000" b="1" dirty="0">
              <a:solidFill>
                <a:srgbClr val="FAFD00"/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84817" y="2000797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Write down TRs for EPC.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19471" y="1985338"/>
            <a:ext cx="201919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Write down test paths that tour all edge pairs.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3850" y="96839"/>
            <a:ext cx="9004300" cy="763587"/>
          </a:xfrm>
        </p:spPr>
        <p:txBody>
          <a:bodyPr/>
          <a:lstStyle/>
          <a:p>
            <a:r>
              <a:rPr lang="en-US" sz="3200" dirty="0"/>
              <a:t>Control Flow TRs and Test Paths—PPC</a:t>
            </a:r>
            <a:endParaRPr lang="en-US" sz="3200" dirty="0"/>
          </a:p>
        </p:txBody>
      </p:sp>
      <p:grpSp>
        <p:nvGrpSpPr>
          <p:cNvPr id="27655" name="Group 24"/>
          <p:cNvGrpSpPr/>
          <p:nvPr/>
        </p:nvGrpSpPr>
        <p:grpSpPr bwMode="auto">
          <a:xfrm>
            <a:off x="2781301" y="757239"/>
            <a:ext cx="555625" cy="777875"/>
            <a:chOff x="4478" y="495"/>
            <a:chExt cx="350" cy="490"/>
          </a:xfrm>
        </p:grpSpPr>
        <p:grpSp>
          <p:nvGrpSpPr>
            <p:cNvPr id="27723" name="Group 9"/>
            <p:cNvGrpSpPr/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27725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26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724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56" name="Group 29"/>
          <p:cNvGrpSpPr/>
          <p:nvPr/>
        </p:nvGrpSpPr>
        <p:grpSpPr bwMode="auto">
          <a:xfrm>
            <a:off x="2781301" y="1535113"/>
            <a:ext cx="555625" cy="957262"/>
            <a:chOff x="4478" y="985"/>
            <a:chExt cx="350" cy="603"/>
          </a:xfrm>
        </p:grpSpPr>
        <p:grpSp>
          <p:nvGrpSpPr>
            <p:cNvPr id="27719" name="Group 21"/>
            <p:cNvGrpSpPr/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27721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22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7720" name="AutoShape 48"/>
            <p:cNvCxnSpPr>
              <a:cxnSpLocks noChangeShapeType="1"/>
              <a:stCxn id="27725" idx="4"/>
              <a:endCxn id="27721" idx="0"/>
            </p:cNvCxnSpPr>
            <p:nvPr/>
          </p:nvCxnSpPr>
          <p:spPr bwMode="auto">
            <a:xfrm rot="16200000" flipH="1">
              <a:off x="4497" y="1136"/>
              <a:ext cx="307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7" name="Group 34"/>
          <p:cNvGrpSpPr/>
          <p:nvPr/>
        </p:nvGrpSpPr>
        <p:grpSpPr bwMode="auto">
          <a:xfrm>
            <a:off x="2781301" y="2493963"/>
            <a:ext cx="555625" cy="957262"/>
            <a:chOff x="4478" y="1589"/>
            <a:chExt cx="350" cy="603"/>
          </a:xfrm>
        </p:grpSpPr>
        <p:grpSp>
          <p:nvGrpSpPr>
            <p:cNvPr id="27715" name="Group 27"/>
            <p:cNvGrpSpPr/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27717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8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7716" name="AutoShape 49"/>
            <p:cNvCxnSpPr>
              <a:cxnSpLocks noChangeShapeType="1"/>
              <a:stCxn id="27721" idx="4"/>
              <a:endCxn id="27717" idx="0"/>
            </p:cNvCxnSpPr>
            <p:nvPr/>
          </p:nvCxnSpPr>
          <p:spPr bwMode="auto">
            <a:xfrm rot="16200000" flipH="1">
              <a:off x="4497" y="1740"/>
              <a:ext cx="308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58" name="Group 37"/>
          <p:cNvGrpSpPr/>
          <p:nvPr/>
        </p:nvGrpSpPr>
        <p:grpSpPr bwMode="auto">
          <a:xfrm>
            <a:off x="3259139" y="3937000"/>
            <a:ext cx="555625" cy="469900"/>
            <a:chOff x="4288" y="1746"/>
            <a:chExt cx="350" cy="296"/>
          </a:xfrm>
        </p:grpSpPr>
        <p:sp>
          <p:nvSpPr>
            <p:cNvPr id="27713" name="Oval 38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4" name="Text Box 39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sz="20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7659" name="AutoShape 52"/>
          <p:cNvCxnSpPr>
            <a:cxnSpLocks noChangeShapeType="1"/>
            <a:endCxn id="27713" idx="0"/>
          </p:cNvCxnSpPr>
          <p:nvPr/>
        </p:nvCxnSpPr>
        <p:spPr bwMode="auto">
          <a:xfrm rot="16200000" flipH="1">
            <a:off x="3081338" y="3481388"/>
            <a:ext cx="720725" cy="190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grpSp>
        <p:nvGrpSpPr>
          <p:cNvPr id="27660" name="Group 44"/>
          <p:cNvGrpSpPr/>
          <p:nvPr/>
        </p:nvGrpSpPr>
        <p:grpSpPr bwMode="auto">
          <a:xfrm>
            <a:off x="1876425" y="3216275"/>
            <a:ext cx="979488" cy="935038"/>
            <a:chOff x="3908" y="2044"/>
            <a:chExt cx="617" cy="589"/>
          </a:xfrm>
        </p:grpSpPr>
        <p:grpSp>
          <p:nvGrpSpPr>
            <p:cNvPr id="27708" name="Group 24"/>
            <p:cNvGrpSpPr/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27711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12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7709" name="AutoShape 50"/>
            <p:cNvCxnSpPr>
              <a:cxnSpLocks noChangeShapeType="1"/>
              <a:stCxn id="27717" idx="3"/>
              <a:endCxn id="27711" idx="7"/>
            </p:cNvCxnSpPr>
            <p:nvPr/>
          </p:nvCxnSpPr>
          <p:spPr bwMode="auto">
            <a:xfrm rot="5400000">
              <a:off x="4250" y="2106"/>
              <a:ext cx="232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710" name="AutoShape 53"/>
            <p:cNvCxnSpPr>
              <a:cxnSpLocks noChangeShapeType="1"/>
              <a:stCxn id="27711" idx="2"/>
              <a:endCxn id="27717" idx="2"/>
            </p:cNvCxnSpPr>
            <p:nvPr/>
          </p:nvCxnSpPr>
          <p:spPr bwMode="auto">
            <a:xfrm rot="10800000" flipH="1">
              <a:off x="3908" y="2044"/>
              <a:ext cx="565" cy="441"/>
            </a:xfrm>
            <a:prstGeom prst="curvedConnector3">
              <a:avLst>
                <a:gd name="adj1" fmla="val -2547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1" name="Group 50"/>
          <p:cNvGrpSpPr/>
          <p:nvPr/>
        </p:nvGrpSpPr>
        <p:grpSpPr bwMode="auto">
          <a:xfrm>
            <a:off x="3259139" y="4406900"/>
            <a:ext cx="555625" cy="960438"/>
            <a:chOff x="4991" y="2794"/>
            <a:chExt cx="350" cy="605"/>
          </a:xfrm>
        </p:grpSpPr>
        <p:grpSp>
          <p:nvGrpSpPr>
            <p:cNvPr id="27704" name="Group 40"/>
            <p:cNvGrpSpPr/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27706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7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7705" name="AutoShape 54"/>
            <p:cNvCxnSpPr>
              <a:cxnSpLocks noChangeShapeType="1"/>
              <a:stCxn id="27713" idx="4"/>
              <a:endCxn id="27706" idx="0"/>
            </p:cNvCxnSpPr>
            <p:nvPr/>
          </p:nvCxnSpPr>
          <p:spPr bwMode="auto">
            <a:xfrm rot="16200000" flipH="1">
              <a:off x="5009" y="2946"/>
              <a:ext cx="309" cy="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2" name="Group 55"/>
          <p:cNvGrpSpPr/>
          <p:nvPr/>
        </p:nvGrpSpPr>
        <p:grpSpPr bwMode="auto">
          <a:xfrm>
            <a:off x="3733800" y="5299075"/>
            <a:ext cx="654050" cy="1100138"/>
            <a:chOff x="5295" y="3304"/>
            <a:chExt cx="412" cy="693"/>
          </a:xfrm>
        </p:grpSpPr>
        <p:grpSp>
          <p:nvGrpSpPr>
            <p:cNvPr id="27700" name="Group 6"/>
            <p:cNvGrpSpPr/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27702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3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7701" name="AutoShape 55"/>
            <p:cNvCxnSpPr>
              <a:cxnSpLocks noChangeShapeType="1"/>
              <a:stCxn id="27706" idx="5"/>
              <a:endCxn id="27702" idx="0"/>
            </p:cNvCxnSpPr>
            <p:nvPr/>
          </p:nvCxnSpPr>
          <p:spPr bwMode="auto">
            <a:xfrm rot="16200000" flipH="1">
              <a:off x="5215" y="3384"/>
              <a:ext cx="397" cy="237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663" name="Group 60"/>
          <p:cNvGrpSpPr/>
          <p:nvPr/>
        </p:nvGrpSpPr>
        <p:grpSpPr bwMode="auto">
          <a:xfrm>
            <a:off x="2446338" y="5132388"/>
            <a:ext cx="887412" cy="1193800"/>
            <a:chOff x="4479" y="3251"/>
            <a:chExt cx="559" cy="752"/>
          </a:xfrm>
        </p:grpSpPr>
        <p:grpSp>
          <p:nvGrpSpPr>
            <p:cNvPr id="27695" name="Group 43"/>
            <p:cNvGrpSpPr/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27698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9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7696" name="AutoShape 56"/>
            <p:cNvCxnSpPr>
              <a:cxnSpLocks noChangeShapeType="1"/>
              <a:stCxn id="27706" idx="3"/>
              <a:endCxn id="27698" idx="7"/>
            </p:cNvCxnSpPr>
            <p:nvPr/>
          </p:nvCxnSpPr>
          <p:spPr bwMode="auto">
            <a:xfrm rot="5400000">
              <a:off x="4710" y="3423"/>
              <a:ext cx="395" cy="2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27697" name="AutoShape 57"/>
            <p:cNvCxnSpPr>
              <a:cxnSpLocks noChangeShapeType="1"/>
              <a:stCxn id="27698" idx="2"/>
              <a:endCxn id="27706" idx="2"/>
            </p:cNvCxnSpPr>
            <p:nvPr/>
          </p:nvCxnSpPr>
          <p:spPr bwMode="auto">
            <a:xfrm rot="10800000" flipH="1">
              <a:off x="4479" y="3251"/>
              <a:ext cx="507" cy="604"/>
            </a:xfrm>
            <a:prstGeom prst="curvedConnector3">
              <a:avLst>
                <a:gd name="adj1" fmla="val -2838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7" name="Group 59"/>
          <p:cNvGrpSpPr/>
          <p:nvPr/>
        </p:nvGrpSpPr>
        <p:grpSpPr bwMode="auto">
          <a:xfrm>
            <a:off x="3952876" y="782639"/>
            <a:ext cx="6475413" cy="4613771"/>
            <a:chOff x="2274358" y="1195327"/>
            <a:chExt cx="6475752" cy="4613157"/>
          </a:xfrm>
        </p:grpSpPr>
        <p:sp>
          <p:nvSpPr>
            <p:cNvPr id="27692" name="Text Box 5"/>
            <p:cNvSpPr txBox="1">
              <a:spLocks noChangeArrowheads="1"/>
            </p:cNvSpPr>
            <p:nvPr/>
          </p:nvSpPr>
          <p:spPr bwMode="auto">
            <a:xfrm>
              <a:off x="2274358" y="1654053"/>
              <a:ext cx="2673490" cy="415443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TR</a:t>
              </a:r>
              <a:endParaRPr lang="en-US" sz="2400" b="1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93" name="Text Box 6"/>
            <p:cNvSpPr txBox="1">
              <a:spLocks noChangeArrowheads="1"/>
            </p:cNvSpPr>
            <p:nvPr/>
          </p:nvSpPr>
          <p:spPr bwMode="auto">
            <a:xfrm>
              <a:off x="4947848" y="1661990"/>
              <a:ext cx="3802262" cy="26773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Test Paths</a:t>
              </a:r>
              <a:endParaRPr lang="en-US" sz="2400" b="1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94" name="Text Box 6"/>
            <p:cNvSpPr txBox="1">
              <a:spLocks noChangeArrowheads="1"/>
            </p:cNvSpPr>
            <p:nvPr/>
          </p:nvSpPr>
          <p:spPr bwMode="auto">
            <a:xfrm>
              <a:off x="2274358" y="1195327"/>
              <a:ext cx="6475749" cy="461665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FF00"/>
                  </a:solidFill>
                  <a:latin typeface="Gill Sans MT" panose="020B0502020104020203" pitchFamily="34" charset="0"/>
                </a:rPr>
                <a:t>Prime Path Coverage</a:t>
              </a:r>
              <a:endParaRPr lang="en-US" sz="2400" b="1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8" name="Group 81"/>
          <p:cNvGrpSpPr/>
          <p:nvPr/>
        </p:nvGrpSpPr>
        <p:grpSpPr bwMode="auto">
          <a:xfrm>
            <a:off x="6759576" y="4484689"/>
            <a:ext cx="3800475" cy="395287"/>
            <a:chOff x="5241562" y="4454583"/>
            <a:chExt cx="3800109" cy="394741"/>
          </a:xfrm>
        </p:grpSpPr>
        <p:sp>
          <p:nvSpPr>
            <p:cNvPr id="27689" name="Rectangle 62"/>
            <p:cNvSpPr>
              <a:spLocks noChangeArrowheads="1"/>
            </p:cNvSpPr>
            <p:nvPr/>
          </p:nvSpPr>
          <p:spPr bwMode="auto">
            <a:xfrm>
              <a:off x="5241562" y="4454583"/>
              <a:ext cx="5774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i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90" name="Rectangle 63"/>
            <p:cNvSpPr>
              <a:spLocks noChangeArrowheads="1"/>
            </p:cNvSpPr>
            <p:nvPr/>
          </p:nvSpPr>
          <p:spPr bwMode="auto">
            <a:xfrm>
              <a:off x="5815871" y="4454583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latin typeface="Gill Sans MT" panose="020B0502020104020203" pitchFamily="34" charset="0"/>
                </a:rPr>
                <a:t>A, D, E, F, G</a:t>
              </a:r>
              <a:endParaRPr lang="en-US" b="1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91" name="Rectangle 64"/>
            <p:cNvSpPr>
              <a:spLocks noChangeArrowheads="1"/>
            </p:cNvSpPr>
            <p:nvPr/>
          </p:nvSpPr>
          <p:spPr bwMode="auto">
            <a:xfrm>
              <a:off x="7967273" y="4454584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H, I, J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oup 80"/>
          <p:cNvGrpSpPr/>
          <p:nvPr/>
        </p:nvGrpSpPr>
        <p:grpSpPr bwMode="auto">
          <a:xfrm>
            <a:off x="6759576" y="4090988"/>
            <a:ext cx="3800475" cy="398462"/>
            <a:chOff x="5241562" y="4064838"/>
            <a:chExt cx="3800108" cy="398592"/>
          </a:xfrm>
        </p:grpSpPr>
        <p:sp>
          <p:nvSpPr>
            <p:cNvPr id="27686" name="Rectangle 65"/>
            <p:cNvSpPr>
              <a:spLocks noChangeArrowheads="1"/>
            </p:cNvSpPr>
            <p:nvPr/>
          </p:nvSpPr>
          <p:spPr bwMode="auto">
            <a:xfrm>
              <a:off x="5241562" y="4064838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AFD00"/>
                  </a:solidFill>
                  <a:latin typeface="Gill Sans MT" panose="020B0502020104020203" pitchFamily="34" charset="0"/>
                </a:rPr>
                <a:t>TP</a:t>
              </a: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87" name="Rectangle 66"/>
            <p:cNvSpPr>
              <a:spLocks noChangeArrowheads="1"/>
            </p:cNvSpPr>
            <p:nvPr/>
          </p:nvSpPr>
          <p:spPr bwMode="auto">
            <a:xfrm>
              <a:off x="5811187" y="4064838"/>
              <a:ext cx="2163684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AFD00"/>
                  </a:solidFill>
                  <a:latin typeface="Gill Sans MT" panose="020B0502020104020203" pitchFamily="34" charset="0"/>
                </a:rPr>
                <a:t>TRs toured</a:t>
              </a: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88" name="Rectangle 67"/>
            <p:cNvSpPr>
              <a:spLocks noChangeArrowheads="1"/>
            </p:cNvSpPr>
            <p:nvPr/>
          </p:nvSpPr>
          <p:spPr bwMode="auto">
            <a:xfrm>
              <a:off x="7968519" y="4064838"/>
              <a:ext cx="1073151" cy="398592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FAFD00"/>
                  </a:solidFill>
                  <a:latin typeface="Gill Sans MT" panose="020B0502020104020203" pitchFamily="34" charset="0"/>
                </a:rPr>
                <a:t>sidetrips</a:t>
              </a:r>
              <a:endParaRPr lang="en-US" b="1" i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0" name="Group 82"/>
          <p:cNvGrpSpPr/>
          <p:nvPr/>
        </p:nvGrpSpPr>
        <p:grpSpPr bwMode="auto">
          <a:xfrm>
            <a:off x="6759576" y="4864100"/>
            <a:ext cx="3800475" cy="395288"/>
            <a:chOff x="5241562" y="4834333"/>
            <a:chExt cx="3800109" cy="394741"/>
          </a:xfrm>
        </p:grpSpPr>
        <p:sp>
          <p:nvSpPr>
            <p:cNvPr id="27683" name="Rectangle 68"/>
            <p:cNvSpPr>
              <a:spLocks noChangeArrowheads="1"/>
            </p:cNvSpPr>
            <p:nvPr/>
          </p:nvSpPr>
          <p:spPr bwMode="auto">
            <a:xfrm>
              <a:off x="5241562" y="4834333"/>
              <a:ext cx="569625" cy="39474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ii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84" name="Rectangle 70"/>
            <p:cNvSpPr>
              <a:spLocks noChangeArrowheads="1"/>
            </p:cNvSpPr>
            <p:nvPr/>
          </p:nvSpPr>
          <p:spPr bwMode="auto">
            <a:xfrm>
              <a:off x="5815871" y="4835583"/>
              <a:ext cx="2151401" cy="383497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A, </a:t>
              </a:r>
              <a:r>
                <a:rPr lang="en-US" b="1">
                  <a:solidFill>
                    <a:srgbClr val="FFFF00"/>
                  </a:solidFill>
                  <a:latin typeface="Gill Sans MT" panose="020B0502020104020203" pitchFamily="34" charset="0"/>
                </a:rPr>
                <a:t>B</a:t>
              </a: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, </a:t>
              </a:r>
              <a:r>
                <a:rPr lang="en-US" b="1">
                  <a:solidFill>
                    <a:srgbClr val="FFFF00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, D, E, F, G, 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85" name="Rectangle 71"/>
            <p:cNvSpPr>
              <a:spLocks noChangeArrowheads="1"/>
            </p:cNvSpPr>
            <p:nvPr/>
          </p:nvSpPr>
          <p:spPr bwMode="auto">
            <a:xfrm>
              <a:off x="7967273" y="4835584"/>
              <a:ext cx="1074398" cy="386671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H, I, J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83"/>
          <p:cNvGrpSpPr/>
          <p:nvPr/>
        </p:nvGrpSpPr>
        <p:grpSpPr bwMode="auto">
          <a:xfrm>
            <a:off x="6759575" y="5246689"/>
            <a:ext cx="3797300" cy="396875"/>
            <a:chOff x="5241562" y="5216585"/>
            <a:chExt cx="3796934" cy="397320"/>
          </a:xfrm>
        </p:grpSpPr>
        <p:sp>
          <p:nvSpPr>
            <p:cNvPr id="27680" name="Rectangle 69"/>
            <p:cNvSpPr>
              <a:spLocks noChangeArrowheads="1"/>
            </p:cNvSpPr>
            <p:nvPr/>
          </p:nvSpPr>
          <p:spPr bwMode="auto">
            <a:xfrm>
              <a:off x="5241562" y="5219080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iii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81" name="Rectangle 72"/>
            <p:cNvSpPr>
              <a:spLocks noChangeArrowheads="1"/>
            </p:cNvSpPr>
            <p:nvPr/>
          </p:nvSpPr>
          <p:spPr bwMode="auto">
            <a:xfrm>
              <a:off x="5812696" y="5219758"/>
              <a:ext cx="2151401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A, F, </a:t>
              </a:r>
              <a:r>
                <a:rPr lang="en-US" b="1">
                  <a:solidFill>
                    <a:srgbClr val="FFFF00"/>
                  </a:solidFill>
                  <a:latin typeface="Gill Sans MT" panose="020B0502020104020203" pitchFamily="34" charset="0"/>
                </a:rPr>
                <a:t>H</a:t>
              </a:r>
              <a:endParaRPr lang="en-US" b="1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82" name="Rectangle 73"/>
            <p:cNvSpPr>
              <a:spLocks noChangeArrowheads="1"/>
            </p:cNvSpPr>
            <p:nvPr/>
          </p:nvSpPr>
          <p:spPr bwMode="auto">
            <a:xfrm>
              <a:off x="7964098" y="5216585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J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2" name="Group 84"/>
          <p:cNvGrpSpPr/>
          <p:nvPr/>
        </p:nvGrpSpPr>
        <p:grpSpPr bwMode="auto">
          <a:xfrm>
            <a:off x="6759575" y="5646739"/>
            <a:ext cx="3811588" cy="396875"/>
            <a:chOff x="5229070" y="5616322"/>
            <a:chExt cx="3811924" cy="397320"/>
          </a:xfrm>
        </p:grpSpPr>
        <p:sp>
          <p:nvSpPr>
            <p:cNvPr id="27677" name="Rectangle 74"/>
            <p:cNvSpPr>
              <a:spLocks noChangeArrowheads="1"/>
            </p:cNvSpPr>
            <p:nvPr/>
          </p:nvSpPr>
          <p:spPr bwMode="auto">
            <a:xfrm>
              <a:off x="5229070" y="5618817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iv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800204" y="5619495"/>
              <a:ext cx="2182058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D, E, F, </a:t>
              </a:r>
              <a:r>
                <a:rPr lang="en-US" b="1">
                  <a:solidFill>
                    <a:srgbClr val="FFFF00"/>
                  </a:solidFill>
                  <a:latin typeface="Gill Sans MT" panose="020B0502020104020203" pitchFamily="34" charset="0"/>
                </a:rPr>
                <a:t>I</a:t>
              </a:r>
              <a:endParaRPr lang="en-US" b="1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79" name="Rectangle 76"/>
            <p:cNvSpPr>
              <a:spLocks noChangeArrowheads="1"/>
            </p:cNvSpPr>
            <p:nvPr/>
          </p:nvSpPr>
          <p:spPr bwMode="auto">
            <a:xfrm>
              <a:off x="7966596" y="5616322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J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23" name="Group 85"/>
          <p:cNvGrpSpPr/>
          <p:nvPr/>
        </p:nvGrpSpPr>
        <p:grpSpPr bwMode="auto">
          <a:xfrm>
            <a:off x="6759575" y="6043614"/>
            <a:ext cx="3803650" cy="398462"/>
            <a:chOff x="5236567" y="6006060"/>
            <a:chExt cx="3804429" cy="397320"/>
          </a:xfrm>
        </p:grpSpPr>
        <p:sp>
          <p:nvSpPr>
            <p:cNvPr id="27674" name="Rectangle 77"/>
            <p:cNvSpPr>
              <a:spLocks noChangeArrowheads="1"/>
            </p:cNvSpPr>
            <p:nvPr/>
          </p:nvSpPr>
          <p:spPr bwMode="auto">
            <a:xfrm>
              <a:off x="5236567" y="6008555"/>
              <a:ext cx="569625" cy="393739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latin typeface="Gill Sans MT" panose="020B0502020104020203" pitchFamily="34" charset="0"/>
                </a:rPr>
                <a:t>v</a:t>
              </a: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75" name="Rectangle 78"/>
            <p:cNvSpPr>
              <a:spLocks noChangeArrowheads="1"/>
            </p:cNvSpPr>
            <p:nvPr/>
          </p:nvSpPr>
          <p:spPr bwMode="auto">
            <a:xfrm>
              <a:off x="5807701" y="6009233"/>
              <a:ext cx="2182056" cy="394058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00"/>
                  </a:solidFill>
                  <a:latin typeface="Gill Sans MT" panose="020B0502020104020203" pitchFamily="34" charset="0"/>
                </a:rPr>
                <a:t>J</a:t>
              </a:r>
              <a:endParaRPr lang="en-US" b="1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676" name="Rectangle 79"/>
            <p:cNvSpPr>
              <a:spLocks noChangeArrowheads="1"/>
            </p:cNvSpPr>
            <p:nvPr/>
          </p:nvSpPr>
          <p:spPr bwMode="auto">
            <a:xfrm>
              <a:off x="7966598" y="6006060"/>
              <a:ext cx="1074398" cy="397320"/>
            </a:xfrm>
            <a:prstGeom prst="rect">
              <a:avLst/>
            </a:prstGeom>
            <a:solidFill>
              <a:srgbClr val="0000FF"/>
            </a:solidFill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7671" name="Date Placeholder 7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3" name="Footer Placeholder 7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6A85067-8029-4B11-9218-99F57D2F78EB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10038" y="1600961"/>
            <a:ext cx="2337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A.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[ 3, 4, 3 ]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B.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[ 4, 3, 4 ]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C.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[ 7, 6, 7 ]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D.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[ 7,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E.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[ 6, 7, 6 ]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F.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[ 1, 2, 3, 4 ]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G.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[ 4, 3, 5, 6, 7 ]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H.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[ 4, 3, 5,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I.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[ 1, 2, 3, 5, 6, 7 ]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J.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[ 1, 2, 3, 5,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08580" y="1594246"/>
            <a:ext cx="3595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. 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[ 1, 2, 3, 4, 3, 5, 6, 7,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ii.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[ 1, 2, 3, 4, 3, 4, 3,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      5, 6, 7, 6, 7,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iii.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[ 1, 2, 3, 4, 3, 5,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iv. 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[ 1, 2, 3, 5, 6, 7,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Gill Sans MT" panose="020B0502020104020203" pitchFamily="34" charset="0"/>
              </a:rPr>
              <a:t>v.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 [ 1, 2, 3, 5, 6, 8 ]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79" name="Line 92"/>
          <p:cNvSpPr>
            <a:spLocks noChangeShapeType="1"/>
          </p:cNvSpPr>
          <p:nvPr/>
        </p:nvSpPr>
        <p:spPr bwMode="auto">
          <a:xfrm>
            <a:off x="6989511" y="4639456"/>
            <a:ext cx="2864162" cy="1190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Gill Sans MT" panose="020B0502020104020203" pitchFamily="34" charset="0"/>
            </a:endParaRPr>
          </a:p>
        </p:txBody>
      </p:sp>
      <p:sp>
        <p:nvSpPr>
          <p:cNvPr id="80" name="AutoShape 93"/>
          <p:cNvSpPr/>
          <p:nvPr/>
        </p:nvSpPr>
        <p:spPr bwMode="auto">
          <a:xfrm>
            <a:off x="4555067" y="5597821"/>
            <a:ext cx="2071158" cy="764881"/>
          </a:xfrm>
          <a:prstGeom prst="borderCallout2">
            <a:avLst>
              <a:gd name="adj1" fmla="val -585"/>
              <a:gd name="adj2" fmla="val 61926"/>
              <a:gd name="adj3" fmla="val -27396"/>
              <a:gd name="adj4" fmla="val 72239"/>
              <a:gd name="adj5" fmla="val -124683"/>
              <a:gd name="adj6" fmla="val 141751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AFD00"/>
                </a:solidFill>
                <a:latin typeface="Gill Sans MT" panose="020B0502020104020203" pitchFamily="34" charset="0"/>
              </a:rPr>
              <a:t>TP ii makes </a:t>
            </a:r>
            <a:endParaRPr lang="en-US" sz="2000" b="1" dirty="0">
              <a:solidFill>
                <a:srgbClr val="FAFD00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AFD00"/>
                </a:solidFill>
                <a:latin typeface="Gill Sans MT" panose="020B0502020104020203" pitchFamily="34" charset="0"/>
              </a:rPr>
              <a:t>TP </a:t>
            </a:r>
            <a:r>
              <a:rPr lang="en-US" sz="2000" b="1" dirty="0" err="1">
                <a:solidFill>
                  <a:srgbClr val="FAFD00"/>
                </a:solidFill>
                <a:latin typeface="Gill Sans MT" panose="020B0502020104020203" pitchFamily="34" charset="0"/>
              </a:rPr>
              <a:t>i</a:t>
            </a:r>
            <a:r>
              <a:rPr lang="en-US" sz="2000" b="1" dirty="0">
                <a:solidFill>
                  <a:srgbClr val="FAFD00"/>
                </a:solidFill>
                <a:latin typeface="Gill Sans MT" panose="020B0502020104020203" pitchFamily="34" charset="0"/>
              </a:rPr>
              <a:t> redundant.</a:t>
            </a:r>
            <a:endParaRPr lang="en-US" sz="2000" b="1" dirty="0">
              <a:solidFill>
                <a:srgbClr val="FAFD00"/>
              </a:solidFill>
              <a:latin typeface="Gill Sans MT" panose="020B05020201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84817" y="2000797"/>
            <a:ext cx="1673268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Write down TRs for PPC.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19471" y="1985338"/>
            <a:ext cx="201919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Write down test paths that tour all prime paths.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D4FEF33-B210-4BAD-8D19-05207C25B003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Coverage for Source</a:t>
            </a:r>
            <a:endParaRPr lang="en-US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def</a:t>
            </a:r>
            <a:r>
              <a:rPr lang="en-US" dirty="0" smtClean="0"/>
              <a:t> : a location where a value is stored into </a:t>
            </a:r>
            <a:r>
              <a:rPr lang="en-US" dirty="0" smtClean="0">
                <a:solidFill>
                  <a:schemeClr val="tx2"/>
                </a:solidFill>
              </a:rPr>
              <a:t>memory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 smtClean="0"/>
              <a:t>x appears on the </a:t>
            </a:r>
            <a:r>
              <a:rPr lang="en-US" dirty="0" smtClean="0">
                <a:solidFill>
                  <a:schemeClr val="tx2"/>
                </a:solidFill>
              </a:rPr>
              <a:t>left side</a:t>
            </a:r>
            <a:r>
              <a:rPr lang="en-US" dirty="0" smtClean="0"/>
              <a:t> of an assignment (</a:t>
            </a:r>
            <a:r>
              <a:rPr lang="en-US" dirty="0" smtClean="0">
                <a:latin typeface="Helvetica" charset="0"/>
              </a:rPr>
              <a:t>x = 44</a:t>
            </a:r>
            <a:r>
              <a:rPr lang="en-US" dirty="0" smtClean="0"/>
              <a:t>;)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x is an </a:t>
            </a:r>
            <a:r>
              <a:rPr lang="en-US" dirty="0" smtClean="0">
                <a:solidFill>
                  <a:schemeClr val="tx2"/>
                </a:solidFill>
              </a:rPr>
              <a:t>actual parameter</a:t>
            </a:r>
            <a:r>
              <a:rPr lang="en-US" dirty="0" smtClean="0"/>
              <a:t> in a call and the method </a:t>
            </a:r>
            <a:r>
              <a:rPr lang="en-US" dirty="0" smtClean="0">
                <a:solidFill>
                  <a:schemeClr val="tx2"/>
                </a:solidFill>
              </a:rPr>
              <a:t>changes</a:t>
            </a:r>
            <a:r>
              <a:rPr lang="en-US" dirty="0" smtClean="0"/>
              <a:t> its value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x is a </a:t>
            </a:r>
            <a:r>
              <a:rPr lang="en-US" dirty="0" smtClean="0">
                <a:solidFill>
                  <a:schemeClr val="tx2"/>
                </a:solidFill>
              </a:rPr>
              <a:t>formal parameter</a:t>
            </a:r>
            <a:r>
              <a:rPr lang="en-US" dirty="0" smtClean="0"/>
              <a:t> of a method (implicit def when method starts)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x is an </a:t>
            </a:r>
            <a:r>
              <a:rPr lang="en-US" dirty="0" smtClean="0">
                <a:solidFill>
                  <a:schemeClr val="tx2"/>
                </a:solidFill>
              </a:rPr>
              <a:t>input</a:t>
            </a:r>
            <a:r>
              <a:rPr lang="en-US" dirty="0" smtClean="0"/>
              <a:t> to a program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use</a:t>
            </a:r>
            <a:r>
              <a:rPr lang="en-US" dirty="0" smtClean="0"/>
              <a:t> : a location where variable’s value is </a:t>
            </a:r>
            <a:r>
              <a:rPr lang="en-US" dirty="0" smtClean="0">
                <a:solidFill>
                  <a:schemeClr val="tx2"/>
                </a:solidFill>
              </a:rPr>
              <a:t>accessed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 smtClean="0"/>
              <a:t>x appears on the </a:t>
            </a:r>
            <a:r>
              <a:rPr lang="en-US" dirty="0" smtClean="0">
                <a:solidFill>
                  <a:schemeClr val="tx2"/>
                </a:solidFill>
              </a:rPr>
              <a:t>right side</a:t>
            </a:r>
            <a:r>
              <a:rPr lang="en-US" dirty="0" smtClean="0"/>
              <a:t> of an assignment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x appears in a conditional </a:t>
            </a:r>
            <a:r>
              <a:rPr lang="en-US" dirty="0" smtClean="0">
                <a:solidFill>
                  <a:schemeClr val="tx2"/>
                </a:solidFill>
              </a:rPr>
              <a:t>test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 smtClean="0"/>
              <a:t>x is an </a:t>
            </a:r>
            <a:r>
              <a:rPr lang="en-US" dirty="0" smtClean="0">
                <a:solidFill>
                  <a:schemeClr val="tx2"/>
                </a:solidFill>
              </a:rPr>
              <a:t>actual parameter</a:t>
            </a:r>
            <a:r>
              <a:rPr lang="en-US" dirty="0" smtClean="0"/>
              <a:t> to a method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x is an </a:t>
            </a:r>
            <a:r>
              <a:rPr lang="en-US" dirty="0" smtClean="0">
                <a:solidFill>
                  <a:schemeClr val="tx2"/>
                </a:solidFill>
              </a:rPr>
              <a:t>output</a:t>
            </a:r>
            <a:r>
              <a:rPr lang="en-US" dirty="0" smtClean="0"/>
              <a:t> of the program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x is an output of a method in a </a:t>
            </a:r>
            <a:r>
              <a:rPr lang="en-US" dirty="0" smtClean="0">
                <a:solidFill>
                  <a:schemeClr val="tx2"/>
                </a:solidFill>
              </a:rPr>
              <a:t>return</a:t>
            </a:r>
            <a:r>
              <a:rPr lang="en-US" dirty="0" smtClean="0"/>
              <a:t> statement</a:t>
            </a:r>
            <a:endParaRPr lang="en-US" dirty="0" smtClean="0"/>
          </a:p>
          <a:p>
            <a:r>
              <a:rPr lang="en-US" dirty="0" smtClean="0"/>
              <a:t>If a def and a use appear on the </a:t>
            </a:r>
            <a:r>
              <a:rPr lang="en-US" dirty="0" smtClean="0">
                <a:solidFill>
                  <a:schemeClr val="tx2"/>
                </a:solidFill>
              </a:rPr>
              <a:t>same node</a:t>
            </a:r>
            <a:r>
              <a:rPr lang="en-US" dirty="0" smtClean="0"/>
              <a:t>, then it is only a DU-pair if the def occurs </a:t>
            </a:r>
            <a:r>
              <a:rPr lang="en-US" dirty="0" smtClean="0">
                <a:solidFill>
                  <a:schemeClr val="tx2"/>
                </a:solidFill>
              </a:rPr>
              <a:t>after</a:t>
            </a:r>
            <a:r>
              <a:rPr lang="en-US" dirty="0" smtClean="0"/>
              <a:t> the use and the node is in a loop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B748EC4-CE28-4711-8C12-F7A23D8594A8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Data Flow – Stats</a:t>
            </a:r>
            <a:endParaRPr lang="en-US" smtClean="0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2541589" y="1520826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616200" y="757238"/>
            <a:ext cx="6959600" cy="5735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public static void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computeStats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(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[ ]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numbers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)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{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length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numbers.length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double med,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sd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, mean, sum,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0.0;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for (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0;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&lt;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length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;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++)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{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    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+=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numbers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[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];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}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med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=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numbers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[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length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/ 2 ];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</a:t>
            </a:r>
            <a:endParaRPr lang="en-US" sz="1600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    mean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/ (double)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length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;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0.0;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for (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0;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&lt;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length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;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++)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{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+ ((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numbers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[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] -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mean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) * (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numbers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[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] -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mean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));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}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=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/ (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length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- 1 );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sd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=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Math.sqrt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(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("length:                   " +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length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("mean:                    " +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mean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("median:                 " + </a:t>
            </a:r>
            <a:r>
              <a:rPr lang="en-US" sz="1600" dirty="0">
                <a:solidFill>
                  <a:srgbClr val="FFFFFF"/>
                </a:solidFill>
                <a:latin typeface="Helvetica" charset="0"/>
              </a:rPr>
              <a:t>med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("variance:                " +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var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   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</a:rPr>
              <a:t>System.out.println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 ("standard deviation: " + </a:t>
            </a:r>
            <a:r>
              <a:rPr lang="en-US" sz="1600" dirty="0" err="1">
                <a:solidFill>
                  <a:srgbClr val="FFFFFF"/>
                </a:solidFill>
                <a:latin typeface="Helvetica" charset="0"/>
              </a:rPr>
              <a:t>sd</a:t>
            </a: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);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</a:rPr>
              <a:t>}</a:t>
            </a:r>
            <a:endParaRPr lang="en-US" sz="1600" dirty="0">
              <a:solidFill>
                <a:srgbClr val="FFFF00"/>
              </a:solidFill>
              <a:latin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  <a:endParaRPr lang="en-US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  <a:endParaRPr lang="en-US" smtClean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smtClean="0"/>
              <a:t>Recap: </a:t>
            </a:r>
            <a:r>
              <a:rPr lang="en-US" smtClean="0"/>
              <a:t>Prime Path Example</a:t>
            </a:r>
            <a:endParaRPr lang="en-US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3" y="990600"/>
            <a:ext cx="8867775" cy="5178425"/>
          </a:xfrm>
        </p:spPr>
        <p:txBody>
          <a:bodyPr/>
          <a:lstStyle/>
          <a:p>
            <a:r>
              <a:rPr lang="en-US" smtClean="0"/>
              <a:t>The previous example has 38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smtClean="0"/>
              <a:t> paths</a:t>
            </a:r>
            <a:endParaRPr lang="en-US" i="1" smtClean="0"/>
          </a:p>
          <a:p>
            <a:r>
              <a:rPr lang="en-US" smtClean="0"/>
              <a:t>Only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nine</a:t>
            </a:r>
            <a:r>
              <a:rPr lang="en-US" smtClean="0"/>
              <a:t> </a:t>
            </a:r>
            <a:r>
              <a:rPr lang="en-US" i="1" smtClean="0"/>
              <a:t>prime paths</a:t>
            </a:r>
            <a:endParaRPr lang="en-US" i="1" smtClean="0"/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4830763" y="2855913"/>
            <a:ext cx="3303587" cy="316928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Prime Paths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7969" name="AutoShape 33"/>
          <p:cNvSpPr/>
          <p:nvPr/>
        </p:nvSpPr>
        <p:spPr bwMode="auto">
          <a:xfrm>
            <a:off x="8662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Execute loop once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67970" name="AutoShape 34"/>
          <p:cNvSpPr/>
          <p:nvPr/>
        </p:nvSpPr>
        <p:spPr bwMode="auto">
          <a:xfrm>
            <a:off x="8394700" y="5269230"/>
            <a:ext cx="1971675" cy="899160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Execute loop more than once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1979613" y="2395538"/>
            <a:ext cx="2120900" cy="3635375"/>
            <a:chOff x="287" y="1509"/>
            <a:chExt cx="1336" cy="2290"/>
          </a:xfrm>
        </p:grpSpPr>
        <p:grpSp>
          <p:nvGrpSpPr>
            <p:cNvPr id="22540" name="Group 39"/>
            <p:cNvGrpSpPr/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6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1" name="Group 8"/>
            <p:cNvGrpSpPr/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57" y="1769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2" name="Group 11"/>
            <p:cNvGrpSpPr/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3" name="Group 14"/>
            <p:cNvGrpSpPr/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22546" name="Group 19"/>
            <p:cNvGrpSpPr/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57" y="1769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 smtClean="0">
                    <a:solidFill>
                      <a:schemeClr val="tx1"/>
                    </a:solidFill>
                  </a:rPr>
                  <a:t>4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7" name="Group 22"/>
            <p:cNvGrpSpPr/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5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22555" name="Group 35"/>
            <p:cNvGrpSpPr/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7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167978" name="AutoShape 42"/>
          <p:cNvSpPr/>
          <p:nvPr/>
        </p:nvSpPr>
        <p:spPr bwMode="auto">
          <a:xfrm>
            <a:off x="8572500" y="3583305"/>
            <a:ext cx="1793240" cy="690245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Execute loop 0 times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4830763" y="3157549"/>
            <a:ext cx="3303587" cy="31692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[1, 2, 3, 4, 7]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[1, 2, 3, 5, 7]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[1, 2, 3, 5, 6]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[1, 3, 4, 7]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[1, 3, 5, 7]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[1, 3, 5, 6]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[6, 5, 7]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[6, 5, 6]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[5, 6, 5]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63565" y="3498215"/>
            <a:ext cx="1737995" cy="101473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down all 9 prime paths</a:t>
            </a:r>
            <a:endParaRPr lang="en-US" sz="20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bldLvl="0" animBg="1" autoUpdateAnimBg="0"/>
      <p:bldP spid="167969" grpId="0" bldLvl="0" animBg="1" autoUpdateAnimBg="0"/>
      <p:bldP spid="167970" grpId="0" bldLvl="0" animBg="1" autoUpdateAnimBg="0"/>
      <p:bldP spid="167978" grpId="0" bldLvl="0" animBg="1" autoUpdateAnimBg="0"/>
      <p:bldP spid="44" grpId="0"/>
      <p:bldP spid="43" grpId="0" bldLvl="0" animBg="1"/>
      <p:bldP spid="43" grpId="1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0C40695-39B4-4F0B-AE76-8CE8B03E8522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25" name="Group 58"/>
          <p:cNvGrpSpPr/>
          <p:nvPr/>
        </p:nvGrpSpPr>
        <p:grpSpPr bwMode="auto">
          <a:xfrm>
            <a:off x="3598863" y="777875"/>
            <a:ext cx="2876550" cy="5568950"/>
            <a:chOff x="274" y="490"/>
            <a:chExt cx="1812" cy="3508"/>
          </a:xfrm>
        </p:grpSpPr>
        <p:grpSp>
          <p:nvGrpSpPr>
            <p:cNvPr id="30739" name="Group 6"/>
            <p:cNvGrpSpPr/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</p:grpSpPr>
          <p:sp>
            <p:nvSpPr>
              <p:cNvPr id="30771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2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40" name="Group 9"/>
            <p:cNvGrpSpPr/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</p:grpSpPr>
          <p:sp>
            <p:nvSpPr>
              <p:cNvPr id="30769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70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1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41" name="Line 15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742" name="Group 21"/>
            <p:cNvGrpSpPr/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</p:grpSpPr>
          <p:sp>
            <p:nvSpPr>
              <p:cNvPr id="30767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8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43" name="Group 24"/>
            <p:cNvGrpSpPr/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</p:grpSpPr>
          <p:sp>
            <p:nvSpPr>
              <p:cNvPr id="30765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6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44" name="Group 27"/>
            <p:cNvGrpSpPr/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</p:grpSpPr>
          <p:sp>
            <p:nvSpPr>
              <p:cNvPr id="30763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4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45" name="Group 37"/>
            <p:cNvGrpSpPr/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</p:grpSpPr>
          <p:sp>
            <p:nvSpPr>
              <p:cNvPr id="30761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2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46" name="Group 40"/>
            <p:cNvGrpSpPr/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</p:grpSpPr>
          <p:sp>
            <p:nvSpPr>
              <p:cNvPr id="3075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6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47" name="Group 43"/>
            <p:cNvGrpSpPr/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</p:grpSpPr>
          <p:sp>
            <p:nvSpPr>
              <p:cNvPr id="30757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8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30748" name="AutoShape 48"/>
            <p:cNvCxnSpPr>
              <a:cxnSpLocks noChangeShapeType="1"/>
              <a:stCxn id="30769" idx="4"/>
              <a:endCxn id="30767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49" name="AutoShape 49"/>
            <p:cNvCxnSpPr>
              <a:cxnSpLocks noChangeShapeType="1"/>
              <a:stCxn id="30767" idx="4"/>
              <a:endCxn id="30763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0" name="AutoShape 50"/>
            <p:cNvCxnSpPr>
              <a:cxnSpLocks noChangeShapeType="1"/>
              <a:stCxn id="30763" idx="3"/>
              <a:endCxn id="30765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1" name="AutoShape 52"/>
            <p:cNvCxnSpPr>
              <a:cxnSpLocks noChangeShapeType="1"/>
              <a:stCxn id="30763" idx="6"/>
              <a:endCxn id="30761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2" name="AutoShape 53"/>
            <p:cNvCxnSpPr>
              <a:cxnSpLocks noChangeShapeType="1"/>
              <a:stCxn id="30765" idx="3"/>
              <a:endCxn id="30763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3" name="AutoShape 54"/>
            <p:cNvCxnSpPr>
              <a:cxnSpLocks noChangeShapeType="1"/>
              <a:stCxn id="30761" idx="4"/>
              <a:endCxn id="30759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4" name="AutoShape 55"/>
            <p:cNvCxnSpPr>
              <a:cxnSpLocks noChangeShapeType="1"/>
              <a:stCxn id="30759" idx="6"/>
              <a:endCxn id="30771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5" name="AutoShape 56"/>
            <p:cNvCxnSpPr>
              <a:cxnSpLocks noChangeShapeType="1"/>
              <a:stCxn id="30759" idx="3"/>
              <a:endCxn id="30757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0756" name="AutoShape 57"/>
            <p:cNvCxnSpPr>
              <a:cxnSpLocks noChangeShapeType="1"/>
              <a:stCxn id="30757" idx="3"/>
              <a:endCxn id="30759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Flow Graph for Stats </a:t>
            </a:r>
            <a:endParaRPr lang="en-US" smtClean="0"/>
          </a:p>
        </p:txBody>
      </p:sp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4976814" y="957263"/>
            <a:ext cx="2606675" cy="703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( numbers )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sum = 0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length = </a:t>
            </a: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numbers.length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4968875" y="2149476"/>
            <a:ext cx="1303338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= 0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grpSp>
        <p:nvGrpSpPr>
          <p:cNvPr id="11" name="Group 70"/>
          <p:cNvGrpSpPr/>
          <p:nvPr/>
        </p:nvGrpSpPr>
        <p:grpSpPr bwMode="auto">
          <a:xfrm>
            <a:off x="4264026" y="3205163"/>
            <a:ext cx="2263775" cy="698500"/>
            <a:chOff x="679" y="2019"/>
            <a:chExt cx="1426" cy="440"/>
          </a:xfrm>
        </p:grpSpPr>
        <p:sp>
          <p:nvSpPr>
            <p:cNvPr id="30737" name="Text Box 62"/>
            <p:cNvSpPr txBox="1">
              <a:spLocks noChangeArrowheads="1"/>
            </p:cNvSpPr>
            <p:nvPr/>
          </p:nvSpPr>
          <p:spPr bwMode="auto">
            <a:xfrm>
              <a:off x="1284" y="2019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i &gt;= length</a:t>
              </a:r>
              <a:endParaRPr lang="en-US" sz="1600" b="1">
                <a:solidFill>
                  <a:srgbClr val="FFFF00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30738" name="Text Box 63"/>
            <p:cNvSpPr txBox="1">
              <a:spLocks noChangeArrowheads="1"/>
            </p:cNvSpPr>
            <p:nvPr/>
          </p:nvSpPr>
          <p:spPr bwMode="auto">
            <a:xfrm>
              <a:off x="679" y="232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i</a:t>
              </a:r>
              <a:r>
                <a:rPr lang="en-US" sz="1600" b="1" dirty="0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 &lt; length</a:t>
              </a:r>
              <a:endPara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3234467" y="4457701"/>
            <a:ext cx="228844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sum += numbers [ </a:t>
            </a: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]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++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5802313" y="3844926"/>
            <a:ext cx="3499466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med = numbers [ length / 2 ]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mean = sum / (double) length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varsum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= 0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= 0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grpSp>
        <p:nvGrpSpPr>
          <p:cNvPr id="12" name="Group 71"/>
          <p:cNvGrpSpPr/>
          <p:nvPr/>
        </p:nvGrpSpPr>
        <p:grpSpPr bwMode="auto">
          <a:xfrm>
            <a:off x="5102226" y="5181600"/>
            <a:ext cx="2214563" cy="611188"/>
            <a:chOff x="1207" y="3264"/>
            <a:chExt cx="1395" cy="385"/>
          </a:xfrm>
        </p:grpSpPr>
        <p:sp>
          <p:nvSpPr>
            <p:cNvPr id="30735" name="Text Box 66"/>
            <p:cNvSpPr txBox="1">
              <a:spLocks noChangeArrowheads="1"/>
            </p:cNvSpPr>
            <p:nvPr/>
          </p:nvSpPr>
          <p:spPr bwMode="auto">
            <a:xfrm>
              <a:off x="1781" y="326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 err="1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i</a:t>
              </a:r>
              <a:r>
                <a:rPr lang="en-US" sz="1600" b="1" dirty="0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 &gt;= length</a:t>
              </a:r>
              <a:endPara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30736" name="Text Box 67"/>
            <p:cNvSpPr txBox="1">
              <a:spLocks noChangeArrowheads="1"/>
            </p:cNvSpPr>
            <p:nvPr/>
          </p:nvSpPr>
          <p:spPr bwMode="auto">
            <a:xfrm>
              <a:off x="1207" y="3514"/>
              <a:ext cx="821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i &lt; length</a:t>
              </a:r>
              <a:endParaRPr lang="en-US" sz="1600" b="1">
                <a:solidFill>
                  <a:srgbClr val="FFFF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202820" name="Text Box 68"/>
          <p:cNvSpPr txBox="1">
            <a:spLocks noChangeArrowheads="1"/>
          </p:cNvSpPr>
          <p:nvPr/>
        </p:nvSpPr>
        <p:spPr bwMode="auto">
          <a:xfrm>
            <a:off x="3365501" y="6181725"/>
            <a:ext cx="1419225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FFFF00"/>
                </a:solidFill>
                <a:latin typeface="Helvetica" charset="0"/>
                <a:cs typeface="Helvetica" charset="0"/>
              </a:rPr>
              <a:t>varsum = …</a:t>
            </a:r>
            <a:endParaRPr lang="en-US" sz="160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FFFF00"/>
                </a:solidFill>
                <a:latin typeface="Helvetica" charset="0"/>
                <a:cs typeface="Helvetica" charset="0"/>
              </a:rPr>
              <a:t>i++</a:t>
            </a:r>
            <a:endParaRPr lang="en-US" sz="160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02821" name="Text Box 69"/>
          <p:cNvSpPr txBox="1">
            <a:spLocks noChangeArrowheads="1"/>
          </p:cNvSpPr>
          <p:nvPr/>
        </p:nvSpPr>
        <p:spPr bwMode="auto">
          <a:xfrm>
            <a:off x="6445250" y="5634039"/>
            <a:ext cx="333375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=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/ ( length - 1.0 )</a:t>
            </a:r>
            <a:endParaRPr lang="en-US" sz="1600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sd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 =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Math.sqrt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(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)</a:t>
            </a:r>
            <a:endParaRPr lang="en-US" sz="1600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print (length, mean, med,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sd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)</a:t>
            </a:r>
            <a:endParaRPr lang="en-US" sz="1600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3229" y="1924120"/>
            <a:ext cx="2367159" cy="70788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AFD00"/>
                </a:solidFill>
                <a:latin typeface="Gill Sans MT" panose="020B0502020104020203" pitchFamily="34" charset="0"/>
              </a:rPr>
              <a:t>Annotate with the statements …</a:t>
            </a:r>
            <a:endParaRPr lang="en-US" sz="2000" b="1" dirty="0">
              <a:solidFill>
                <a:srgbClr val="FAFD00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7" grpId="0"/>
      <p:bldP spid="202811" grpId="0"/>
      <p:bldP spid="202816" grpId="0"/>
      <p:bldP spid="202817" grpId="0"/>
      <p:bldP spid="202820" grpId="0"/>
      <p:bldP spid="202821" grpId="0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B1AF917-0832-4C42-8BF6-7C8ED3493A88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749" name="Group 2"/>
          <p:cNvGrpSpPr/>
          <p:nvPr/>
        </p:nvGrpSpPr>
        <p:grpSpPr bwMode="auto">
          <a:xfrm>
            <a:off x="3598863" y="777875"/>
            <a:ext cx="2876550" cy="5568950"/>
            <a:chOff x="274" y="490"/>
            <a:chExt cx="1812" cy="3508"/>
          </a:xfrm>
        </p:grpSpPr>
        <p:grpSp>
          <p:nvGrpSpPr>
            <p:cNvPr id="31763" name="Group 3"/>
            <p:cNvGrpSpPr/>
            <p:nvPr/>
          </p:nvGrpSpPr>
          <p:grpSpPr bwMode="auto">
            <a:xfrm>
              <a:off x="1736" y="3701"/>
              <a:ext cx="350" cy="296"/>
              <a:chOff x="4738" y="2684"/>
              <a:chExt cx="350" cy="296"/>
            </a:xfrm>
          </p:grpSpPr>
          <p:sp>
            <p:nvSpPr>
              <p:cNvPr id="31795" name="Oval 4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96" name="Text Box 5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764" name="Group 6"/>
            <p:cNvGrpSpPr/>
            <p:nvPr/>
          </p:nvGrpSpPr>
          <p:grpSpPr bwMode="auto">
            <a:xfrm>
              <a:off x="801" y="684"/>
              <a:ext cx="350" cy="296"/>
              <a:chOff x="3838" y="2684"/>
              <a:chExt cx="350" cy="296"/>
            </a:xfrm>
          </p:grpSpPr>
          <p:sp>
            <p:nvSpPr>
              <p:cNvPr id="31793" name="Oval 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94" name="Text Box 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>
              <a:off x="976" y="49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1766" name="Group 10"/>
            <p:cNvGrpSpPr/>
            <p:nvPr/>
          </p:nvGrpSpPr>
          <p:grpSpPr bwMode="auto">
            <a:xfrm>
              <a:off x="801" y="1287"/>
              <a:ext cx="350" cy="296"/>
              <a:chOff x="4288" y="1746"/>
              <a:chExt cx="350" cy="296"/>
            </a:xfrm>
          </p:grpSpPr>
          <p:sp>
            <p:nvSpPr>
              <p:cNvPr id="31791" name="Oval 1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9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767" name="Group 13"/>
            <p:cNvGrpSpPr/>
            <p:nvPr/>
          </p:nvGrpSpPr>
          <p:grpSpPr bwMode="auto">
            <a:xfrm>
              <a:off x="274" y="2493"/>
              <a:ext cx="350" cy="296"/>
              <a:chOff x="4288" y="1746"/>
              <a:chExt cx="350" cy="296"/>
            </a:xfrm>
          </p:grpSpPr>
          <p:sp>
            <p:nvSpPr>
              <p:cNvPr id="31789" name="Oval 1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90" name="Text Box 1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768" name="Group 16"/>
            <p:cNvGrpSpPr/>
            <p:nvPr/>
          </p:nvGrpSpPr>
          <p:grpSpPr bwMode="auto">
            <a:xfrm>
              <a:off x="801" y="1891"/>
              <a:ext cx="350" cy="296"/>
              <a:chOff x="4288" y="1746"/>
              <a:chExt cx="350" cy="296"/>
            </a:xfrm>
          </p:grpSpPr>
          <p:sp>
            <p:nvSpPr>
              <p:cNvPr id="31787" name="Oval 1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8" name="Text Box 18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769" name="Group 19"/>
            <p:cNvGrpSpPr/>
            <p:nvPr/>
          </p:nvGrpSpPr>
          <p:grpSpPr bwMode="auto">
            <a:xfrm>
              <a:off x="1314" y="2493"/>
              <a:ext cx="350" cy="296"/>
              <a:chOff x="4288" y="1746"/>
              <a:chExt cx="350" cy="296"/>
            </a:xfrm>
          </p:grpSpPr>
          <p:sp>
            <p:nvSpPr>
              <p:cNvPr id="31785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6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770" name="Group 22"/>
            <p:cNvGrpSpPr/>
            <p:nvPr/>
          </p:nvGrpSpPr>
          <p:grpSpPr bwMode="auto">
            <a:xfrm>
              <a:off x="1314" y="3098"/>
              <a:ext cx="350" cy="296"/>
              <a:chOff x="4288" y="1746"/>
              <a:chExt cx="350" cy="296"/>
            </a:xfrm>
          </p:grpSpPr>
          <p:sp>
            <p:nvSpPr>
              <p:cNvPr id="317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4" name="Text Box 2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771" name="Group 25"/>
            <p:cNvGrpSpPr/>
            <p:nvPr/>
          </p:nvGrpSpPr>
          <p:grpSpPr bwMode="auto">
            <a:xfrm>
              <a:off x="802" y="3702"/>
              <a:ext cx="350" cy="296"/>
              <a:chOff x="4288" y="1746"/>
              <a:chExt cx="350" cy="296"/>
            </a:xfrm>
          </p:grpSpPr>
          <p:sp>
            <p:nvSpPr>
              <p:cNvPr id="31781" name="Oval 2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2" name="Text Box 27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sz="2000" b="1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31772" name="AutoShape 28"/>
            <p:cNvCxnSpPr>
              <a:cxnSpLocks noChangeShapeType="1"/>
              <a:stCxn id="31793" idx="4"/>
              <a:endCxn id="31791" idx="0"/>
            </p:cNvCxnSpPr>
            <p:nvPr/>
          </p:nvCxnSpPr>
          <p:spPr bwMode="auto">
            <a:xfrm>
              <a:off x="976" y="986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3" name="AutoShape 29"/>
            <p:cNvCxnSpPr>
              <a:cxnSpLocks noChangeShapeType="1"/>
              <a:stCxn id="31791" idx="4"/>
              <a:endCxn id="31787" idx="0"/>
            </p:cNvCxnSpPr>
            <p:nvPr/>
          </p:nvCxnSpPr>
          <p:spPr bwMode="auto">
            <a:xfrm>
              <a:off x="976" y="1589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4" name="AutoShape 30"/>
            <p:cNvCxnSpPr>
              <a:cxnSpLocks noChangeShapeType="1"/>
              <a:stCxn id="31787" idx="3"/>
              <a:endCxn id="31789" idx="7"/>
            </p:cNvCxnSpPr>
            <p:nvPr/>
          </p:nvCxnSpPr>
          <p:spPr bwMode="auto">
            <a:xfrm flipH="1">
              <a:off x="573" y="2150"/>
              <a:ext cx="279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5" name="AutoShape 31"/>
            <p:cNvCxnSpPr>
              <a:cxnSpLocks noChangeShapeType="1"/>
              <a:stCxn id="31787" idx="6"/>
              <a:endCxn id="31785" idx="0"/>
            </p:cNvCxnSpPr>
            <p:nvPr/>
          </p:nvCxnSpPr>
          <p:spPr bwMode="auto">
            <a:xfrm>
              <a:off x="1157" y="2039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6" name="AutoShape 32"/>
            <p:cNvCxnSpPr>
              <a:cxnSpLocks noChangeShapeType="1"/>
              <a:stCxn id="31789" idx="3"/>
              <a:endCxn id="31787" idx="2"/>
            </p:cNvCxnSpPr>
            <p:nvPr/>
          </p:nvCxnSpPr>
          <p:spPr bwMode="auto">
            <a:xfrm rot="5400000" flipH="1" flipV="1">
              <a:off x="203" y="2161"/>
              <a:ext cx="713" cy="470"/>
            </a:xfrm>
            <a:prstGeom prst="curvedConnector4">
              <a:avLst>
                <a:gd name="adj1" fmla="val -25384"/>
                <a:gd name="adj2" fmla="val -5063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7" name="AutoShape 33"/>
            <p:cNvCxnSpPr>
              <a:cxnSpLocks noChangeShapeType="1"/>
              <a:stCxn id="31785" idx="4"/>
              <a:endCxn id="31783" idx="0"/>
            </p:cNvCxnSpPr>
            <p:nvPr/>
          </p:nvCxnSpPr>
          <p:spPr bwMode="auto">
            <a:xfrm>
              <a:off x="1489" y="2795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8" name="AutoShape 34"/>
            <p:cNvCxnSpPr>
              <a:cxnSpLocks noChangeShapeType="1"/>
              <a:stCxn id="31783" idx="6"/>
              <a:endCxn id="31795" idx="0"/>
            </p:cNvCxnSpPr>
            <p:nvPr/>
          </p:nvCxnSpPr>
          <p:spPr bwMode="auto">
            <a:xfrm>
              <a:off x="1670" y="3246"/>
              <a:ext cx="241" cy="44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9" name="AutoShape 35"/>
            <p:cNvCxnSpPr>
              <a:cxnSpLocks noChangeShapeType="1"/>
              <a:stCxn id="31783" idx="3"/>
              <a:endCxn id="31781" idx="7"/>
            </p:cNvCxnSpPr>
            <p:nvPr/>
          </p:nvCxnSpPr>
          <p:spPr bwMode="auto">
            <a:xfrm flipH="1">
              <a:off x="1101" y="3357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0" name="AutoShape 36"/>
            <p:cNvCxnSpPr>
              <a:cxnSpLocks noChangeShapeType="1"/>
              <a:stCxn id="31781" idx="3"/>
              <a:endCxn id="31783" idx="2"/>
            </p:cNvCxnSpPr>
            <p:nvPr/>
          </p:nvCxnSpPr>
          <p:spPr bwMode="auto">
            <a:xfrm rot="5400000" flipH="1" flipV="1">
              <a:off x="723" y="3376"/>
              <a:ext cx="715" cy="455"/>
            </a:xfrm>
            <a:prstGeom prst="curvedConnector4">
              <a:avLst>
                <a:gd name="adj1" fmla="val -25315"/>
                <a:gd name="adj2" fmla="val -45935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3175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CFG for Stats – With Defs &amp; Uses</a:t>
            </a:r>
            <a:endParaRPr lang="en-US" smtClean="0"/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4930775" y="1140241"/>
            <a:ext cx="3752850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def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(1) = { numbers, sum, length }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4968875" y="2182813"/>
            <a:ext cx="1384301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def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(2) = { </a:t>
            </a: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}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5802313" y="3959226"/>
            <a:ext cx="34691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FFFF00"/>
                </a:solidFill>
                <a:latin typeface="Helvetica" charset="0"/>
                <a:cs typeface="Helvetica" charset="0"/>
              </a:rPr>
              <a:t>def (5) = { med, mean, varsum, i }</a:t>
            </a:r>
            <a:endParaRPr lang="en-US" sz="1600" b="1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FFFF00"/>
                </a:solidFill>
                <a:latin typeface="Helvetica" charset="0"/>
                <a:cs typeface="Helvetica" charset="0"/>
              </a:rPr>
              <a:t>use (5) = { numbers, length, sum }</a:t>
            </a:r>
            <a:endParaRPr lang="en-US" sz="1600" b="1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6445250" y="5634038"/>
            <a:ext cx="42227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def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(8) = {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sd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}</a:t>
            </a:r>
            <a:endParaRPr lang="en-US" sz="1600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use (8) = {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, length, mean,</a:t>
            </a:r>
            <a:endParaRPr lang="en-US" sz="1600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                  med,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sd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}</a:t>
            </a:r>
            <a:endParaRPr lang="en-US" sz="1600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grpSp>
        <p:nvGrpSpPr>
          <p:cNvPr id="11" name="Group 53"/>
          <p:cNvGrpSpPr/>
          <p:nvPr/>
        </p:nvGrpSpPr>
        <p:grpSpPr bwMode="auto">
          <a:xfrm>
            <a:off x="3171826" y="3205166"/>
            <a:ext cx="4623883" cy="574675"/>
            <a:chOff x="1038" y="2019"/>
            <a:chExt cx="2726" cy="362"/>
          </a:xfrm>
        </p:grpSpPr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2331" y="2019"/>
              <a:ext cx="1433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use (3, 5) = { </a:t>
              </a:r>
              <a:r>
                <a:rPr lang="en-US" sz="1600" b="1" dirty="0" err="1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i</a:t>
              </a:r>
              <a:r>
                <a:rPr lang="en-US" sz="1600" b="1" dirty="0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, length }</a:t>
              </a:r>
              <a:endPara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31762" name="Text Box 50"/>
            <p:cNvSpPr txBox="1">
              <a:spLocks noChangeArrowheads="1"/>
            </p:cNvSpPr>
            <p:nvPr/>
          </p:nvSpPr>
          <p:spPr bwMode="auto">
            <a:xfrm>
              <a:off x="1038" y="2245"/>
              <a:ext cx="1433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use (3, 4) = { i, length }</a:t>
              </a:r>
              <a:endParaRPr lang="en-US" sz="1600" b="1">
                <a:solidFill>
                  <a:srgbClr val="FFFF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2524462" y="4457701"/>
            <a:ext cx="297622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def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(4) = { sum, </a:t>
            </a: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}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use (4) = { sum, numbers, </a:t>
            </a:r>
            <a:r>
              <a:rPr lang="en-US" sz="1600" b="1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i</a:t>
            </a: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 }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grpSp>
        <p:nvGrpSpPr>
          <p:cNvPr id="12" name="Group 54"/>
          <p:cNvGrpSpPr/>
          <p:nvPr/>
        </p:nvGrpSpPr>
        <p:grpSpPr bwMode="auto">
          <a:xfrm>
            <a:off x="3721102" y="5140321"/>
            <a:ext cx="4687792" cy="574675"/>
            <a:chOff x="1544" y="3238"/>
            <a:chExt cx="2726" cy="362"/>
          </a:xfrm>
        </p:grpSpPr>
        <p:sp>
          <p:nvSpPr>
            <p:cNvPr id="31759" name="Text Box 51"/>
            <p:cNvSpPr txBox="1">
              <a:spLocks noChangeArrowheads="1"/>
            </p:cNvSpPr>
            <p:nvPr/>
          </p:nvSpPr>
          <p:spPr bwMode="auto">
            <a:xfrm>
              <a:off x="2837" y="3238"/>
              <a:ext cx="1433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use (6, 8) = { i, length }</a:t>
              </a:r>
              <a:endParaRPr lang="en-US" sz="1600" b="1">
                <a:solidFill>
                  <a:srgbClr val="FFFF00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31760" name="Text Box 52"/>
            <p:cNvSpPr txBox="1">
              <a:spLocks noChangeArrowheads="1"/>
            </p:cNvSpPr>
            <p:nvPr/>
          </p:nvSpPr>
          <p:spPr bwMode="auto">
            <a:xfrm>
              <a:off x="1544" y="3464"/>
              <a:ext cx="1433" cy="1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use (6, 7) = { </a:t>
              </a:r>
              <a:r>
                <a:rPr lang="en-US" sz="1600" b="1" dirty="0" err="1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i</a:t>
              </a:r>
              <a:r>
                <a:rPr lang="en-US" sz="1600" b="1" dirty="0">
                  <a:solidFill>
                    <a:srgbClr val="FFFF00"/>
                  </a:solidFill>
                  <a:latin typeface="Helvetica" charset="0"/>
                  <a:cs typeface="Helvetica" charset="0"/>
                </a:rPr>
                <a:t>, length }</a:t>
              </a:r>
              <a:endPara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1673226" y="6078539"/>
            <a:ext cx="365760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def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(7) = {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 }</a:t>
            </a:r>
            <a:endParaRPr lang="en-US" sz="1600" dirty="0">
              <a:solidFill>
                <a:srgbClr val="FFFF00"/>
              </a:solidFill>
              <a:latin typeface="Helvetica" charset="0"/>
              <a:cs typeface="Helvetica" charset="0"/>
            </a:endParaRPr>
          </a:p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use (7) = {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varsum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, numbers, </a:t>
            </a:r>
            <a:r>
              <a:rPr lang="en-US" sz="1600" dirty="0" err="1">
                <a:solidFill>
                  <a:srgbClr val="FFFF00"/>
                </a:solidFill>
                <a:latin typeface="Helvetica" charset="0"/>
                <a:cs typeface="Helvetica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Helvetica" charset="0"/>
                <a:cs typeface="Helvetica" charset="0"/>
              </a:rPr>
              <a:t>, mean }</a:t>
            </a:r>
            <a:endParaRPr lang="en-US" sz="1600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4958602" y="1375133"/>
            <a:ext cx="3268663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00"/>
                </a:solidFill>
                <a:latin typeface="Helvetica" charset="0"/>
                <a:cs typeface="Helvetica" charset="0"/>
              </a:rPr>
              <a:t>use (1) = { numbers}</a:t>
            </a:r>
            <a:endParaRPr lang="en-US" sz="1600" b="1" dirty="0">
              <a:solidFill>
                <a:srgbClr val="FFFF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92932" y="1730942"/>
            <a:ext cx="2678530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Turn the annotations into </a:t>
            </a:r>
            <a:r>
              <a:rPr lang="en-US" sz="2000" i="1" dirty="0" err="1">
                <a:solidFill>
                  <a:srgbClr val="FFFFFF"/>
                </a:solidFill>
                <a:latin typeface="Gill Sans MT" panose="020B0502020104020203" pitchFamily="34" charset="0"/>
              </a:rPr>
              <a:t>def</a:t>
            </a:r>
            <a:r>
              <a:rPr lang="en-US" sz="2000" i="1" dirty="0">
                <a:solidFill>
                  <a:srgbClr val="FFFFFF"/>
                </a:solidFill>
                <a:latin typeface="Gill Sans MT" panose="020B0502020104020203" pitchFamily="34" charset="0"/>
              </a:rPr>
              <a:t> and use sets …</a:t>
            </a:r>
            <a:endParaRPr lang="en-US" sz="2000" i="1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2" grpId="0"/>
      <p:bldP spid="205863" grpId="0"/>
      <p:bldP spid="205868" grpId="0"/>
      <p:bldP spid="205873" grpId="0"/>
      <p:bldP spid="205867" grpId="0"/>
      <p:bldP spid="205872" grpId="0"/>
      <p:bldP spid="54" grpId="0"/>
      <p:bldP spid="55" grpId="0" animBg="1"/>
      <p:bldP spid="55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0B8745-92F1-4F00-A632-2092E6F6ADC9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Defs and Uses Tables for Stats </a:t>
            </a:r>
            <a:endParaRPr lang="en-US" smtClean="0"/>
          </a:p>
        </p:txBody>
      </p:sp>
      <p:graphicFrame>
        <p:nvGraphicFramePr>
          <p:cNvPr id="209003" name="Group 107"/>
          <p:cNvGraphicFramePr>
            <a:graphicFrameLocks noGrp="1"/>
          </p:cNvGraphicFramePr>
          <p:nvPr>
            <p:ph sz="half" idx="1"/>
          </p:nvPr>
        </p:nvGraphicFramePr>
        <p:xfrm>
          <a:off x="1662114" y="1119188"/>
          <a:ext cx="5748337" cy="4551364"/>
        </p:xfrm>
        <a:graphic>
          <a:graphicData uri="http://schemas.openxmlformats.org/drawingml/2006/table">
            <a:tbl>
              <a:tblPr/>
              <a:tblGrid>
                <a:gridCol w="972932"/>
                <a:gridCol w="1895680"/>
                <a:gridCol w="2879725"/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Node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Def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Use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numbers, sum, length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{ numbers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sum,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numbers,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sum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med, mean,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numbers, length, sum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varsum, i 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numbers,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mean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var, sd 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varsum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length,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mean, med,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000" name="Group 104"/>
          <p:cNvGraphicFramePr>
            <a:graphicFrameLocks noGrp="1"/>
          </p:cNvGraphicFramePr>
          <p:nvPr>
            <p:ph sz="half" idx="2"/>
          </p:nvPr>
        </p:nvGraphicFramePr>
        <p:xfrm>
          <a:off x="7546976" y="1109663"/>
          <a:ext cx="2767013" cy="4056700"/>
        </p:xfrm>
        <a:graphic>
          <a:graphicData uri="http://schemas.openxmlformats.org/drawingml/2006/table">
            <a:tbl>
              <a:tblPr/>
              <a:tblGrid>
                <a:gridCol w="1276350"/>
                <a:gridCol w="14906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Use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(1, 2)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(2, 3)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(3, 4)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length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(4, 3)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(3, 5)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length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(5, 6)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(6, 7)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length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(7, 6)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(6, 8)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{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, length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Pairs for </a:t>
            </a:r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78582D8-B930-4813-BC3B-8ED9374E8333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Group 90"/>
          <p:cNvGraphicFramePr/>
          <p:nvPr/>
        </p:nvGraphicFramePr>
        <p:xfrm>
          <a:off x="2803526" y="1143000"/>
          <a:ext cx="6423025" cy="4885690"/>
        </p:xfrm>
        <a:graphic>
          <a:graphicData uri="http://schemas.openxmlformats.org/drawingml/2006/table">
            <a:tbl>
              <a:tblPr/>
              <a:tblGrid>
                <a:gridCol w="1176338"/>
                <a:gridCol w="5246687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variable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DU Pairs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numbers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4) (1, 5) (1, 7)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length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5) (1, 8) (1, (3,4)) (1, (3,5)) (1, (6,7)) (1, (6,8))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sv-S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(5, 8)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(8, 8)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(8, 8)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mean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7) (5, 8)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4) (1, 5) (4, 4) (4, 5)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varsum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7) (5, 8) (7, 7) (7, 8)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(2, 4) (2, (3,4)) (2, (3,5)) (2, 7) (2, (6,7)) (2, (6,8))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(4, 4) (4, (3,4)) (4, (3,5)) (4, 7) (4, (6,7)) (4, (6,8))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7) (5, (6,7)) (5, (6,8))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(7, 7) (7, (6,7)) (7, (6,8))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105"/>
          <p:cNvGrpSpPr/>
          <p:nvPr/>
        </p:nvGrpSpPr>
        <p:grpSpPr bwMode="auto">
          <a:xfrm>
            <a:off x="6588125" y="3646489"/>
            <a:ext cx="3548837" cy="1489075"/>
            <a:chOff x="3190" y="2297"/>
            <a:chExt cx="2227" cy="938"/>
          </a:xfrm>
        </p:grpSpPr>
        <p:sp>
          <p:nvSpPr>
            <p:cNvPr id="8" name="Line 91"/>
            <p:cNvSpPr>
              <a:spLocks noChangeShapeType="1"/>
            </p:cNvSpPr>
            <p:nvPr/>
          </p:nvSpPr>
          <p:spPr bwMode="auto">
            <a:xfrm>
              <a:off x="3190" y="3002"/>
              <a:ext cx="1627" cy="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" name="Line 92"/>
            <p:cNvSpPr>
              <a:spLocks noChangeShapeType="1"/>
            </p:cNvSpPr>
            <p:nvPr/>
          </p:nvSpPr>
          <p:spPr bwMode="auto">
            <a:xfrm>
              <a:off x="3207" y="3220"/>
              <a:ext cx="1627" cy="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" name="AutoShape 93"/>
            <p:cNvSpPr/>
            <p:nvPr/>
          </p:nvSpPr>
          <p:spPr bwMode="auto">
            <a:xfrm>
              <a:off x="3699" y="2297"/>
              <a:ext cx="1718" cy="500"/>
            </a:xfrm>
            <a:prstGeom prst="borderCallout2">
              <a:avLst>
                <a:gd name="adj1" fmla="val 14398"/>
                <a:gd name="adj2" fmla="val -3019"/>
                <a:gd name="adj3" fmla="val 14398"/>
                <a:gd name="adj4" fmla="val -15282"/>
                <a:gd name="adj5" fmla="val 159801"/>
                <a:gd name="adj6" fmla="val -27986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No def-clear path …</a:t>
              </a:r>
              <a:endParaRPr lang="en-US" sz="2000" b="1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different scope for </a:t>
              </a:r>
              <a:r>
                <a:rPr lang="en-US" sz="2000" b="1" dirty="0" err="1">
                  <a:solidFill>
                    <a:srgbClr val="FAFD00"/>
                  </a:solidFill>
                  <a:latin typeface="Gill Sans MT" panose="020B0502020104020203" pitchFamily="34" charset="0"/>
                </a:rPr>
                <a:t>i</a:t>
              </a:r>
              <a:endParaRPr lang="en-US" sz="2000" b="1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1" name="AutoShape 94"/>
          <p:cNvSpPr/>
          <p:nvPr/>
        </p:nvSpPr>
        <p:spPr bwMode="auto">
          <a:xfrm>
            <a:off x="6974773" y="5646739"/>
            <a:ext cx="3549447" cy="747713"/>
          </a:xfrm>
          <a:prstGeom prst="borderCallout2">
            <a:avLst>
              <a:gd name="adj1" fmla="val 15287"/>
              <a:gd name="adj2" fmla="val -2301"/>
              <a:gd name="adj3" fmla="val 7361"/>
              <a:gd name="adj4" fmla="val -3854"/>
              <a:gd name="adj5" fmla="val -14013"/>
              <a:gd name="adj6" fmla="val -5130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AFD00"/>
                </a:solidFill>
                <a:latin typeface="Gill Sans MT" panose="020B0502020104020203" pitchFamily="34" charset="0"/>
              </a:rPr>
              <a:t>No path through graph from nodes 5 and 7 to 4 or 3</a:t>
            </a:r>
            <a:endParaRPr lang="en-US" sz="2000" b="1">
              <a:solidFill>
                <a:srgbClr val="FAFD00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2" name="Group 103"/>
          <p:cNvGrpSpPr/>
          <p:nvPr/>
        </p:nvGrpSpPr>
        <p:grpSpPr bwMode="auto">
          <a:xfrm>
            <a:off x="3997325" y="890125"/>
            <a:ext cx="6464300" cy="2608726"/>
            <a:chOff x="1558" y="651"/>
            <a:chExt cx="4072" cy="1553"/>
          </a:xfrm>
        </p:grpSpPr>
        <p:sp>
          <p:nvSpPr>
            <p:cNvPr id="13" name="AutoShape 96"/>
            <p:cNvSpPr/>
            <p:nvPr/>
          </p:nvSpPr>
          <p:spPr bwMode="auto">
            <a:xfrm>
              <a:off x="3615" y="651"/>
              <a:ext cx="2015" cy="471"/>
            </a:xfrm>
            <a:prstGeom prst="borderCallout2">
              <a:avLst>
                <a:gd name="adj1" fmla="val 15287"/>
                <a:gd name="adj2" fmla="val -2384"/>
                <a:gd name="adj3" fmla="val 15287"/>
                <a:gd name="adj4" fmla="val -41787"/>
                <a:gd name="adj5" fmla="val 267514"/>
                <a:gd name="adj6" fmla="val -82829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FAFD00"/>
                  </a:solidFill>
                  <a:latin typeface="Gill Sans MT" panose="020B0502020104020203" pitchFamily="34" charset="0"/>
                </a:rPr>
                <a:t>defs</a:t>
              </a:r>
              <a:r>
                <a:rPr lang="en-US" sz="20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 come </a:t>
              </a:r>
              <a:r>
                <a:rPr lang="en-US" sz="2000" b="1" u="sng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before</a:t>
              </a:r>
              <a:r>
                <a:rPr lang="en-US" sz="2000" b="1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 uses, do not count as DU pairs</a:t>
              </a:r>
              <a:endParaRPr lang="en-US" sz="2000" b="1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4" name="Oval 97"/>
            <p:cNvSpPr>
              <a:spLocks noChangeArrowheads="1"/>
            </p:cNvSpPr>
            <p:nvPr/>
          </p:nvSpPr>
          <p:spPr bwMode="auto">
            <a:xfrm>
              <a:off x="1563" y="1923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" name="Oval 98"/>
            <p:cNvSpPr>
              <a:spLocks noChangeArrowheads="1"/>
            </p:cNvSpPr>
            <p:nvPr/>
          </p:nvSpPr>
          <p:spPr bwMode="auto">
            <a:xfrm>
              <a:off x="1558" y="1688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oup 107"/>
          <p:cNvGrpSpPr/>
          <p:nvPr/>
        </p:nvGrpSpPr>
        <p:grpSpPr bwMode="auto">
          <a:xfrm>
            <a:off x="3962400" y="2693989"/>
            <a:ext cx="6515100" cy="3392487"/>
            <a:chOff x="1551" y="1697"/>
            <a:chExt cx="3909" cy="2137"/>
          </a:xfrm>
        </p:grpSpPr>
        <p:sp>
          <p:nvSpPr>
            <p:cNvPr id="17" name="AutoShape 99"/>
            <p:cNvSpPr/>
            <p:nvPr/>
          </p:nvSpPr>
          <p:spPr bwMode="auto">
            <a:xfrm>
              <a:off x="3611" y="1697"/>
              <a:ext cx="1849" cy="471"/>
            </a:xfrm>
            <a:prstGeom prst="borderCallout2">
              <a:avLst>
                <a:gd name="adj1" fmla="val 15287"/>
                <a:gd name="adj2" fmla="val -2597"/>
                <a:gd name="adj3" fmla="val 15287"/>
                <a:gd name="adj4" fmla="val -26662"/>
                <a:gd name="adj5" fmla="val 140551"/>
                <a:gd name="adj6" fmla="val -51759"/>
              </a:avLst>
            </a:prstGeom>
            <a:solidFill>
              <a:srgbClr val="0000FF"/>
            </a:solidFill>
            <a:ln w="28575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AFD00"/>
                  </a:solidFill>
                  <a:latin typeface="Gill Sans MT" panose="020B0502020104020203" pitchFamily="34" charset="0"/>
                </a:rPr>
                <a:t>defs </a:t>
              </a:r>
              <a:r>
                <a:rPr lang="en-US" sz="2000" b="1" u="sng">
                  <a:solidFill>
                    <a:srgbClr val="FAFD00"/>
                  </a:solidFill>
                  <a:latin typeface="Gill Sans MT" panose="020B0502020104020203" pitchFamily="34" charset="0"/>
                </a:rPr>
                <a:t>after</a:t>
              </a:r>
              <a:r>
                <a:rPr lang="en-US" sz="2000" b="1">
                  <a:solidFill>
                    <a:srgbClr val="FAFD00"/>
                  </a:solidFill>
                  <a:latin typeface="Gill Sans MT" panose="020B0502020104020203" pitchFamily="34" charset="0"/>
                </a:rPr>
                <a:t> use in loop, these are valid DU pairs</a:t>
              </a: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Oval 100"/>
            <p:cNvSpPr>
              <a:spLocks noChangeArrowheads="1"/>
            </p:cNvSpPr>
            <p:nvPr/>
          </p:nvSpPr>
          <p:spPr bwMode="auto">
            <a:xfrm>
              <a:off x="2351" y="2365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9" name="Oval 101"/>
            <p:cNvSpPr>
              <a:spLocks noChangeArrowheads="1"/>
            </p:cNvSpPr>
            <p:nvPr/>
          </p:nvSpPr>
          <p:spPr bwMode="auto">
            <a:xfrm>
              <a:off x="1551" y="3553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0" name="Line 102"/>
            <p:cNvSpPr>
              <a:spLocks noChangeShapeType="1"/>
            </p:cNvSpPr>
            <p:nvPr/>
          </p:nvSpPr>
          <p:spPr bwMode="auto">
            <a:xfrm flipV="1">
              <a:off x="1858" y="2837"/>
              <a:ext cx="496" cy="7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1" name="Oval 106"/>
            <p:cNvSpPr>
              <a:spLocks noChangeArrowheads="1"/>
            </p:cNvSpPr>
            <p:nvPr/>
          </p:nvSpPr>
          <p:spPr bwMode="auto">
            <a:xfrm>
              <a:off x="2325" y="2627"/>
              <a:ext cx="440" cy="281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82FF765-E941-458B-A356-C3E4EADC054E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6838"/>
            <a:ext cx="7772400" cy="722312"/>
          </a:xfrm>
        </p:spPr>
        <p:txBody>
          <a:bodyPr/>
          <a:lstStyle/>
          <a:p>
            <a:r>
              <a:rPr lang="en-US" smtClean="0"/>
              <a:t>DU Paths for Stats</a:t>
            </a:r>
            <a:endParaRPr lang="en-US" smtClean="0"/>
          </a:p>
        </p:txBody>
      </p:sp>
      <p:graphicFrame>
        <p:nvGraphicFramePr>
          <p:cNvPr id="220338" name="Group 178"/>
          <p:cNvGraphicFramePr>
            <a:graphicFrameLocks noGrp="1"/>
          </p:cNvGraphicFramePr>
          <p:nvPr>
            <p:ph sz="half" idx="1"/>
          </p:nvPr>
        </p:nvGraphicFramePr>
        <p:xfrm>
          <a:off x="1662114" y="899061"/>
          <a:ext cx="4357687" cy="5511801"/>
        </p:xfrm>
        <a:graphic>
          <a:graphicData uri="http://schemas.openxmlformats.org/drawingml/2006/table">
            <a:tbl>
              <a:tblPr/>
              <a:tblGrid>
                <a:gridCol w="1185862"/>
                <a:gridCol w="1254125"/>
                <a:gridCol w="191770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variable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DU Pairs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DU Paths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numbers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(1, 4)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(1, 5)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(1, 7)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4 ]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5 ]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5, 6, 7 ]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193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length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(1, 5)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(1, 8)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(3,4))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(3,5))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(6,7))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(6,8))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5 ]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5, 6, 8 ]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4 ]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5 ]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5, 6, 7 ]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5, 6, 8 ]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sv-S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(5, 8)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[ 5, 6, 8 ]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(8, 8)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 path needed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(8, 8)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 path needed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1230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sum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(1, 4)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(1, 5)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(4, 4)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(4, 5)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4 ]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[ 1, 2, 3, 5 ]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[ 4, 3, 4 ]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[ 4, 3, 5 ]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329" name="Group 169"/>
          <p:cNvGraphicFramePr>
            <a:graphicFrameLocks noGrp="1"/>
          </p:cNvGraphicFramePr>
          <p:nvPr>
            <p:ph sz="half" idx="2"/>
          </p:nvPr>
        </p:nvGraphicFramePr>
        <p:xfrm>
          <a:off x="6149975" y="899060"/>
          <a:ext cx="4357688" cy="5527104"/>
        </p:xfrm>
        <a:graphic>
          <a:graphicData uri="http://schemas.openxmlformats.org/drawingml/2006/table">
            <a:tbl>
              <a:tblPr/>
              <a:tblGrid>
                <a:gridCol w="1339850"/>
                <a:gridCol w="1365250"/>
                <a:gridCol w="1652588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variable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DU Pairs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DU Paths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mean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(5, 7)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(5, 8)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[ 5, 6, 7 ]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[ 5, 6, 8 ]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varsum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(5, 7)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(5, 8)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(7, 7)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(7, 8)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[ 5, 6, 7 ]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[ 5, 6, 8 ]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[ 7, 6, 7 ]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[ 7, 6, 8 ]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(2, 4)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(2, (3,4))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(2, (3,5))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(4, 4)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(4, (3,4))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(4, (3,5))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(5, 7)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(6,7))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(5, (6,8))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(7, 7)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(7, (6,7))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(7, (6,8))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[ 2, 3, 4 ]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[ 2, 3, 4 ]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[ 2, 3, 5 ]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[ 4, 3, 4 ]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[ 4, 3, 4 ]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[ 4, 3, 5 ]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[ 5, 6, 7 ]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[ 5, 6, 7 ]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[ 5, 6, 8 ]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[ 7, 6, 7 ]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[ 7, 6, 7 ]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[ 7, 6, 8 ]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6EA2FE-3785-429E-8E20-C076E8155AA5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 Paths for Stats—No Duplicates</a:t>
            </a:r>
            <a:endParaRPr lang="en-US" dirty="0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085850"/>
            <a:ext cx="8867775" cy="584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 smtClean="0"/>
              <a:t>There are 38 DU paths for Stats, but only 12 unique</a:t>
            </a:r>
            <a:endParaRPr lang="en-US" dirty="0" smtClean="0"/>
          </a:p>
        </p:txBody>
      </p:sp>
      <p:grpSp>
        <p:nvGrpSpPr>
          <p:cNvPr id="35847" name="Group 26"/>
          <p:cNvGrpSpPr/>
          <p:nvPr/>
        </p:nvGrpSpPr>
        <p:grpSpPr bwMode="auto">
          <a:xfrm>
            <a:off x="4073525" y="1789113"/>
            <a:ext cx="3181350" cy="1938338"/>
            <a:chOff x="1550" y="1127"/>
            <a:chExt cx="2004" cy="1221"/>
          </a:xfrm>
        </p:grpSpPr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1550" y="1127"/>
              <a:ext cx="1275" cy="1218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[ 1, 2, 3, 4 ]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[ 1, 2, 3, 5 ]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[ 1, 2, 3, 5, 6, 7 ]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[ 1, 2, 3, 5, 6, 8 ]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[ 2, 3, 4 ]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[ 2, 3, 5 ]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5877" name="Text Box 6"/>
            <p:cNvSpPr txBox="1">
              <a:spLocks noChangeArrowheads="1"/>
            </p:cNvSpPr>
            <p:nvPr/>
          </p:nvSpPr>
          <p:spPr bwMode="auto">
            <a:xfrm>
              <a:off x="2827" y="1127"/>
              <a:ext cx="727" cy="1221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[ 4, 3, 4 ]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[ 4, 3, 5 ]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[ 5, 6, 7 ]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[ 5, 6, 8 ]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[ 7, 6, 7 ]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AFD00"/>
                  </a:solidFill>
                  <a:latin typeface="Gill Sans MT" panose="020B0502020104020203" pitchFamily="34" charset="0"/>
                </a:rPr>
                <a:t>[ 7, 6, 8 ]</a:t>
              </a:r>
              <a:endParaRPr lang="en-US" sz="2000" dirty="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47"/>
          <p:cNvGrpSpPr/>
          <p:nvPr/>
        </p:nvGrpSpPr>
        <p:grpSpPr bwMode="auto">
          <a:xfrm>
            <a:off x="3854450" y="2209801"/>
            <a:ext cx="4660900" cy="2206625"/>
            <a:chOff x="1468" y="1392"/>
            <a:chExt cx="2936" cy="1390"/>
          </a:xfrm>
        </p:grpSpPr>
        <p:grpSp>
          <p:nvGrpSpPr>
            <p:cNvPr id="35868" name="Group 46"/>
            <p:cNvGrpSpPr/>
            <p:nvPr/>
          </p:nvGrpSpPr>
          <p:grpSpPr bwMode="auto">
            <a:xfrm>
              <a:off x="1468" y="2530"/>
              <a:ext cx="2936" cy="252"/>
              <a:chOff x="1468" y="2530"/>
              <a:chExt cx="2936" cy="252"/>
            </a:xfrm>
          </p:grpSpPr>
          <p:sp>
            <p:nvSpPr>
              <p:cNvPr id="35874" name="Text Box 17"/>
              <p:cNvSpPr txBox="1">
                <a:spLocks noChangeArrowheads="1"/>
              </p:cNvSpPr>
              <p:nvPr/>
            </p:nvSpPr>
            <p:spPr bwMode="auto">
              <a:xfrm>
                <a:off x="1616" y="2530"/>
                <a:ext cx="2788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AFD00"/>
                    </a:solidFill>
                    <a:latin typeface="Gill Sans MT" panose="020B0502020104020203" pitchFamily="34" charset="0"/>
                  </a:rPr>
                  <a:t>4 expect a loop not to be “entered”</a:t>
                </a:r>
                <a:endParaRPr lang="en-US" sz="20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27346" name="AutoShape 18"/>
              <p:cNvSpPr>
                <a:spLocks noChangeArrowheads="1"/>
              </p:cNvSpPr>
              <p:nvPr/>
            </p:nvSpPr>
            <p:spPr bwMode="auto">
              <a:xfrm>
                <a:off x="1468" y="2596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5869" name="Group 33"/>
            <p:cNvGrpSpPr/>
            <p:nvPr/>
          </p:nvGrpSpPr>
          <p:grpSpPr bwMode="auto">
            <a:xfrm>
              <a:off x="1538" y="1392"/>
              <a:ext cx="2142" cy="916"/>
              <a:chOff x="1538" y="1392"/>
              <a:chExt cx="2142" cy="916"/>
            </a:xfrm>
          </p:grpSpPr>
          <p:sp>
            <p:nvSpPr>
              <p:cNvPr id="227348" name="AutoShape 20"/>
              <p:cNvSpPr>
                <a:spLocks noChangeArrowheads="1"/>
              </p:cNvSpPr>
              <p:nvPr/>
            </p:nvSpPr>
            <p:spPr bwMode="auto">
              <a:xfrm>
                <a:off x="1538" y="2171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27349" name="AutoShape 21"/>
              <p:cNvSpPr>
                <a:spLocks noChangeArrowheads="1"/>
              </p:cNvSpPr>
              <p:nvPr/>
            </p:nvSpPr>
            <p:spPr bwMode="auto">
              <a:xfrm>
                <a:off x="1538" y="1777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27351" name="AutoShape 23"/>
              <p:cNvSpPr>
                <a:spLocks noChangeArrowheads="1"/>
              </p:cNvSpPr>
              <p:nvPr/>
            </p:nvSpPr>
            <p:spPr bwMode="auto">
              <a:xfrm>
                <a:off x="3550" y="1788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27352" name="AutoShape 24"/>
              <p:cNvSpPr>
                <a:spLocks noChangeArrowheads="1"/>
              </p:cNvSpPr>
              <p:nvPr/>
            </p:nvSpPr>
            <p:spPr bwMode="auto">
              <a:xfrm>
                <a:off x="1538" y="1392"/>
                <a:ext cx="130" cy="137"/>
              </a:xfrm>
              <a:prstGeom prst="star5">
                <a:avLst/>
              </a:prstGeom>
              <a:solidFill>
                <a:schemeClr val="tx2"/>
              </a:solidFill>
              <a:ln w="127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6" name="Group 49"/>
          <p:cNvGrpSpPr/>
          <p:nvPr/>
        </p:nvGrpSpPr>
        <p:grpSpPr bwMode="auto">
          <a:xfrm>
            <a:off x="3465513" y="1897064"/>
            <a:ext cx="5373686" cy="3984625"/>
            <a:chOff x="1223" y="1195"/>
            <a:chExt cx="3385" cy="2510"/>
          </a:xfrm>
        </p:grpSpPr>
        <p:grpSp>
          <p:nvGrpSpPr>
            <p:cNvPr id="35862" name="Group 34"/>
            <p:cNvGrpSpPr/>
            <p:nvPr/>
          </p:nvGrpSpPr>
          <p:grpSpPr bwMode="auto">
            <a:xfrm>
              <a:off x="3539" y="1195"/>
              <a:ext cx="144" cy="910"/>
              <a:chOff x="3539" y="1195"/>
              <a:chExt cx="144" cy="910"/>
            </a:xfrm>
          </p:grpSpPr>
          <p:sp>
            <p:nvSpPr>
              <p:cNvPr id="35866" name="AutoShape 28"/>
              <p:cNvSpPr>
                <a:spLocks noChangeArrowheads="1"/>
              </p:cNvSpPr>
              <p:nvPr/>
            </p:nvSpPr>
            <p:spPr bwMode="auto">
              <a:xfrm>
                <a:off x="3540" y="119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5867" name="AutoShape 30"/>
              <p:cNvSpPr>
                <a:spLocks noChangeArrowheads="1"/>
              </p:cNvSpPr>
              <p:nvPr/>
            </p:nvSpPr>
            <p:spPr bwMode="auto">
              <a:xfrm>
                <a:off x="3539" y="1961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5863" name="Group 44"/>
            <p:cNvGrpSpPr/>
            <p:nvPr/>
          </p:nvGrpSpPr>
          <p:grpSpPr bwMode="auto">
            <a:xfrm>
              <a:off x="1223" y="3453"/>
              <a:ext cx="3385" cy="252"/>
              <a:chOff x="1223" y="3453"/>
              <a:chExt cx="3385" cy="252"/>
            </a:xfrm>
          </p:grpSpPr>
          <p:sp>
            <p:nvSpPr>
              <p:cNvPr id="35864" name="Text Box 31"/>
              <p:cNvSpPr txBox="1">
                <a:spLocks noChangeArrowheads="1"/>
              </p:cNvSpPr>
              <p:nvPr/>
            </p:nvSpPr>
            <p:spPr bwMode="auto">
              <a:xfrm>
                <a:off x="1382" y="3453"/>
                <a:ext cx="3226" cy="2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2 require at least </a:t>
                </a:r>
                <a:r>
                  <a:rPr lang="en-US" sz="2000" b="1" u="sng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two</a:t>
                </a:r>
                <a:r>
                  <a:rPr lang="en-US" sz="2000" b="1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 iterations of a loop</a:t>
                </a:r>
                <a:endParaRPr lang="en-US" sz="2000" b="1" dirty="0">
                  <a:solidFill>
                    <a:srgbClr val="FF99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5865" name="AutoShape 43"/>
              <p:cNvSpPr>
                <a:spLocks noChangeArrowheads="1"/>
              </p:cNvSpPr>
              <p:nvPr/>
            </p:nvSpPr>
            <p:spPr bwMode="auto">
              <a:xfrm>
                <a:off x="1223" y="3515"/>
                <a:ext cx="143" cy="144"/>
              </a:xfrm>
              <a:prstGeom prst="star8">
                <a:avLst>
                  <a:gd name="adj" fmla="val 38250"/>
                </a:avLst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9" name="Group 37"/>
          <p:cNvGrpSpPr/>
          <p:nvPr/>
        </p:nvGrpSpPr>
        <p:grpSpPr bwMode="auto">
          <a:xfrm>
            <a:off x="3479801" y="1873251"/>
            <a:ext cx="5133975" cy="3275013"/>
            <a:chOff x="1955800" y="1873250"/>
            <a:chExt cx="5133975" cy="3275013"/>
          </a:xfrm>
        </p:grpSpPr>
        <p:grpSp>
          <p:nvGrpSpPr>
            <p:cNvPr id="35851" name="Group 48"/>
            <p:cNvGrpSpPr/>
            <p:nvPr/>
          </p:nvGrpSpPr>
          <p:grpSpPr bwMode="auto">
            <a:xfrm>
              <a:off x="1955800" y="1873250"/>
              <a:ext cx="5133975" cy="3275013"/>
              <a:chOff x="1232" y="1180"/>
              <a:chExt cx="3234" cy="2063"/>
            </a:xfrm>
          </p:grpSpPr>
          <p:grpSp>
            <p:nvGrpSpPr>
              <p:cNvPr id="35853" name="Group 32"/>
              <p:cNvGrpSpPr/>
              <p:nvPr/>
            </p:nvGrpSpPr>
            <p:grpSpPr bwMode="auto">
              <a:xfrm>
                <a:off x="1510" y="1180"/>
                <a:ext cx="2204" cy="1129"/>
                <a:chOff x="1510" y="1180"/>
                <a:chExt cx="2204" cy="1129"/>
              </a:xfrm>
            </p:grpSpPr>
            <p:sp>
              <p:nvSpPr>
                <p:cNvPr id="35857" name="AutoShape 10"/>
                <p:cNvSpPr>
                  <a:spLocks noChangeArrowheads="1"/>
                </p:cNvSpPr>
                <p:nvPr/>
              </p:nvSpPr>
              <p:spPr bwMode="auto">
                <a:xfrm>
                  <a:off x="3570" y="138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5858" name="AutoShape 11"/>
                <p:cNvSpPr>
                  <a:spLocks noChangeArrowheads="1"/>
                </p:cNvSpPr>
                <p:nvPr/>
              </p:nvSpPr>
              <p:spPr bwMode="auto">
                <a:xfrm>
                  <a:off x="3570" y="1601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5859" name="AutoShape 12"/>
                <p:cNvSpPr>
                  <a:spLocks noChangeArrowheads="1"/>
                </p:cNvSpPr>
                <p:nvPr/>
              </p:nvSpPr>
              <p:spPr bwMode="auto">
                <a:xfrm>
                  <a:off x="1510" y="1962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5860" name="AutoShape 13"/>
                <p:cNvSpPr>
                  <a:spLocks noChangeArrowheads="1"/>
                </p:cNvSpPr>
                <p:nvPr/>
              </p:nvSpPr>
              <p:spPr bwMode="auto">
                <a:xfrm>
                  <a:off x="1510" y="1180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5861" name="AutoShape 29"/>
                <p:cNvSpPr>
                  <a:spLocks noChangeArrowheads="1"/>
                </p:cNvSpPr>
                <p:nvPr/>
              </p:nvSpPr>
              <p:spPr bwMode="auto">
                <a:xfrm>
                  <a:off x="3569" y="2165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35854" name="Group 45"/>
              <p:cNvGrpSpPr/>
              <p:nvPr/>
            </p:nvGrpSpPr>
            <p:grpSpPr bwMode="auto">
              <a:xfrm>
                <a:off x="1232" y="2991"/>
                <a:ext cx="3234" cy="252"/>
                <a:chOff x="1232" y="2991"/>
                <a:chExt cx="3234" cy="252"/>
              </a:xfrm>
            </p:grpSpPr>
            <p:sp>
              <p:nvSpPr>
                <p:cNvPr id="3585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82" y="2991"/>
                  <a:ext cx="3084" cy="25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000" b="1" dirty="0">
                      <a:solidFill>
                        <a:srgbClr val="FFFF00"/>
                      </a:solidFill>
                      <a:latin typeface="Gill Sans MT" panose="020B0502020104020203" pitchFamily="34" charset="0"/>
                    </a:rPr>
                    <a:t>6 require at least one iteration of a loop</a:t>
                  </a:r>
                  <a:endParaRPr lang="en-US" sz="2000" b="1" dirty="0">
                    <a:solidFill>
                      <a:srgbClr val="FFFF00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5856" name="AutoShape 38"/>
                <p:cNvSpPr>
                  <a:spLocks noChangeArrowheads="1"/>
                </p:cNvSpPr>
                <p:nvPr/>
              </p:nvSpPr>
              <p:spPr bwMode="auto">
                <a:xfrm>
                  <a:off x="1232" y="3053"/>
                  <a:ext cx="144" cy="14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hlink"/>
                </a:solidFill>
                <a:ln w="1905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</p:grp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2405145" y="249705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54C49FE-B6E8-443E-A2CB-0263C983C906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 and Test Paths</a:t>
            </a:r>
            <a:endParaRPr lang="en-US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997076" y="1003300"/>
            <a:ext cx="8196263" cy="1809750"/>
            <a:chOff x="219" y="2144"/>
            <a:chExt cx="5163" cy="1140"/>
          </a:xfrm>
        </p:grpSpPr>
        <p:sp>
          <p:nvSpPr>
            <p:cNvPr id="36878" name="Text Box 5"/>
            <p:cNvSpPr txBox="1">
              <a:spLocks noChangeArrowheads="1"/>
            </p:cNvSpPr>
            <p:nvPr/>
          </p:nvSpPr>
          <p:spPr bwMode="auto">
            <a:xfrm>
              <a:off x="219" y="2144"/>
              <a:ext cx="5163" cy="11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Test Case : </a:t>
              </a:r>
              <a:r>
                <a:rPr lang="en-US" sz="2400" dirty="0">
                  <a:solidFill>
                    <a:srgbClr val="FFFFFF"/>
                  </a:solidFill>
                  <a:latin typeface="Gill Sans MT" panose="020B0502020104020203" pitchFamily="34" charset="0"/>
                </a:rPr>
                <a:t>numbers = (44) ;  length = 1</a:t>
              </a:r>
              <a:endParaRPr lang="en-US" sz="2400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Test Path</a:t>
              </a:r>
              <a:r>
                <a:rPr lang="en-US" sz="2400" dirty="0">
                  <a:solidFill>
                    <a:srgbClr val="FFFFFF"/>
                  </a:solidFill>
                  <a:latin typeface="Gill Sans MT" panose="020B0502020104020203" pitchFamily="34" charset="0"/>
                </a:rPr>
                <a:t> : [ 1, 2, 3, 4, 3, 5, 6, 7, 6, 8 ]</a:t>
              </a:r>
              <a:endParaRPr lang="en-US" sz="2800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Additional DU Paths covered (no </a:t>
              </a:r>
              <a:r>
                <a:rPr lang="en-US" sz="2400" u="sng" dirty="0" err="1">
                  <a:solidFill>
                    <a:srgbClr val="FFFF00"/>
                  </a:solidFill>
                  <a:latin typeface="Gill Sans MT" panose="020B0502020104020203" pitchFamily="34" charset="0"/>
                </a:rPr>
                <a:t>sidetrips</a:t>
              </a:r>
              <a:r>
                <a:rPr lang="en-US" sz="2400" u="sng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)</a:t>
              </a:r>
              <a:endParaRPr lang="en-US" sz="2400" u="sng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Gill Sans MT" panose="020B0502020104020203" pitchFamily="34" charset="0"/>
                </a:rPr>
                <a:t>[ 1, 2, 3, 4 ]   [ 2, 3, 4 ]   [ 4, 3, 5 ]   [ 5, 6, 7 ]   [ 7, 6, 8 ]</a:t>
              </a:r>
              <a:endParaRPr lang="en-US" sz="2000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dirty="0">
                  <a:solidFill>
                    <a:srgbClr val="FFFFFF"/>
                  </a:solidFill>
                  <a:latin typeface="Gill Sans MT" panose="020B0502020104020203" pitchFamily="34" charset="0"/>
                </a:rPr>
                <a:t>The five  stars       that require at least one iteration of a loop</a:t>
              </a:r>
              <a:endParaRPr lang="en-US" sz="2000" i="1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879" name="AutoShape 6"/>
            <p:cNvSpPr>
              <a:spLocks noChangeArrowheads="1"/>
            </p:cNvSpPr>
            <p:nvPr/>
          </p:nvSpPr>
          <p:spPr bwMode="auto">
            <a:xfrm>
              <a:off x="1286" y="3103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hlink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1997076" y="2924175"/>
            <a:ext cx="8196263" cy="1809750"/>
            <a:chOff x="284" y="1847"/>
            <a:chExt cx="5163" cy="1140"/>
          </a:xfrm>
        </p:grpSpPr>
        <p:sp>
          <p:nvSpPr>
            <p:cNvPr id="36876" name="Text Box 9"/>
            <p:cNvSpPr txBox="1">
              <a:spLocks noChangeArrowheads="1"/>
            </p:cNvSpPr>
            <p:nvPr/>
          </p:nvSpPr>
          <p:spPr bwMode="auto">
            <a:xfrm>
              <a:off x="284" y="1847"/>
              <a:ext cx="5163" cy="11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Test Case : </a:t>
              </a:r>
              <a:r>
                <a:rPr lang="en-US" sz="2400" dirty="0">
                  <a:solidFill>
                    <a:srgbClr val="FFFFFF"/>
                  </a:solidFill>
                  <a:latin typeface="Gill Sans MT" panose="020B0502020104020203" pitchFamily="34" charset="0"/>
                </a:rPr>
                <a:t>numbers = (2, 10, 15) ;  length = 3</a:t>
              </a:r>
              <a:endParaRPr lang="en-US" sz="2400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Test Path</a:t>
              </a:r>
              <a:r>
                <a:rPr lang="en-US" sz="2400" dirty="0">
                  <a:solidFill>
                    <a:srgbClr val="FFFFFF"/>
                  </a:solidFill>
                  <a:latin typeface="Gill Sans MT" panose="020B0502020104020203" pitchFamily="34" charset="0"/>
                </a:rPr>
                <a:t> : [ 1, 2, 3, 4, 3, 4, 3, 4, 3, 5, 6, 7, 6, 7, 6, 7, 6, 8 ]</a:t>
              </a:r>
              <a:endParaRPr lang="en-US" sz="2400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DU Paths covered (no </a:t>
              </a:r>
              <a:r>
                <a:rPr lang="en-US" sz="2400" u="sng" dirty="0" err="1">
                  <a:solidFill>
                    <a:srgbClr val="FFFF00"/>
                  </a:solidFill>
                  <a:latin typeface="Gill Sans MT" panose="020B0502020104020203" pitchFamily="34" charset="0"/>
                </a:rPr>
                <a:t>sidetrips</a:t>
              </a:r>
              <a:r>
                <a:rPr lang="en-US" sz="2400" u="sng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)</a:t>
              </a:r>
              <a:endParaRPr lang="en-US" sz="2400" u="sng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Gill Sans MT" panose="020B0502020104020203" pitchFamily="34" charset="0"/>
                </a:rPr>
                <a:t>[ 4, 3, 4 ]   [ 7, 6, 7 ]</a:t>
              </a:r>
              <a:endParaRPr lang="en-US" sz="2000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dirty="0">
                  <a:solidFill>
                    <a:srgbClr val="FFFFFF"/>
                  </a:solidFill>
                  <a:latin typeface="Gill Sans MT" panose="020B0502020104020203" pitchFamily="34" charset="0"/>
                </a:rPr>
                <a:t>The two stars       that require at least two iterations of a loop</a:t>
              </a:r>
              <a:endParaRPr lang="en-US" sz="2400" i="1" dirty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877" name="AutoShape 10"/>
            <p:cNvSpPr>
              <a:spLocks noChangeArrowheads="1"/>
            </p:cNvSpPr>
            <p:nvPr/>
          </p:nvSpPr>
          <p:spPr bwMode="auto">
            <a:xfrm>
              <a:off x="1288" y="2809"/>
              <a:ext cx="143" cy="144"/>
            </a:xfrm>
            <a:prstGeom prst="star8">
              <a:avLst>
                <a:gd name="adj" fmla="val 38250"/>
              </a:avLst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1997076" y="4845050"/>
            <a:ext cx="8196263" cy="1200150"/>
            <a:chOff x="299" y="2966"/>
            <a:chExt cx="5163" cy="756"/>
          </a:xfrm>
        </p:grpSpPr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299" y="2966"/>
              <a:ext cx="5163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  <a:latin typeface="Gill Sans MT" panose="020B0502020104020203" pitchFamily="34" charset="0"/>
                </a:rPr>
                <a:t>Other DU paths    require arrays with length 0 to skip loops</a:t>
              </a:r>
              <a:endParaRPr lang="en-US" sz="240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  <a:latin typeface="Gill Sans MT" panose="020B0502020104020203" pitchFamily="34" charset="0"/>
                </a:rPr>
                <a:t>But the method fails with index out of bounds exception…</a:t>
              </a:r>
              <a:endParaRPr lang="en-US" sz="240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  <a:latin typeface="Gill Sans MT" panose="020B0502020104020203" pitchFamily="34" charset="0"/>
                </a:rPr>
                <a:t>     </a:t>
              </a:r>
              <a:r>
                <a:rPr lang="en-US" sz="2000">
                  <a:solidFill>
                    <a:srgbClr val="FAFD00"/>
                  </a:solidFill>
                  <a:latin typeface="Gill Sans MT" panose="020B0502020104020203" pitchFamily="34" charset="0"/>
                </a:rPr>
                <a:t>med = numbers [length / 2];</a:t>
              </a: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28363" name="AutoShape 11"/>
            <p:cNvSpPr>
              <a:spLocks noChangeArrowheads="1"/>
            </p:cNvSpPr>
            <p:nvPr/>
          </p:nvSpPr>
          <p:spPr bwMode="auto">
            <a:xfrm>
              <a:off x="1699" y="3063"/>
              <a:ext cx="130" cy="137"/>
            </a:xfrm>
            <a:prstGeom prst="star5">
              <a:avLst/>
            </a:prstGeom>
            <a:solidFill>
              <a:schemeClr val="tx2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28367" name="AutoShape 15"/>
          <p:cNvSpPr>
            <a:spLocks noChangeArrowheads="1"/>
          </p:cNvSpPr>
          <p:nvPr/>
        </p:nvSpPr>
        <p:spPr bwMode="auto">
          <a:xfrm>
            <a:off x="6534150" y="5492750"/>
            <a:ext cx="1931988" cy="107315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Gill Sans MT" panose="020B0502020104020203" pitchFamily="34" charset="0"/>
              </a:rPr>
              <a:t>A fault was</a:t>
            </a:r>
            <a:endParaRPr lang="en-US" sz="200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latin typeface="Gill Sans MT" panose="020B0502020104020203" pitchFamily="34" charset="0"/>
              </a:rPr>
              <a:t>found</a:t>
            </a:r>
            <a:endParaRPr lang="en-US" sz="200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Applying the graph test criteria to </a:t>
            </a:r>
            <a:r>
              <a:rPr lang="en-US" smtClean="0">
                <a:solidFill>
                  <a:schemeClr val="tx2"/>
                </a:solidFill>
              </a:rPr>
              <a:t>control flow graphs</a:t>
            </a:r>
            <a:r>
              <a:rPr lang="en-US" smtClean="0"/>
              <a:t> is relatively straightforward</a:t>
            </a:r>
            <a:endParaRPr lang="en-US" smtClean="0"/>
          </a:p>
          <a:p>
            <a:pPr lvl="1"/>
            <a:r>
              <a:rPr lang="en-US" smtClean="0"/>
              <a:t>Most of the developmental </a:t>
            </a:r>
            <a:r>
              <a:rPr lang="en-US" smtClean="0">
                <a:solidFill>
                  <a:schemeClr val="tx2"/>
                </a:solidFill>
              </a:rPr>
              <a:t>research</a:t>
            </a:r>
            <a:r>
              <a:rPr lang="en-US" smtClean="0"/>
              <a:t> work was done with CFGs</a:t>
            </a: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A few </a:t>
            </a:r>
            <a:r>
              <a:rPr lang="en-US" smtClean="0">
                <a:solidFill>
                  <a:schemeClr val="tx2"/>
                </a:solidFill>
              </a:rPr>
              <a:t>subtle decisions</a:t>
            </a:r>
            <a:r>
              <a:rPr lang="en-US" smtClean="0"/>
              <a:t> must be made to translate control structures into the graph</a:t>
            </a: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Some tools will assign each statement to a </a:t>
            </a:r>
            <a:r>
              <a:rPr lang="en-US" smtClean="0">
                <a:solidFill>
                  <a:schemeClr val="tx2"/>
                </a:solidFill>
              </a:rPr>
              <a:t>unique node</a:t>
            </a:r>
            <a:endParaRPr lang="en-US" smtClean="0">
              <a:solidFill>
                <a:schemeClr val="tx2"/>
              </a:solidFill>
            </a:endParaRPr>
          </a:p>
          <a:p>
            <a:pPr lvl="1"/>
            <a:r>
              <a:rPr lang="en-US" smtClean="0"/>
              <a:t>These slides and the book uses </a:t>
            </a:r>
            <a:r>
              <a:rPr lang="en-US" smtClean="0">
                <a:solidFill>
                  <a:schemeClr val="tx2"/>
                </a:solidFill>
              </a:rPr>
              <a:t>basic blocks</a:t>
            </a:r>
            <a:endParaRPr lang="en-US" smtClean="0">
              <a:solidFill>
                <a:schemeClr val="tx2"/>
              </a:solidFill>
            </a:endParaRPr>
          </a:p>
          <a:p>
            <a:pPr lvl="1"/>
            <a:r>
              <a:rPr lang="en-US" smtClean="0"/>
              <a:t>Coverage is the same, although the </a:t>
            </a:r>
            <a:r>
              <a:rPr lang="en-US" smtClean="0">
                <a:solidFill>
                  <a:schemeClr val="tx2"/>
                </a:solidFill>
              </a:rPr>
              <a:t>bookkeeping</a:t>
            </a:r>
            <a:r>
              <a:rPr lang="en-US" smtClean="0"/>
              <a:t> will differ</a:t>
            </a:r>
            <a:endParaRPr lang="en-US" smtClean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2DF2C31-F8C2-4392-8A23-65629823D14D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4474" y="413081"/>
            <a:ext cx="8201526" cy="3100137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br>
              <a:rPr lang="en-US" altLang="en-US" dirty="0" smtClean="0"/>
            </a:br>
            <a:r>
              <a:rPr lang="en-US" altLang="en-US" sz="2800" dirty="0"/>
              <a:t>(</a:t>
            </a:r>
            <a:r>
              <a:rPr lang="en-US" altLang="en-US" sz="2800" i="1" dirty="0"/>
              <a:t>2nd edition</a:t>
            </a:r>
            <a:r>
              <a:rPr lang="en-US" altLang="en-US" sz="2800" dirty="0"/>
              <a:t>)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smtClean="0"/>
              <a:t>Chapter 7.4 </a:t>
            </a:r>
            <a:br>
              <a:rPr lang="en-US" altLang="en-US" dirty="0" smtClean="0"/>
            </a:br>
            <a:br>
              <a:rPr lang="en-US" altLang="en-US" dirty="0" smtClean="0"/>
            </a:br>
            <a:r>
              <a:rPr lang="en-US" altLang="en-US" dirty="0" smtClean="0"/>
              <a:t>Graph Coverage for Design Elements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2305" y="3837004"/>
            <a:ext cx="7375358" cy="2335212"/>
          </a:xfrm>
        </p:spPr>
        <p:txBody>
          <a:bodyPr/>
          <a:lstStyle/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57E3F24-8265-44EE-8D06-BC303C463E89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OO Software and Designs</a:t>
            </a:r>
            <a:endParaRPr lang="en-US" alt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444626"/>
            <a:ext cx="8867775" cy="4964113"/>
          </a:xfrm>
        </p:spPr>
        <p:txBody>
          <a:bodyPr/>
          <a:lstStyle/>
          <a:p>
            <a:r>
              <a:rPr lang="en-US" altLang="en-US" dirty="0"/>
              <a:t>Emphasis on modularity and reuse puts </a:t>
            </a:r>
            <a:r>
              <a:rPr lang="en-US" altLang="en-US" dirty="0">
                <a:solidFill>
                  <a:schemeClr val="tx2"/>
                </a:solidFill>
              </a:rPr>
              <a:t>complexity</a:t>
            </a:r>
            <a:r>
              <a:rPr lang="en-US" altLang="en-US" dirty="0"/>
              <a:t> in the </a:t>
            </a:r>
            <a:r>
              <a:rPr lang="en-US" altLang="en-US" dirty="0">
                <a:solidFill>
                  <a:schemeClr val="tx2"/>
                </a:solidFill>
              </a:rPr>
              <a:t>design connections</a:t>
            </a:r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/>
              <a:t>Testing </a:t>
            </a:r>
            <a:r>
              <a:rPr lang="en-US" altLang="en-US" dirty="0">
                <a:solidFill>
                  <a:schemeClr val="tx2"/>
                </a:solidFill>
              </a:rPr>
              <a:t>design relationships </a:t>
            </a:r>
            <a:r>
              <a:rPr lang="en-US" altLang="en-US" dirty="0"/>
              <a:t>is more important than before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Graphs are based on the </a:t>
            </a:r>
            <a:r>
              <a:rPr lang="en-US" altLang="en-US" dirty="0">
                <a:solidFill>
                  <a:schemeClr val="tx2"/>
                </a:solidFill>
              </a:rPr>
              <a:t>connections</a:t>
            </a:r>
            <a:r>
              <a:rPr lang="en-US" altLang="en-US" dirty="0"/>
              <a:t> among the software components</a:t>
            </a:r>
            <a:endParaRPr lang="en-US" altLang="en-US" dirty="0"/>
          </a:p>
          <a:p>
            <a:pPr lvl="1"/>
            <a:r>
              <a:rPr lang="en-US" altLang="en-US" dirty="0" smtClean="0"/>
              <a:t>Connections are dependency relations, also called </a:t>
            </a:r>
            <a:r>
              <a:rPr lang="en-US" altLang="en-US" dirty="0" smtClean="0">
                <a:solidFill>
                  <a:schemeClr val="tx2"/>
                </a:solidFill>
              </a:rPr>
              <a:t>couplings</a:t>
            </a:r>
            <a:endParaRPr lang="en-US" altLang="en-US" dirty="0" smtClean="0">
              <a:solidFill>
                <a:schemeClr val="tx2"/>
              </a:solidFill>
            </a:endParaRPr>
          </a:p>
        </p:txBody>
      </p:sp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/>
              <a:t>Exercise: </a:t>
            </a:r>
            <a:r>
              <a:rPr lang="en-US" dirty="0"/>
              <a:t>Simple &amp; Prime Path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</a:fld>
            <a:endParaRPr lang="en-US"/>
          </a:p>
        </p:txBody>
      </p:sp>
      <p:grpSp>
        <p:nvGrpSpPr>
          <p:cNvPr id="8" name="Group 1028"/>
          <p:cNvGrpSpPr/>
          <p:nvPr/>
        </p:nvGrpSpPr>
        <p:grpSpPr bwMode="auto">
          <a:xfrm>
            <a:off x="1654175" y="1857375"/>
            <a:ext cx="2120900" cy="3635375"/>
            <a:chOff x="287" y="1509"/>
            <a:chExt cx="1336" cy="2290"/>
          </a:xfrm>
        </p:grpSpPr>
        <p:grpSp>
          <p:nvGrpSpPr>
            <p:cNvPr id="9" name="Group 1029"/>
            <p:cNvGrpSpPr/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38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9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6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1032"/>
            <p:cNvGrpSpPr/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36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7" name="Text Box 1034"/>
              <p:cNvSpPr txBox="1">
                <a:spLocks noChangeArrowheads="1"/>
              </p:cNvSpPr>
              <p:nvPr/>
            </p:nvSpPr>
            <p:spPr bwMode="auto">
              <a:xfrm>
                <a:off x="4357" y="1769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35"/>
            <p:cNvGrpSpPr/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34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5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3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038"/>
            <p:cNvGrpSpPr/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32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3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2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15" name="Group 1043"/>
            <p:cNvGrpSpPr/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30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1" name="Text Box 1045"/>
              <p:cNvSpPr txBox="1">
                <a:spLocks noChangeArrowheads="1"/>
              </p:cNvSpPr>
              <p:nvPr/>
            </p:nvSpPr>
            <p:spPr bwMode="auto">
              <a:xfrm>
                <a:off x="4357" y="1769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 smtClean="0">
                    <a:solidFill>
                      <a:schemeClr val="tx1"/>
                    </a:solidFill>
                  </a:rPr>
                  <a:t>4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046"/>
            <p:cNvGrpSpPr/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8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9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5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8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9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1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3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24" name="Group 1056"/>
            <p:cNvGrpSpPr/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7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204" cy="25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7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40" name="Text Box 1060"/>
          <p:cNvSpPr txBox="1">
            <a:spLocks noChangeArrowheads="1"/>
          </p:cNvSpPr>
          <p:nvPr/>
        </p:nvSpPr>
        <p:spPr bwMode="auto">
          <a:xfrm>
            <a:off x="4264025" y="1139825"/>
            <a:ext cx="949960" cy="230695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tx1"/>
                </a:solidFill>
              </a:rPr>
              <a:t>Len 0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1" name="Text Box 1077"/>
          <p:cNvSpPr txBox="1">
            <a:spLocks noChangeArrowheads="1"/>
          </p:cNvSpPr>
          <p:nvPr/>
        </p:nvSpPr>
        <p:spPr bwMode="auto">
          <a:xfrm>
            <a:off x="2869565" y="1120775"/>
            <a:ext cx="1291590" cy="64516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Simple paths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2" name="Text Box 1060"/>
          <p:cNvSpPr txBox="1">
            <a:spLocks noChangeArrowheads="1"/>
          </p:cNvSpPr>
          <p:nvPr/>
        </p:nvSpPr>
        <p:spPr bwMode="auto">
          <a:xfrm>
            <a:off x="4264025" y="1454785"/>
            <a:ext cx="1064895" cy="23380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1]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[2]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[3]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[4]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[5]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[6]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[7] !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1306" y="1816735"/>
            <a:ext cx="1065545" cy="14763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0</a:t>
            </a:r>
            <a:endParaRPr lang="en-US" sz="1800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AutoShape 1062"/>
          <p:cNvSpPr/>
          <p:nvPr/>
        </p:nvSpPr>
        <p:spPr bwMode="auto">
          <a:xfrm>
            <a:off x="6608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65059"/>
              <a:gd name="adj6" fmla="val -104053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‘!’ means path terminates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5" name="Text Box 1063"/>
          <p:cNvSpPr txBox="1">
            <a:spLocks noChangeArrowheads="1"/>
          </p:cNvSpPr>
          <p:nvPr/>
        </p:nvSpPr>
        <p:spPr bwMode="auto">
          <a:xfrm>
            <a:off x="5408930" y="1139825"/>
            <a:ext cx="1132840" cy="286131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tx1"/>
                </a:solidFill>
              </a:rPr>
              <a:t>Len 1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6" name="Text Box 1063"/>
          <p:cNvSpPr txBox="1">
            <a:spLocks noChangeArrowheads="1"/>
          </p:cNvSpPr>
          <p:nvPr/>
        </p:nvSpPr>
        <p:spPr bwMode="auto">
          <a:xfrm>
            <a:off x="5393690" y="1416050"/>
            <a:ext cx="1214755" cy="2984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[1, </a:t>
            </a:r>
            <a:r>
              <a:rPr lang="en-US" sz="1800" dirty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[1,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[2,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[3, 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[3, 5]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[4, </a:t>
            </a:r>
            <a:r>
              <a:rPr lang="en-US" sz="1800" dirty="0">
                <a:solidFill>
                  <a:schemeClr val="tx1"/>
                </a:solidFill>
              </a:rPr>
              <a:t>7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[5, </a:t>
            </a:r>
            <a:r>
              <a:rPr lang="en-US" sz="2000" dirty="0">
                <a:solidFill>
                  <a:schemeClr val="tx1"/>
                </a:solidFill>
              </a:rPr>
              <a:t>7</a:t>
            </a:r>
            <a:r>
              <a:rPr lang="en-US" sz="2000" dirty="0" smtClean="0">
                <a:solidFill>
                  <a:schemeClr val="tx1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[5, </a:t>
            </a:r>
            <a:r>
              <a:rPr lang="en-US" sz="2000" dirty="0">
                <a:solidFill>
                  <a:schemeClr val="tx1"/>
                </a:solidFill>
              </a:rPr>
              <a:t>6</a:t>
            </a:r>
            <a:r>
              <a:rPr lang="en-US" sz="2000" dirty="0" smtClean="0">
                <a:solidFill>
                  <a:schemeClr val="tx1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[6, </a:t>
            </a:r>
            <a:r>
              <a:rPr lang="en-US" sz="2000" dirty="0">
                <a:solidFill>
                  <a:schemeClr val="tx1"/>
                </a:solidFill>
              </a:rPr>
              <a:t>5</a:t>
            </a:r>
            <a:r>
              <a:rPr lang="en-US" sz="2000" dirty="0" smtClean="0">
                <a:solidFill>
                  <a:schemeClr val="tx1"/>
                </a:solidFill>
              </a:rPr>
              <a:t>]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28920" y="2145030"/>
            <a:ext cx="1212215" cy="13220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</a:t>
            </a:r>
            <a:r>
              <a:rPr lang="en-US" sz="2000" b="0" i="1" dirty="0" smtClean="0">
                <a:solidFill>
                  <a:schemeClr val="tx1"/>
                </a:solidFill>
                <a:latin typeface="+mn-lt"/>
              </a:rPr>
              <a:t>1</a:t>
            </a:r>
            <a:endParaRPr lang="en-US" sz="2000" b="0" i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Text Box 1064"/>
          <p:cNvSpPr txBox="1">
            <a:spLocks noChangeArrowheads="1"/>
          </p:cNvSpPr>
          <p:nvPr/>
        </p:nvSpPr>
        <p:spPr bwMode="auto">
          <a:xfrm>
            <a:off x="6654800" y="1139825"/>
            <a:ext cx="1371600" cy="372300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tx1"/>
                </a:solidFill>
              </a:rPr>
              <a:t>Len 2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Text Box 1064"/>
          <p:cNvSpPr txBox="1">
            <a:spLocks noChangeArrowheads="1"/>
          </p:cNvSpPr>
          <p:nvPr/>
        </p:nvSpPr>
        <p:spPr bwMode="auto">
          <a:xfrm>
            <a:off x="6654800" y="1502410"/>
            <a:ext cx="1542415" cy="34461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[1, </a:t>
            </a:r>
            <a:r>
              <a:rPr lang="en-US" sz="1800" dirty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[1,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4]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[1,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[2,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[2,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[3, 4, </a:t>
            </a:r>
            <a:r>
              <a:rPr lang="en-US" sz="1800" dirty="0">
                <a:solidFill>
                  <a:schemeClr val="tx1"/>
                </a:solidFill>
              </a:rPr>
              <a:t>7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[3, 5, </a:t>
            </a:r>
            <a:r>
              <a:rPr lang="en-US" sz="1800" dirty="0">
                <a:solidFill>
                  <a:schemeClr val="tx1"/>
                </a:solidFill>
              </a:rPr>
              <a:t>7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[3,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6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[5, 6,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*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[6, 5, </a:t>
            </a:r>
            <a:r>
              <a:rPr lang="en-US" sz="1800" dirty="0">
                <a:solidFill>
                  <a:schemeClr val="tx1"/>
                </a:solidFill>
              </a:rPr>
              <a:t>7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[6,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6</a:t>
            </a:r>
            <a:r>
              <a:rPr lang="en-US" sz="1800" dirty="0" smtClean="0">
                <a:solidFill>
                  <a:schemeClr val="tx1"/>
                </a:solidFill>
              </a:rPr>
              <a:t>] *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7350" y="2297430"/>
            <a:ext cx="1289050" cy="101473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2</a:t>
            </a:r>
            <a:endParaRPr lang="en-US" sz="20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1" name="AutoShape 1065"/>
          <p:cNvSpPr/>
          <p:nvPr/>
        </p:nvSpPr>
        <p:spPr bwMode="auto">
          <a:xfrm>
            <a:off x="8670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‘*’ means path cycles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2" name="Text Box 1066"/>
          <p:cNvSpPr txBox="1">
            <a:spLocks noChangeArrowheads="1"/>
          </p:cNvSpPr>
          <p:nvPr/>
        </p:nvSpPr>
        <p:spPr bwMode="auto">
          <a:xfrm>
            <a:off x="8196263" y="1139825"/>
            <a:ext cx="1645920" cy="258445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tx1"/>
                </a:solidFill>
              </a:rPr>
              <a:t>Len 3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4" name="Text Box 1066"/>
          <p:cNvSpPr txBox="1">
            <a:spLocks noChangeArrowheads="1"/>
          </p:cNvSpPr>
          <p:nvPr/>
        </p:nvSpPr>
        <p:spPr bwMode="auto">
          <a:xfrm>
            <a:off x="8196580" y="1464945"/>
            <a:ext cx="1746885" cy="2584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[1, </a:t>
            </a:r>
            <a:r>
              <a:rPr lang="en-US" sz="1800" dirty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[1, 2,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[1,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7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[1,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7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[1,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6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[2,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, 7]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[2,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6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[2,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7</a:t>
            </a:r>
            <a:r>
              <a:rPr lang="en-US" sz="1800" dirty="0" smtClean="0">
                <a:solidFill>
                  <a:schemeClr val="tx1"/>
                </a:solidFill>
              </a:rPr>
              <a:t>] !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38490" y="2146300"/>
            <a:ext cx="1222375" cy="101473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3</a:t>
            </a:r>
            <a:endParaRPr lang="en-US" sz="20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5" name="Text Box 1067"/>
          <p:cNvSpPr txBox="1">
            <a:spLocks noChangeArrowheads="1"/>
          </p:cNvSpPr>
          <p:nvPr/>
        </p:nvSpPr>
        <p:spPr bwMode="auto">
          <a:xfrm>
            <a:off x="4195445" y="4999355"/>
            <a:ext cx="2203450" cy="119888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tx1"/>
                </a:solidFill>
              </a:rPr>
              <a:t>Len 4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7" name="Text Box 1067"/>
          <p:cNvSpPr txBox="1">
            <a:spLocks noChangeArrowheads="1"/>
          </p:cNvSpPr>
          <p:nvPr/>
        </p:nvSpPr>
        <p:spPr bwMode="auto">
          <a:xfrm>
            <a:off x="4264025" y="5285105"/>
            <a:ext cx="2203450" cy="1229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[1, 2, 3, 4, 7]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[1, 2, 3, 5, 7] 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[1, 2, 3, 5, 6] !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19270" y="5325110"/>
            <a:ext cx="1537335" cy="101473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Write paths of length 4</a:t>
            </a:r>
            <a:endParaRPr lang="en-US" sz="20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Text Box 1072"/>
          <p:cNvSpPr txBox="1">
            <a:spLocks noChangeArrowheads="1"/>
          </p:cNvSpPr>
          <p:nvPr/>
        </p:nvSpPr>
        <p:spPr bwMode="auto">
          <a:xfrm>
            <a:off x="7283450" y="5622925"/>
            <a:ext cx="2590800" cy="39878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i="1" dirty="0"/>
              <a:t>Prime </a:t>
            </a:r>
            <a:r>
              <a:rPr lang="en-US" sz="2000" i="1" dirty="0" smtClean="0"/>
              <a:t>Paths ?</a:t>
            </a:r>
            <a:endParaRPr lang="en-US" sz="2000" i="1" dirty="0" smtClean="0"/>
          </a:p>
        </p:txBody>
      </p:sp>
      <p:grpSp>
        <p:nvGrpSpPr>
          <p:cNvPr id="65" name="Group 64"/>
          <p:cNvGrpSpPr/>
          <p:nvPr/>
        </p:nvGrpSpPr>
        <p:grpSpPr>
          <a:xfrm>
            <a:off x="3984625" y="5338763"/>
            <a:ext cx="3289300" cy="985837"/>
            <a:chOff x="2460625" y="5338763"/>
            <a:chExt cx="3289300" cy="985837"/>
          </a:xfrm>
        </p:grpSpPr>
        <p:sp>
          <p:nvSpPr>
            <p:cNvPr id="59" name="Oval 1069"/>
            <p:cNvSpPr>
              <a:spLocks noChangeArrowheads="1"/>
            </p:cNvSpPr>
            <p:nvPr/>
          </p:nvSpPr>
          <p:spPr bwMode="auto">
            <a:xfrm>
              <a:off x="2460625" y="5338763"/>
              <a:ext cx="2206625" cy="9858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60" name="Line 1075"/>
            <p:cNvSpPr>
              <a:spLocks noChangeShapeType="1"/>
            </p:cNvSpPr>
            <p:nvPr/>
          </p:nvSpPr>
          <p:spPr bwMode="auto">
            <a:xfrm>
              <a:off x="4664075" y="5832475"/>
              <a:ext cx="108585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005763" y="2106613"/>
            <a:ext cx="1687513" cy="3502024"/>
            <a:chOff x="6481763" y="2106613"/>
            <a:chExt cx="1687513" cy="3502024"/>
          </a:xfrm>
        </p:grpSpPr>
        <p:sp>
          <p:nvSpPr>
            <p:cNvPr id="61" name="Oval 1070"/>
            <p:cNvSpPr>
              <a:spLocks noChangeArrowheads="1"/>
            </p:cNvSpPr>
            <p:nvPr/>
          </p:nvSpPr>
          <p:spPr bwMode="auto">
            <a:xfrm>
              <a:off x="6481763" y="2106613"/>
              <a:ext cx="1687513" cy="9858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62" name="Line 1073"/>
            <p:cNvSpPr>
              <a:spLocks noChangeShapeType="1"/>
            </p:cNvSpPr>
            <p:nvPr/>
          </p:nvSpPr>
          <p:spPr bwMode="auto">
            <a:xfrm>
              <a:off x="7335838" y="3089275"/>
              <a:ext cx="0" cy="251936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42088" y="3924300"/>
            <a:ext cx="2001838" cy="1684337"/>
            <a:chOff x="5018088" y="3924300"/>
            <a:chExt cx="2001838" cy="1684337"/>
          </a:xfrm>
        </p:grpSpPr>
        <p:sp>
          <p:nvSpPr>
            <p:cNvPr id="63" name="Oval 1071"/>
            <p:cNvSpPr>
              <a:spLocks noChangeArrowheads="1"/>
            </p:cNvSpPr>
            <p:nvPr/>
          </p:nvSpPr>
          <p:spPr bwMode="auto">
            <a:xfrm>
              <a:off x="5018088" y="3924300"/>
              <a:ext cx="1312863" cy="98583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64" name="Line 1074"/>
            <p:cNvSpPr>
              <a:spLocks noChangeShapeType="1"/>
            </p:cNvSpPr>
            <p:nvPr/>
          </p:nvSpPr>
          <p:spPr bwMode="auto">
            <a:xfrm>
              <a:off x="6126163" y="4775200"/>
              <a:ext cx="893763" cy="83343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2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 autoUpdateAnimBg="0"/>
      <p:bldP spid="41" grpId="0" bldLvl="0" animBg="1" autoUpdateAnimBg="0"/>
      <p:bldP spid="42" grpId="0"/>
      <p:bldP spid="7" grpId="0" bldLvl="0" animBg="1"/>
      <p:bldP spid="7" grpId="1" bldLvl="0" animBg="1"/>
      <p:bldP spid="44" grpId="0" bldLvl="0" animBg="1" autoUpdateAnimBg="0"/>
      <p:bldP spid="45" grpId="0" bldLvl="0" animBg="1" autoUpdateAnimBg="0"/>
      <p:bldP spid="46" grpId="0"/>
      <p:bldP spid="47" grpId="0" bldLvl="0" animBg="1"/>
      <p:bldP spid="47" grpId="1" bldLvl="0" animBg="1"/>
      <p:bldP spid="48" grpId="0" bldLvl="0" animBg="1" autoUpdateAnimBg="0"/>
      <p:bldP spid="50" grpId="0"/>
      <p:bldP spid="49" grpId="0" bldLvl="0" animBg="1"/>
      <p:bldP spid="49" grpId="1" bldLvl="0" animBg="1"/>
      <p:bldP spid="51" grpId="0" bldLvl="0" animBg="1" autoUpdateAnimBg="0"/>
      <p:bldP spid="52" grpId="0" bldLvl="0" animBg="1" autoUpdateAnimBg="0"/>
      <p:bldP spid="54" grpId="0"/>
      <p:bldP spid="53" grpId="0" bldLvl="0" animBg="1"/>
      <p:bldP spid="53" grpId="1" bldLvl="0" animBg="1"/>
      <p:bldP spid="55" grpId="0" bldLvl="0" animBg="1" autoUpdateAnimBg="0"/>
      <p:bldP spid="57" grpId="0"/>
      <p:bldP spid="56" grpId="0" bldLvl="0" animBg="1"/>
      <p:bldP spid="56" grpId="1" bldLvl="0" animBg="1"/>
      <p:bldP spid="58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574BE4F-4E61-4717-A548-B52822D44303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Call Graph</a:t>
            </a:r>
            <a:endParaRPr lang="en-US" alt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028700"/>
            <a:ext cx="8867775" cy="1841500"/>
          </a:xfrm>
        </p:spPr>
        <p:txBody>
          <a:bodyPr/>
          <a:lstStyle/>
          <a:p>
            <a:r>
              <a:rPr lang="en-US" altLang="en-US" dirty="0" smtClean="0"/>
              <a:t>The most common graph for structural design testing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tx2"/>
                </a:solidFill>
              </a:rPr>
              <a:t>Nodes</a:t>
            </a:r>
            <a:r>
              <a:rPr lang="en-US" altLang="en-US" dirty="0" smtClean="0"/>
              <a:t> : Units (in Java – methods)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tx2"/>
                </a:solidFill>
              </a:rPr>
              <a:t>Edges</a:t>
            </a:r>
            <a:r>
              <a:rPr lang="en-US" altLang="en-US" dirty="0" smtClean="0"/>
              <a:t> : Calls to units</a:t>
            </a:r>
            <a:endParaRPr lang="en-US" altLang="en-US" dirty="0" smtClean="0"/>
          </a:p>
        </p:txBody>
      </p:sp>
      <p:grpSp>
        <p:nvGrpSpPr>
          <p:cNvPr id="2" name="Group 51"/>
          <p:cNvGrpSpPr/>
          <p:nvPr/>
        </p:nvGrpSpPr>
        <p:grpSpPr bwMode="auto">
          <a:xfrm>
            <a:off x="2239963" y="2965455"/>
            <a:ext cx="2760662" cy="2846392"/>
            <a:chOff x="451" y="1853"/>
            <a:chExt cx="1739" cy="1793"/>
          </a:xfrm>
        </p:grpSpPr>
        <p:sp>
          <p:nvSpPr>
            <p:cNvPr id="15370" name="Text Box 27"/>
            <p:cNvSpPr txBox="1">
              <a:spLocks noChangeArrowheads="1"/>
            </p:cNvSpPr>
            <p:nvPr/>
          </p:nvSpPr>
          <p:spPr bwMode="auto">
            <a:xfrm>
              <a:off x="451" y="3045"/>
              <a:ext cx="173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Example call graph</a:t>
              </a:r>
              <a:endParaRPr kumimoji="1" lang="en-US" altLang="zh-CN" sz="2800" dirty="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grpSp>
          <p:nvGrpSpPr>
            <p:cNvPr id="15371" name="Group 50"/>
            <p:cNvGrpSpPr/>
            <p:nvPr/>
          </p:nvGrpSpPr>
          <p:grpSpPr bwMode="auto">
            <a:xfrm>
              <a:off x="766" y="1853"/>
              <a:ext cx="1108" cy="1282"/>
              <a:chOff x="766" y="1853"/>
              <a:chExt cx="1108" cy="1282"/>
            </a:xfrm>
          </p:grpSpPr>
          <p:sp>
            <p:nvSpPr>
              <p:cNvPr id="15372" name="Rectangle 5"/>
              <p:cNvSpPr>
                <a:spLocks noChangeArrowheads="1"/>
              </p:cNvSpPr>
              <p:nvPr/>
            </p:nvSpPr>
            <p:spPr bwMode="auto">
              <a:xfrm>
                <a:off x="1209" y="1893"/>
                <a:ext cx="221" cy="208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3" name="Text Box 6"/>
              <p:cNvSpPr txBox="1">
                <a:spLocks noChangeArrowheads="1"/>
              </p:cNvSpPr>
              <p:nvPr/>
            </p:nvSpPr>
            <p:spPr bwMode="auto">
              <a:xfrm>
                <a:off x="1209" y="1853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FFFF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A</a:t>
                </a:r>
                <a:endParaRPr kumimoji="1" lang="en-US" altLang="zh-CN" sz="240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endParaRPr>
              </a:p>
            </p:txBody>
          </p:sp>
          <p:sp>
            <p:nvSpPr>
              <p:cNvPr id="15374" name="Rectangle 8"/>
              <p:cNvSpPr>
                <a:spLocks noChangeArrowheads="1"/>
              </p:cNvSpPr>
              <p:nvPr/>
            </p:nvSpPr>
            <p:spPr bwMode="auto">
              <a:xfrm>
                <a:off x="766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5" name="Text Box 9"/>
              <p:cNvSpPr txBox="1">
                <a:spLocks noChangeArrowheads="1"/>
              </p:cNvSpPr>
              <p:nvPr/>
            </p:nvSpPr>
            <p:spPr bwMode="auto">
              <a:xfrm>
                <a:off x="766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FFFF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B</a:t>
                </a:r>
                <a:endParaRPr kumimoji="1" lang="en-US" altLang="zh-CN" sz="240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endParaRPr>
              </a:p>
            </p:txBody>
          </p:sp>
          <p:sp>
            <p:nvSpPr>
              <p:cNvPr id="15376" name="Rectangle 11"/>
              <p:cNvSpPr>
                <a:spLocks noChangeArrowheads="1"/>
              </p:cNvSpPr>
              <p:nvPr/>
            </p:nvSpPr>
            <p:spPr bwMode="auto">
              <a:xfrm>
                <a:off x="1209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7" name="Text Box 12"/>
              <p:cNvSpPr txBox="1">
                <a:spLocks noChangeArrowheads="1"/>
              </p:cNvSpPr>
              <p:nvPr/>
            </p:nvSpPr>
            <p:spPr bwMode="auto">
              <a:xfrm>
                <a:off x="1209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FFFF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C</a:t>
                </a:r>
                <a:endParaRPr kumimoji="1" lang="en-US" altLang="zh-CN" sz="240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endParaRPr>
              </a:p>
            </p:txBody>
          </p:sp>
          <p:sp>
            <p:nvSpPr>
              <p:cNvPr id="15378" name="Rectangle 14"/>
              <p:cNvSpPr>
                <a:spLocks noChangeArrowheads="1"/>
              </p:cNvSpPr>
              <p:nvPr/>
            </p:nvSpPr>
            <p:spPr bwMode="auto">
              <a:xfrm>
                <a:off x="1652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9" name="Text Box 15"/>
              <p:cNvSpPr txBox="1">
                <a:spLocks noChangeArrowheads="1"/>
              </p:cNvSpPr>
              <p:nvPr/>
            </p:nvSpPr>
            <p:spPr bwMode="auto">
              <a:xfrm>
                <a:off x="1652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dirty="0">
                    <a:solidFill>
                      <a:srgbClr val="FFFFFF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D</a:t>
                </a:r>
                <a:endParaRPr kumimoji="1" lang="en-US" altLang="zh-CN" sz="240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endParaRPr>
              </a:p>
            </p:txBody>
          </p:sp>
          <p:grpSp>
            <p:nvGrpSpPr>
              <p:cNvPr id="15380" name="Group 32"/>
              <p:cNvGrpSpPr/>
              <p:nvPr/>
            </p:nvGrpSpPr>
            <p:grpSpPr bwMode="auto">
              <a:xfrm>
                <a:off x="1475" y="2844"/>
                <a:ext cx="221" cy="291"/>
                <a:chOff x="1475" y="2844"/>
                <a:chExt cx="221" cy="291"/>
              </a:xfrm>
            </p:grpSpPr>
            <p:sp>
              <p:nvSpPr>
                <p:cNvPr id="1539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75" y="2886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75" y="2844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F</a:t>
                  </a:r>
                  <a:endParaRPr kumimoji="1" lang="en-US" altLang="zh-CN" sz="2400">
                    <a:solidFill>
                      <a:srgbClr val="FFFFFF"/>
                    </a:solidFill>
                    <a:latin typeface="Gill Sans MT" panose="020B0502020104020203" pitchFamily="34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5381" name="Group 33"/>
              <p:cNvGrpSpPr/>
              <p:nvPr/>
            </p:nvGrpSpPr>
            <p:grpSpPr bwMode="auto">
              <a:xfrm>
                <a:off x="943" y="2844"/>
                <a:ext cx="222" cy="291"/>
                <a:chOff x="943" y="2844"/>
                <a:chExt cx="222" cy="291"/>
              </a:xfrm>
            </p:grpSpPr>
            <p:sp>
              <p:nvSpPr>
                <p:cNvPr id="15388" name="Rectangle 17"/>
                <p:cNvSpPr>
                  <a:spLocks noChangeArrowheads="1"/>
                </p:cNvSpPr>
                <p:nvPr/>
              </p:nvSpPr>
              <p:spPr bwMode="auto">
                <a:xfrm>
                  <a:off x="943" y="2886"/>
                  <a:ext cx="222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2844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E</a:t>
                  </a:r>
                  <a:endParaRPr kumimoji="1" lang="en-US" altLang="zh-CN" sz="2400">
                    <a:solidFill>
                      <a:srgbClr val="FFFFFF"/>
                    </a:solidFill>
                    <a:latin typeface="Gill Sans MT" panose="020B0502020104020203" pitchFamily="34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H="1">
                <a:off x="938" y="2102"/>
                <a:ext cx="326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>
                <a:off x="1320" y="2100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1362" y="2100"/>
                <a:ext cx="334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H="1">
                <a:off x="1076" y="2551"/>
                <a:ext cx="205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370" y="2559"/>
                <a:ext cx="194" cy="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7" name="Line 46"/>
              <p:cNvSpPr>
                <a:spLocks noChangeShapeType="1"/>
              </p:cNvSpPr>
              <p:nvPr/>
            </p:nvSpPr>
            <p:spPr bwMode="auto">
              <a:xfrm flipH="1">
                <a:off x="1605" y="2561"/>
                <a:ext cx="19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232496" name="Text Box 48"/>
          <p:cNvSpPr txBox="1">
            <a:spLocks noChangeArrowheads="1"/>
          </p:cNvSpPr>
          <p:nvPr/>
        </p:nvSpPr>
        <p:spPr bwMode="auto">
          <a:xfrm>
            <a:off x="5484310" y="3154364"/>
            <a:ext cx="4959350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Node coverage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call every unit at least once (method coverage)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32497" name="Text Box 49"/>
          <p:cNvSpPr txBox="1">
            <a:spLocks noChangeArrowheads="1"/>
          </p:cNvSpPr>
          <p:nvPr/>
        </p:nvSpPr>
        <p:spPr bwMode="auto">
          <a:xfrm>
            <a:off x="5484310" y="4473576"/>
            <a:ext cx="4959350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Edge coverage</a:t>
            </a:r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execute every call at least once (call coverage)</a:t>
            </a:r>
            <a:endParaRPr lang="en-US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5369" name="Date Placeholder 3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96" grpId="0" bldLvl="0" animBg="1"/>
      <p:bldP spid="232497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FAF9D10-CE46-42B0-A49C-0E472FF84664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Call Graphs on Classes</a:t>
            </a:r>
            <a:endParaRPr lang="en-US" altLang="en-US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028700"/>
            <a:ext cx="8867775" cy="1555750"/>
          </a:xfrm>
        </p:spPr>
        <p:txBody>
          <a:bodyPr/>
          <a:lstStyle/>
          <a:p>
            <a:r>
              <a:rPr lang="en-US" altLang="en-US" dirty="0" smtClean="0"/>
              <a:t>Node and edge coverage of class call graphs often do not work very well</a:t>
            </a:r>
            <a:endParaRPr lang="en-US" altLang="en-US" dirty="0" smtClean="0"/>
          </a:p>
          <a:p>
            <a:r>
              <a:rPr lang="en-US" altLang="en-US" dirty="0" smtClean="0"/>
              <a:t>Individual methods might not call each other at all!</a:t>
            </a:r>
            <a:endParaRPr lang="en-US" altLang="en-US" dirty="0" smtClean="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728788" y="2640014"/>
            <a:ext cx="4310062" cy="1323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FFFFFF"/>
                </a:solidFill>
                <a:latin typeface="Helvetica" charset="0"/>
              </a:rPr>
              <a:t>Class stack</a:t>
            </a:r>
            <a:endParaRPr lang="en-US" altLang="en-US" u="sng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Helvetica" charset="0"/>
              </a:rPr>
              <a:t>public void push (Object o)</a:t>
            </a:r>
            <a:endParaRPr lang="en-US" altLang="en-US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Helvetica" charset="0"/>
              </a:rPr>
              <a:t>public Object pop ( )</a:t>
            </a:r>
            <a:endParaRPr lang="en-US" altLang="en-US" dirty="0">
              <a:solidFill>
                <a:srgbClr val="FFFFFF"/>
              </a:solidFill>
              <a:latin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Helvetica" charset="0"/>
              </a:rPr>
              <a:t>public </a:t>
            </a:r>
            <a:r>
              <a:rPr lang="en-US" altLang="en-US" dirty="0" err="1">
                <a:solidFill>
                  <a:srgbClr val="FFFFFF"/>
                </a:solidFill>
                <a:latin typeface="Helvetica" charset="0"/>
              </a:rPr>
              <a:t>boolean</a:t>
            </a:r>
            <a:r>
              <a:rPr lang="en-US" altLang="en-US" dirty="0">
                <a:solidFill>
                  <a:srgbClr val="FFFFFF"/>
                </a:solidFill>
                <a:latin typeface="Helvetica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Helvetica" charset="0"/>
              </a:rPr>
              <a:t>isEmpty</a:t>
            </a:r>
            <a:r>
              <a:rPr lang="en-US" altLang="en-US" dirty="0">
                <a:solidFill>
                  <a:srgbClr val="FFFFFF"/>
                </a:solidFill>
                <a:latin typeface="Helvetica" charset="0"/>
              </a:rPr>
              <a:t> (Object o)</a:t>
            </a:r>
            <a:endParaRPr lang="en-US" altLang="en-US" dirty="0">
              <a:solidFill>
                <a:srgbClr val="FFFFFF"/>
              </a:solidFill>
              <a:latin typeface="Helvetica" charset="0"/>
            </a:endParaRP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2111376" y="5324382"/>
            <a:ext cx="7967663" cy="954107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Other types of testing are needed – do </a:t>
            </a:r>
            <a:r>
              <a:rPr lang="en-US" sz="28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not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use graph criteria</a:t>
            </a:r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6029325" y="3060701"/>
            <a:ext cx="4325938" cy="1801813"/>
            <a:chOff x="2838" y="1928"/>
            <a:chExt cx="2725" cy="1135"/>
          </a:xfrm>
        </p:grpSpPr>
        <p:grpSp>
          <p:nvGrpSpPr>
            <p:cNvPr id="16394" name="Group 14"/>
            <p:cNvGrpSpPr/>
            <p:nvPr/>
          </p:nvGrpSpPr>
          <p:grpSpPr bwMode="auto">
            <a:xfrm>
              <a:off x="2838" y="2463"/>
              <a:ext cx="2725" cy="600"/>
              <a:chOff x="2896" y="2622"/>
              <a:chExt cx="2725" cy="600"/>
            </a:xfrm>
          </p:grpSpPr>
          <p:grpSp>
            <p:nvGrpSpPr>
              <p:cNvPr id="16396" name="Group 12"/>
              <p:cNvGrpSpPr/>
              <p:nvPr/>
            </p:nvGrpSpPr>
            <p:grpSpPr bwMode="auto">
              <a:xfrm>
                <a:off x="3855" y="2622"/>
                <a:ext cx="807" cy="600"/>
                <a:chOff x="3221" y="2910"/>
                <a:chExt cx="807" cy="600"/>
              </a:xfrm>
            </p:grpSpPr>
            <p:sp>
              <p:nvSpPr>
                <p:cNvPr id="1640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221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>
                      <a:solidFill>
                        <a:srgbClr val="FFFFFF"/>
                      </a:solidFill>
                      <a:latin typeface="Helvetica" charset="0"/>
                    </a:rPr>
                    <a:t>pop</a:t>
                  </a:r>
                  <a:endParaRPr lang="en-US" altLang="en-US">
                    <a:solidFill>
                      <a:srgbClr val="FFFFFF"/>
                    </a:solidFill>
                    <a:latin typeface="Helvetica" charset="0"/>
                  </a:endParaRPr>
                </a:p>
              </p:txBody>
            </p:sp>
            <p:sp>
              <p:nvSpPr>
                <p:cNvPr id="16404" name="Line 8"/>
                <p:cNvSpPr>
                  <a:spLocks noChangeShapeType="1"/>
                </p:cNvSpPr>
                <p:nvPr/>
              </p:nvSpPr>
              <p:spPr bwMode="auto">
                <a:xfrm>
                  <a:off x="3625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397" name="Group 11"/>
              <p:cNvGrpSpPr/>
              <p:nvPr/>
            </p:nvGrpSpPr>
            <p:grpSpPr bwMode="auto">
              <a:xfrm>
                <a:off x="2896" y="2622"/>
                <a:ext cx="807" cy="600"/>
                <a:chOff x="2262" y="2910"/>
                <a:chExt cx="807" cy="600"/>
              </a:xfrm>
            </p:grpSpPr>
            <p:sp>
              <p:nvSpPr>
                <p:cNvPr id="164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262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>
                      <a:solidFill>
                        <a:srgbClr val="FFFFFF"/>
                      </a:solidFill>
                      <a:latin typeface="Helvetica" charset="0"/>
                    </a:rPr>
                    <a:t>push</a:t>
                  </a:r>
                  <a:endParaRPr lang="en-US" altLang="en-US">
                    <a:solidFill>
                      <a:srgbClr val="FFFFFF"/>
                    </a:solidFill>
                    <a:latin typeface="Helvetica" charset="0"/>
                  </a:endParaRPr>
                </a:p>
              </p:txBody>
            </p:sp>
            <p:sp>
              <p:nvSpPr>
                <p:cNvPr id="16402" name="Line 9"/>
                <p:cNvSpPr>
                  <a:spLocks noChangeShapeType="1"/>
                </p:cNvSpPr>
                <p:nvPr/>
              </p:nvSpPr>
              <p:spPr bwMode="auto">
                <a:xfrm>
                  <a:off x="2666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398" name="Group 13"/>
              <p:cNvGrpSpPr/>
              <p:nvPr/>
            </p:nvGrpSpPr>
            <p:grpSpPr bwMode="auto">
              <a:xfrm>
                <a:off x="4814" y="2622"/>
                <a:ext cx="807" cy="600"/>
                <a:chOff x="4180" y="2910"/>
                <a:chExt cx="807" cy="600"/>
              </a:xfrm>
            </p:grpSpPr>
            <p:sp>
              <p:nvSpPr>
                <p:cNvPr id="1639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180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>
                      <a:solidFill>
                        <a:srgbClr val="FFFFFF"/>
                      </a:solidFill>
                      <a:latin typeface="Helvetica" charset="0"/>
                    </a:rPr>
                    <a:t>isEmpty</a:t>
                  </a:r>
                  <a:endParaRPr lang="en-US" altLang="en-US">
                    <a:solidFill>
                      <a:srgbClr val="FFFFFF"/>
                    </a:solidFill>
                    <a:latin typeface="Helvetica" charset="0"/>
                  </a:endParaRPr>
                </a:p>
              </p:txBody>
            </p:sp>
            <p:sp>
              <p:nvSpPr>
                <p:cNvPr id="16400" name="Line 10"/>
                <p:cNvSpPr>
                  <a:spLocks noChangeShapeType="1"/>
                </p:cNvSpPr>
                <p:nvPr/>
              </p:nvSpPr>
              <p:spPr bwMode="auto">
                <a:xfrm>
                  <a:off x="4584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395" name="AutoShape 16"/>
            <p:cNvSpPr>
              <a:spLocks noChangeArrowheads="1"/>
            </p:cNvSpPr>
            <p:nvPr/>
          </p:nvSpPr>
          <p:spPr bwMode="auto">
            <a:xfrm>
              <a:off x="3084" y="1928"/>
              <a:ext cx="2233" cy="425"/>
            </a:xfrm>
            <a:prstGeom prst="cloudCallout">
              <a:avLst>
                <a:gd name="adj1" fmla="val -23491"/>
                <a:gd name="adj2" fmla="val 24352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</a:rPr>
                <a:t>? ? ?</a:t>
              </a:r>
              <a:endParaRPr lang="en-US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393" name="Date Placeholder 20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bldLvl="0" animBg="1"/>
      <p:bldP spid="234511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7576EDF-2F2D-4691-9471-0B3BED0243ED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 &amp; Polymorphism</a:t>
            </a:r>
            <a:endParaRPr lang="en-US" alt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Caution</a:t>
            </a:r>
            <a:r>
              <a:rPr lang="en-US" altLang="en-US" dirty="0" smtClean="0"/>
              <a:t> : Ideas are preliminary and not widely used</a:t>
            </a:r>
            <a:endParaRPr lang="en-US" altLang="en-US" dirty="0" smtClean="0"/>
          </a:p>
        </p:txBody>
      </p:sp>
      <p:grpSp>
        <p:nvGrpSpPr>
          <p:cNvPr id="2" name="Group 107"/>
          <p:cNvGrpSpPr/>
          <p:nvPr/>
        </p:nvGrpSpPr>
        <p:grpSpPr bwMode="auto">
          <a:xfrm>
            <a:off x="1689100" y="1758951"/>
            <a:ext cx="2978150" cy="3738563"/>
            <a:chOff x="104" y="1108"/>
            <a:chExt cx="1876" cy="2355"/>
          </a:xfrm>
        </p:grpSpPr>
        <p:sp>
          <p:nvSpPr>
            <p:cNvPr id="17468" name="Text Box 5"/>
            <p:cNvSpPr txBox="1">
              <a:spLocks noChangeArrowheads="1"/>
            </p:cNvSpPr>
            <p:nvPr/>
          </p:nvSpPr>
          <p:spPr bwMode="auto">
            <a:xfrm>
              <a:off x="104" y="2591"/>
              <a:ext cx="1876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Example inheritance hierarchy graph</a:t>
              </a:r>
              <a:endParaRPr kumimoji="1" lang="en-US" altLang="zh-CN" sz="280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grpSp>
          <p:nvGrpSpPr>
            <p:cNvPr id="17469" name="Group 52"/>
            <p:cNvGrpSpPr/>
            <p:nvPr/>
          </p:nvGrpSpPr>
          <p:grpSpPr bwMode="auto">
            <a:xfrm>
              <a:off x="616" y="1108"/>
              <a:ext cx="852" cy="1438"/>
              <a:chOff x="309" y="1598"/>
              <a:chExt cx="852" cy="1438"/>
            </a:xfrm>
          </p:grpSpPr>
          <p:grpSp>
            <p:nvGrpSpPr>
              <p:cNvPr id="17470" name="Group 27"/>
              <p:cNvGrpSpPr/>
              <p:nvPr/>
            </p:nvGrpSpPr>
            <p:grpSpPr bwMode="auto">
              <a:xfrm>
                <a:off x="625" y="1598"/>
                <a:ext cx="221" cy="291"/>
                <a:chOff x="1209" y="1908"/>
                <a:chExt cx="221" cy="291"/>
              </a:xfrm>
            </p:grpSpPr>
            <p:sp>
              <p:nvSpPr>
                <p:cNvPr id="17499" name="Rectangle 7"/>
                <p:cNvSpPr>
                  <a:spLocks noChangeArrowheads="1"/>
                </p:cNvSpPr>
                <p:nvPr/>
              </p:nvSpPr>
              <p:spPr bwMode="auto">
                <a:xfrm>
                  <a:off x="1209" y="1950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5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09" y="1908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A</a:t>
                  </a:r>
                  <a:endParaRPr kumimoji="1" lang="en-US" altLang="zh-CN" sz="2400">
                    <a:solidFill>
                      <a:srgbClr val="FFFFFF"/>
                    </a:solidFill>
                    <a:latin typeface="Gill Sans MT" panose="020B0502020104020203" pitchFamily="34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7471" name="Group 28"/>
              <p:cNvGrpSpPr/>
              <p:nvPr/>
            </p:nvGrpSpPr>
            <p:grpSpPr bwMode="auto">
              <a:xfrm>
                <a:off x="624" y="2171"/>
                <a:ext cx="222" cy="291"/>
                <a:chOff x="766" y="2363"/>
                <a:chExt cx="222" cy="291"/>
              </a:xfrm>
            </p:grpSpPr>
            <p:sp>
              <p:nvSpPr>
                <p:cNvPr id="17497" name="Rectangle 9"/>
                <p:cNvSpPr>
                  <a:spLocks noChangeArrowheads="1"/>
                </p:cNvSpPr>
                <p:nvPr/>
              </p:nvSpPr>
              <p:spPr bwMode="auto">
                <a:xfrm>
                  <a:off x="766" y="2405"/>
                  <a:ext cx="222" cy="165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49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66" y="2363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B</a:t>
                  </a:r>
                  <a:endParaRPr kumimoji="1" lang="en-US" altLang="zh-CN" sz="2400">
                    <a:solidFill>
                      <a:srgbClr val="FFFFFF"/>
                    </a:solidFill>
                    <a:latin typeface="Gill Sans MT" panose="020B0502020104020203" pitchFamily="34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7472" name="Group 31"/>
              <p:cNvGrpSpPr/>
              <p:nvPr/>
            </p:nvGrpSpPr>
            <p:grpSpPr bwMode="auto">
              <a:xfrm>
                <a:off x="309" y="2744"/>
                <a:ext cx="852" cy="292"/>
                <a:chOff x="309" y="2744"/>
                <a:chExt cx="852" cy="292"/>
              </a:xfrm>
            </p:grpSpPr>
            <p:grpSp>
              <p:nvGrpSpPr>
                <p:cNvPr id="17491" name="Group 29"/>
                <p:cNvGrpSpPr/>
                <p:nvPr/>
              </p:nvGrpSpPr>
              <p:grpSpPr bwMode="auto">
                <a:xfrm>
                  <a:off x="309" y="2745"/>
                  <a:ext cx="222" cy="291"/>
                  <a:chOff x="1209" y="2363"/>
                  <a:chExt cx="222" cy="291"/>
                </a:xfrm>
              </p:grpSpPr>
              <p:sp>
                <p:nvSpPr>
                  <p:cNvPr id="174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209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9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C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Gill Sans MT" panose="020B0502020104020203" pitchFamily="34" charset="0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7492" name="Group 30"/>
                <p:cNvGrpSpPr/>
                <p:nvPr/>
              </p:nvGrpSpPr>
              <p:grpSpPr bwMode="auto">
                <a:xfrm>
                  <a:off x="939" y="2744"/>
                  <a:ext cx="222" cy="291"/>
                  <a:chOff x="1652" y="2363"/>
                  <a:chExt cx="222" cy="291"/>
                </a:xfrm>
              </p:grpSpPr>
              <p:sp>
                <p:nvSpPr>
                  <p:cNvPr id="174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D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Gill Sans MT" panose="020B0502020104020203" pitchFamily="34" charset="0"/>
                      <a:ea typeface="楷体_GB2312" pitchFamily="49" charset="-122"/>
                    </a:endParaRPr>
                  </a:p>
                </p:txBody>
              </p:sp>
            </p:grpSp>
          </p:grpSp>
          <p:grpSp>
            <p:nvGrpSpPr>
              <p:cNvPr id="17473" name="Group 39"/>
              <p:cNvGrpSpPr/>
              <p:nvPr/>
            </p:nvGrpSpPr>
            <p:grpSpPr bwMode="auto">
              <a:xfrm>
                <a:off x="693" y="1812"/>
                <a:ext cx="84" cy="399"/>
                <a:chOff x="678" y="1812"/>
                <a:chExt cx="84" cy="399"/>
              </a:xfrm>
            </p:grpSpPr>
            <p:grpSp>
              <p:nvGrpSpPr>
                <p:cNvPr id="17486" name="Group 37"/>
                <p:cNvGrpSpPr/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8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9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0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87" name="Line 38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FAFD00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74" name="Group 40"/>
              <p:cNvGrpSpPr/>
              <p:nvPr/>
            </p:nvGrpSpPr>
            <p:grpSpPr bwMode="auto">
              <a:xfrm rot="1671610">
                <a:off x="541" y="2360"/>
                <a:ext cx="84" cy="443"/>
                <a:chOff x="678" y="1812"/>
                <a:chExt cx="84" cy="399"/>
              </a:xfrm>
            </p:grpSpPr>
            <p:grpSp>
              <p:nvGrpSpPr>
                <p:cNvPr id="17481" name="Group 41"/>
                <p:cNvGrpSpPr/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8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4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5" name="Line 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82" name="Line 45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FAFD00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75" name="Group 46"/>
              <p:cNvGrpSpPr/>
              <p:nvPr/>
            </p:nvGrpSpPr>
            <p:grpSpPr bwMode="auto">
              <a:xfrm rot="-1420113">
                <a:off x="841" y="2360"/>
                <a:ext cx="84" cy="443"/>
                <a:chOff x="678" y="1812"/>
                <a:chExt cx="84" cy="399"/>
              </a:xfrm>
            </p:grpSpPr>
            <p:grpSp>
              <p:nvGrpSpPr>
                <p:cNvPr id="17476" name="Group 47"/>
                <p:cNvGrpSpPr/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7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7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0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77" name="Line 51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FAFD00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</p:grpSp>
      </p:grpSp>
      <p:sp>
        <p:nvSpPr>
          <p:cNvPr id="235573" name="Text Box 53"/>
          <p:cNvSpPr txBox="1">
            <a:spLocks noChangeArrowheads="1"/>
          </p:cNvSpPr>
          <p:nvPr/>
        </p:nvSpPr>
        <p:spPr bwMode="auto">
          <a:xfrm>
            <a:off x="4402138" y="1619407"/>
            <a:ext cx="5351462" cy="156966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Gill Sans MT" panose="020B0502020104020203" pitchFamily="34" charset="0"/>
              </a:rPr>
              <a:t>Classes are not executable, so this graph is not directly testable</a:t>
            </a:r>
            <a:endParaRPr lang="en-US" altLang="en-US" sz="240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Gill Sans MT" panose="020B0502020104020203" pitchFamily="34" charset="0"/>
              </a:rPr>
              <a:t>We need </a:t>
            </a:r>
            <a:r>
              <a:rPr lang="en-US" altLang="en-US" sz="2400" u="sng">
                <a:solidFill>
                  <a:srgbClr val="FFFFFF"/>
                </a:solidFill>
                <a:latin typeface="Gill Sans MT" panose="020B0502020104020203" pitchFamily="34" charset="0"/>
              </a:rPr>
              <a:t>objects</a:t>
            </a:r>
            <a:endParaRPr lang="en-US" altLang="en-US" sz="2400" u="sng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5" name="Group 105"/>
          <p:cNvGrpSpPr/>
          <p:nvPr/>
        </p:nvGrpSpPr>
        <p:grpSpPr bwMode="auto">
          <a:xfrm>
            <a:off x="4291013" y="3489325"/>
            <a:ext cx="4043362" cy="2681288"/>
            <a:chOff x="1649" y="2198"/>
            <a:chExt cx="2547" cy="1689"/>
          </a:xfrm>
        </p:grpSpPr>
        <p:grpSp>
          <p:nvGrpSpPr>
            <p:cNvPr id="17419" name="Group 55"/>
            <p:cNvGrpSpPr/>
            <p:nvPr/>
          </p:nvGrpSpPr>
          <p:grpSpPr bwMode="auto">
            <a:xfrm>
              <a:off x="2058" y="2198"/>
              <a:ext cx="852" cy="1438"/>
              <a:chOff x="309" y="1598"/>
              <a:chExt cx="852" cy="1438"/>
            </a:xfrm>
          </p:grpSpPr>
          <p:grpSp>
            <p:nvGrpSpPr>
              <p:cNvPr id="17437" name="Group 56"/>
              <p:cNvGrpSpPr/>
              <p:nvPr/>
            </p:nvGrpSpPr>
            <p:grpSpPr bwMode="auto">
              <a:xfrm>
                <a:off x="625" y="1598"/>
                <a:ext cx="221" cy="291"/>
                <a:chOff x="1209" y="1908"/>
                <a:chExt cx="221" cy="291"/>
              </a:xfrm>
            </p:grpSpPr>
            <p:sp>
              <p:nvSpPr>
                <p:cNvPr id="17466" name="Rectangle 57"/>
                <p:cNvSpPr>
                  <a:spLocks noChangeArrowheads="1"/>
                </p:cNvSpPr>
                <p:nvPr/>
              </p:nvSpPr>
              <p:spPr bwMode="auto">
                <a:xfrm>
                  <a:off x="1209" y="1950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2400"/>
                </a:p>
              </p:txBody>
            </p:sp>
            <p:sp>
              <p:nvSpPr>
                <p:cNvPr id="1746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209" y="1908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ea typeface="楷体_GB2312" pitchFamily="49" charset="-122"/>
                    </a:rPr>
                    <a:t>A</a:t>
                  </a:r>
                  <a:endParaRPr kumimoji="1" lang="en-US" altLang="zh-CN" sz="2400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7438" name="Group 59"/>
              <p:cNvGrpSpPr/>
              <p:nvPr/>
            </p:nvGrpSpPr>
            <p:grpSpPr bwMode="auto">
              <a:xfrm>
                <a:off x="624" y="2171"/>
                <a:ext cx="222" cy="291"/>
                <a:chOff x="766" y="2363"/>
                <a:chExt cx="222" cy="291"/>
              </a:xfrm>
            </p:grpSpPr>
            <p:sp>
              <p:nvSpPr>
                <p:cNvPr id="17464" name="Rectangle 60"/>
                <p:cNvSpPr>
                  <a:spLocks noChangeArrowheads="1"/>
                </p:cNvSpPr>
                <p:nvPr/>
              </p:nvSpPr>
              <p:spPr bwMode="auto">
                <a:xfrm>
                  <a:off x="766" y="2405"/>
                  <a:ext cx="222" cy="165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2400"/>
                </a:p>
              </p:txBody>
            </p:sp>
            <p:sp>
              <p:nvSpPr>
                <p:cNvPr id="174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66" y="2363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ea typeface="楷体_GB2312" pitchFamily="49" charset="-122"/>
                    </a:rPr>
                    <a:t>B</a:t>
                  </a:r>
                  <a:endParaRPr kumimoji="1" lang="en-US" altLang="zh-CN" sz="2400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7439" name="Group 62"/>
              <p:cNvGrpSpPr/>
              <p:nvPr/>
            </p:nvGrpSpPr>
            <p:grpSpPr bwMode="auto">
              <a:xfrm>
                <a:off x="309" y="2744"/>
                <a:ext cx="852" cy="292"/>
                <a:chOff x="309" y="2744"/>
                <a:chExt cx="852" cy="292"/>
              </a:xfrm>
            </p:grpSpPr>
            <p:grpSp>
              <p:nvGrpSpPr>
                <p:cNvPr id="17458" name="Group 63"/>
                <p:cNvGrpSpPr/>
                <p:nvPr/>
              </p:nvGrpSpPr>
              <p:grpSpPr bwMode="auto">
                <a:xfrm>
                  <a:off x="309" y="2745"/>
                  <a:ext cx="222" cy="291"/>
                  <a:chOff x="1209" y="2363"/>
                  <a:chExt cx="222" cy="291"/>
                </a:xfrm>
              </p:grpSpPr>
              <p:sp>
                <p:nvSpPr>
                  <p:cNvPr id="1746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209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2400"/>
                  </a:p>
                </p:txBody>
              </p:sp>
              <p:sp>
                <p:nvSpPr>
                  <p:cNvPr id="1746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9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C</a:t>
                    </a:r>
                    <a:endParaRPr kumimoji="1" lang="en-US" altLang="zh-CN" sz="24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7459" name="Group 66"/>
                <p:cNvGrpSpPr/>
                <p:nvPr/>
              </p:nvGrpSpPr>
              <p:grpSpPr bwMode="auto">
                <a:xfrm>
                  <a:off x="939" y="2744"/>
                  <a:ext cx="222" cy="291"/>
                  <a:chOff x="1652" y="2363"/>
                  <a:chExt cx="222" cy="291"/>
                </a:xfrm>
              </p:grpSpPr>
              <p:sp>
                <p:nvSpPr>
                  <p:cNvPr id="1746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2400"/>
                  </a:p>
                </p:txBody>
              </p:sp>
              <p:sp>
                <p:nvSpPr>
                  <p:cNvPr id="1746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D</a:t>
                    </a:r>
                    <a:endParaRPr kumimoji="1" lang="en-US" altLang="zh-CN" sz="24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</p:grpSp>
          </p:grpSp>
          <p:grpSp>
            <p:nvGrpSpPr>
              <p:cNvPr id="17440" name="Group 69"/>
              <p:cNvGrpSpPr/>
              <p:nvPr/>
            </p:nvGrpSpPr>
            <p:grpSpPr bwMode="auto">
              <a:xfrm>
                <a:off x="693" y="1812"/>
                <a:ext cx="84" cy="399"/>
                <a:chOff x="678" y="1812"/>
                <a:chExt cx="84" cy="399"/>
              </a:xfrm>
            </p:grpSpPr>
            <p:grpSp>
              <p:nvGrpSpPr>
                <p:cNvPr id="17453" name="Group 70"/>
                <p:cNvGrpSpPr/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5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6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7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454" name="Line 74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41" name="Group 75"/>
              <p:cNvGrpSpPr/>
              <p:nvPr/>
            </p:nvGrpSpPr>
            <p:grpSpPr bwMode="auto">
              <a:xfrm rot="1671610">
                <a:off x="541" y="2360"/>
                <a:ext cx="84" cy="443"/>
                <a:chOff x="678" y="1812"/>
                <a:chExt cx="84" cy="399"/>
              </a:xfrm>
            </p:grpSpPr>
            <p:grpSp>
              <p:nvGrpSpPr>
                <p:cNvPr id="17448" name="Group 76"/>
                <p:cNvGrpSpPr/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5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1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2" name="Line 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449" name="Line 80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42" name="Group 81"/>
              <p:cNvGrpSpPr/>
              <p:nvPr/>
            </p:nvGrpSpPr>
            <p:grpSpPr bwMode="auto">
              <a:xfrm rot="-1420113">
                <a:off x="841" y="2360"/>
                <a:ext cx="84" cy="443"/>
                <a:chOff x="678" y="1812"/>
                <a:chExt cx="84" cy="399"/>
              </a:xfrm>
            </p:grpSpPr>
            <p:grpSp>
              <p:nvGrpSpPr>
                <p:cNvPr id="17443" name="Group 82"/>
                <p:cNvGrpSpPr/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45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6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7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FAFD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444" name="Line 86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420" name="Group 90"/>
            <p:cNvGrpSpPr/>
            <p:nvPr/>
          </p:nvGrpSpPr>
          <p:grpSpPr bwMode="auto">
            <a:xfrm>
              <a:off x="2706" y="2464"/>
              <a:ext cx="307" cy="293"/>
              <a:chOff x="2815" y="2355"/>
              <a:chExt cx="307" cy="293"/>
            </a:xfrm>
          </p:grpSpPr>
          <p:sp>
            <p:nvSpPr>
              <p:cNvPr id="17435" name="Oval 88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/>
              </a:p>
            </p:txBody>
          </p:sp>
          <p:sp>
            <p:nvSpPr>
              <p:cNvPr id="17436" name="Text Box 89"/>
              <p:cNvSpPr txBox="1">
                <a:spLocks noChangeArrowheads="1"/>
              </p:cNvSpPr>
              <p:nvPr/>
            </p:nvSpPr>
            <p:spPr bwMode="auto">
              <a:xfrm>
                <a:off x="2853" y="2357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FFFFFF"/>
                    </a:solidFill>
                  </a:rPr>
                  <a:t>a</a:t>
                </a: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421" name="Group 91"/>
            <p:cNvGrpSpPr/>
            <p:nvPr/>
          </p:nvGrpSpPr>
          <p:grpSpPr bwMode="auto">
            <a:xfrm>
              <a:off x="2769" y="2969"/>
              <a:ext cx="307" cy="293"/>
              <a:chOff x="2815" y="2355"/>
              <a:chExt cx="307" cy="293"/>
            </a:xfrm>
          </p:grpSpPr>
          <p:sp>
            <p:nvSpPr>
              <p:cNvPr id="17433" name="Oval 92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/>
              </a:p>
            </p:txBody>
          </p:sp>
          <p:sp>
            <p:nvSpPr>
              <p:cNvPr id="17434" name="Text Box 93"/>
              <p:cNvSpPr txBox="1">
                <a:spLocks noChangeArrowheads="1"/>
              </p:cNvSpPr>
              <p:nvPr/>
            </p:nvSpPr>
            <p:spPr bwMode="auto">
              <a:xfrm>
                <a:off x="2842" y="2357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FFFFFF"/>
                    </a:solidFill>
                  </a:rPr>
                  <a:t>b</a:t>
                </a: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422" name="Group 94"/>
            <p:cNvGrpSpPr/>
            <p:nvPr/>
          </p:nvGrpSpPr>
          <p:grpSpPr bwMode="auto">
            <a:xfrm>
              <a:off x="3064" y="3548"/>
              <a:ext cx="307" cy="293"/>
              <a:chOff x="2815" y="2355"/>
              <a:chExt cx="307" cy="293"/>
            </a:xfrm>
          </p:grpSpPr>
          <p:sp>
            <p:nvSpPr>
              <p:cNvPr id="17431" name="Oval 95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/>
              </a:p>
            </p:txBody>
          </p:sp>
          <p:sp>
            <p:nvSpPr>
              <p:cNvPr id="17432" name="Text Box 96"/>
              <p:cNvSpPr txBox="1">
                <a:spLocks noChangeArrowheads="1"/>
              </p:cNvSpPr>
              <p:nvPr/>
            </p:nvSpPr>
            <p:spPr bwMode="auto">
              <a:xfrm>
                <a:off x="2842" y="2357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FFFFFF"/>
                    </a:solidFill>
                  </a:rPr>
                  <a:t>d</a:t>
                </a: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423" name="Group 97"/>
            <p:cNvGrpSpPr/>
            <p:nvPr/>
          </p:nvGrpSpPr>
          <p:grpSpPr bwMode="auto">
            <a:xfrm>
              <a:off x="1649" y="3594"/>
              <a:ext cx="307" cy="293"/>
              <a:chOff x="2815" y="2355"/>
              <a:chExt cx="307" cy="293"/>
            </a:xfrm>
          </p:grpSpPr>
          <p:sp>
            <p:nvSpPr>
              <p:cNvPr id="17429" name="Oval 98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/>
              </a:p>
            </p:txBody>
          </p:sp>
          <p:sp>
            <p:nvSpPr>
              <p:cNvPr id="17430" name="Text Box 99"/>
              <p:cNvSpPr txBox="1">
                <a:spLocks noChangeArrowheads="1"/>
              </p:cNvSpPr>
              <p:nvPr/>
            </p:nvSpPr>
            <p:spPr bwMode="auto">
              <a:xfrm>
                <a:off x="2864" y="2357"/>
                <a:ext cx="20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FFFFFF"/>
                    </a:solidFill>
                  </a:rPr>
                  <a:t>c</a:t>
                </a: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424" name="Line 100"/>
            <p:cNvSpPr>
              <a:spLocks noChangeShapeType="1"/>
            </p:cNvSpPr>
            <p:nvPr/>
          </p:nvSpPr>
          <p:spPr bwMode="auto">
            <a:xfrm>
              <a:off x="2592" y="2390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Line 101"/>
            <p:cNvSpPr>
              <a:spLocks noChangeShapeType="1"/>
            </p:cNvSpPr>
            <p:nvPr/>
          </p:nvSpPr>
          <p:spPr bwMode="auto">
            <a:xfrm flipH="1">
              <a:off x="1910" y="3509"/>
              <a:ext cx="144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Line 102"/>
            <p:cNvSpPr>
              <a:spLocks noChangeShapeType="1"/>
            </p:cNvSpPr>
            <p:nvPr/>
          </p:nvSpPr>
          <p:spPr bwMode="auto">
            <a:xfrm>
              <a:off x="2920" y="3511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Line 103"/>
            <p:cNvSpPr>
              <a:spLocks noChangeShapeType="1"/>
            </p:cNvSpPr>
            <p:nvPr/>
          </p:nvSpPr>
          <p:spPr bwMode="auto">
            <a:xfrm>
              <a:off x="2607" y="2952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104"/>
            <p:cNvSpPr txBox="1">
              <a:spLocks noChangeArrowheads="1"/>
            </p:cNvSpPr>
            <p:nvPr/>
          </p:nvSpPr>
          <p:spPr bwMode="auto">
            <a:xfrm>
              <a:off x="3202" y="2646"/>
              <a:ext cx="9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dirty="0">
                  <a:solidFill>
                    <a:srgbClr val="FFFF00"/>
                  </a:solidFill>
                  <a:ea typeface="楷体_GB2312" pitchFamily="49" charset="-122"/>
                </a:rPr>
                <a:t>objects</a:t>
              </a:r>
              <a:endParaRPr kumimoji="1" lang="en-US" altLang="zh-CN" sz="2800" dirty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sp>
        <p:nvSpPr>
          <p:cNvPr id="235626" name="Text Box 106"/>
          <p:cNvSpPr txBox="1">
            <a:spLocks noChangeArrowheads="1"/>
          </p:cNvSpPr>
          <p:nvPr/>
        </p:nvSpPr>
        <p:spPr bwMode="auto">
          <a:xfrm>
            <a:off x="7501103" y="5294314"/>
            <a:ext cx="2926263" cy="830997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Gill Sans MT" panose="020B0502020104020203" pitchFamily="34" charset="0"/>
              </a:rPr>
              <a:t>What is coverage on this graph ?</a:t>
            </a:r>
            <a:endParaRPr lang="en-US" altLang="en-US" sz="2400" u="sng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7418" name="Date Placeholder 9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3" grpId="0" bldLvl="0" animBg="1"/>
      <p:bldP spid="235626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1961CFF-1139-49FB-B3A7-5C7C61B33D75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Coverage on Inheritance Graph</a:t>
            </a:r>
            <a:endParaRPr lang="en-US" alt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074738"/>
            <a:ext cx="8867775" cy="1770062"/>
          </a:xfrm>
        </p:spPr>
        <p:txBody>
          <a:bodyPr/>
          <a:lstStyle/>
          <a:p>
            <a:r>
              <a:rPr lang="en-US" altLang="en-US" dirty="0"/>
              <a:t>Create an object for each class ?</a:t>
            </a:r>
            <a:endParaRPr lang="en-US" altLang="en-US" dirty="0"/>
          </a:p>
          <a:p>
            <a:pPr lvl="1"/>
            <a:r>
              <a:rPr lang="en-US" altLang="en-US" dirty="0" smtClean="0"/>
              <a:t>This seems weak because there is no execution</a:t>
            </a:r>
            <a:endParaRPr lang="en-US" altLang="en-US" dirty="0" smtClean="0"/>
          </a:p>
          <a:p>
            <a:r>
              <a:rPr lang="en-US" altLang="en-US" sz="2400" dirty="0"/>
              <a:t>Cr</a:t>
            </a:r>
            <a:r>
              <a:rPr lang="en-US" altLang="en-US" dirty="0"/>
              <a:t>eate an object for each class and apply call coverage?</a:t>
            </a:r>
            <a:endParaRPr lang="en-US" altLang="en-US" dirty="0"/>
          </a:p>
        </p:txBody>
      </p:sp>
      <p:sp>
        <p:nvSpPr>
          <p:cNvPr id="236580" name="Text Box 36"/>
          <p:cNvSpPr txBox="1">
            <a:spLocks noChangeArrowheads="1"/>
          </p:cNvSpPr>
          <p:nvPr/>
        </p:nvSpPr>
        <p:spPr bwMode="auto">
          <a:xfrm>
            <a:off x="1963739" y="2832595"/>
            <a:ext cx="8262937" cy="12065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OO Call Coverage </a:t>
            </a:r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TR contains each reachable node in the call graph of an object instantiated for each class in the class hierarchy.</a:t>
            </a:r>
            <a:endParaRPr lang="en-US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36581" name="Text Box 37"/>
          <p:cNvSpPr txBox="1">
            <a:spLocks noChangeArrowheads="1"/>
          </p:cNvSpPr>
          <p:nvPr/>
        </p:nvSpPr>
        <p:spPr bwMode="auto">
          <a:xfrm>
            <a:off x="1965325" y="4218483"/>
            <a:ext cx="8262938" cy="12065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OO Object Call Coverage </a:t>
            </a:r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TR contains each reachable node in the call graph of </a:t>
            </a:r>
            <a:r>
              <a:rPr lang="en-US" sz="24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every</a:t>
            </a:r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object instantiated for each class in the class hierarchy.</a:t>
            </a:r>
            <a:endParaRPr lang="en-US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36582" name="Rectangle 38"/>
          <p:cNvSpPr>
            <a:spLocks noChangeArrowheads="1"/>
          </p:cNvSpPr>
          <p:nvPr/>
        </p:nvSpPr>
        <p:spPr bwMode="auto">
          <a:xfrm>
            <a:off x="1800226" y="5786438"/>
            <a:ext cx="8867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Data flow is probably more appropriate …</a:t>
            </a: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8441" name="Date Placeholder 9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0" grpId="0" bldLvl="0" animBg="1" autoUpdateAnimBg="0"/>
      <p:bldP spid="236581" grpId="0" bldLvl="0" animBg="1" autoUpdateAnimBg="0"/>
      <p:bldP spid="23658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C7AD4B0-3CB0-4B01-9BB0-446BEDF09286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Flow at the Design Level</a:t>
            </a:r>
            <a:endParaRPr lang="en-US" altLang="en-US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794085"/>
            <a:ext cx="8867775" cy="4954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Data flow couplings among units and classes </a:t>
            </a:r>
            <a:r>
              <a:rPr lang="en-US" altLang="en-US" dirty="0" smtClean="0">
                <a:solidFill>
                  <a:schemeClr val="tx2"/>
                </a:solidFill>
              </a:rPr>
              <a:t>are more complicated</a:t>
            </a:r>
            <a:r>
              <a:rPr lang="en-US" altLang="en-US" dirty="0" smtClean="0"/>
              <a:t> than control flow couplings</a:t>
            </a:r>
            <a:endParaRPr lang="en-US" altLang="en-US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When values are passed, they “change names”</a:t>
            </a:r>
            <a:endParaRPr lang="en-US" altLang="en-US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Many different ways to share data</a:t>
            </a:r>
            <a:endParaRPr lang="en-US" altLang="en-US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smtClean="0"/>
              <a:t>Finding </a:t>
            </a:r>
            <a:r>
              <a:rPr lang="en-US" altLang="en-US" dirty="0" err="1" smtClean="0"/>
              <a:t>defs</a:t>
            </a:r>
            <a:r>
              <a:rPr lang="en-US" altLang="en-US" dirty="0" smtClean="0"/>
              <a:t> and uses can be difficult – finding which uses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 can reach is very difficult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When software gets complicated … testers should get interested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That’s where the faults are!</a:t>
            </a:r>
            <a:endParaRPr lang="en-US" altLang="en-US" dirty="0" smtClean="0"/>
          </a:p>
        </p:txBody>
      </p:sp>
      <p:sp>
        <p:nvSpPr>
          <p:cNvPr id="19463" name="Date Placeholder 7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chemeClr val="tx2"/>
                </a:solidFill>
              </a:rPr>
              <a:t>Caller</a:t>
            </a:r>
            <a:r>
              <a:rPr lang="en-US" altLang="en-US" dirty="0"/>
              <a:t> : A unit that invokes another unit</a:t>
            </a:r>
            <a:endParaRPr lang="en-US" altLang="en-US" dirty="0"/>
          </a:p>
          <a:p>
            <a:pPr>
              <a:lnSpc>
                <a:spcPct val="14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Callee</a:t>
            </a:r>
            <a:r>
              <a:rPr lang="en-US" altLang="en-US" dirty="0"/>
              <a:t> : The unit that is called</a:t>
            </a:r>
            <a:endParaRPr lang="en-US" altLang="en-US" dirty="0"/>
          </a:p>
          <a:p>
            <a:pPr>
              <a:lnSpc>
                <a:spcPct val="14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Callsite</a:t>
            </a:r>
            <a:r>
              <a:rPr lang="en-US" altLang="en-US" dirty="0"/>
              <a:t> : Statement or node where the call appears</a:t>
            </a:r>
            <a:endParaRPr lang="en-US" altLang="en-US" dirty="0"/>
          </a:p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chemeClr val="tx2"/>
                </a:solidFill>
              </a:rPr>
              <a:t>Actual parameter</a:t>
            </a:r>
            <a:r>
              <a:rPr lang="en-US" altLang="en-US" dirty="0"/>
              <a:t> : Variable in the caller</a:t>
            </a:r>
            <a:endParaRPr lang="en-US" altLang="en-US" dirty="0"/>
          </a:p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chemeClr val="tx2"/>
                </a:solidFill>
              </a:rPr>
              <a:t>Formal parameter</a:t>
            </a:r>
            <a:r>
              <a:rPr lang="en-US" altLang="en-US" dirty="0"/>
              <a:t> : Variable in the </a:t>
            </a:r>
            <a:r>
              <a:rPr lang="en-US" altLang="en-US" dirty="0" err="1" smtClean="0"/>
              <a:t>callee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Introduction to Software Testing, edition 2  (Ch 7)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43448BB-2757-4FC7-9D5C-BB27172DC282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92CC7F0-DA81-42A4-B852-A9EF987262AE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Call Site</a:t>
            </a:r>
            <a:endParaRPr lang="en-US" altLang="en-US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529554" y="1105898"/>
            <a:ext cx="1100139" cy="3231654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</a:rPr>
              <a:t>A</a:t>
            </a:r>
            <a:b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</a:rPr>
            </a:br>
            <a: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  <a:t></a:t>
            </a:r>
            <a:b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</a:br>
            <a: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  <a:t> B (x)</a:t>
            </a:r>
            <a:b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</a:br>
            <a: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  <a:t> </a:t>
            </a:r>
            <a:b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</a:br>
            <a: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  <a:t>end A</a:t>
            </a:r>
            <a:endParaRPr kumimoji="1" lang="en-US" altLang="zh-CN" sz="2400" dirty="0">
              <a:solidFill>
                <a:srgbClr val="FFFFFF"/>
              </a:solidFill>
              <a:latin typeface="Helvetica" charset="0"/>
              <a:ea typeface="楷体_GB2312" pitchFamily="49" charset="-122"/>
              <a:cs typeface="Helvetica" charset="0"/>
              <a:sym typeface="MT Extra" panose="05050102010205020202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  <a:t>B (Y)</a:t>
            </a:r>
            <a:b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</a:br>
            <a: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  <a:t> </a:t>
            </a:r>
            <a:b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</a:br>
            <a:r>
              <a:rPr kumimoji="1" lang="en-US" altLang="zh-CN" sz="2400" dirty="0">
                <a:solidFill>
                  <a:srgbClr val="FFFFFF"/>
                </a:solidFill>
                <a:latin typeface="Helvetica" charset="0"/>
                <a:ea typeface="楷体_GB2312" pitchFamily="49" charset="-122"/>
                <a:cs typeface="Helvetica" charset="0"/>
                <a:sym typeface="MT Extra" panose="05050102010205020202" pitchFamily="18" charset="2"/>
              </a:rPr>
              <a:t>end B</a:t>
            </a:r>
            <a:endParaRPr kumimoji="1" lang="en-US" altLang="zh-CN" sz="2400" dirty="0">
              <a:solidFill>
                <a:srgbClr val="FFFFFF"/>
              </a:solidFill>
              <a:latin typeface="Helvetica" charset="0"/>
              <a:ea typeface="楷体_GB2312" pitchFamily="49" charset="-122"/>
              <a:cs typeface="Helvetica" charset="0"/>
              <a:sym typeface="MT Extra" panose="05050102010205020202" pitchFamily="18" charset="2"/>
            </a:endParaRPr>
          </a:p>
        </p:txBody>
      </p:sp>
      <p:sp>
        <p:nvSpPr>
          <p:cNvPr id="231440" name="AutoShape 16"/>
          <p:cNvSpPr/>
          <p:nvPr/>
        </p:nvSpPr>
        <p:spPr bwMode="auto">
          <a:xfrm>
            <a:off x="7442200" y="1221787"/>
            <a:ext cx="914400" cy="427037"/>
          </a:xfrm>
          <a:prstGeom prst="borderCallout1">
            <a:avLst>
              <a:gd name="adj1" fmla="val 26764"/>
              <a:gd name="adj2" fmla="val -8333"/>
              <a:gd name="adj3" fmla="val 29741"/>
              <a:gd name="adj4" fmla="val -257120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Gill Sans MT" panose="020B0502020104020203" pitchFamily="34" charset="0"/>
              </a:rPr>
              <a:t>Caller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231441" name="AutoShape 17"/>
          <p:cNvSpPr/>
          <p:nvPr/>
        </p:nvSpPr>
        <p:spPr bwMode="auto">
          <a:xfrm>
            <a:off x="6899276" y="1945686"/>
            <a:ext cx="1692275" cy="723900"/>
          </a:xfrm>
          <a:prstGeom prst="borderCallout1">
            <a:avLst>
              <a:gd name="adj1" fmla="val 15792"/>
              <a:gd name="adj2" fmla="val -4505"/>
              <a:gd name="adj3" fmla="val 20616"/>
              <a:gd name="adj4" fmla="val -87056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Gill Sans MT" panose="020B0502020104020203" pitchFamily="34" charset="0"/>
              </a:rPr>
              <a:t>Actual Parameter</a:t>
            </a:r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231442" name="AutoShape 18"/>
          <p:cNvSpPr/>
          <p:nvPr/>
        </p:nvSpPr>
        <p:spPr bwMode="auto">
          <a:xfrm>
            <a:off x="7151689" y="3456986"/>
            <a:ext cx="1692275" cy="723900"/>
          </a:xfrm>
          <a:prstGeom prst="borderCallout1">
            <a:avLst>
              <a:gd name="adj1" fmla="val 15792"/>
              <a:gd name="adj2" fmla="val -4505"/>
              <a:gd name="adj3" fmla="val -10963"/>
              <a:gd name="adj4" fmla="val -102347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Gill Sans MT" panose="020B0502020104020203" pitchFamily="34" charset="0"/>
              </a:rPr>
              <a:t>Formal Parameter</a:t>
            </a:r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231443" name="AutoShape 19"/>
          <p:cNvSpPr/>
          <p:nvPr/>
        </p:nvSpPr>
        <p:spPr bwMode="auto">
          <a:xfrm>
            <a:off x="6573846" y="2834686"/>
            <a:ext cx="1096962" cy="381000"/>
          </a:xfrm>
          <a:prstGeom prst="borderCallout2">
            <a:avLst>
              <a:gd name="adj1" fmla="val 30000"/>
              <a:gd name="adj2" fmla="val -8333"/>
              <a:gd name="adj3" fmla="val 30000"/>
              <a:gd name="adj4" fmla="val -86287"/>
              <a:gd name="adj5" fmla="val 90000"/>
              <a:gd name="adj6" fmla="val -167190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Gill Sans MT" panose="020B0502020104020203" pitchFamily="34" charset="0"/>
              </a:rPr>
              <a:t>Callee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2570163" y="1829799"/>
            <a:ext cx="3095626" cy="1793875"/>
            <a:chOff x="169" y="1376"/>
            <a:chExt cx="1950" cy="1130"/>
          </a:xfrm>
        </p:grpSpPr>
        <p:sp>
          <p:nvSpPr>
            <p:cNvPr id="20493" name="Text Box 7"/>
            <p:cNvSpPr txBox="1">
              <a:spLocks noChangeArrowheads="1"/>
            </p:cNvSpPr>
            <p:nvPr/>
          </p:nvSpPr>
          <p:spPr bwMode="auto">
            <a:xfrm>
              <a:off x="169" y="1794"/>
              <a:ext cx="935" cy="29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interface</a:t>
              </a:r>
              <a:endParaRPr kumimoji="1" lang="en-US" altLang="zh-CN" sz="2400" dirty="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0494" name="Oval 21"/>
            <p:cNvSpPr>
              <a:spLocks noChangeArrowheads="1"/>
            </p:cNvSpPr>
            <p:nvPr/>
          </p:nvSpPr>
          <p:spPr bwMode="auto">
            <a:xfrm>
              <a:off x="1362" y="1376"/>
              <a:ext cx="757" cy="113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H="1">
              <a:off x="1121" y="1941"/>
              <a:ext cx="22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491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1662114" y="4493458"/>
            <a:ext cx="8867775" cy="188753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Applying data flow criteria to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-use pairs between units is </a:t>
            </a:r>
            <a:r>
              <a:rPr lang="en-US" altLang="en-US" dirty="0" smtClean="0">
                <a:solidFill>
                  <a:schemeClr val="tx2"/>
                </a:solidFill>
              </a:rPr>
              <a:t>too expensive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/>
              <a:t>Too many possibilities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But this is integration testing, and we really only care about the </a:t>
            </a:r>
            <a:r>
              <a:rPr lang="en-US" altLang="en-US" dirty="0" smtClean="0">
                <a:solidFill>
                  <a:schemeClr val="tx2"/>
                </a:solidFill>
              </a:rPr>
              <a:t>interface</a:t>
            </a:r>
            <a:r>
              <a:rPr lang="en-US" altLang="en-US" dirty="0" smtClean="0"/>
              <a:t> …</a:t>
            </a:r>
            <a:endParaRPr lang="en-US" altLang="en-US" dirty="0" smtClean="0"/>
          </a:p>
        </p:txBody>
      </p:sp>
      <p:sp>
        <p:nvSpPr>
          <p:cNvPr id="20492" name="Date Placeholder 1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0" grpId="0" bldLvl="0" animBg="1"/>
      <p:bldP spid="231441" grpId="0" bldLvl="0" animBg="1"/>
      <p:bldP spid="231442" grpId="0" bldLvl="0" animBg="1"/>
      <p:bldP spid="23144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C9C7A38-3401-4E50-8B28-21D6C6E9C607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Inter-procedural DU Pairs</a:t>
            </a:r>
            <a:endParaRPr lang="en-US" altLang="en-US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If we focus on the interface, then we just need to consider the </a:t>
            </a:r>
            <a:r>
              <a:rPr lang="en-US" altLang="en-US" dirty="0" smtClean="0">
                <a:solidFill>
                  <a:schemeClr val="tx2"/>
                </a:solidFill>
              </a:rPr>
              <a:t>last definitions</a:t>
            </a:r>
            <a:r>
              <a:rPr lang="en-US" altLang="en-US" dirty="0" smtClean="0"/>
              <a:t> of variables before calls and returns and </a:t>
            </a:r>
            <a:r>
              <a:rPr lang="en-US" altLang="en-US" dirty="0" smtClean="0">
                <a:solidFill>
                  <a:schemeClr val="tx2"/>
                </a:solidFill>
              </a:rPr>
              <a:t>first uses</a:t>
            </a:r>
            <a:r>
              <a:rPr lang="en-US" altLang="en-US" dirty="0" smtClean="0"/>
              <a:t> inside units and after calls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tx2"/>
                </a:solidFill>
              </a:rPr>
              <a:t>Last-</a:t>
            </a:r>
            <a:r>
              <a:rPr lang="en-US" altLang="en-US" dirty="0" err="1" smtClean="0">
                <a:solidFill>
                  <a:schemeClr val="tx2"/>
                </a:solidFill>
              </a:rPr>
              <a:t>def</a:t>
            </a:r>
            <a:r>
              <a:rPr lang="en-US" altLang="en-US" dirty="0" smtClean="0"/>
              <a:t> : The set of nodes that define a variable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has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path from the node through a </a:t>
            </a:r>
            <a:r>
              <a:rPr lang="en-US" altLang="en-US" dirty="0" err="1" smtClean="0"/>
              <a:t>callsite</a:t>
            </a:r>
            <a:r>
              <a:rPr lang="en-US" altLang="en-US" dirty="0" smtClean="0"/>
              <a:t> to a use in the other unit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Can be from caller to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 (parameter or shared variable) or from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 to caller as a return value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tx2"/>
                </a:solidFill>
              </a:rPr>
              <a:t>First-use</a:t>
            </a:r>
            <a:r>
              <a:rPr lang="en-US" altLang="en-US" dirty="0" smtClean="0"/>
              <a:t> : The set of nodes that have uses of a variable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and for which there is a </a:t>
            </a:r>
            <a:r>
              <a:rPr lang="en-US" altLang="en-US" dirty="0" err="1" smtClean="0"/>
              <a:t>def</a:t>
            </a:r>
            <a:r>
              <a:rPr lang="en-US" altLang="en-US" dirty="0" smtClean="0"/>
              <a:t>-clear and use-clear path from the </a:t>
            </a:r>
            <a:r>
              <a:rPr lang="en-US" altLang="en-US" dirty="0" err="1" smtClean="0"/>
              <a:t>callsite</a:t>
            </a:r>
            <a:r>
              <a:rPr lang="en-US" altLang="en-US" dirty="0" smtClean="0"/>
              <a:t> to the nodes</a:t>
            </a:r>
            <a:endParaRPr lang="en-US" altLang="en-US" dirty="0" smtClean="0"/>
          </a:p>
        </p:txBody>
      </p:sp>
      <p:sp>
        <p:nvSpPr>
          <p:cNvPr id="21510" name="Date Placeholder 6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342ABD3-D896-498E-B718-848A5C9C3A83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1476" y="96839"/>
            <a:ext cx="8893175" cy="909636"/>
          </a:xfrm>
        </p:spPr>
        <p:txBody>
          <a:bodyPr/>
          <a:lstStyle/>
          <a:p>
            <a:r>
              <a:rPr lang="en-US" altLang="en-US" sz="3200" dirty="0"/>
              <a:t>I</a:t>
            </a:r>
            <a:r>
              <a:rPr lang="en-US" altLang="en-US" dirty="0" smtClean="0"/>
              <a:t>nter-procedural</a:t>
            </a:r>
            <a:r>
              <a:rPr lang="en-US" altLang="en-US" sz="3200" dirty="0"/>
              <a:t> DU P</a:t>
            </a:r>
            <a:r>
              <a:rPr lang="en-US" altLang="en-US" dirty="0" smtClean="0"/>
              <a:t>airs </a:t>
            </a:r>
            <a:r>
              <a:rPr lang="en-US" altLang="en-US" sz="3200" dirty="0"/>
              <a:t>Example</a:t>
            </a:r>
            <a:endParaRPr lang="en-US" altLang="en-US" dirty="0" smtClean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62740" y="1387475"/>
            <a:ext cx="1905000" cy="17526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045290" y="1447801"/>
            <a:ext cx="331788" cy="396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</a:rPr>
              <a:t>F</a:t>
            </a:r>
            <a:endParaRPr kumimoji="1" lang="en-US" altLang="zh-CN">
              <a:solidFill>
                <a:srgbClr val="FFFFFF"/>
              </a:solidFill>
              <a:latin typeface="Helvetica" charset="0"/>
              <a:ea typeface="楷体_GB2312" pitchFamily="49" charset="-122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710454" y="1447801"/>
            <a:ext cx="11572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Helvetica" charset="0"/>
                <a:ea typeface="楷体_GB2312" pitchFamily="49" charset="-122"/>
              </a:rPr>
              <a:t>X = 14</a:t>
            </a:r>
            <a:br>
              <a:rPr kumimoji="1" lang="en-US" altLang="zh-CN" dirty="0">
                <a:solidFill>
                  <a:srgbClr val="FFFFFF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dirty="0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  <a:t></a:t>
            </a:r>
            <a:br>
              <a:rPr kumimoji="1" lang="en-US" altLang="zh-CN" dirty="0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</a:br>
            <a:r>
              <a:rPr kumimoji="1" lang="en-US" altLang="zh-CN" dirty="0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  <a:t>y = G (x)</a:t>
            </a:r>
            <a:br>
              <a:rPr kumimoji="1" lang="en-US" altLang="zh-CN" dirty="0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</a:br>
            <a:r>
              <a:rPr kumimoji="1" lang="en-US" altLang="zh-CN" dirty="0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  <a:t> </a:t>
            </a:r>
            <a:br>
              <a:rPr kumimoji="1" lang="en-US" altLang="zh-CN" dirty="0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</a:br>
            <a:r>
              <a:rPr kumimoji="1" lang="en-US" altLang="zh-CN" dirty="0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  <a:t>print (y)</a:t>
            </a:r>
            <a:endParaRPr kumimoji="1" lang="en-US" altLang="zh-CN" dirty="0">
              <a:solidFill>
                <a:srgbClr val="FFFFFF"/>
              </a:solidFill>
              <a:latin typeface="Helvetica" charset="0"/>
              <a:ea typeface="楷体_GB2312" pitchFamily="49" charset="-122"/>
              <a:sym typeface="MT Extra" panose="05050102010205020202" pitchFamily="18" charset="2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962740" y="3978275"/>
            <a:ext cx="1905000" cy="17526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943691" y="39624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</a:rPr>
              <a:t>G (a)</a:t>
            </a:r>
            <a:endParaRPr kumimoji="1" lang="en-US" altLang="zh-CN">
              <a:solidFill>
                <a:srgbClr val="FFFFFF"/>
              </a:solidFill>
              <a:latin typeface="Helvetica" charset="0"/>
              <a:ea typeface="楷体_GB2312" pitchFamily="49" charset="-122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645366" y="4038601"/>
            <a:ext cx="12874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</a:rPr>
              <a:t>print (a)</a:t>
            </a:r>
            <a:b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  <a:t></a:t>
            </a:r>
            <a:b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</a:br>
            <a: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  <a:t>b = 42</a:t>
            </a:r>
            <a:b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</a:br>
            <a: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  <a:t> </a:t>
            </a:r>
            <a:b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</a:br>
            <a:r>
              <a:rPr kumimoji="1" lang="en-US" altLang="zh-CN">
                <a:solidFill>
                  <a:srgbClr val="FFFFFF"/>
                </a:solidFill>
                <a:latin typeface="Helvetica" charset="0"/>
                <a:ea typeface="楷体_GB2312" pitchFamily="49" charset="-122"/>
                <a:sym typeface="MT Extra" panose="05050102010205020202" pitchFamily="18" charset="2"/>
              </a:rPr>
              <a:t>return (b)</a:t>
            </a:r>
            <a:endParaRPr kumimoji="1" lang="en-US" altLang="zh-CN">
              <a:solidFill>
                <a:srgbClr val="FFFFFF"/>
              </a:solidFill>
              <a:latin typeface="Helvetica" charset="0"/>
              <a:ea typeface="楷体_GB2312" pitchFamily="49" charset="-122"/>
              <a:sym typeface="MT Extra" panose="05050102010205020202" pitchFamily="18" charset="2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886540" y="1006476"/>
            <a:ext cx="1240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rPr>
              <a:t>Caller</a:t>
            </a:r>
            <a:endParaRPr kumimoji="1" lang="en-US" altLang="zh-CN" sz="2400">
              <a:solidFill>
                <a:srgbClr val="FFFF00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86540" y="3581401"/>
            <a:ext cx="1240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 err="1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rPr>
              <a:t>Callee</a:t>
            </a:r>
            <a:endParaRPr kumimoji="1" lang="en-US" altLang="zh-CN" sz="2400" dirty="0">
              <a:solidFill>
                <a:srgbClr val="FFFF00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pSp>
        <p:nvGrpSpPr>
          <p:cNvPr id="2" name="Group 76"/>
          <p:cNvGrpSpPr/>
          <p:nvPr/>
        </p:nvGrpSpPr>
        <p:grpSpPr bwMode="auto">
          <a:xfrm>
            <a:off x="4267540" y="2967038"/>
            <a:ext cx="1074738" cy="2074862"/>
            <a:chOff x="624" y="1978"/>
            <a:chExt cx="720" cy="1200"/>
          </a:xfrm>
        </p:grpSpPr>
        <p:sp>
          <p:nvSpPr>
            <p:cNvPr id="22599" name="Freeform 14"/>
            <p:cNvSpPr/>
            <p:nvPr/>
          </p:nvSpPr>
          <p:spPr bwMode="auto">
            <a:xfrm>
              <a:off x="873" y="1978"/>
              <a:ext cx="471" cy="1165"/>
            </a:xfrm>
            <a:custGeom>
              <a:avLst/>
              <a:gdLst>
                <a:gd name="T0" fmla="*/ 231 w 471"/>
                <a:gd name="T1" fmla="*/ 1104 h 1165"/>
                <a:gd name="T2" fmla="*/ 24 w 471"/>
                <a:gd name="T3" fmla="*/ 1029 h 1165"/>
                <a:gd name="T4" fmla="*/ 87 w 471"/>
                <a:gd name="T5" fmla="*/ 288 h 1165"/>
                <a:gd name="T6" fmla="*/ 393 w 471"/>
                <a:gd name="T7" fmla="*/ 174 h 1165"/>
                <a:gd name="T8" fmla="*/ 471 w 471"/>
                <a:gd name="T9" fmla="*/ 0 h 1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1165"/>
                <a:gd name="T17" fmla="*/ 471 w 471"/>
                <a:gd name="T18" fmla="*/ 1165 h 1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1165">
                  <a:moveTo>
                    <a:pt x="231" y="1104"/>
                  </a:moveTo>
                  <a:cubicBezTo>
                    <a:pt x="196" y="1091"/>
                    <a:pt x="48" y="1165"/>
                    <a:pt x="24" y="1029"/>
                  </a:cubicBezTo>
                  <a:cubicBezTo>
                    <a:pt x="0" y="893"/>
                    <a:pt x="25" y="431"/>
                    <a:pt x="87" y="288"/>
                  </a:cubicBezTo>
                  <a:cubicBezTo>
                    <a:pt x="149" y="145"/>
                    <a:pt x="329" y="222"/>
                    <a:pt x="393" y="174"/>
                  </a:cubicBezTo>
                  <a:cubicBezTo>
                    <a:pt x="457" y="126"/>
                    <a:pt x="455" y="36"/>
                    <a:pt x="471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0" name="Text Box 25"/>
            <p:cNvSpPr txBox="1">
              <a:spLocks noChangeArrowheads="1"/>
            </p:cNvSpPr>
            <p:nvPr/>
          </p:nvSpPr>
          <p:spPr bwMode="auto">
            <a:xfrm>
              <a:off x="624" y="284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000000"/>
                  </a:solidFill>
                  <a:ea typeface="楷体_GB2312" pitchFamily="49" charset="-122"/>
                </a:rPr>
                <a:t>DU pair</a:t>
              </a:r>
              <a:endParaRPr kumimoji="1" lang="en-US" altLang="zh-CN" sz="16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75"/>
          <p:cNvGrpSpPr/>
          <p:nvPr/>
        </p:nvGrpSpPr>
        <p:grpSpPr bwMode="auto">
          <a:xfrm>
            <a:off x="4038940" y="1692276"/>
            <a:ext cx="1219200" cy="2435225"/>
            <a:chOff x="480" y="1066"/>
            <a:chExt cx="768" cy="1440"/>
          </a:xfrm>
        </p:grpSpPr>
        <p:sp>
          <p:nvSpPr>
            <p:cNvPr id="22597" name="Freeform 13"/>
            <p:cNvSpPr/>
            <p:nvPr/>
          </p:nvSpPr>
          <p:spPr bwMode="auto">
            <a:xfrm>
              <a:off x="837" y="1066"/>
              <a:ext cx="411" cy="1440"/>
            </a:xfrm>
            <a:custGeom>
              <a:avLst/>
              <a:gdLst>
                <a:gd name="T0" fmla="*/ 267 w 411"/>
                <a:gd name="T1" fmla="*/ 0 h 1392"/>
                <a:gd name="T2" fmla="*/ 75 w 411"/>
                <a:gd name="T3" fmla="*/ 118 h 1392"/>
                <a:gd name="T4" fmla="*/ 27 w 411"/>
                <a:gd name="T5" fmla="*/ 647 h 1392"/>
                <a:gd name="T6" fmla="*/ 240 w 411"/>
                <a:gd name="T7" fmla="*/ 1398 h 1392"/>
                <a:gd name="T8" fmla="*/ 411 w 411"/>
                <a:gd name="T9" fmla="*/ 1706 h 1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1"/>
                <a:gd name="T16" fmla="*/ 0 h 1392"/>
                <a:gd name="T17" fmla="*/ 411 w 411"/>
                <a:gd name="T18" fmla="*/ 1392 h 1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1" h="1392">
                  <a:moveTo>
                    <a:pt x="267" y="0"/>
                  </a:moveTo>
                  <a:cubicBezTo>
                    <a:pt x="191" y="4"/>
                    <a:pt x="115" y="8"/>
                    <a:pt x="75" y="96"/>
                  </a:cubicBezTo>
                  <a:cubicBezTo>
                    <a:pt x="35" y="184"/>
                    <a:pt x="0" y="354"/>
                    <a:pt x="27" y="528"/>
                  </a:cubicBezTo>
                  <a:cubicBezTo>
                    <a:pt x="54" y="702"/>
                    <a:pt x="176" y="996"/>
                    <a:pt x="240" y="1140"/>
                  </a:cubicBezTo>
                  <a:cubicBezTo>
                    <a:pt x="304" y="1284"/>
                    <a:pt x="375" y="1340"/>
                    <a:pt x="411" y="139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8" name="Text Box 26"/>
            <p:cNvSpPr txBox="1">
              <a:spLocks noChangeArrowheads="1"/>
            </p:cNvSpPr>
            <p:nvPr/>
          </p:nvSpPr>
          <p:spPr bwMode="auto">
            <a:xfrm>
              <a:off x="480" y="1546"/>
              <a:ext cx="5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111111"/>
                  </a:solidFill>
                  <a:ea typeface="楷体_GB2312" pitchFamily="49" charset="-122"/>
                </a:rPr>
                <a:t>DU pair</a:t>
              </a:r>
              <a:endParaRPr kumimoji="1" lang="en-US" altLang="zh-CN" sz="1600">
                <a:solidFill>
                  <a:srgbClr val="11111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0" name="Group 89"/>
          <p:cNvGrpSpPr/>
          <p:nvPr/>
        </p:nvGrpSpPr>
        <p:grpSpPr bwMode="auto">
          <a:xfrm>
            <a:off x="6378678" y="1438276"/>
            <a:ext cx="1338263" cy="3749675"/>
            <a:chOff x="1857" y="906"/>
            <a:chExt cx="843" cy="2362"/>
          </a:xfrm>
        </p:grpSpPr>
        <p:sp>
          <p:nvSpPr>
            <p:cNvPr id="22571" name="AutoShape 70"/>
            <p:cNvSpPr/>
            <p:nvPr/>
          </p:nvSpPr>
          <p:spPr bwMode="auto">
            <a:xfrm>
              <a:off x="1857" y="1334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37546"/>
                <a:gd name="adj4" fmla="val -42005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latin typeface="Gill Sans MT" panose="020B0502020104020203" pitchFamily="34" charset="0"/>
                </a:rPr>
                <a:t>callsite</a:t>
              </a:r>
              <a:endParaRPr lang="en-US" alt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22572" name="AutoShape 71"/>
            <p:cNvSpPr/>
            <p:nvPr/>
          </p:nvSpPr>
          <p:spPr bwMode="auto">
            <a:xfrm>
              <a:off x="1857" y="1762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1560"/>
                <a:gd name="adj4" fmla="val -46856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latin typeface="Gill Sans MT" panose="020B0502020104020203" pitchFamily="34" charset="0"/>
                </a:rPr>
                <a:t>first-use</a:t>
              </a:r>
              <a:endParaRPr lang="en-US" alt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22573" name="AutoShape 72"/>
            <p:cNvSpPr/>
            <p:nvPr/>
          </p:nvSpPr>
          <p:spPr bwMode="auto">
            <a:xfrm>
              <a:off x="1857" y="2621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7139"/>
                <a:gd name="adj4" fmla="val -39398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latin typeface="Gill Sans MT" panose="020B0502020104020203" pitchFamily="34" charset="0"/>
                </a:rPr>
                <a:t>first-use</a:t>
              </a:r>
              <a:endParaRPr lang="en-US" alt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22574" name="AutoShape 73"/>
            <p:cNvSpPr/>
            <p:nvPr/>
          </p:nvSpPr>
          <p:spPr bwMode="auto">
            <a:xfrm>
              <a:off x="1857" y="2999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6764"/>
                <a:gd name="adj4" fmla="val -47773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latin typeface="Gill Sans MT" panose="020B0502020104020203" pitchFamily="34" charset="0"/>
                </a:rPr>
                <a:t>last-def</a:t>
              </a:r>
              <a:endParaRPr lang="en-US" altLang="en-US" sz="2400">
                <a:latin typeface="Gill Sans MT" panose="020B0502020104020203" pitchFamily="34" charset="0"/>
              </a:endParaRPr>
            </a:p>
          </p:txBody>
        </p:sp>
        <p:sp>
          <p:nvSpPr>
            <p:cNvPr id="22575" name="AutoShape 74"/>
            <p:cNvSpPr/>
            <p:nvPr/>
          </p:nvSpPr>
          <p:spPr bwMode="auto">
            <a:xfrm>
              <a:off x="1857" y="906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37065"/>
                <a:gd name="adj4" fmla="val -51133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latin typeface="Gill Sans MT" panose="020B0502020104020203" pitchFamily="34" charset="0"/>
                </a:rPr>
                <a:t>last-</a:t>
              </a:r>
              <a:r>
                <a:rPr lang="en-US" altLang="en-US" sz="2400" dirty="0" err="1">
                  <a:latin typeface="Gill Sans MT" panose="020B0502020104020203" pitchFamily="34" charset="0"/>
                </a:rPr>
                <a:t>def</a:t>
              </a:r>
              <a:endParaRPr lang="en-US" altLang="en-US" sz="24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2548" name="Date Placeholder 7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342ABD3-D896-498E-B718-848A5C9C3A83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1476" y="96839"/>
            <a:ext cx="8893175" cy="909636"/>
          </a:xfrm>
        </p:spPr>
        <p:txBody>
          <a:bodyPr/>
          <a:lstStyle/>
          <a:p>
            <a:r>
              <a:rPr lang="en-US" altLang="en-US" sz="3200" dirty="0"/>
              <a:t>I</a:t>
            </a:r>
            <a:r>
              <a:rPr lang="en-US" altLang="en-US" dirty="0" smtClean="0"/>
              <a:t>nter-procedural</a:t>
            </a:r>
            <a:r>
              <a:rPr lang="en-US" altLang="en-US" sz="3200" dirty="0"/>
              <a:t> DU P</a:t>
            </a:r>
            <a:r>
              <a:rPr lang="en-US" altLang="en-US" dirty="0" smtClean="0"/>
              <a:t>airs </a:t>
            </a:r>
            <a:r>
              <a:rPr lang="en-US" altLang="en-US" sz="3200" dirty="0"/>
              <a:t>Example</a:t>
            </a:r>
            <a:endParaRPr lang="en-US" altLang="en-US" dirty="0" smtClean="0"/>
          </a:p>
        </p:txBody>
      </p:sp>
      <p:sp>
        <p:nvSpPr>
          <p:cNvPr id="242744" name="Freeform 56"/>
          <p:cNvSpPr/>
          <p:nvPr/>
        </p:nvSpPr>
        <p:spPr bwMode="auto">
          <a:xfrm>
            <a:off x="4668328" y="722623"/>
            <a:ext cx="2623185" cy="3631768"/>
          </a:xfrm>
          <a:custGeom>
            <a:avLst/>
            <a:gdLst>
              <a:gd name="T0" fmla="*/ 0 w 1632"/>
              <a:gd name="T1" fmla="*/ 2147483647 h 2047"/>
              <a:gd name="T2" fmla="*/ 2147483647 w 1632"/>
              <a:gd name="T3" fmla="*/ 2147483647 h 2047"/>
              <a:gd name="T4" fmla="*/ 2147483647 w 1632"/>
              <a:gd name="T5" fmla="*/ 2147483647 h 2047"/>
              <a:gd name="T6" fmla="*/ 2147483647 w 1632"/>
              <a:gd name="T7" fmla="*/ 2147483647 h 2047"/>
              <a:gd name="T8" fmla="*/ 2147483647 w 1632"/>
              <a:gd name="T9" fmla="*/ 2147483647 h 2047"/>
              <a:gd name="T10" fmla="*/ 2147483647 w 1632"/>
              <a:gd name="T11" fmla="*/ 2147483647 h 2047"/>
              <a:gd name="T12" fmla="*/ 2147483647 w 1632"/>
              <a:gd name="T13" fmla="*/ 2147483647 h 20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2"/>
              <a:gd name="T22" fmla="*/ 0 h 2047"/>
              <a:gd name="T23" fmla="*/ 1632 w 1632"/>
              <a:gd name="T24" fmla="*/ 2047 h 2047"/>
              <a:gd name="connsiteX0" fmla="*/ 0 w 10125"/>
              <a:gd name="connsiteY0" fmla="*/ 10290 h 10312"/>
              <a:gd name="connsiteX1" fmla="*/ 1007 w 10125"/>
              <a:gd name="connsiteY1" fmla="*/ 8678 h 10312"/>
              <a:gd name="connsiteX2" fmla="*/ 4592 w 10125"/>
              <a:gd name="connsiteY2" fmla="*/ 9044 h 10312"/>
              <a:gd name="connsiteX3" fmla="*/ 5199 w 10125"/>
              <a:gd name="connsiteY3" fmla="*/ 4340 h 10312"/>
              <a:gd name="connsiteX4" fmla="*/ 6596 w 10125"/>
              <a:gd name="connsiteY4" fmla="*/ 470 h 10312"/>
              <a:gd name="connsiteX5" fmla="*/ 8949 w 10125"/>
              <a:gd name="connsiteY5" fmla="*/ 119 h 10312"/>
              <a:gd name="connsiteX6" fmla="*/ 10125 w 10125"/>
              <a:gd name="connsiteY6" fmla="*/ 939 h 10312"/>
              <a:gd name="connsiteX0-1" fmla="*/ 0 w 10125"/>
              <a:gd name="connsiteY0-2" fmla="*/ 10290 h 11176"/>
              <a:gd name="connsiteX1-3" fmla="*/ 2038 w 10125"/>
              <a:gd name="connsiteY1-4" fmla="*/ 11143 h 11176"/>
              <a:gd name="connsiteX2-5" fmla="*/ 4592 w 10125"/>
              <a:gd name="connsiteY2-6" fmla="*/ 9044 h 11176"/>
              <a:gd name="connsiteX3-7" fmla="*/ 5199 w 10125"/>
              <a:gd name="connsiteY3-8" fmla="*/ 4340 h 11176"/>
              <a:gd name="connsiteX4-9" fmla="*/ 6596 w 10125"/>
              <a:gd name="connsiteY4-10" fmla="*/ 470 h 11176"/>
              <a:gd name="connsiteX5-11" fmla="*/ 8949 w 10125"/>
              <a:gd name="connsiteY5-12" fmla="*/ 119 h 11176"/>
              <a:gd name="connsiteX6-13" fmla="*/ 10125 w 10125"/>
              <a:gd name="connsiteY6-14" fmla="*/ 939 h 11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125" h="11176">
                <a:moveTo>
                  <a:pt x="0" y="10290"/>
                </a:moveTo>
                <a:cubicBezTo>
                  <a:pt x="74" y="10525"/>
                  <a:pt x="1273" y="11351"/>
                  <a:pt x="2038" y="11143"/>
                </a:cubicBezTo>
                <a:cubicBezTo>
                  <a:pt x="2803" y="10935"/>
                  <a:pt x="4065" y="10178"/>
                  <a:pt x="4592" y="9044"/>
                </a:cubicBezTo>
                <a:cubicBezTo>
                  <a:pt x="5119" y="7910"/>
                  <a:pt x="4868" y="5766"/>
                  <a:pt x="5199" y="4340"/>
                </a:cubicBezTo>
                <a:cubicBezTo>
                  <a:pt x="5529" y="2913"/>
                  <a:pt x="5971" y="1174"/>
                  <a:pt x="6596" y="470"/>
                </a:cubicBezTo>
                <a:cubicBezTo>
                  <a:pt x="7221" y="-233"/>
                  <a:pt x="8360" y="41"/>
                  <a:pt x="8949" y="119"/>
                </a:cubicBezTo>
                <a:cubicBezTo>
                  <a:pt x="9537" y="197"/>
                  <a:pt x="9880" y="768"/>
                  <a:pt x="10125" y="939"/>
                </a:cubicBezTo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90"/>
          <p:cNvGrpSpPr/>
          <p:nvPr/>
        </p:nvGrpSpPr>
        <p:grpSpPr bwMode="auto">
          <a:xfrm>
            <a:off x="5971429" y="1006475"/>
            <a:ext cx="2566988" cy="2141538"/>
            <a:chOff x="4094" y="1114"/>
            <a:chExt cx="1617" cy="1349"/>
          </a:xfrm>
        </p:grpSpPr>
        <p:sp>
          <p:nvSpPr>
            <p:cNvPr id="22576" name="Text Box 66"/>
            <p:cNvSpPr txBox="1">
              <a:spLocks noChangeArrowheads="1"/>
            </p:cNvSpPr>
            <p:nvPr/>
          </p:nvSpPr>
          <p:spPr bwMode="auto">
            <a:xfrm>
              <a:off x="4094" y="16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11</a:t>
              </a:r>
              <a:endParaRPr kumimoji="1" lang="en-US" altLang="zh-CN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grpSp>
          <p:nvGrpSpPr>
            <p:cNvPr id="22577" name="Group 88"/>
            <p:cNvGrpSpPr/>
            <p:nvPr/>
          </p:nvGrpSpPr>
          <p:grpSpPr bwMode="auto">
            <a:xfrm>
              <a:off x="4319" y="1114"/>
              <a:ext cx="1392" cy="1349"/>
              <a:chOff x="4319" y="1114"/>
              <a:chExt cx="1392" cy="1349"/>
            </a:xfrm>
          </p:grpSpPr>
          <p:grpSp>
            <p:nvGrpSpPr>
              <p:cNvPr id="22578" name="Group 80"/>
              <p:cNvGrpSpPr/>
              <p:nvPr/>
            </p:nvGrpSpPr>
            <p:grpSpPr bwMode="auto">
              <a:xfrm>
                <a:off x="4583" y="1114"/>
                <a:ext cx="864" cy="250"/>
                <a:chOff x="4656" y="1114"/>
                <a:chExt cx="864" cy="250"/>
              </a:xfrm>
            </p:grpSpPr>
            <p:sp>
              <p:nvSpPr>
                <p:cNvPr id="22595" name="Rectangle 41"/>
                <p:cNvSpPr>
                  <a:spLocks noChangeArrowheads="1"/>
                </p:cNvSpPr>
                <p:nvPr/>
              </p:nvSpPr>
              <p:spPr bwMode="auto">
                <a:xfrm>
                  <a:off x="4656" y="1119"/>
                  <a:ext cx="864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2259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764" y="1114"/>
                  <a:ext cx="6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>
                      <a:solidFill>
                        <a:srgbClr val="FFFFFF"/>
                      </a:solidFill>
                      <a:ea typeface="楷体_GB2312" pitchFamily="49" charset="-122"/>
                    </a:rPr>
                    <a:t>B (int y)</a:t>
                  </a:r>
                  <a:endParaRPr kumimoji="1" lang="en-US" altLang="zh-CN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2579" name="Group 79"/>
              <p:cNvGrpSpPr/>
              <p:nvPr/>
            </p:nvGrpSpPr>
            <p:grpSpPr bwMode="auto">
              <a:xfrm>
                <a:off x="4319" y="1677"/>
                <a:ext cx="576" cy="250"/>
                <a:chOff x="4368" y="1677"/>
                <a:chExt cx="576" cy="250"/>
              </a:xfrm>
            </p:grpSpPr>
            <p:sp>
              <p:nvSpPr>
                <p:cNvPr id="22593" name="Rectangle 44"/>
                <p:cNvSpPr>
                  <a:spLocks noChangeArrowheads="1"/>
                </p:cNvSpPr>
                <p:nvPr/>
              </p:nvSpPr>
              <p:spPr bwMode="auto">
                <a:xfrm>
                  <a:off x="4368" y="1683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2259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93" y="1677"/>
                  <a:ext cx="5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>
                      <a:solidFill>
                        <a:srgbClr val="FFFFFF"/>
                      </a:solidFill>
                      <a:ea typeface="楷体_GB2312" pitchFamily="49" charset="-122"/>
                    </a:rPr>
                    <a:t>Z = y</a:t>
                  </a:r>
                  <a:endParaRPr kumimoji="1" lang="en-US" altLang="zh-CN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2580" name="Group 77"/>
              <p:cNvGrpSpPr/>
              <p:nvPr/>
            </p:nvGrpSpPr>
            <p:grpSpPr bwMode="auto">
              <a:xfrm>
                <a:off x="5135" y="1677"/>
                <a:ext cx="576" cy="250"/>
                <a:chOff x="5184" y="1690"/>
                <a:chExt cx="576" cy="250"/>
              </a:xfrm>
            </p:grpSpPr>
            <p:sp>
              <p:nvSpPr>
                <p:cNvPr id="22591" name="Rectangle 47"/>
                <p:cNvSpPr>
                  <a:spLocks noChangeArrowheads="1"/>
                </p:cNvSpPr>
                <p:nvPr/>
              </p:nvSpPr>
              <p:spPr bwMode="auto">
                <a:xfrm>
                  <a:off x="5184" y="1695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2259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208" y="1690"/>
                  <a:ext cx="52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>
                      <a:solidFill>
                        <a:srgbClr val="FFFFFF"/>
                      </a:solidFill>
                      <a:ea typeface="楷体_GB2312" pitchFamily="49" charset="-122"/>
                    </a:rPr>
                    <a:t>T = y</a:t>
                  </a:r>
                  <a:endParaRPr kumimoji="1" lang="en-US" altLang="zh-CN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2581" name="Group 78"/>
              <p:cNvGrpSpPr/>
              <p:nvPr/>
            </p:nvGrpSpPr>
            <p:grpSpPr bwMode="auto">
              <a:xfrm>
                <a:off x="4583" y="2213"/>
                <a:ext cx="864" cy="250"/>
                <a:chOff x="4800" y="2218"/>
                <a:chExt cx="864" cy="250"/>
              </a:xfrm>
            </p:grpSpPr>
            <p:sp>
              <p:nvSpPr>
                <p:cNvPr id="22589" name="Rectangle 50"/>
                <p:cNvSpPr>
                  <a:spLocks noChangeArrowheads="1"/>
                </p:cNvSpPr>
                <p:nvPr/>
              </p:nvSpPr>
              <p:spPr bwMode="auto">
                <a:xfrm>
                  <a:off x="4800" y="2223"/>
                  <a:ext cx="864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2259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908" y="2218"/>
                  <a:ext cx="6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dirty="0">
                      <a:solidFill>
                        <a:srgbClr val="FFFFFF"/>
                      </a:solidFill>
                      <a:ea typeface="楷体_GB2312" pitchFamily="49" charset="-122"/>
                    </a:rPr>
                    <a:t>print (y)</a:t>
                  </a:r>
                  <a:endParaRPr kumimoji="1" lang="en-US" altLang="zh-CN" dirty="0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22582" name="Line 57"/>
              <p:cNvSpPr>
                <a:spLocks noChangeShapeType="1"/>
              </p:cNvSpPr>
              <p:nvPr/>
            </p:nvSpPr>
            <p:spPr bwMode="auto">
              <a:xfrm flipH="1">
                <a:off x="4584" y="1354"/>
                <a:ext cx="25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3" name="Line 58"/>
              <p:cNvSpPr>
                <a:spLocks noChangeShapeType="1"/>
              </p:cNvSpPr>
              <p:nvPr/>
            </p:nvSpPr>
            <p:spPr bwMode="auto">
              <a:xfrm>
                <a:off x="5189" y="1368"/>
                <a:ext cx="239" cy="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4" name="Line 59"/>
              <p:cNvSpPr>
                <a:spLocks noChangeShapeType="1"/>
              </p:cNvSpPr>
              <p:nvPr/>
            </p:nvSpPr>
            <p:spPr bwMode="auto">
              <a:xfrm>
                <a:off x="4582" y="1922"/>
                <a:ext cx="256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5" name="Line 60"/>
              <p:cNvSpPr>
                <a:spLocks noChangeShapeType="1"/>
              </p:cNvSpPr>
              <p:nvPr/>
            </p:nvSpPr>
            <p:spPr bwMode="auto">
              <a:xfrm flipH="1">
                <a:off x="5213" y="1923"/>
                <a:ext cx="214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86" name="Text Box 65"/>
              <p:cNvSpPr txBox="1">
                <a:spLocks noChangeArrowheads="1"/>
              </p:cNvSpPr>
              <p:nvPr/>
            </p:nvSpPr>
            <p:spPr bwMode="auto">
              <a:xfrm>
                <a:off x="4339" y="111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10</a:t>
                </a:r>
                <a:endParaRPr kumimoji="1" lang="en-US" altLang="zh-CN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587" name="Text Box 67"/>
              <p:cNvSpPr txBox="1">
                <a:spLocks noChangeArrowheads="1"/>
              </p:cNvSpPr>
              <p:nvPr/>
            </p:nvSpPr>
            <p:spPr bwMode="auto">
              <a:xfrm>
                <a:off x="4902" y="16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12</a:t>
                </a:r>
                <a:endParaRPr kumimoji="1" lang="en-US" altLang="zh-CN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588" name="Text Box 68"/>
              <p:cNvSpPr txBox="1">
                <a:spLocks noChangeArrowheads="1"/>
              </p:cNvSpPr>
              <p:nvPr/>
            </p:nvSpPr>
            <p:spPr bwMode="auto">
              <a:xfrm>
                <a:off x="4357" y="221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13</a:t>
                </a:r>
                <a:endParaRPr kumimoji="1" lang="en-US" altLang="zh-CN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242757" name="Text Box 69"/>
          <p:cNvSpPr txBox="1">
            <a:spLocks noChangeArrowheads="1"/>
          </p:cNvSpPr>
          <p:nvPr/>
        </p:nvSpPr>
        <p:spPr bwMode="auto">
          <a:xfrm>
            <a:off x="6953775" y="3422731"/>
            <a:ext cx="206943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ts val="30"/>
              </a:spcBef>
              <a:spcAft>
                <a:spcPct val="0"/>
              </a:spcAft>
            </a:pPr>
            <a:r>
              <a:rPr kumimoji="1" lang="en-US" altLang="zh-CN" sz="2400" b="0" u="sng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Last </a:t>
            </a:r>
            <a:r>
              <a:rPr kumimoji="1" lang="en-US" altLang="zh-CN" sz="2400" b="0" u="sng" dirty="0" err="1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Defs</a:t>
            </a:r>
            <a:br>
              <a:rPr kumimoji="1" lang="en-US" altLang="zh-CN" sz="2400" b="0" u="sng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</a:br>
            <a:r>
              <a:rPr kumimoji="1"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2, 3</a:t>
            </a:r>
            <a:endParaRPr kumimoji="1"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楷体_GB2312" pitchFamily="49" charset="-122"/>
            </a:endParaRPr>
          </a:p>
          <a:p>
            <a:pPr algn="ctr" fontAlgn="base">
              <a:spcBef>
                <a:spcPts val="30"/>
              </a:spcBef>
              <a:spcAft>
                <a:spcPct val="0"/>
              </a:spcAft>
            </a:pPr>
            <a:r>
              <a:rPr kumimoji="1" lang="en-US" altLang="zh-CN" sz="2400" b="0" u="sng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First Uses</a:t>
            </a:r>
            <a:br>
              <a:rPr kumimoji="1"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</a:br>
            <a:r>
              <a:rPr kumimoji="1"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11, 12</a:t>
            </a:r>
            <a:endParaRPr kumimoji="1"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pSp>
        <p:nvGrpSpPr>
          <p:cNvPr id="22549" name="Group 87"/>
          <p:cNvGrpSpPr/>
          <p:nvPr/>
        </p:nvGrpSpPr>
        <p:grpSpPr bwMode="auto">
          <a:xfrm>
            <a:off x="3853704" y="1235077"/>
            <a:ext cx="1905000" cy="2835275"/>
            <a:chOff x="2736" y="778"/>
            <a:chExt cx="1200" cy="1786"/>
          </a:xfrm>
        </p:grpSpPr>
        <p:grpSp>
          <p:nvGrpSpPr>
            <p:cNvPr id="22551" name="Group 81"/>
            <p:cNvGrpSpPr/>
            <p:nvPr/>
          </p:nvGrpSpPr>
          <p:grpSpPr bwMode="auto">
            <a:xfrm>
              <a:off x="2934" y="778"/>
              <a:ext cx="576" cy="250"/>
              <a:chOff x="2928" y="778"/>
              <a:chExt cx="576" cy="250"/>
            </a:xfrm>
          </p:grpSpPr>
          <p:sp>
            <p:nvSpPr>
              <p:cNvPr id="22569" name="Rectangle 29"/>
              <p:cNvSpPr>
                <a:spLocks noChangeArrowheads="1"/>
              </p:cNvSpPr>
              <p:nvPr/>
            </p:nvSpPr>
            <p:spPr bwMode="auto">
              <a:xfrm>
                <a:off x="2928" y="783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sp>
            <p:nvSpPr>
              <p:cNvPr id="22570" name="Text Box 30"/>
              <p:cNvSpPr txBox="1">
                <a:spLocks noChangeArrowheads="1"/>
              </p:cNvSpPr>
              <p:nvPr/>
            </p:nvSpPr>
            <p:spPr bwMode="auto">
              <a:xfrm>
                <a:off x="2957" y="778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FF"/>
                    </a:solidFill>
                    <a:ea typeface="楷体_GB2312" pitchFamily="49" charset="-122"/>
                  </a:rPr>
                  <a:t>x = 5</a:t>
                </a:r>
                <a:endParaRPr kumimoji="1" lang="en-US" altLang="zh-CN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2552" name="Group 82"/>
            <p:cNvGrpSpPr/>
            <p:nvPr/>
          </p:nvGrpSpPr>
          <p:grpSpPr bwMode="auto">
            <a:xfrm>
              <a:off x="2935" y="1306"/>
              <a:ext cx="576" cy="250"/>
              <a:chOff x="2941" y="1306"/>
              <a:chExt cx="576" cy="250"/>
            </a:xfrm>
          </p:grpSpPr>
          <p:sp>
            <p:nvSpPr>
              <p:cNvPr id="22567" name="Rectangle 32"/>
              <p:cNvSpPr>
                <a:spLocks noChangeArrowheads="1"/>
              </p:cNvSpPr>
              <p:nvPr/>
            </p:nvSpPr>
            <p:spPr bwMode="auto">
              <a:xfrm>
                <a:off x="2941" y="1311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sp>
            <p:nvSpPr>
              <p:cNvPr id="22568" name="Text Box 33"/>
              <p:cNvSpPr txBox="1">
                <a:spLocks noChangeArrowheads="1"/>
              </p:cNvSpPr>
              <p:nvPr/>
            </p:nvSpPr>
            <p:spPr bwMode="auto">
              <a:xfrm>
                <a:off x="2952" y="1306"/>
                <a:ext cx="5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FF"/>
                    </a:solidFill>
                    <a:ea typeface="楷体_GB2312" pitchFamily="49" charset="-122"/>
                  </a:rPr>
                  <a:t>x = 4</a:t>
                </a:r>
                <a:endParaRPr kumimoji="1" lang="en-US" altLang="zh-CN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2553" name="Group 83"/>
            <p:cNvGrpSpPr/>
            <p:nvPr/>
          </p:nvGrpSpPr>
          <p:grpSpPr bwMode="auto">
            <a:xfrm>
              <a:off x="3360" y="1810"/>
              <a:ext cx="576" cy="250"/>
              <a:chOff x="3360" y="1920"/>
              <a:chExt cx="576" cy="250"/>
            </a:xfrm>
          </p:grpSpPr>
          <p:sp>
            <p:nvSpPr>
              <p:cNvPr id="22565" name="Rectangle 35"/>
              <p:cNvSpPr>
                <a:spLocks noChangeArrowheads="1"/>
              </p:cNvSpPr>
              <p:nvPr/>
            </p:nvSpPr>
            <p:spPr bwMode="auto">
              <a:xfrm>
                <a:off x="3360" y="1925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sp>
            <p:nvSpPr>
              <p:cNvPr id="22566" name="Text Box 36"/>
              <p:cNvSpPr txBox="1">
                <a:spLocks noChangeArrowheads="1"/>
              </p:cNvSpPr>
              <p:nvPr/>
            </p:nvSpPr>
            <p:spPr bwMode="auto">
              <a:xfrm>
                <a:off x="3393" y="1920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FF"/>
                    </a:solidFill>
                    <a:ea typeface="楷体_GB2312" pitchFamily="49" charset="-122"/>
                  </a:rPr>
                  <a:t>x = 3</a:t>
                </a:r>
                <a:endParaRPr kumimoji="1" lang="en-US" altLang="zh-CN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2554" name="Group 84"/>
            <p:cNvGrpSpPr/>
            <p:nvPr/>
          </p:nvGrpSpPr>
          <p:grpSpPr bwMode="auto">
            <a:xfrm>
              <a:off x="2934" y="2314"/>
              <a:ext cx="576" cy="250"/>
              <a:chOff x="2928" y="2314"/>
              <a:chExt cx="576" cy="250"/>
            </a:xfrm>
          </p:grpSpPr>
          <p:sp>
            <p:nvSpPr>
              <p:cNvPr id="22563" name="Rectangle 38"/>
              <p:cNvSpPr>
                <a:spLocks noChangeArrowheads="1"/>
              </p:cNvSpPr>
              <p:nvPr/>
            </p:nvSpPr>
            <p:spPr bwMode="auto">
              <a:xfrm>
                <a:off x="2928" y="2319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sp>
            <p:nvSpPr>
              <p:cNvPr id="22564" name="Text Box 39"/>
              <p:cNvSpPr txBox="1">
                <a:spLocks noChangeArrowheads="1"/>
              </p:cNvSpPr>
              <p:nvPr/>
            </p:nvSpPr>
            <p:spPr bwMode="auto">
              <a:xfrm>
                <a:off x="3000" y="231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FF"/>
                    </a:solidFill>
                    <a:ea typeface="楷体_GB2312" pitchFamily="49" charset="-122"/>
                  </a:rPr>
                  <a:t>B (x)</a:t>
                </a:r>
                <a:endParaRPr kumimoji="1" lang="en-US" altLang="zh-CN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2555" name="Line 52"/>
            <p:cNvSpPr>
              <a:spLocks noChangeShapeType="1"/>
            </p:cNvSpPr>
            <p:nvPr/>
          </p:nvSpPr>
          <p:spPr bwMode="auto">
            <a:xfrm>
              <a:off x="3222" y="101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6" name="Line 53"/>
            <p:cNvSpPr>
              <a:spLocks noChangeShapeType="1"/>
            </p:cNvSpPr>
            <p:nvPr/>
          </p:nvSpPr>
          <p:spPr bwMode="auto">
            <a:xfrm>
              <a:off x="3408" y="1546"/>
              <a:ext cx="216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7" name="Line 54"/>
            <p:cNvSpPr>
              <a:spLocks noChangeShapeType="1"/>
            </p:cNvSpPr>
            <p:nvPr/>
          </p:nvSpPr>
          <p:spPr bwMode="auto">
            <a:xfrm>
              <a:off x="3222" y="154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8" name="Line 55"/>
            <p:cNvSpPr>
              <a:spLocks noChangeShapeType="1"/>
            </p:cNvSpPr>
            <p:nvPr/>
          </p:nvSpPr>
          <p:spPr bwMode="auto">
            <a:xfrm flipH="1">
              <a:off x="3360" y="2054"/>
              <a:ext cx="305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Text Box 61"/>
            <p:cNvSpPr txBox="1">
              <a:spLocks noChangeArrowheads="1"/>
            </p:cNvSpPr>
            <p:nvPr/>
          </p:nvSpPr>
          <p:spPr bwMode="auto">
            <a:xfrm>
              <a:off x="2736" y="77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1</a:t>
              </a:r>
              <a:endParaRPr kumimoji="1" lang="en-US" altLang="zh-CN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2560" name="Text Box 62"/>
            <p:cNvSpPr txBox="1">
              <a:spLocks noChangeArrowheads="1"/>
            </p:cNvSpPr>
            <p:nvPr/>
          </p:nvSpPr>
          <p:spPr bwMode="auto">
            <a:xfrm>
              <a:off x="2736" y="130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2</a:t>
              </a:r>
              <a:endParaRPr kumimoji="1" lang="en-US" altLang="zh-CN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2561" name="Text Box 63"/>
            <p:cNvSpPr txBox="1">
              <a:spLocks noChangeArrowheads="1"/>
            </p:cNvSpPr>
            <p:nvPr/>
          </p:nvSpPr>
          <p:spPr bwMode="auto">
            <a:xfrm>
              <a:off x="3195" y="18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3</a:t>
              </a:r>
              <a:endParaRPr kumimoji="1" lang="en-US" altLang="zh-CN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2562" name="Text Box 64"/>
            <p:cNvSpPr txBox="1">
              <a:spLocks noChangeArrowheads="1"/>
            </p:cNvSpPr>
            <p:nvPr/>
          </p:nvSpPr>
          <p:spPr bwMode="auto">
            <a:xfrm>
              <a:off x="2736" y="231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4</a:t>
              </a:r>
              <a:endParaRPr kumimoji="1" lang="en-US" altLang="zh-CN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sp>
        <p:nvSpPr>
          <p:cNvPr id="22548" name="Date Placeholder 7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3687446" y="4587875"/>
            <a:ext cx="2831465" cy="1990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ts val="50"/>
              </a:spcBef>
              <a:spcAft>
                <a:spcPct val="0"/>
              </a:spcAft>
            </a:pPr>
            <a:r>
              <a:rPr kumimoji="1" lang="en-US" altLang="zh-CN" sz="2400" b="0" u="sng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DU Pairs</a:t>
            </a:r>
            <a:endParaRPr kumimoji="1" lang="en-US" altLang="zh-CN" sz="2400" b="0" u="sng" dirty="0">
              <a:solidFill>
                <a:srgbClr val="FFFFFF"/>
              </a:solidFill>
              <a:latin typeface="Gill Sans MT" panose="020B0502020104020203" pitchFamily="34" charset="0"/>
              <a:ea typeface="楷体_GB2312" pitchFamily="49" charset="-122"/>
            </a:endParaRPr>
          </a:p>
          <a:p>
            <a:pPr fontAlgn="base">
              <a:spcBef>
                <a:spcPts val="50"/>
              </a:spcBef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(A,  x, 2)—(B, y, 11)</a:t>
            </a:r>
            <a:endParaRPr kumimoji="1"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楷体_GB2312" pitchFamily="49" charset="-122"/>
            </a:endParaRPr>
          </a:p>
          <a:p>
            <a:pPr fontAlgn="base">
              <a:spcBef>
                <a:spcPts val="50"/>
              </a:spcBef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(A,  x, 2)—(B, y, 12)</a:t>
            </a:r>
            <a:endParaRPr kumimoji="1"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楷体_GB2312" pitchFamily="49" charset="-122"/>
            </a:endParaRPr>
          </a:p>
          <a:p>
            <a:pPr fontAlgn="base">
              <a:spcBef>
                <a:spcPts val="50"/>
              </a:spcBef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(A,  x, 3)—(B, y, 11)</a:t>
            </a:r>
            <a:endParaRPr kumimoji="1"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楷体_GB2312" pitchFamily="49" charset="-122"/>
            </a:endParaRPr>
          </a:p>
          <a:p>
            <a:pPr fontAlgn="base">
              <a:spcBef>
                <a:spcPts val="50"/>
              </a:spcBef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(A,  x, 3)—(B, y, 12)</a:t>
            </a:r>
            <a:endParaRPr kumimoji="1"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44" grpId="0" bldLvl="0" animBg="1"/>
      <p:bldP spid="242757" grpId="0" bldLvl="0" animBg="1" autoUpdateAnimBg="0"/>
      <p:bldP spid="73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  <a:endParaRPr lang="en-US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  <a:endParaRPr lang="en-US" smtClean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Round Trips</a:t>
            </a:r>
            <a:endParaRPr lang="en-US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3" y="1085850"/>
            <a:ext cx="8867775" cy="935038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Round-Trip Path</a:t>
            </a:r>
            <a:r>
              <a:rPr lang="en-US" sz="2400" dirty="0" smtClean="0"/>
              <a:t> : </a:t>
            </a:r>
            <a:r>
              <a:rPr lang="en-US" sz="2400" i="1" dirty="0" smtClean="0"/>
              <a:t>A prime path that starts and ends at the same node</a:t>
            </a:r>
            <a:endParaRPr lang="en-US" sz="2400" i="1" dirty="0" smtClean="0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963738" y="2159995"/>
            <a:ext cx="8262937" cy="10147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Simple Round Trip Coverage (SRTC)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: TR contains at least one round-trip path for each reachable node in G that begins and ends a round-trip path.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1909763" y="3777658"/>
            <a:ext cx="8262937" cy="70675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000" u="sng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Complete Round Trip Coverage (CRTC)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ea"/>
              </a:rPr>
              <a:t> : TR contains all round-trip paths for each reachable node in G.</a:t>
            </a:r>
            <a:endParaRPr lang="en-US" sz="200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ea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662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These criteria </a:t>
            </a:r>
            <a:r>
              <a:rPr lang="en-US" sz="2400" b="0" dirty="0">
                <a:solidFill>
                  <a:schemeClr val="accent1"/>
                </a:solidFill>
                <a:latin typeface="+mn-ea"/>
                <a:cs typeface="+mn-ea"/>
              </a:rPr>
              <a:t>omit nodes and edges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 that are not in round trips</a:t>
            </a:r>
            <a:endParaRPr lang="en-US" sz="2400" b="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+mn-ea"/>
                <a:cs typeface="+mn-ea"/>
              </a:rPr>
              <a:t>Thus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, they do </a:t>
            </a:r>
            <a:r>
              <a:rPr lang="en-US" sz="2400" b="0" dirty="0">
                <a:solidFill>
                  <a:schemeClr val="accent1"/>
                </a:solidFill>
                <a:latin typeface="+mn-ea"/>
                <a:cs typeface="+mn-ea"/>
              </a:rPr>
              <a:t>not</a:t>
            </a:r>
            <a:r>
              <a:rPr lang="en-US" sz="2400" b="0" dirty="0">
                <a:solidFill>
                  <a:schemeClr val="tx1"/>
                </a:solidFill>
                <a:latin typeface="+mn-ea"/>
                <a:cs typeface="+mn-ea"/>
              </a:rPr>
              <a:t> subsume edge-pair, edge, or node coverage</a:t>
            </a:r>
            <a:endParaRPr lang="en-US" sz="2400" b="0" i="1" dirty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bldLvl="0" animBg="1" autoUpdateAnimBg="0"/>
      <p:bldP spid="200709" grpId="0" bldLvl="0" animBg="1" autoUpdateAnimBg="0"/>
      <p:bldP spid="2007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7A261D-EFED-4D0B-A617-843431E079A0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1554163" y="968375"/>
            <a:ext cx="4386194" cy="56489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 // Program to compute the quadratic root for two numbers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2 import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java.lang.Math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 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4 class Quadratic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5 {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6  private static float 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Root1, Root2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7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8  public static void main (String[]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)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9  {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10    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X, Y, Z;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11    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boolean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ok;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12    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controlFlag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(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[0]);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13     if (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controlFlag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== 1)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14     {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15          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(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[1]);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16          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Y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(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[2]);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17          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Z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(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[3]);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18      }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19     else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20     {</a:t>
            </a:r>
            <a:endParaRPr kumimoji="1" lang="en-US" altLang="zh-CN" sz="1600" dirty="0">
              <a:solidFill>
                <a:srgbClr val="FFFFFF"/>
              </a:solidFill>
              <a:ea typeface="楷体_GB2312" pitchFamily="49" charset="-122"/>
            </a:endParaRPr>
          </a:p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21           </a:t>
            </a:r>
            <a:r>
              <a:rPr kumimoji="1" lang="en-US" altLang="zh-CN" sz="1600" dirty="0">
                <a:solidFill>
                  <a:srgbClr val="FFFF00"/>
                </a:solidFill>
                <a:ea typeface="SimSun" panose="02010600030101010101" pitchFamily="2" charset="-122"/>
              </a:rPr>
              <a:t>X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 = 10;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22           </a:t>
            </a:r>
            <a:r>
              <a:rPr kumimoji="1" lang="en-US" altLang="zh-CN" sz="1600" dirty="0">
                <a:solidFill>
                  <a:srgbClr val="FFFF00"/>
                </a:solidFill>
                <a:ea typeface="SimSun" panose="02010600030101010101" pitchFamily="2" charset="-122"/>
              </a:rPr>
              <a:t>Y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 = 9;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23           </a:t>
            </a:r>
            <a:r>
              <a:rPr kumimoji="1" lang="en-US" altLang="zh-CN" sz="1600" dirty="0">
                <a:solidFill>
                  <a:srgbClr val="FFFF00"/>
                </a:solidFill>
                <a:ea typeface="SimSun" panose="02010600030101010101" pitchFamily="2" charset="-122"/>
              </a:rPr>
              <a:t>Z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 = 12;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24      }</a:t>
            </a:r>
            <a:endParaRPr kumimoji="1" lang="en-US" altLang="zh-CN" sz="1600" dirty="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5940358" y="703264"/>
            <a:ext cx="4697481" cy="54476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25              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ok = Root (X, Y, Z);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26              if (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ok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)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27               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System.out.println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28                      (“Quadratic: ” + 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Root1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+ 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Root2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);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29              else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30                 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System.out.println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(“No Solution.”);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31    }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32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33 // Three positive integers, finds quadratic root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34    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private static </a:t>
            </a:r>
            <a:r>
              <a:rPr kumimoji="1" lang="en-US" altLang="zh-CN" sz="1400" dirty="0" err="1">
                <a:solidFill>
                  <a:srgbClr val="FFFF00"/>
                </a:solidFill>
                <a:ea typeface="楷体_GB2312" pitchFamily="49" charset="-122"/>
              </a:rPr>
              <a:t>boolean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 Root (</a:t>
            </a:r>
            <a:r>
              <a:rPr kumimoji="1" lang="en-US" altLang="zh-CN" sz="1600" dirty="0" err="1">
                <a:solidFill>
                  <a:srgbClr val="FFFF00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 A, </a:t>
            </a:r>
            <a:r>
              <a:rPr kumimoji="1" lang="en-US" altLang="zh-CN" sz="1600" dirty="0" err="1">
                <a:solidFill>
                  <a:srgbClr val="FFFF00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 B, </a:t>
            </a:r>
            <a:r>
              <a:rPr kumimoji="1" lang="en-US" altLang="zh-CN" sz="1600" dirty="0" err="1">
                <a:solidFill>
                  <a:srgbClr val="FFFF00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 C)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35    {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36        double D;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37        </a:t>
            </a:r>
            <a:r>
              <a:rPr kumimoji="1" lang="en-US" altLang="zh-CN" sz="1600" dirty="0" err="1">
                <a:solidFill>
                  <a:srgbClr val="FFFFFF"/>
                </a:solidFill>
                <a:ea typeface="楷体_GB2312" pitchFamily="49" charset="-122"/>
              </a:rPr>
              <a:t>boolean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Result;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38        D = (double) (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B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*B) -  (double) (4.0*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*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C 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);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39        if (D &lt; 0.0)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40        {</a:t>
            </a:r>
            <a:b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41            </a:t>
            </a:r>
            <a:r>
              <a:rPr kumimoji="1" lang="en-US" altLang="zh-CN" sz="1600" dirty="0">
                <a:solidFill>
                  <a:srgbClr val="FFFF00"/>
                </a:solidFill>
                <a:ea typeface="楷体_GB2312" pitchFamily="49" charset="-122"/>
              </a:rPr>
              <a:t>Result</a:t>
            </a:r>
            <a:r>
              <a:rPr kumimoji="1" lang="en-US" altLang="zh-CN" sz="1600" dirty="0">
                <a:solidFill>
                  <a:srgbClr val="FFFFFF"/>
                </a:solidFill>
                <a:ea typeface="楷体_GB2312" pitchFamily="49" charset="-122"/>
              </a:rPr>
              <a:t> = false;</a:t>
            </a:r>
            <a:endParaRPr kumimoji="1" lang="en-US" altLang="zh-CN" sz="1600" dirty="0">
              <a:solidFill>
                <a:srgbClr val="FFFFFF"/>
              </a:solidFill>
              <a:ea typeface="楷体_GB2312" pitchFamily="49" charset="-122"/>
            </a:endParaRPr>
          </a:p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42            </a:t>
            </a:r>
            <a:r>
              <a:rPr kumimoji="1" lang="en-US" altLang="zh-CN" sz="1600" dirty="0">
                <a:solidFill>
                  <a:srgbClr val="FFFF00"/>
                </a:solidFill>
                <a:ea typeface="SimSun" panose="02010600030101010101" pitchFamily="2" charset="-122"/>
              </a:rPr>
              <a:t>return (Result);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43        }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44        </a:t>
            </a:r>
            <a:r>
              <a:rPr kumimoji="1" lang="en-US" altLang="zh-CN" sz="1600" dirty="0">
                <a:solidFill>
                  <a:srgbClr val="FFFF00"/>
                </a:solidFill>
                <a:ea typeface="SimSun" panose="02010600030101010101" pitchFamily="2" charset="-122"/>
              </a:rPr>
              <a:t>Root1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 = (</a:t>
            </a:r>
            <a:r>
              <a:rPr kumimoji="1" lang="en-US" altLang="zh-CN" sz="1400" dirty="0">
                <a:solidFill>
                  <a:srgbClr val="FFFFFF"/>
                </a:solidFill>
                <a:ea typeface="SimSun" panose="02010600030101010101" pitchFamily="2" charset="-122"/>
              </a:rPr>
              <a:t>double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) ((-B + </a:t>
            </a:r>
            <a:r>
              <a:rPr kumimoji="1" lang="en-US" altLang="zh-CN" sz="1400" dirty="0" err="1">
                <a:solidFill>
                  <a:srgbClr val="FFFFFF"/>
                </a:solidFill>
                <a:ea typeface="SimSun" panose="02010600030101010101" pitchFamily="2" charset="-122"/>
              </a:rPr>
              <a:t>Math.sqr</a:t>
            </a:r>
            <a:r>
              <a:rPr kumimoji="1" lang="en-US" altLang="zh-CN" sz="1600" dirty="0" err="1">
                <a:solidFill>
                  <a:srgbClr val="FFFFFF"/>
                </a:solidFill>
                <a:ea typeface="SimSun" panose="02010600030101010101" pitchFamily="2" charset="-122"/>
              </a:rPr>
              <a:t>t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(D))/(2.0*A));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45        </a:t>
            </a:r>
            <a:r>
              <a:rPr kumimoji="1" lang="en-US" altLang="zh-CN" sz="1600" dirty="0">
                <a:solidFill>
                  <a:srgbClr val="FFFF00"/>
                </a:solidFill>
                <a:ea typeface="SimSun" panose="02010600030101010101" pitchFamily="2" charset="-122"/>
              </a:rPr>
              <a:t>Root2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 = (</a:t>
            </a:r>
            <a:r>
              <a:rPr kumimoji="1" lang="en-US" altLang="zh-CN" sz="1400" dirty="0">
                <a:solidFill>
                  <a:srgbClr val="FFFFFF"/>
                </a:solidFill>
                <a:ea typeface="SimSun" panose="02010600030101010101" pitchFamily="2" charset="-122"/>
              </a:rPr>
              <a:t>double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) ((-B – </a:t>
            </a:r>
            <a:r>
              <a:rPr kumimoji="1" lang="en-US" altLang="zh-CN" sz="1400" dirty="0" err="1">
                <a:solidFill>
                  <a:srgbClr val="FFFFFF"/>
                </a:solidFill>
                <a:ea typeface="SimSun" panose="02010600030101010101" pitchFamily="2" charset="-122"/>
              </a:rPr>
              <a:t>Math.sqrt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(D))/(2.0*A));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46        </a:t>
            </a:r>
            <a:r>
              <a:rPr kumimoji="1" lang="en-US" altLang="zh-CN" sz="1600" dirty="0">
                <a:solidFill>
                  <a:srgbClr val="FFFF00"/>
                </a:solidFill>
                <a:ea typeface="SimSun" panose="02010600030101010101" pitchFamily="2" charset="-122"/>
              </a:rPr>
              <a:t>Result</a:t>
            </a: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 = true;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47        </a:t>
            </a:r>
            <a:r>
              <a:rPr kumimoji="1" lang="en-US" altLang="zh-CN" sz="1600" dirty="0">
                <a:solidFill>
                  <a:srgbClr val="FFFF00"/>
                </a:solidFill>
                <a:ea typeface="SimSun" panose="02010600030101010101" pitchFamily="2" charset="-122"/>
              </a:rPr>
              <a:t>return (Result);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48    } // End method Root</a:t>
            </a:r>
            <a:b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600" dirty="0">
                <a:solidFill>
                  <a:srgbClr val="FFFFFF"/>
                </a:solidFill>
                <a:ea typeface="SimSun" panose="02010600030101010101" pitchFamily="2" charset="-122"/>
              </a:rPr>
              <a:t>49 } // End class Quadratic</a:t>
            </a:r>
            <a:endParaRPr kumimoji="1" lang="en-US" altLang="zh-CN" sz="1600" dirty="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3558" name="Rectangle 19"/>
          <p:cNvSpPr>
            <a:spLocks noChangeArrowheads="1"/>
          </p:cNvSpPr>
          <p:nvPr/>
        </p:nvSpPr>
        <p:spPr bwMode="auto">
          <a:xfrm>
            <a:off x="2209800" y="96839"/>
            <a:ext cx="77724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FFFF00"/>
                </a:solidFill>
              </a:rPr>
              <a:t>Example – Quadratic</a:t>
            </a:r>
            <a:endParaRPr lang="en-US" altLang="en-US" sz="3600">
              <a:solidFill>
                <a:srgbClr val="FFFF00"/>
              </a:solidFill>
            </a:endParaRPr>
          </a:p>
        </p:txBody>
      </p:sp>
      <p:sp>
        <p:nvSpPr>
          <p:cNvPr id="23559" name="Date Placeholder 7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AD04CD5-2204-4449-8338-004A7F6C3904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3048000" y="508000"/>
            <a:ext cx="6191250" cy="5849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 // Program to compute the quadratic root for two numbers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2 import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java.lang.Math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 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4 class Quadratic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5 {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6  private static float 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Root1, Root2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7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8  public static void main (String[]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)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9  {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10     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X, Y, Z;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11    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boolean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ok;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12    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controlFlag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(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[0]);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13     if (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controlFlag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== 1)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14     {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15          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(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[1]);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16          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Y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(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[2]);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17          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Z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(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[3]);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18      }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19     else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20     {</a:t>
            </a:r>
            <a:endParaRPr kumimoji="1" lang="en-US" altLang="zh-CN" sz="1800" dirty="0">
              <a:solidFill>
                <a:srgbClr val="FFFFFF"/>
              </a:solidFill>
              <a:ea typeface="楷体_GB2312" pitchFamily="49" charset="-122"/>
            </a:endParaRPr>
          </a:p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21           </a:t>
            </a:r>
            <a:r>
              <a:rPr kumimoji="1" lang="en-US" altLang="zh-CN" sz="1800" dirty="0">
                <a:solidFill>
                  <a:srgbClr val="FFFF00"/>
                </a:solidFill>
                <a:ea typeface="SimSun" panose="02010600030101010101" pitchFamily="2" charset="-122"/>
              </a:rPr>
              <a:t>X</a:t>
            </a: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 = 10;</a:t>
            </a:r>
            <a:b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22           </a:t>
            </a:r>
            <a:r>
              <a:rPr kumimoji="1" lang="en-US" altLang="zh-CN" sz="1800" dirty="0">
                <a:solidFill>
                  <a:srgbClr val="FFFF00"/>
                </a:solidFill>
                <a:ea typeface="SimSun" panose="02010600030101010101" pitchFamily="2" charset="-122"/>
              </a:rPr>
              <a:t>Y</a:t>
            </a: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 = 9;</a:t>
            </a:r>
            <a:b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23           </a:t>
            </a:r>
            <a:r>
              <a:rPr kumimoji="1" lang="en-US" altLang="zh-CN" sz="1800" dirty="0">
                <a:solidFill>
                  <a:srgbClr val="FFFF00"/>
                </a:solidFill>
                <a:ea typeface="SimSun" panose="02010600030101010101" pitchFamily="2" charset="-122"/>
              </a:rPr>
              <a:t>Z</a:t>
            </a: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 = 12;</a:t>
            </a:r>
            <a:b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24      }</a:t>
            </a:r>
            <a:endParaRPr kumimoji="1" lang="en-US" altLang="zh-CN" sz="1800" dirty="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633539" y="3733800"/>
            <a:ext cx="2663825" cy="2393950"/>
            <a:chOff x="69" y="2352"/>
            <a:chExt cx="1678" cy="1508"/>
          </a:xfrm>
        </p:grpSpPr>
        <p:sp>
          <p:nvSpPr>
            <p:cNvPr id="24587" name="Text Box 4"/>
            <p:cNvSpPr txBox="1">
              <a:spLocks noChangeArrowheads="1"/>
            </p:cNvSpPr>
            <p:nvPr/>
          </p:nvSpPr>
          <p:spPr bwMode="auto">
            <a:xfrm>
              <a:off x="69" y="2475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</a:t>
              </a:r>
              <a:r>
                <a:rPr kumimoji="1" lang="en-US" altLang="zh-CN" sz="2400" dirty="0" err="1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defs</a:t>
              </a:r>
              <a:endParaRPr kumimoji="1" lang="en-US" altLang="zh-CN" sz="2400" dirty="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4588" name="Oval 5"/>
            <p:cNvSpPr>
              <a:spLocks noChangeArrowheads="1"/>
            </p:cNvSpPr>
            <p:nvPr/>
          </p:nvSpPr>
          <p:spPr bwMode="auto">
            <a:xfrm>
              <a:off x="1421" y="2352"/>
              <a:ext cx="296" cy="5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89" name="Line 6"/>
            <p:cNvSpPr>
              <a:spLocks noChangeShapeType="1"/>
            </p:cNvSpPr>
            <p:nvPr/>
          </p:nvSpPr>
          <p:spPr bwMode="auto">
            <a:xfrm flipH="1">
              <a:off x="936" y="2622"/>
              <a:ext cx="46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1451" y="3320"/>
              <a:ext cx="296" cy="5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91" name="Line 8"/>
            <p:cNvSpPr>
              <a:spLocks noChangeShapeType="1"/>
            </p:cNvSpPr>
            <p:nvPr/>
          </p:nvSpPr>
          <p:spPr bwMode="auto">
            <a:xfrm flipH="1" flipV="1">
              <a:off x="924" y="2710"/>
              <a:ext cx="561" cy="68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5053014" y="1543050"/>
            <a:ext cx="4732337" cy="889000"/>
            <a:chOff x="2223" y="972"/>
            <a:chExt cx="2981" cy="560"/>
          </a:xfrm>
        </p:grpSpPr>
        <p:sp>
          <p:nvSpPr>
            <p:cNvPr id="24584" name="Text Box 10"/>
            <p:cNvSpPr txBox="1">
              <a:spLocks noChangeArrowheads="1"/>
            </p:cNvSpPr>
            <p:nvPr/>
          </p:nvSpPr>
          <p:spPr bwMode="auto">
            <a:xfrm>
              <a:off x="3678" y="1009"/>
              <a:ext cx="1526" cy="523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shared variables</a:t>
              </a:r>
              <a:endParaRPr kumimoji="1" lang="en-US" altLang="zh-CN" sz="2400" dirty="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4585" name="Oval 11"/>
            <p:cNvSpPr>
              <a:spLocks noChangeArrowheads="1"/>
            </p:cNvSpPr>
            <p:nvPr/>
          </p:nvSpPr>
          <p:spPr bwMode="auto">
            <a:xfrm>
              <a:off x="2223" y="972"/>
              <a:ext cx="1002" cy="37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86" name="Line 12"/>
            <p:cNvSpPr>
              <a:spLocks noChangeShapeType="1"/>
            </p:cNvSpPr>
            <p:nvPr/>
          </p:nvSpPr>
          <p:spPr bwMode="auto">
            <a:xfrm flipH="1">
              <a:off x="3218" y="1159"/>
              <a:ext cx="46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4583" name="Date Placeholder 1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E7A372E-49B1-4C59-9BAB-EF16F0A25833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3429001" y="274639"/>
            <a:ext cx="6392863" cy="6307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25              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ok = Root (X, Y, Z);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26              if (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ok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)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27               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System.out.println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28                      (“Quadratic: ” + 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Root1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+ 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Root2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);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29              else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30                 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System.out.println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(“No Solution.”);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31    }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32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33    // Three positive integers, finds the quadratic root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34    private static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boolean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Root (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A,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B,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C)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35    {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36        double D;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37        </a:t>
            </a:r>
            <a:r>
              <a:rPr kumimoji="1" lang="en-US" altLang="zh-CN" sz="1800" dirty="0" err="1">
                <a:solidFill>
                  <a:srgbClr val="FFFFFF"/>
                </a:solidFill>
                <a:ea typeface="楷体_GB2312" pitchFamily="49" charset="-122"/>
              </a:rPr>
              <a:t>boolean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Result;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38        D = (double) (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B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*B) - (double) (4.0*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*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C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);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39        if (D &lt; 0.0)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40        {</a:t>
            </a:r>
            <a:b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41            </a:t>
            </a:r>
            <a:r>
              <a:rPr kumimoji="1" lang="en-US" altLang="zh-CN" sz="1800" dirty="0">
                <a:solidFill>
                  <a:srgbClr val="FFFF00"/>
                </a:solidFill>
                <a:ea typeface="楷体_GB2312" pitchFamily="49" charset="-122"/>
              </a:rPr>
              <a:t>Result</a:t>
            </a:r>
            <a:r>
              <a:rPr kumimoji="1" lang="en-US" altLang="zh-CN" sz="1800" dirty="0">
                <a:solidFill>
                  <a:srgbClr val="FFFFFF"/>
                </a:solidFill>
                <a:ea typeface="楷体_GB2312" pitchFamily="49" charset="-122"/>
              </a:rPr>
              <a:t> = false;</a:t>
            </a:r>
            <a:endParaRPr kumimoji="1" lang="en-US" altLang="zh-CN" sz="1800" dirty="0">
              <a:solidFill>
                <a:srgbClr val="FFFFFF"/>
              </a:solidFill>
              <a:ea typeface="楷体_GB2312" pitchFamily="49" charset="-122"/>
            </a:endParaRPr>
          </a:p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42            </a:t>
            </a:r>
            <a:r>
              <a:rPr kumimoji="1" lang="en-US" altLang="zh-CN" sz="1800" dirty="0">
                <a:solidFill>
                  <a:srgbClr val="FFFF00"/>
                </a:solidFill>
                <a:ea typeface="SimSun" panose="02010600030101010101" pitchFamily="2" charset="-122"/>
              </a:rPr>
              <a:t>return (Result);</a:t>
            </a:r>
            <a:b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43        }</a:t>
            </a:r>
            <a:b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44        </a:t>
            </a:r>
            <a:r>
              <a:rPr kumimoji="1" lang="en-US" altLang="zh-CN" sz="1800" dirty="0">
                <a:solidFill>
                  <a:srgbClr val="FFFF00"/>
                </a:solidFill>
                <a:ea typeface="SimSun" panose="02010600030101010101" pitchFamily="2" charset="-122"/>
              </a:rPr>
              <a:t>Root1</a:t>
            </a: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 = (double) ((-B + </a:t>
            </a:r>
            <a:r>
              <a:rPr kumimoji="1" lang="en-US" altLang="zh-CN" sz="1800" dirty="0" err="1">
                <a:solidFill>
                  <a:srgbClr val="FFFFFF"/>
                </a:solidFill>
                <a:ea typeface="SimSun" panose="02010600030101010101" pitchFamily="2" charset="-122"/>
              </a:rPr>
              <a:t>Math.sqrt</a:t>
            </a: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 (D)) / (2.0*A));</a:t>
            </a:r>
            <a:b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45        </a:t>
            </a:r>
            <a:r>
              <a:rPr kumimoji="1" lang="en-US" altLang="zh-CN" sz="1800" dirty="0">
                <a:solidFill>
                  <a:srgbClr val="FFFF00"/>
                </a:solidFill>
                <a:ea typeface="SimSun" panose="02010600030101010101" pitchFamily="2" charset="-122"/>
              </a:rPr>
              <a:t>Root2</a:t>
            </a: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 = (double) ((-B – </a:t>
            </a:r>
            <a:r>
              <a:rPr kumimoji="1" lang="en-US" altLang="zh-CN" sz="1800" dirty="0" err="1">
                <a:solidFill>
                  <a:srgbClr val="FFFFFF"/>
                </a:solidFill>
                <a:ea typeface="SimSun" panose="02010600030101010101" pitchFamily="2" charset="-122"/>
              </a:rPr>
              <a:t>Math.sqrt</a:t>
            </a: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 (D)) / (2.0*A));</a:t>
            </a:r>
            <a:b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46        </a:t>
            </a:r>
            <a:r>
              <a:rPr kumimoji="1" lang="en-US" altLang="zh-CN" sz="1800" dirty="0">
                <a:solidFill>
                  <a:srgbClr val="FFFF00"/>
                </a:solidFill>
                <a:ea typeface="SimSun" panose="02010600030101010101" pitchFamily="2" charset="-122"/>
              </a:rPr>
              <a:t>Result</a:t>
            </a: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 = true;</a:t>
            </a:r>
            <a:b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47        </a:t>
            </a:r>
            <a:r>
              <a:rPr kumimoji="1" lang="en-US" altLang="zh-CN" sz="1800" dirty="0">
                <a:solidFill>
                  <a:srgbClr val="FFFF00"/>
                </a:solidFill>
                <a:ea typeface="SimSun" panose="02010600030101010101" pitchFamily="2" charset="-122"/>
              </a:rPr>
              <a:t>return (Result);</a:t>
            </a:r>
            <a:b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48    } / /End method Root</a:t>
            </a:r>
            <a:br>
              <a:rPr kumimoji="1" lang="en-US" altLang="zh-CN" sz="1800">
                <a:solidFill>
                  <a:srgbClr val="FFFFFF"/>
                </a:solidFill>
                <a:ea typeface="SimSun" panose="02010600030101010101" pitchFamily="2" charset="-122"/>
              </a:rPr>
            </a:br>
            <a:r>
              <a:rPr kumimoji="1" lang="en-US" altLang="zh-CN" sz="1800">
                <a:solidFill>
                  <a:srgbClr val="FFFFFF"/>
                </a:solidFill>
                <a:ea typeface="SimSun" panose="02010600030101010101" pitchFamily="2" charset="-122"/>
              </a:rPr>
              <a:t>49 </a:t>
            </a:r>
            <a:r>
              <a:rPr kumimoji="1" lang="en-US" altLang="zh-CN" sz="1800" dirty="0">
                <a:solidFill>
                  <a:srgbClr val="FFFFFF"/>
                </a:solidFill>
                <a:ea typeface="SimSun" panose="02010600030101010101" pitchFamily="2" charset="-122"/>
              </a:rPr>
              <a:t>} // End class Quadratic</a:t>
            </a:r>
            <a:endParaRPr kumimoji="1" lang="en-US" altLang="zh-CN" sz="1800" dirty="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716089" y="3941763"/>
            <a:ext cx="3394075" cy="476250"/>
            <a:chOff x="121" y="2483"/>
            <a:chExt cx="2138" cy="300"/>
          </a:xfrm>
        </p:grpSpPr>
        <p:sp>
          <p:nvSpPr>
            <p:cNvPr id="25623" name="Text Box 4"/>
            <p:cNvSpPr txBox="1">
              <a:spLocks noChangeArrowheads="1"/>
            </p:cNvSpPr>
            <p:nvPr/>
          </p:nvSpPr>
          <p:spPr bwMode="auto">
            <a:xfrm>
              <a:off x="121" y="2483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last-def</a:t>
              </a:r>
              <a:endParaRPr kumimoji="1" lang="en-US" altLang="zh-CN" sz="240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5624" name="Oval 5"/>
            <p:cNvSpPr>
              <a:spLocks noChangeArrowheads="1"/>
            </p:cNvSpPr>
            <p:nvPr/>
          </p:nvSpPr>
          <p:spPr bwMode="auto">
            <a:xfrm>
              <a:off x="1775" y="2486"/>
              <a:ext cx="484" cy="29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5" name="Line 6"/>
            <p:cNvSpPr>
              <a:spLocks noChangeShapeType="1"/>
            </p:cNvSpPr>
            <p:nvPr/>
          </p:nvSpPr>
          <p:spPr bwMode="auto">
            <a:xfrm flipH="1">
              <a:off x="979" y="2633"/>
              <a:ext cx="7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1716088" y="436563"/>
            <a:ext cx="6519862" cy="971550"/>
            <a:chOff x="121" y="275"/>
            <a:chExt cx="4107" cy="612"/>
          </a:xfrm>
        </p:grpSpPr>
        <p:sp>
          <p:nvSpPr>
            <p:cNvPr id="25618" name="Text Box 8"/>
            <p:cNvSpPr txBox="1">
              <a:spLocks noChangeArrowheads="1"/>
            </p:cNvSpPr>
            <p:nvPr/>
          </p:nvSpPr>
          <p:spPr bwMode="auto">
            <a:xfrm>
              <a:off x="121" y="275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first-use</a:t>
              </a:r>
              <a:endParaRPr kumimoji="1" lang="en-US" altLang="zh-CN" sz="2400" dirty="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5619" name="Oval 9"/>
            <p:cNvSpPr>
              <a:spLocks noChangeArrowheads="1"/>
            </p:cNvSpPr>
            <p:nvPr/>
          </p:nvSpPr>
          <p:spPr bwMode="auto">
            <a:xfrm>
              <a:off x="2000" y="288"/>
              <a:ext cx="29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0" name="Line 10"/>
            <p:cNvSpPr>
              <a:spLocks noChangeShapeType="1"/>
            </p:cNvSpPr>
            <p:nvPr/>
          </p:nvSpPr>
          <p:spPr bwMode="auto">
            <a:xfrm flipH="1">
              <a:off x="982" y="422"/>
              <a:ext cx="1013" cy="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5621" name="Oval 11"/>
            <p:cNvSpPr>
              <a:spLocks noChangeArrowheads="1"/>
            </p:cNvSpPr>
            <p:nvPr/>
          </p:nvSpPr>
          <p:spPr bwMode="auto">
            <a:xfrm>
              <a:off x="3205" y="571"/>
              <a:ext cx="1023" cy="31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2" name="Line 12"/>
            <p:cNvSpPr>
              <a:spLocks noChangeShapeType="1"/>
            </p:cNvSpPr>
            <p:nvPr/>
          </p:nvSpPr>
          <p:spPr bwMode="auto">
            <a:xfrm flipH="1" flipV="1">
              <a:off x="982" y="504"/>
              <a:ext cx="2218" cy="21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1716088" y="2538414"/>
            <a:ext cx="6519862" cy="1123950"/>
            <a:chOff x="121" y="1599"/>
            <a:chExt cx="4107" cy="708"/>
          </a:xfrm>
        </p:grpSpPr>
        <p:sp>
          <p:nvSpPr>
            <p:cNvPr id="25613" name="Oval 14"/>
            <p:cNvSpPr>
              <a:spLocks noChangeArrowheads="1"/>
            </p:cNvSpPr>
            <p:nvPr/>
          </p:nvSpPr>
          <p:spPr bwMode="auto">
            <a:xfrm>
              <a:off x="3802" y="2034"/>
              <a:ext cx="42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4" name="Oval 15"/>
            <p:cNvSpPr>
              <a:spLocks noChangeArrowheads="1"/>
            </p:cNvSpPr>
            <p:nvPr/>
          </p:nvSpPr>
          <p:spPr bwMode="auto">
            <a:xfrm>
              <a:off x="2445" y="2023"/>
              <a:ext cx="29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>
              <a:off x="121" y="1599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first-use</a:t>
              </a:r>
              <a:endParaRPr kumimoji="1" lang="en-US" altLang="zh-CN" sz="240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 flipV="1">
              <a:off x="988" y="1823"/>
              <a:ext cx="1457" cy="2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5617" name="Line 18"/>
            <p:cNvSpPr>
              <a:spLocks noChangeShapeType="1"/>
            </p:cNvSpPr>
            <p:nvPr/>
          </p:nvSpPr>
          <p:spPr bwMode="auto">
            <a:xfrm flipH="1" flipV="1">
              <a:off x="979" y="1686"/>
              <a:ext cx="2823" cy="4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1716089" y="4738689"/>
            <a:ext cx="3203575" cy="1050925"/>
            <a:chOff x="121" y="2985"/>
            <a:chExt cx="2018" cy="662"/>
          </a:xfrm>
        </p:grpSpPr>
        <p:sp>
          <p:nvSpPr>
            <p:cNvPr id="25610" name="Text Box 20"/>
            <p:cNvSpPr txBox="1">
              <a:spLocks noChangeArrowheads="1"/>
            </p:cNvSpPr>
            <p:nvPr/>
          </p:nvSpPr>
          <p:spPr bwMode="auto">
            <a:xfrm>
              <a:off x="121" y="3166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last-defs</a:t>
              </a:r>
              <a:endParaRPr kumimoji="1" lang="en-US" altLang="zh-CN" sz="240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5611" name="Oval 21"/>
            <p:cNvSpPr>
              <a:spLocks noChangeArrowheads="1"/>
            </p:cNvSpPr>
            <p:nvPr/>
          </p:nvSpPr>
          <p:spPr bwMode="auto">
            <a:xfrm>
              <a:off x="1612" y="2985"/>
              <a:ext cx="527" cy="66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2" name="Line 22"/>
            <p:cNvSpPr>
              <a:spLocks noChangeShapeType="1"/>
            </p:cNvSpPr>
            <p:nvPr/>
          </p:nvSpPr>
          <p:spPr bwMode="auto">
            <a:xfrm flipH="1">
              <a:off x="980" y="3316"/>
              <a:ext cx="6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5609" name="Date Placeholder 2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29A125C-AC59-49F1-BD77-7C52A06AFB11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Quadratic – Coupling DU-pairs</a:t>
            </a:r>
            <a:endParaRPr lang="en-US" altLang="en-US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854243"/>
            <a:ext cx="8867775" cy="5737626"/>
          </a:xfrm>
        </p:spPr>
        <p:txBody>
          <a:bodyPr/>
          <a:lstStyle/>
          <a:p>
            <a:pPr algn="ctr">
              <a:buFontTx/>
              <a:buNone/>
            </a:pPr>
            <a:r>
              <a:rPr kumimoji="1"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Pairs of locations</a:t>
            </a:r>
            <a:r>
              <a:rPr kumimoji="1" lang="en-US" altLang="zh-CN" dirty="0" smtClean="0">
                <a:ea typeface="SimSun" panose="02010600030101010101" pitchFamily="2" charset="-122"/>
              </a:rPr>
              <a:t>: </a:t>
            </a:r>
            <a:r>
              <a:rPr kumimoji="1"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method</a:t>
            </a:r>
            <a:r>
              <a:rPr kumimoji="1" lang="en-US" altLang="zh-CN" dirty="0" smtClean="0">
                <a:ea typeface="SimSun" panose="02010600030101010101" pitchFamily="2" charset="-122"/>
              </a:rPr>
              <a:t> name, </a:t>
            </a:r>
            <a:r>
              <a:rPr kumimoji="1"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variable</a:t>
            </a:r>
            <a:r>
              <a:rPr kumimoji="1" lang="en-US" altLang="zh-CN" dirty="0" smtClean="0">
                <a:ea typeface="SimSun" panose="02010600030101010101" pitchFamily="2" charset="-122"/>
              </a:rPr>
              <a:t> name, </a:t>
            </a:r>
            <a:r>
              <a:rPr kumimoji="1"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statement</a:t>
            </a:r>
            <a:endParaRPr kumimoji="1" lang="en-US" altLang="zh-CN" dirty="0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(main (), X, 15) – (Root (), A, 38)</a:t>
            </a:r>
            <a:endParaRPr kumimoji="1" lang="en-US" altLang="zh-CN" dirty="0" smtClean="0">
              <a:latin typeface="Helvetica" charset="0"/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(main (), Y, 16) – (Root (), B, 38) </a:t>
            </a:r>
            <a:endParaRPr kumimoji="1" lang="en-US" altLang="zh-CN" dirty="0" smtClean="0">
              <a:latin typeface="Helvetica" charset="0"/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(main (), Z, 17) – (Root (), C, 38)</a:t>
            </a:r>
            <a:endParaRPr kumimoji="1" lang="en-US" altLang="zh-CN" dirty="0" smtClean="0">
              <a:latin typeface="Helvetica" charset="0"/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(main (), X, 21) – (Root (), A, 38)</a:t>
            </a:r>
            <a:endParaRPr kumimoji="1" lang="en-US" altLang="zh-CN" dirty="0" smtClean="0">
              <a:latin typeface="Helvetica" charset="0"/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(main (), Y, 22) – (Root (), B, 38)</a:t>
            </a:r>
            <a:endParaRPr kumimoji="1" lang="en-US" altLang="zh-CN" dirty="0" smtClean="0">
              <a:latin typeface="Helvetica" charset="0"/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(main (), Z, 23) – (Root (), C, 38)</a:t>
            </a:r>
            <a:endParaRPr kumimoji="1" lang="en-US" altLang="zh-CN" dirty="0" smtClean="0">
              <a:latin typeface="Helvetica" charset="0"/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(Root (), Root1, 44) – (main (), Root1, 28)</a:t>
            </a:r>
            <a:endParaRPr kumimoji="1" lang="en-US" altLang="zh-CN" dirty="0" smtClean="0">
              <a:latin typeface="Helvetica" charset="0"/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(Root (), Root2, 45) – (main (), Root2, 28)</a:t>
            </a:r>
            <a:endParaRPr kumimoji="1" lang="en-US" altLang="zh-CN" dirty="0" smtClean="0">
              <a:latin typeface="Helvetica" charset="0"/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(Root (), Result, 41) – ( main (),   ok,   26 )</a:t>
            </a:r>
            <a:endParaRPr kumimoji="1" lang="en-US" altLang="zh-CN" dirty="0" smtClean="0">
              <a:latin typeface="Helvetica" charset="0"/>
              <a:ea typeface="SimSun" panose="02010600030101010101" pitchFamily="2" charset="-122"/>
            </a:endParaRPr>
          </a:p>
          <a:p>
            <a:pPr algn="ctr">
              <a:buFontTx/>
              <a:buNone/>
            </a:pPr>
            <a:r>
              <a:rPr kumimoji="1" lang="en-US" altLang="zh-CN" dirty="0" smtClean="0">
                <a:latin typeface="Helvetica" charset="0"/>
                <a:ea typeface="SimSun" panose="02010600030101010101" pitchFamily="2" charset="-122"/>
              </a:rPr>
              <a:t>(Root (), Result, 46) – ( main (),   ok,   26 )</a:t>
            </a:r>
            <a:endParaRPr kumimoji="1" lang="en-US" altLang="en-US" dirty="0" smtClean="0">
              <a:latin typeface="Helvetica" charset="0"/>
            </a:endParaRPr>
          </a:p>
        </p:txBody>
      </p:sp>
      <p:sp>
        <p:nvSpPr>
          <p:cNvPr id="26630" name="Date Placeholder 6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2B8C606-0E42-4B95-9906-23965F9A1F93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Coupling Data Flow Notes</a:t>
            </a:r>
            <a:endParaRPr lang="en-US" altLang="en-U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517650"/>
            <a:ext cx="8867775" cy="947738"/>
          </a:xfrm>
        </p:spPr>
        <p:txBody>
          <a:bodyPr/>
          <a:lstStyle/>
          <a:p>
            <a:r>
              <a:rPr lang="en-US" altLang="en-US" dirty="0" smtClean="0"/>
              <a:t>Only variables that are </a:t>
            </a:r>
            <a:r>
              <a:rPr lang="en-US" altLang="en-US" dirty="0" smtClean="0">
                <a:solidFill>
                  <a:schemeClr val="tx2"/>
                </a:solidFill>
              </a:rPr>
              <a:t>used or defined</a:t>
            </a:r>
            <a:r>
              <a:rPr lang="en-US" altLang="en-US" dirty="0" smtClean="0"/>
              <a:t> in the </a:t>
            </a:r>
            <a:r>
              <a:rPr lang="en-US" altLang="en-US" dirty="0" err="1" smtClean="0"/>
              <a:t>callee</a:t>
            </a:r>
            <a:endParaRPr lang="en-US" altLang="en-US" dirty="0" smtClean="0"/>
          </a:p>
          <a:p>
            <a:pPr lvl="1"/>
            <a:endParaRPr lang="en-US" altLang="en-US" sz="2800" dirty="0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662114" y="2401889"/>
            <a:ext cx="8867775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Implicit initializations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of class and global variables</a:t>
            </a: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</a:pP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Transitive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DU-pairs are too expensive to handle</a:t>
            </a: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en-US" altLang="en-US" sz="2400" b="0" dirty="0">
                <a:solidFill>
                  <a:srgbClr val="FFFFFF"/>
                </a:solidFill>
                <a:latin typeface="Gill Sans MT" panose="020B0502020104020203" pitchFamily="34" charset="0"/>
              </a:rPr>
              <a:t>A calls B, B calls C, and there is a variable defined in A and used in C</a:t>
            </a:r>
            <a:endParaRPr lang="en-US" altLang="en-US" sz="24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</a:pP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Arrays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: a reference to one element is considered to be a reference to all elements</a:t>
            </a: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27655" name="Date Placeholder 7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C748F47-063E-4F04-87BB-E470DF2EAE0E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6838"/>
            <a:ext cx="7772400" cy="1278808"/>
          </a:xfrm>
        </p:spPr>
        <p:txBody>
          <a:bodyPr/>
          <a:lstStyle/>
          <a:p>
            <a:r>
              <a:rPr lang="en-US" altLang="en-US" dirty="0" smtClean="0"/>
              <a:t>Inheritance, Polymorphism &amp; Dynamic Binding</a:t>
            </a:r>
            <a:endParaRPr lang="en-US" alt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223442"/>
            <a:ext cx="8867775" cy="974725"/>
          </a:xfrm>
        </p:spPr>
        <p:txBody>
          <a:bodyPr/>
          <a:lstStyle/>
          <a:p>
            <a:r>
              <a:rPr lang="en-US" altLang="en-US" dirty="0" smtClean="0"/>
              <a:t>Additional </a:t>
            </a:r>
            <a:r>
              <a:rPr lang="en-US" altLang="en-US" dirty="0" smtClean="0">
                <a:solidFill>
                  <a:schemeClr val="tx2"/>
                </a:solidFill>
              </a:rPr>
              <a:t>control and data connections</a:t>
            </a:r>
            <a:r>
              <a:rPr lang="en-US" altLang="en-US" dirty="0" smtClean="0"/>
              <a:t> make data flow analysis more complex</a:t>
            </a:r>
            <a:endParaRPr lang="en-US" altLang="en-US" dirty="0" smtClean="0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662114" y="2172767"/>
            <a:ext cx="8867775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The defining and using units may be in </a:t>
            </a: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different call hierarchies</a:t>
            </a:r>
            <a:endParaRPr lang="en-US" altLang="en-US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When inheritance hierarchies are used, a </a:t>
            </a:r>
            <a:r>
              <a:rPr lang="en-US" altLang="en-US" sz="2800" b="0" dirty="0" err="1">
                <a:solidFill>
                  <a:srgbClr val="FFFFFF"/>
                </a:solidFill>
                <a:latin typeface="Gill Sans MT" panose="020B0502020104020203" pitchFamily="34" charset="0"/>
              </a:rPr>
              <a:t>def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in one unit could reach uses in </a:t>
            </a: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any class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in the inheritance hierarchy</a:t>
            </a:r>
            <a:endParaRPr lang="en-US" altLang="en-US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With </a:t>
            </a: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dynamic binding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, the same location can reach different uses depending on the current type of the using object</a:t>
            </a:r>
            <a:endParaRPr lang="en-US" altLang="en-US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The same location can have different definitions or uses at different points in the execution !</a:t>
            </a: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28679" name="Date Placeholder 7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EB390FE-9768-40EC-AC07-851D8F705D98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Additional Definitions</a:t>
            </a:r>
            <a:endParaRPr lang="en-US" alt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926433"/>
            <a:ext cx="8867775" cy="5482306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Inheritance</a:t>
            </a:r>
            <a:r>
              <a:rPr lang="en-US" altLang="en-US" dirty="0" smtClean="0"/>
              <a:t> : If class </a:t>
            </a:r>
            <a:r>
              <a:rPr lang="en-US" altLang="en-US" dirty="0" smtClean="0">
                <a:solidFill>
                  <a:schemeClr val="tx2"/>
                </a:solidFill>
              </a:rPr>
              <a:t>B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inherits</a:t>
            </a:r>
            <a:r>
              <a:rPr lang="en-US" altLang="en-US" dirty="0" smtClean="0"/>
              <a:t> from class </a:t>
            </a:r>
            <a:r>
              <a:rPr lang="en-US" altLang="en-US" dirty="0" smtClean="0">
                <a:solidFill>
                  <a:schemeClr val="tx2"/>
                </a:solidFill>
              </a:rPr>
              <a:t>A</a:t>
            </a:r>
            <a:r>
              <a:rPr lang="en-US" altLang="en-US" dirty="0" smtClean="0"/>
              <a:t>, then all variables and methods in </a:t>
            </a:r>
            <a:r>
              <a:rPr lang="en-US" altLang="en-US" dirty="0" smtClean="0">
                <a:solidFill>
                  <a:schemeClr val="tx2"/>
                </a:solidFill>
              </a:rPr>
              <a:t>A</a:t>
            </a:r>
            <a:r>
              <a:rPr lang="en-US" altLang="en-US" dirty="0" smtClean="0"/>
              <a:t> are implicitly in </a:t>
            </a:r>
            <a:r>
              <a:rPr lang="en-US" altLang="en-US" dirty="0" smtClean="0">
                <a:solidFill>
                  <a:schemeClr val="tx2"/>
                </a:solidFill>
              </a:rPr>
              <a:t>B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chemeClr val="tx2"/>
                </a:solidFill>
              </a:rPr>
              <a:t>B</a:t>
            </a:r>
            <a:r>
              <a:rPr lang="en-US" altLang="en-US" dirty="0" smtClean="0"/>
              <a:t> can add more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 is the </a:t>
            </a:r>
            <a:r>
              <a:rPr lang="en-US" altLang="en-US" i="1" dirty="0" smtClean="0"/>
              <a:t>parent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ancestor</a:t>
            </a:r>
            <a:endParaRPr lang="en-US" altLang="en-US" i="1" dirty="0" smtClean="0"/>
          </a:p>
          <a:p>
            <a:pPr lvl="1"/>
            <a:r>
              <a:rPr lang="en-US" altLang="en-US" dirty="0" smtClean="0"/>
              <a:t>B is the </a:t>
            </a:r>
            <a:r>
              <a:rPr lang="en-US" altLang="en-US" i="1" dirty="0" smtClean="0"/>
              <a:t>child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descendent</a:t>
            </a:r>
            <a:endParaRPr lang="en-US" altLang="en-US" i="1" dirty="0" smtClean="0"/>
          </a:p>
          <a:p>
            <a:r>
              <a:rPr lang="en-US" altLang="en-US" dirty="0" smtClean="0"/>
              <a:t>An object reference </a:t>
            </a:r>
            <a:r>
              <a:rPr lang="en-US" altLang="en-US" i="1" dirty="0" err="1" smtClean="0"/>
              <a:t>obj</a:t>
            </a:r>
            <a:r>
              <a:rPr lang="en-US" altLang="en-US" dirty="0" smtClean="0"/>
              <a:t> that is declared to be of type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can be assigned an object of either type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, or any of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’s </a:t>
            </a:r>
            <a:r>
              <a:rPr lang="en-US" altLang="en-US" dirty="0" err="1" smtClean="0"/>
              <a:t>descendents</a:t>
            </a:r>
            <a:endParaRPr lang="en-US" altLang="en-US" dirty="0" smtClean="0"/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Declared type</a:t>
            </a:r>
            <a:r>
              <a:rPr lang="en-US" altLang="en-US" dirty="0" smtClean="0"/>
              <a:t> : Type used in the declaration:  </a:t>
            </a:r>
            <a:r>
              <a:rPr lang="en-US" altLang="en-US" i="1" dirty="0" smtClean="0">
                <a:latin typeface="Helvetica" charset="0"/>
              </a:rPr>
              <a:t>A </a:t>
            </a:r>
            <a:r>
              <a:rPr lang="en-US" altLang="en-US" i="1" dirty="0" err="1" smtClean="0">
                <a:latin typeface="Helvetica" charset="0"/>
              </a:rPr>
              <a:t>obj</a:t>
            </a:r>
            <a:r>
              <a:rPr lang="en-US" altLang="en-US" i="1" dirty="0" smtClean="0">
                <a:latin typeface="Helvetica" charset="0"/>
              </a:rPr>
              <a:t>;</a:t>
            </a:r>
            <a:endParaRPr lang="en-US" altLang="en-US" i="1" dirty="0" smtClean="0">
              <a:latin typeface="Helvetica" charset="0"/>
            </a:endParaRP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Actual type</a:t>
            </a:r>
            <a:r>
              <a:rPr lang="en-US" altLang="en-US" dirty="0" smtClean="0"/>
              <a:t> : Type used in object assignment: </a:t>
            </a:r>
            <a:r>
              <a:rPr lang="en-US" altLang="en-US" i="1" dirty="0" err="1" smtClean="0">
                <a:latin typeface="Helvetica" charset="0"/>
              </a:rPr>
              <a:t>obj</a:t>
            </a:r>
            <a:r>
              <a:rPr lang="en-US" altLang="en-US" i="1" dirty="0" smtClean="0">
                <a:latin typeface="Helvetica" charset="0"/>
              </a:rPr>
              <a:t> = new B();</a:t>
            </a:r>
            <a:endParaRPr lang="en-US" altLang="en-US" i="1" dirty="0" smtClean="0">
              <a:latin typeface="Helvetica" charset="0"/>
            </a:endParaRPr>
          </a:p>
          <a:p>
            <a:r>
              <a:rPr lang="en-US" altLang="en-US" dirty="0" smtClean="0">
                <a:solidFill>
                  <a:schemeClr val="tx2"/>
                </a:solidFill>
              </a:rPr>
              <a:t>Class (State) Variables</a:t>
            </a:r>
            <a:r>
              <a:rPr lang="en-US" altLang="en-US" dirty="0" smtClean="0"/>
              <a:t> : The variables declared at the class level, often private</a:t>
            </a:r>
            <a:endParaRPr lang="en-US" altLang="en-US" dirty="0" smtClean="0"/>
          </a:p>
        </p:txBody>
      </p:sp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18A9199-DA32-4B2A-8FE3-7C2B41D5E5C5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Def-Use Pairs</a:t>
            </a:r>
            <a:endParaRPr lang="en-US" altLang="en-US" smtClean="0"/>
          </a:p>
        </p:txBody>
      </p:sp>
      <p:grpSp>
        <p:nvGrpSpPr>
          <p:cNvPr id="30725" name="Group 85"/>
          <p:cNvGrpSpPr/>
          <p:nvPr/>
        </p:nvGrpSpPr>
        <p:grpSpPr bwMode="auto">
          <a:xfrm>
            <a:off x="1684339" y="825501"/>
            <a:ext cx="3087687" cy="2555875"/>
            <a:chOff x="101" y="520"/>
            <a:chExt cx="1945" cy="1610"/>
          </a:xfrm>
        </p:grpSpPr>
        <p:grpSp>
          <p:nvGrpSpPr>
            <p:cNvPr id="30793" name="Group 65"/>
            <p:cNvGrpSpPr/>
            <p:nvPr/>
          </p:nvGrpSpPr>
          <p:grpSpPr bwMode="auto">
            <a:xfrm>
              <a:off x="714" y="520"/>
              <a:ext cx="720" cy="1200"/>
              <a:chOff x="288" y="816"/>
              <a:chExt cx="720" cy="1200"/>
            </a:xfrm>
          </p:grpSpPr>
          <p:sp>
            <p:nvSpPr>
              <p:cNvPr id="30795" name="Rectangle 4"/>
              <p:cNvSpPr>
                <a:spLocks noChangeArrowheads="1"/>
              </p:cNvSpPr>
              <p:nvPr/>
            </p:nvSpPr>
            <p:spPr bwMode="auto">
              <a:xfrm>
                <a:off x="288" y="816"/>
                <a:ext cx="720" cy="1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sp>
            <p:nvSpPr>
              <p:cNvPr id="30796" name="Text Box 5"/>
              <p:cNvSpPr txBox="1">
                <a:spLocks noChangeArrowheads="1"/>
              </p:cNvSpPr>
              <p:nvPr/>
            </p:nvSpPr>
            <p:spPr bwMode="auto">
              <a:xfrm>
                <a:off x="480" y="86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FF"/>
                    </a:solidFill>
                    <a:ea typeface="楷体_GB2312" pitchFamily="49" charset="-122"/>
                  </a:rPr>
                  <a:t>def</a:t>
                </a:r>
                <a:endParaRPr kumimoji="1" lang="en-US" altLang="zh-CN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0797" name="Text Box 6"/>
              <p:cNvSpPr txBox="1">
                <a:spLocks noChangeArrowheads="1"/>
              </p:cNvSpPr>
              <p:nvPr/>
            </p:nvSpPr>
            <p:spPr bwMode="auto">
              <a:xfrm>
                <a:off x="456" y="128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FF"/>
                    </a:solidFill>
                    <a:ea typeface="楷体_GB2312" pitchFamily="49" charset="-122"/>
                  </a:rPr>
                  <a:t>use</a:t>
                </a:r>
                <a:endParaRPr kumimoji="1" lang="en-US" altLang="zh-CN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0798" name="Text Box 7"/>
              <p:cNvSpPr txBox="1">
                <a:spLocks noChangeArrowheads="1"/>
              </p:cNvSpPr>
              <p:nvPr/>
            </p:nvSpPr>
            <p:spPr bwMode="auto">
              <a:xfrm>
                <a:off x="480" y="1714"/>
                <a:ext cx="42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FF"/>
                    </a:solidFill>
                    <a:ea typeface="楷体_GB2312" pitchFamily="49" charset="-122"/>
                  </a:rPr>
                  <a:t>A ()</a:t>
                </a:r>
                <a:endParaRPr kumimoji="1" lang="en-US" altLang="zh-CN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0799" name="Line 8"/>
              <p:cNvSpPr>
                <a:spLocks noChangeShapeType="1"/>
              </p:cNvSpPr>
              <p:nvPr/>
            </p:nvSpPr>
            <p:spPr bwMode="auto">
              <a:xfrm>
                <a:off x="648" y="106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94" name="Text Box 9"/>
            <p:cNvSpPr txBox="1">
              <a:spLocks noChangeArrowheads="1"/>
            </p:cNvSpPr>
            <p:nvPr/>
          </p:nvSpPr>
          <p:spPr bwMode="auto">
            <a:xfrm>
              <a:off x="101" y="1742"/>
              <a:ext cx="194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lnSpc>
                  <a:spcPct val="70000"/>
                </a:lnSpc>
                <a:spcBef>
                  <a:spcPct val="30000"/>
                </a:spcBef>
                <a:spcAft>
                  <a:spcPct val="0"/>
                </a:spcAft>
              </a:pPr>
              <a:r>
                <a:rPr kumimoji="1"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intra-procedural data flow</a:t>
              </a:r>
              <a:endParaRPr kumimoji="1"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  <a:p>
              <a:pPr algn="ctr" fontAlgn="base">
                <a:lnSpc>
                  <a:spcPct val="70000"/>
                </a:lnSpc>
                <a:spcBef>
                  <a:spcPct val="30000"/>
                </a:spcBef>
                <a:spcAft>
                  <a:spcPct val="0"/>
                </a:spcAft>
              </a:pPr>
              <a:r>
                <a:rPr kumimoji="1"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rPr>
                <a:t>(within the same unit)</a:t>
              </a:r>
              <a:endParaRPr kumimoji="1"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86"/>
          <p:cNvGrpSpPr/>
          <p:nvPr/>
        </p:nvGrpSpPr>
        <p:grpSpPr bwMode="auto">
          <a:xfrm>
            <a:off x="1865313" y="3538538"/>
            <a:ext cx="2819400" cy="3060700"/>
            <a:chOff x="215" y="2229"/>
            <a:chExt cx="1776" cy="1928"/>
          </a:xfrm>
        </p:grpSpPr>
        <p:grpSp>
          <p:nvGrpSpPr>
            <p:cNvPr id="30775" name="Group 79"/>
            <p:cNvGrpSpPr/>
            <p:nvPr/>
          </p:nvGrpSpPr>
          <p:grpSpPr bwMode="auto">
            <a:xfrm>
              <a:off x="383" y="2229"/>
              <a:ext cx="1440" cy="1488"/>
              <a:chOff x="192" y="2352"/>
              <a:chExt cx="1440" cy="1488"/>
            </a:xfrm>
          </p:grpSpPr>
          <p:sp>
            <p:nvSpPr>
              <p:cNvPr id="30777" name="Rectangle 25"/>
              <p:cNvSpPr>
                <a:spLocks noChangeArrowheads="1"/>
              </p:cNvSpPr>
              <p:nvPr/>
            </p:nvSpPr>
            <p:spPr bwMode="auto">
              <a:xfrm>
                <a:off x="192" y="2352"/>
                <a:ext cx="1440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grpSp>
            <p:nvGrpSpPr>
              <p:cNvPr id="30778" name="Group 78"/>
              <p:cNvGrpSpPr/>
              <p:nvPr/>
            </p:nvGrpSpPr>
            <p:grpSpPr bwMode="auto">
              <a:xfrm>
                <a:off x="288" y="2448"/>
                <a:ext cx="1248" cy="1296"/>
                <a:chOff x="288" y="2448"/>
                <a:chExt cx="1248" cy="1296"/>
              </a:xfrm>
            </p:grpSpPr>
            <p:grpSp>
              <p:nvGrpSpPr>
                <p:cNvPr id="30779" name="Group 71"/>
                <p:cNvGrpSpPr/>
                <p:nvPr/>
              </p:nvGrpSpPr>
              <p:grpSpPr bwMode="auto">
                <a:xfrm>
                  <a:off x="1056" y="2448"/>
                  <a:ext cx="480" cy="432"/>
                  <a:chOff x="1056" y="2448"/>
                  <a:chExt cx="480" cy="432"/>
                </a:xfrm>
              </p:grpSpPr>
              <p:sp>
                <p:nvSpPr>
                  <p:cNvPr id="3079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448"/>
                    <a:ext cx="432" cy="432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/>
                  </a:p>
                </p:txBody>
              </p:sp>
              <p:sp>
                <p:nvSpPr>
                  <p:cNvPr id="3079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462"/>
                    <a:ext cx="48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def</a:t>
                    </a:r>
                    <a:b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</a:b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    A()</a:t>
                    </a:r>
                    <a:endPara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30780" name="Group 72"/>
                <p:cNvGrpSpPr/>
                <p:nvPr/>
              </p:nvGrpSpPr>
              <p:grpSpPr bwMode="auto">
                <a:xfrm>
                  <a:off x="1056" y="3072"/>
                  <a:ext cx="480" cy="432"/>
                  <a:chOff x="1056" y="3072"/>
                  <a:chExt cx="480" cy="432"/>
                </a:xfrm>
              </p:grpSpPr>
              <p:sp>
                <p:nvSpPr>
                  <p:cNvPr id="3078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3072"/>
                    <a:ext cx="432" cy="432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/>
                  </a:p>
                </p:txBody>
              </p:sp>
              <p:sp>
                <p:nvSpPr>
                  <p:cNvPr id="3079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086"/>
                    <a:ext cx="48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use</a:t>
                    </a:r>
                    <a:b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</a:b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    B()</a:t>
                    </a:r>
                    <a:endPara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30781" name="Line 32"/>
                <p:cNvSpPr>
                  <a:spLocks noChangeShapeType="1"/>
                </p:cNvSpPr>
                <p:nvPr/>
              </p:nvSpPr>
              <p:spPr bwMode="auto">
                <a:xfrm>
                  <a:off x="1212" y="2696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0782" name="Group 70"/>
                <p:cNvGrpSpPr/>
                <p:nvPr/>
              </p:nvGrpSpPr>
              <p:grpSpPr bwMode="auto">
                <a:xfrm>
                  <a:off x="288" y="2448"/>
                  <a:ext cx="453" cy="1296"/>
                  <a:chOff x="288" y="2448"/>
                  <a:chExt cx="453" cy="1296"/>
                </a:xfrm>
              </p:grpSpPr>
              <p:sp>
                <p:nvSpPr>
                  <p:cNvPr id="307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448"/>
                    <a:ext cx="432" cy="1296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/>
                  </a:p>
                </p:txBody>
              </p:sp>
              <p:sp>
                <p:nvSpPr>
                  <p:cNvPr id="307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" y="2553"/>
                    <a:ext cx="322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A()</a:t>
                    </a:r>
                    <a:endPara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07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" y="3086"/>
                    <a:ext cx="355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B()</a:t>
                    </a:r>
                    <a:endPara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07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2" y="3504"/>
                    <a:ext cx="339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F ()</a:t>
                    </a:r>
                    <a:endPara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30783" name="Line 45"/>
                <p:cNvSpPr>
                  <a:spLocks noChangeShapeType="1"/>
                </p:cNvSpPr>
                <p:nvPr/>
              </p:nvSpPr>
              <p:spPr bwMode="auto">
                <a:xfrm>
                  <a:off x="638" y="2690"/>
                  <a:ext cx="4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84" name="Line 46"/>
                <p:cNvSpPr>
                  <a:spLocks noChangeShapeType="1"/>
                </p:cNvSpPr>
                <p:nvPr/>
              </p:nvSpPr>
              <p:spPr bwMode="auto">
                <a:xfrm>
                  <a:off x="642" y="3172"/>
                  <a:ext cx="4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0776" name="Text Box 62"/>
            <p:cNvSpPr txBox="1">
              <a:spLocks noChangeArrowheads="1"/>
            </p:cNvSpPr>
            <p:nvPr/>
          </p:nvSpPr>
          <p:spPr bwMode="auto">
            <a:xfrm>
              <a:off x="215" y="3715"/>
              <a:ext cx="17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rPr>
                <a:t>object-oriented </a:t>
              </a:r>
              <a:r>
                <a:rPr kumimoji="1" lang="en-US" altLang="zh-CN" b="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direct</a:t>
              </a:r>
              <a:r>
                <a:rPr kumimoji="1"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rPr>
                <a:t> coupling data flow</a:t>
              </a:r>
              <a:endParaRPr kumimoji="1"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0" name="Group 87"/>
          <p:cNvGrpSpPr/>
          <p:nvPr/>
        </p:nvGrpSpPr>
        <p:grpSpPr bwMode="auto">
          <a:xfrm>
            <a:off x="5375275" y="987425"/>
            <a:ext cx="4586288" cy="2362200"/>
            <a:chOff x="2426" y="622"/>
            <a:chExt cx="2889" cy="1488"/>
          </a:xfrm>
        </p:grpSpPr>
        <p:sp>
          <p:nvSpPr>
            <p:cNvPr id="30758" name="Text Box 24"/>
            <p:cNvSpPr txBox="1">
              <a:spLocks noChangeArrowheads="1"/>
            </p:cNvSpPr>
            <p:nvPr/>
          </p:nvSpPr>
          <p:spPr bwMode="auto">
            <a:xfrm>
              <a:off x="4019" y="1145"/>
              <a:ext cx="12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inter-procedural data flow</a:t>
              </a:r>
              <a:endParaRPr kumimoji="1"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grpSp>
          <p:nvGrpSpPr>
            <p:cNvPr id="30759" name="Group 69"/>
            <p:cNvGrpSpPr/>
            <p:nvPr/>
          </p:nvGrpSpPr>
          <p:grpSpPr bwMode="auto">
            <a:xfrm>
              <a:off x="2426" y="622"/>
              <a:ext cx="1627" cy="1488"/>
              <a:chOff x="2304" y="672"/>
              <a:chExt cx="1627" cy="1488"/>
            </a:xfrm>
          </p:grpSpPr>
          <p:grpSp>
            <p:nvGrpSpPr>
              <p:cNvPr id="30760" name="Group 66"/>
              <p:cNvGrpSpPr/>
              <p:nvPr/>
            </p:nvGrpSpPr>
            <p:grpSpPr bwMode="auto">
              <a:xfrm>
                <a:off x="2304" y="672"/>
                <a:ext cx="1627" cy="1488"/>
                <a:chOff x="2304" y="672"/>
                <a:chExt cx="1627" cy="1488"/>
              </a:xfrm>
            </p:grpSpPr>
            <p:sp>
              <p:nvSpPr>
                <p:cNvPr id="30763" name="Rectangle 63"/>
                <p:cNvSpPr>
                  <a:spLocks noChangeArrowheads="1"/>
                </p:cNvSpPr>
                <p:nvPr/>
              </p:nvSpPr>
              <p:spPr bwMode="auto">
                <a:xfrm>
                  <a:off x="2304" y="672"/>
                  <a:ext cx="1627" cy="14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30764" name="Rectangle 11"/>
                <p:cNvSpPr>
                  <a:spLocks noChangeArrowheads="1"/>
                </p:cNvSpPr>
                <p:nvPr/>
              </p:nvSpPr>
              <p:spPr bwMode="auto">
                <a:xfrm>
                  <a:off x="2400" y="7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3076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768"/>
                  <a:ext cx="48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  <a:t>def</a:t>
                  </a:r>
                  <a:b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  <a:t>    A ()</a:t>
                  </a:r>
                  <a:endParaRPr kumimoji="1" lang="en-US" altLang="zh-CN" sz="1800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766" name="Rectangle 14"/>
                <p:cNvSpPr>
                  <a:spLocks noChangeArrowheads="1"/>
                </p:cNvSpPr>
                <p:nvPr/>
              </p:nvSpPr>
              <p:spPr bwMode="auto">
                <a:xfrm>
                  <a:off x="2400" y="1392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307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52" y="1392"/>
                  <a:ext cx="48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  <a:t>  B ()    use</a:t>
                  </a:r>
                  <a:endParaRPr kumimoji="1" lang="en-US" altLang="zh-CN" sz="1800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76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768"/>
                  <a:ext cx="591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307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68" y="768"/>
                  <a:ext cx="66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  <a:t>last-def</a:t>
                  </a:r>
                  <a:b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  <a:t>    A ()</a:t>
                  </a:r>
                  <a:endParaRPr kumimoji="1" lang="en-US" altLang="zh-CN" sz="1800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770" name="Rectangle 20"/>
                <p:cNvSpPr>
                  <a:spLocks noChangeArrowheads="1"/>
                </p:cNvSpPr>
                <p:nvPr/>
              </p:nvSpPr>
              <p:spPr bwMode="auto">
                <a:xfrm>
                  <a:off x="3216" y="1392"/>
                  <a:ext cx="61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307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68" y="1392"/>
                  <a:ext cx="667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  <a:t>first-use</a:t>
                  </a:r>
                  <a:b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  <a:t>    B ()</a:t>
                  </a:r>
                  <a:endParaRPr kumimoji="1" lang="en-US" altLang="zh-CN" sz="1800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772" name="Line 22"/>
                <p:cNvSpPr>
                  <a:spLocks noChangeShapeType="1"/>
                </p:cNvSpPr>
                <p:nvPr/>
              </p:nvSpPr>
              <p:spPr bwMode="auto">
                <a:xfrm>
                  <a:off x="2496" y="960"/>
                  <a:ext cx="0" cy="6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73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960"/>
                  <a:ext cx="0" cy="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74" name="Line 64"/>
                <p:cNvSpPr>
                  <a:spLocks noChangeShapeType="1"/>
                </p:cNvSpPr>
                <p:nvPr/>
              </p:nvSpPr>
              <p:spPr bwMode="auto">
                <a:xfrm>
                  <a:off x="3024" y="672"/>
                  <a:ext cx="0" cy="148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761" name="Text Box 67"/>
              <p:cNvSpPr txBox="1">
                <a:spLocks noChangeArrowheads="1"/>
              </p:cNvSpPr>
              <p:nvPr/>
            </p:nvSpPr>
            <p:spPr bwMode="auto">
              <a:xfrm>
                <a:off x="2307" y="1867"/>
                <a:ext cx="5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FF"/>
                    </a:solidFill>
                    <a:ea typeface="楷体_GB2312" pitchFamily="49" charset="-122"/>
                  </a:rPr>
                  <a:t>full</a:t>
                </a:r>
                <a:endParaRPr kumimoji="1" lang="en-US" altLang="zh-CN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0762" name="Text Box 68"/>
              <p:cNvSpPr txBox="1">
                <a:spLocks noChangeArrowheads="1"/>
              </p:cNvSpPr>
              <p:nvPr/>
            </p:nvSpPr>
            <p:spPr bwMode="auto">
              <a:xfrm>
                <a:off x="3136" y="1869"/>
                <a:ext cx="7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>
                    <a:solidFill>
                      <a:srgbClr val="FFFFFF"/>
                    </a:solidFill>
                    <a:ea typeface="楷体_GB2312" pitchFamily="49" charset="-122"/>
                  </a:rPr>
                  <a:t>coupling</a:t>
                </a:r>
                <a:endParaRPr kumimoji="1" lang="en-US" altLang="zh-CN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13" name="Group 84"/>
          <p:cNvGrpSpPr/>
          <p:nvPr/>
        </p:nvGrpSpPr>
        <p:grpSpPr bwMode="auto">
          <a:xfrm>
            <a:off x="5878513" y="3535364"/>
            <a:ext cx="3886200" cy="3044825"/>
            <a:chOff x="2743" y="2227"/>
            <a:chExt cx="2448" cy="1918"/>
          </a:xfrm>
        </p:grpSpPr>
        <p:sp>
          <p:nvSpPr>
            <p:cNvPr id="30730" name="Text Box 61"/>
            <p:cNvSpPr txBox="1">
              <a:spLocks noChangeArrowheads="1"/>
            </p:cNvSpPr>
            <p:nvPr/>
          </p:nvSpPr>
          <p:spPr bwMode="auto">
            <a:xfrm>
              <a:off x="3079" y="3699"/>
              <a:ext cx="17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rPr>
                <a:t>object-oriented </a:t>
              </a:r>
              <a:r>
                <a:rPr kumimoji="1" lang="en-US" altLang="zh-CN" b="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indirect</a:t>
              </a:r>
              <a:r>
                <a:rPr kumimoji="1"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rPr>
                <a:t> coupling data flow</a:t>
              </a:r>
              <a:endParaRPr kumimoji="1"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grpSp>
          <p:nvGrpSpPr>
            <p:cNvPr id="30731" name="Group 83"/>
            <p:cNvGrpSpPr/>
            <p:nvPr/>
          </p:nvGrpSpPr>
          <p:grpSpPr bwMode="auto">
            <a:xfrm>
              <a:off x="2743" y="2227"/>
              <a:ext cx="2448" cy="1488"/>
              <a:chOff x="2304" y="2400"/>
              <a:chExt cx="2448" cy="1488"/>
            </a:xfrm>
          </p:grpSpPr>
          <p:sp>
            <p:nvSpPr>
              <p:cNvPr id="30732" name="Rectangle 33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2448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/>
              </a:p>
            </p:txBody>
          </p:sp>
          <p:grpSp>
            <p:nvGrpSpPr>
              <p:cNvPr id="30733" name="Group 82"/>
              <p:cNvGrpSpPr/>
              <p:nvPr/>
            </p:nvGrpSpPr>
            <p:grpSpPr bwMode="auto">
              <a:xfrm>
                <a:off x="2472" y="2491"/>
                <a:ext cx="2112" cy="1309"/>
                <a:chOff x="2400" y="2496"/>
                <a:chExt cx="2112" cy="1309"/>
              </a:xfrm>
            </p:grpSpPr>
            <p:grpSp>
              <p:nvGrpSpPr>
                <p:cNvPr id="30734" name="Group 80"/>
                <p:cNvGrpSpPr/>
                <p:nvPr/>
              </p:nvGrpSpPr>
              <p:grpSpPr bwMode="auto">
                <a:xfrm>
                  <a:off x="4032" y="2592"/>
                  <a:ext cx="480" cy="1056"/>
                  <a:chOff x="4032" y="2592"/>
                  <a:chExt cx="480" cy="1056"/>
                </a:xfrm>
              </p:grpSpPr>
              <p:grpSp>
                <p:nvGrpSpPr>
                  <p:cNvPr id="30752" name="Group 76"/>
                  <p:cNvGrpSpPr/>
                  <p:nvPr/>
                </p:nvGrpSpPr>
                <p:grpSpPr bwMode="auto">
                  <a:xfrm>
                    <a:off x="4032" y="2592"/>
                    <a:ext cx="480" cy="432"/>
                    <a:chOff x="4032" y="2592"/>
                    <a:chExt cx="480" cy="432"/>
                  </a:xfrm>
                </p:grpSpPr>
                <p:sp>
                  <p:nvSpPr>
                    <p:cNvPr id="30756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6" y="2592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/>
                    </a:p>
                  </p:txBody>
                </p:sp>
                <p:sp>
                  <p:nvSpPr>
                    <p:cNvPr id="30757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2606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  <a:t>def</a:t>
                      </a:r>
                      <a:b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  <a:t>    A()</a:t>
                      </a:r>
                      <a:endPara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0753" name="Group 77"/>
                  <p:cNvGrpSpPr/>
                  <p:nvPr/>
                </p:nvGrpSpPr>
                <p:grpSpPr bwMode="auto">
                  <a:xfrm>
                    <a:off x="4032" y="3216"/>
                    <a:ext cx="480" cy="432"/>
                    <a:chOff x="4032" y="3216"/>
                    <a:chExt cx="480" cy="432"/>
                  </a:xfrm>
                </p:grpSpPr>
                <p:sp>
                  <p:nvSpPr>
                    <p:cNvPr id="30754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6" y="3216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/>
                    </a:p>
                  </p:txBody>
                </p:sp>
                <p:sp>
                  <p:nvSpPr>
                    <p:cNvPr id="30755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3230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  <a:t>use</a:t>
                      </a:r>
                      <a:b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  <a:t>    B()</a:t>
                      </a:r>
                      <a:endPara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</p:grpSp>
            <p:sp>
              <p:nvSpPr>
                <p:cNvPr id="30735" name="Line 40"/>
                <p:cNvSpPr>
                  <a:spLocks noChangeShapeType="1"/>
                </p:cNvSpPr>
                <p:nvPr/>
              </p:nvSpPr>
              <p:spPr bwMode="auto">
                <a:xfrm>
                  <a:off x="4204" y="2844"/>
                  <a:ext cx="1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0736" name="Group 73"/>
                <p:cNvGrpSpPr/>
                <p:nvPr/>
              </p:nvGrpSpPr>
              <p:grpSpPr bwMode="auto">
                <a:xfrm>
                  <a:off x="2400" y="2496"/>
                  <a:ext cx="522" cy="1309"/>
                  <a:chOff x="2400" y="2496"/>
                  <a:chExt cx="522" cy="1309"/>
                </a:xfrm>
              </p:grpSpPr>
              <p:sp>
                <p:nvSpPr>
                  <p:cNvPr id="3074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6"/>
                    <a:ext cx="522" cy="1296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/>
                  </a:p>
                </p:txBody>
              </p:sp>
              <p:sp>
                <p:nvSpPr>
                  <p:cNvPr id="3074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2640"/>
                    <a:ext cx="404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M ()</a:t>
                    </a:r>
                    <a:endPara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075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2" y="3106"/>
                    <a:ext cx="355" cy="2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N()</a:t>
                    </a:r>
                    <a:endPara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075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" y="3572"/>
                    <a:ext cx="35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rPr>
                      <a:t>F()</a:t>
                    </a:r>
                    <a:endPara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30737" name="Group 81"/>
                <p:cNvGrpSpPr/>
                <p:nvPr/>
              </p:nvGrpSpPr>
              <p:grpSpPr bwMode="auto">
                <a:xfrm>
                  <a:off x="3192" y="2592"/>
                  <a:ext cx="480" cy="1056"/>
                  <a:chOff x="3168" y="2592"/>
                  <a:chExt cx="480" cy="1056"/>
                </a:xfrm>
              </p:grpSpPr>
              <p:grpSp>
                <p:nvGrpSpPr>
                  <p:cNvPr id="30742" name="Group 74"/>
                  <p:cNvGrpSpPr/>
                  <p:nvPr/>
                </p:nvGrpSpPr>
                <p:grpSpPr bwMode="auto">
                  <a:xfrm>
                    <a:off x="3168" y="2592"/>
                    <a:ext cx="480" cy="432"/>
                    <a:chOff x="3168" y="2592"/>
                    <a:chExt cx="480" cy="432"/>
                  </a:xfrm>
                </p:grpSpPr>
                <p:sp>
                  <p:nvSpPr>
                    <p:cNvPr id="30746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2" y="2592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/>
                    </a:p>
                  </p:txBody>
                </p:sp>
                <p:sp>
                  <p:nvSpPr>
                    <p:cNvPr id="30747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8" y="2606"/>
                      <a:ext cx="480" cy="40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  <a:t>A()</a:t>
                      </a:r>
                      <a:b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  <a:t>   M()</a:t>
                      </a:r>
                      <a:endPara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0743" name="Group 75"/>
                  <p:cNvGrpSpPr/>
                  <p:nvPr/>
                </p:nvGrpSpPr>
                <p:grpSpPr bwMode="auto">
                  <a:xfrm>
                    <a:off x="3168" y="3216"/>
                    <a:ext cx="480" cy="432"/>
                    <a:chOff x="3168" y="3216"/>
                    <a:chExt cx="480" cy="432"/>
                  </a:xfrm>
                </p:grpSpPr>
                <p:sp>
                  <p:nvSpPr>
                    <p:cNvPr id="30744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2" y="3216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/>
                    </a:p>
                  </p:txBody>
                </p:sp>
                <p:sp>
                  <p:nvSpPr>
                    <p:cNvPr id="30745" name="Text Box 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8" y="3230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  <a:t>B()</a:t>
                      </a:r>
                      <a:b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rgbClr val="FFFFFF"/>
                          </a:solidFill>
                          <a:ea typeface="楷体_GB2312" pitchFamily="49" charset="-122"/>
                        </a:rPr>
                        <a:t>    N()</a:t>
                      </a:r>
                      <a:endParaRPr kumimoji="1" lang="en-US" altLang="zh-CN" sz="1800">
                        <a:solidFill>
                          <a:srgbClr val="FFFF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</p:grpSp>
            <p:sp>
              <p:nvSpPr>
                <p:cNvPr id="30738" name="Line 59"/>
                <p:cNvSpPr>
                  <a:spLocks noChangeShapeType="1"/>
                </p:cNvSpPr>
                <p:nvPr/>
              </p:nvSpPr>
              <p:spPr bwMode="auto">
                <a:xfrm>
                  <a:off x="3556" y="2736"/>
                  <a:ext cx="5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39" name="Line 60"/>
                <p:cNvSpPr>
                  <a:spLocks noChangeShapeType="1"/>
                </p:cNvSpPr>
                <p:nvPr/>
              </p:nvSpPr>
              <p:spPr bwMode="auto">
                <a:xfrm>
                  <a:off x="3536" y="3360"/>
                  <a:ext cx="5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40" name="Line 51"/>
                <p:cNvSpPr>
                  <a:spLocks noChangeShapeType="1"/>
                </p:cNvSpPr>
                <p:nvPr/>
              </p:nvSpPr>
              <p:spPr bwMode="auto">
                <a:xfrm>
                  <a:off x="2804" y="2780"/>
                  <a:ext cx="41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41" name="Line 52"/>
                <p:cNvSpPr>
                  <a:spLocks noChangeShapeType="1"/>
                </p:cNvSpPr>
                <p:nvPr/>
              </p:nvSpPr>
              <p:spPr bwMode="auto">
                <a:xfrm>
                  <a:off x="2760" y="3244"/>
                  <a:ext cx="44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FAFD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0729" name="Date Placeholder 79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534CB54-BFD5-4CCA-9308-BA75F8509397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OO Data Flow Summary</a:t>
            </a:r>
            <a:endParaRPr lang="en-US" altLang="en-US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defs</a:t>
            </a:r>
            <a:r>
              <a:rPr lang="en-US" altLang="en-US" dirty="0"/>
              <a:t> and uses could be in the </a:t>
            </a:r>
            <a:r>
              <a:rPr lang="en-US" altLang="en-US" dirty="0">
                <a:solidFill>
                  <a:schemeClr val="tx2"/>
                </a:solidFill>
              </a:rPr>
              <a:t>same class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chemeClr val="tx2"/>
                </a:solidFill>
              </a:rPr>
              <a:t>different</a:t>
            </a:r>
            <a:r>
              <a:rPr lang="en-US" altLang="en-US" dirty="0"/>
              <a:t> classes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r>
              <a:rPr lang="en-US" altLang="en-US" dirty="0">
                <a:solidFill>
                  <a:schemeClr val="tx2"/>
                </a:solidFill>
              </a:rPr>
              <a:t>Researchers</a:t>
            </a:r>
            <a:r>
              <a:rPr lang="en-US" altLang="en-US" dirty="0"/>
              <a:t> have applied data flow testing to the direct coupling OO situation</a:t>
            </a:r>
            <a:endParaRPr lang="en-US" altLang="en-US" dirty="0"/>
          </a:p>
          <a:p>
            <a:pPr lvl="1"/>
            <a:r>
              <a:rPr lang="en-US" altLang="en-US" dirty="0" smtClean="0"/>
              <a:t>Has not been used in practice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 tools available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/>
              <a:t>Indirect coupling data flow testing has </a:t>
            </a:r>
            <a:r>
              <a:rPr lang="en-US" altLang="en-US" dirty="0">
                <a:solidFill>
                  <a:schemeClr val="tx2"/>
                </a:solidFill>
              </a:rPr>
              <a:t>not been tried</a:t>
            </a:r>
            <a:r>
              <a:rPr lang="en-US" altLang="en-US" dirty="0"/>
              <a:t> either in research or in practice</a:t>
            </a:r>
            <a:endParaRPr lang="en-US" altLang="en-US" dirty="0"/>
          </a:p>
          <a:p>
            <a:pPr lvl="1"/>
            <a:r>
              <a:rPr lang="en-US" altLang="en-US" dirty="0" smtClean="0"/>
              <a:t>Analysis cost may be prohibitive</a:t>
            </a:r>
            <a:endParaRPr lang="en-US" altLang="en-US" dirty="0" smtClean="0"/>
          </a:p>
        </p:txBody>
      </p:sp>
      <p:sp>
        <p:nvSpPr>
          <p:cNvPr id="31750" name="Date Placeholder 6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AB5553F-FE24-4DAE-B337-5F282EC3030A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1476" y="96838"/>
            <a:ext cx="8893175" cy="1311177"/>
          </a:xfrm>
        </p:spPr>
        <p:txBody>
          <a:bodyPr/>
          <a:lstStyle/>
          <a:p>
            <a:r>
              <a:rPr kumimoji="1" lang="en-US" altLang="zh-CN" sz="3200" dirty="0">
                <a:solidFill>
                  <a:srgbClr val="FFFF00"/>
                </a:solidFill>
                <a:ea typeface="SimSun" panose="02010600030101010101" pitchFamily="2" charset="-122"/>
              </a:rPr>
              <a:t>Web Applications and Other Distributed Software</a:t>
            </a:r>
            <a:endParaRPr kumimoji="1" lang="en-US" altLang="en-US" sz="3200" dirty="0">
              <a:solidFill>
                <a:srgbClr val="FFFF00"/>
              </a:solidFill>
            </a:endParaRPr>
          </a:p>
        </p:txBody>
      </p:sp>
      <p:sp>
        <p:nvSpPr>
          <p:cNvPr id="32773" name="Text Box 22"/>
          <p:cNvSpPr txBox="1">
            <a:spLocks noChangeArrowheads="1"/>
          </p:cNvSpPr>
          <p:nvPr/>
        </p:nvSpPr>
        <p:spPr bwMode="auto">
          <a:xfrm>
            <a:off x="3695700" y="3838152"/>
            <a:ext cx="480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楷体_GB2312" pitchFamily="49" charset="-122"/>
              </a:rPr>
              <a:t>distributed software data flow</a:t>
            </a:r>
            <a:endParaRPr kumimoji="1" lang="en-US" altLang="zh-CN" sz="2400" dirty="0">
              <a:solidFill>
                <a:srgbClr val="FFFFFF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pSp>
        <p:nvGrpSpPr>
          <p:cNvPr id="32774" name="Group 31"/>
          <p:cNvGrpSpPr/>
          <p:nvPr/>
        </p:nvGrpSpPr>
        <p:grpSpPr bwMode="auto">
          <a:xfrm>
            <a:off x="4152900" y="1484313"/>
            <a:ext cx="3886200" cy="2362200"/>
            <a:chOff x="1104" y="1152"/>
            <a:chExt cx="2448" cy="1488"/>
          </a:xfrm>
        </p:grpSpPr>
        <p:sp>
          <p:nvSpPr>
            <p:cNvPr id="32777" name="Rectangle 4"/>
            <p:cNvSpPr>
              <a:spLocks noChangeArrowheads="1"/>
            </p:cNvSpPr>
            <p:nvPr/>
          </p:nvSpPr>
          <p:spPr bwMode="auto">
            <a:xfrm>
              <a:off x="1104" y="1152"/>
              <a:ext cx="244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/>
            </a:p>
          </p:txBody>
        </p:sp>
        <p:grpSp>
          <p:nvGrpSpPr>
            <p:cNvPr id="32778" name="Group 30"/>
            <p:cNvGrpSpPr/>
            <p:nvPr/>
          </p:nvGrpSpPr>
          <p:grpSpPr bwMode="auto">
            <a:xfrm>
              <a:off x="1304" y="1289"/>
              <a:ext cx="2048" cy="1242"/>
              <a:chOff x="1296" y="1186"/>
              <a:chExt cx="2048" cy="1242"/>
            </a:xfrm>
          </p:grpSpPr>
          <p:grpSp>
            <p:nvGrpSpPr>
              <p:cNvPr id="32779" name="Group 29"/>
              <p:cNvGrpSpPr/>
              <p:nvPr/>
            </p:nvGrpSpPr>
            <p:grpSpPr bwMode="auto">
              <a:xfrm>
                <a:off x="2864" y="1968"/>
                <a:ext cx="480" cy="460"/>
                <a:chOff x="2832" y="1968"/>
                <a:chExt cx="480" cy="460"/>
              </a:xfrm>
            </p:grpSpPr>
            <p:sp>
              <p:nvSpPr>
                <p:cNvPr id="32794" name="Rectangle 9"/>
                <p:cNvSpPr>
                  <a:spLocks noChangeArrowheads="1"/>
                </p:cNvSpPr>
                <p:nvPr/>
              </p:nvSpPr>
              <p:spPr bwMode="auto">
                <a:xfrm>
                  <a:off x="2856" y="19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3279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32" y="1982"/>
                  <a:ext cx="4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dirty="0">
                      <a:solidFill>
                        <a:srgbClr val="FFFFFF"/>
                      </a:solidFill>
                      <a:ea typeface="楷体_GB2312" pitchFamily="49" charset="-122"/>
                    </a:rPr>
                    <a:t>use</a:t>
                  </a:r>
                  <a:br>
                    <a:rPr kumimoji="1" lang="en-US" altLang="zh-CN" dirty="0">
                      <a:solidFill>
                        <a:srgbClr val="FFFFFF"/>
                      </a:solidFill>
                      <a:ea typeface="楷体_GB2312" pitchFamily="49" charset="-122"/>
                    </a:rPr>
                  </a:br>
                  <a:r>
                    <a:rPr kumimoji="1" lang="en-US" altLang="zh-CN" dirty="0">
                      <a:solidFill>
                        <a:srgbClr val="FFFFFF"/>
                      </a:solidFill>
                      <a:ea typeface="楷体_GB2312" pitchFamily="49" charset="-122"/>
                    </a:rPr>
                    <a:t>B()</a:t>
                  </a:r>
                  <a:endParaRPr kumimoji="1" lang="en-US" altLang="zh-CN" dirty="0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32780" name="Line 11"/>
              <p:cNvSpPr>
                <a:spLocks noChangeShapeType="1"/>
              </p:cNvSpPr>
              <p:nvPr/>
            </p:nvSpPr>
            <p:spPr bwMode="auto">
              <a:xfrm>
                <a:off x="3103" y="1653"/>
                <a:ext cx="1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781" name="Group 25"/>
              <p:cNvGrpSpPr/>
              <p:nvPr/>
            </p:nvGrpSpPr>
            <p:grpSpPr bwMode="auto">
              <a:xfrm>
                <a:off x="1296" y="1215"/>
                <a:ext cx="480" cy="434"/>
                <a:chOff x="1296" y="1222"/>
                <a:chExt cx="480" cy="434"/>
              </a:xfrm>
            </p:grpSpPr>
            <p:sp>
              <p:nvSpPr>
                <p:cNvPr id="32792" name="Rectangle 13"/>
                <p:cNvSpPr>
                  <a:spLocks noChangeArrowheads="1"/>
                </p:cNvSpPr>
                <p:nvPr/>
              </p:nvSpPr>
              <p:spPr bwMode="auto">
                <a:xfrm>
                  <a:off x="1320" y="1224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2400"/>
                </a:p>
              </p:txBody>
            </p:sp>
            <p:sp>
              <p:nvSpPr>
                <p:cNvPr id="3279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96" y="1222"/>
                  <a:ext cx="4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>
                      <a:solidFill>
                        <a:srgbClr val="FFFFFF"/>
                      </a:solidFill>
                      <a:ea typeface="楷体_GB2312" pitchFamily="49" charset="-122"/>
                    </a:rPr>
                    <a:t>P1</a:t>
                  </a:r>
                  <a:endParaRPr kumimoji="1" lang="en-US" altLang="zh-CN" sz="1800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32782" name="Group 28"/>
              <p:cNvGrpSpPr/>
              <p:nvPr/>
            </p:nvGrpSpPr>
            <p:grpSpPr bwMode="auto">
              <a:xfrm>
                <a:off x="1296" y="1968"/>
                <a:ext cx="480" cy="460"/>
                <a:chOff x="1296" y="1968"/>
                <a:chExt cx="480" cy="460"/>
              </a:xfrm>
            </p:grpSpPr>
            <p:sp>
              <p:nvSpPr>
                <p:cNvPr id="32790" name="Rectangle 16"/>
                <p:cNvSpPr>
                  <a:spLocks noChangeArrowheads="1"/>
                </p:cNvSpPr>
                <p:nvPr/>
              </p:nvSpPr>
              <p:spPr bwMode="auto">
                <a:xfrm>
                  <a:off x="1320" y="19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3279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96" y="1982"/>
                  <a:ext cx="4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>
                      <a:solidFill>
                        <a:srgbClr val="FFFFFF"/>
                      </a:solidFill>
                      <a:ea typeface="楷体_GB2312" pitchFamily="49" charset="-122"/>
                    </a:rPr>
                    <a:t>def</a:t>
                  </a:r>
                  <a:br>
                    <a:rPr kumimoji="1" lang="en-US" altLang="zh-CN">
                      <a:solidFill>
                        <a:srgbClr val="FFFFFF"/>
                      </a:solidFill>
                      <a:ea typeface="楷体_GB2312" pitchFamily="49" charset="-122"/>
                    </a:rPr>
                  </a:br>
                  <a:r>
                    <a:rPr kumimoji="1" lang="en-US" altLang="zh-CN">
                      <a:solidFill>
                        <a:srgbClr val="FFFFFF"/>
                      </a:solidFill>
                      <a:ea typeface="楷体_GB2312" pitchFamily="49" charset="-122"/>
                    </a:rPr>
                    <a:t>A()</a:t>
                  </a:r>
                  <a:endParaRPr kumimoji="1" lang="en-US" altLang="zh-CN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32783" name="Line 18"/>
              <p:cNvSpPr>
                <a:spLocks noChangeShapeType="1"/>
              </p:cNvSpPr>
              <p:nvPr/>
            </p:nvSpPr>
            <p:spPr bwMode="auto">
              <a:xfrm>
                <a:off x="1761" y="2184"/>
                <a:ext cx="11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4" name="Line 19"/>
              <p:cNvSpPr>
                <a:spLocks noChangeShapeType="1"/>
              </p:cNvSpPr>
              <p:nvPr/>
            </p:nvSpPr>
            <p:spPr bwMode="auto">
              <a:xfrm>
                <a:off x="1536" y="1653"/>
                <a:ext cx="0" cy="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5" name="Freeform 20"/>
              <p:cNvSpPr/>
              <p:nvPr/>
            </p:nvSpPr>
            <p:spPr bwMode="auto">
              <a:xfrm>
                <a:off x="1755" y="1377"/>
                <a:ext cx="1153" cy="186"/>
              </a:xfrm>
              <a:custGeom>
                <a:avLst/>
                <a:gdLst>
                  <a:gd name="T0" fmla="*/ 0 w 1104"/>
                  <a:gd name="T1" fmla="*/ 2092 h 113"/>
                  <a:gd name="T2" fmla="*/ 124 w 1104"/>
                  <a:gd name="T3" fmla="*/ 181 h 113"/>
                  <a:gd name="T4" fmla="*/ 187 w 1104"/>
                  <a:gd name="T5" fmla="*/ 2092 h 113"/>
                  <a:gd name="T6" fmla="*/ 312 w 1104"/>
                  <a:gd name="T7" fmla="*/ 181 h 113"/>
                  <a:gd name="T8" fmla="*/ 437 w 1104"/>
                  <a:gd name="T9" fmla="*/ 1137 h 113"/>
                  <a:gd name="T10" fmla="*/ 498 w 1104"/>
                  <a:gd name="T11" fmla="*/ 2092 h 113"/>
                  <a:gd name="T12" fmla="*/ 621 w 1104"/>
                  <a:gd name="T13" fmla="*/ 181 h 113"/>
                  <a:gd name="T14" fmla="*/ 748 w 1104"/>
                  <a:gd name="T15" fmla="*/ 2092 h 113"/>
                  <a:gd name="T16" fmla="*/ 849 w 1104"/>
                  <a:gd name="T17" fmla="*/ 0 h 113"/>
                  <a:gd name="T18" fmla="*/ 934 w 1104"/>
                  <a:gd name="T19" fmla="*/ 2092 h 113"/>
                  <a:gd name="T20" fmla="*/ 1059 w 1104"/>
                  <a:gd name="T21" fmla="*/ 181 h 113"/>
                  <a:gd name="T22" fmla="*/ 1182 w 1104"/>
                  <a:gd name="T23" fmla="*/ 2092 h 113"/>
                  <a:gd name="T24" fmla="*/ 1248 w 1104"/>
                  <a:gd name="T25" fmla="*/ 181 h 113"/>
                  <a:gd name="T26" fmla="*/ 1370 w 1104"/>
                  <a:gd name="T27" fmla="*/ 2092 h 113"/>
                  <a:gd name="T28" fmla="*/ 1432 w 1104"/>
                  <a:gd name="T29" fmla="*/ 1137 h 1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04"/>
                  <a:gd name="T46" fmla="*/ 0 h 113"/>
                  <a:gd name="T47" fmla="*/ 1104 w 1104"/>
                  <a:gd name="T48" fmla="*/ 113 h 11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04" h="113">
                    <a:moveTo>
                      <a:pt x="0" y="105"/>
                    </a:moveTo>
                    <a:cubicBezTo>
                      <a:pt x="36" y="57"/>
                      <a:pt x="72" y="9"/>
                      <a:pt x="96" y="9"/>
                    </a:cubicBezTo>
                    <a:cubicBezTo>
                      <a:pt x="120" y="9"/>
                      <a:pt x="120" y="105"/>
                      <a:pt x="144" y="105"/>
                    </a:cubicBezTo>
                    <a:cubicBezTo>
                      <a:pt x="168" y="105"/>
                      <a:pt x="208" y="17"/>
                      <a:pt x="240" y="9"/>
                    </a:cubicBezTo>
                    <a:cubicBezTo>
                      <a:pt x="272" y="1"/>
                      <a:pt x="312" y="41"/>
                      <a:pt x="336" y="57"/>
                    </a:cubicBezTo>
                    <a:cubicBezTo>
                      <a:pt x="360" y="73"/>
                      <a:pt x="360" y="113"/>
                      <a:pt x="384" y="105"/>
                    </a:cubicBezTo>
                    <a:cubicBezTo>
                      <a:pt x="408" y="97"/>
                      <a:pt x="448" y="9"/>
                      <a:pt x="480" y="9"/>
                    </a:cubicBezTo>
                    <a:cubicBezTo>
                      <a:pt x="512" y="9"/>
                      <a:pt x="547" y="107"/>
                      <a:pt x="576" y="105"/>
                    </a:cubicBezTo>
                    <a:cubicBezTo>
                      <a:pt x="605" y="103"/>
                      <a:pt x="630" y="0"/>
                      <a:pt x="654" y="0"/>
                    </a:cubicBezTo>
                    <a:cubicBezTo>
                      <a:pt x="678" y="0"/>
                      <a:pt x="693" y="103"/>
                      <a:pt x="720" y="105"/>
                    </a:cubicBezTo>
                    <a:cubicBezTo>
                      <a:pt x="747" y="107"/>
                      <a:pt x="784" y="9"/>
                      <a:pt x="816" y="9"/>
                    </a:cubicBezTo>
                    <a:cubicBezTo>
                      <a:pt x="848" y="9"/>
                      <a:pt x="888" y="105"/>
                      <a:pt x="912" y="105"/>
                    </a:cubicBezTo>
                    <a:cubicBezTo>
                      <a:pt x="936" y="105"/>
                      <a:pt x="936" y="9"/>
                      <a:pt x="960" y="9"/>
                    </a:cubicBezTo>
                    <a:cubicBezTo>
                      <a:pt x="984" y="9"/>
                      <a:pt x="1032" y="97"/>
                      <a:pt x="1056" y="105"/>
                    </a:cubicBezTo>
                    <a:cubicBezTo>
                      <a:pt x="1080" y="113"/>
                      <a:pt x="1096" y="65"/>
                      <a:pt x="1104" y="5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6" name="Text Box 21"/>
              <p:cNvSpPr txBox="1">
                <a:spLocks noChangeArrowheads="1"/>
              </p:cNvSpPr>
              <p:nvPr/>
            </p:nvSpPr>
            <p:spPr bwMode="auto">
              <a:xfrm>
                <a:off x="1896" y="1186"/>
                <a:ext cx="8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FFFFFF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message</a:t>
                </a:r>
                <a:endParaRPr kumimoji="1" lang="en-US" altLang="zh-CN" sz="1800" dirty="0">
                  <a:solidFill>
                    <a:srgbClr val="FFFFFF"/>
                  </a:solidFill>
                  <a:latin typeface="Gill Sans MT" panose="020B0502020104020203" pitchFamily="34" charset="0"/>
                  <a:ea typeface="楷体_GB2312" pitchFamily="49" charset="-122"/>
                </a:endParaRPr>
              </a:p>
            </p:txBody>
          </p:sp>
          <p:grpSp>
            <p:nvGrpSpPr>
              <p:cNvPr id="32787" name="Group 26"/>
              <p:cNvGrpSpPr/>
              <p:nvPr/>
            </p:nvGrpSpPr>
            <p:grpSpPr bwMode="auto">
              <a:xfrm>
                <a:off x="2864" y="1216"/>
                <a:ext cx="480" cy="433"/>
                <a:chOff x="2868" y="1223"/>
                <a:chExt cx="480" cy="433"/>
              </a:xfrm>
            </p:grpSpPr>
            <p:sp>
              <p:nvSpPr>
                <p:cNvPr id="32788" name="Rectangle 6"/>
                <p:cNvSpPr>
                  <a:spLocks noChangeArrowheads="1"/>
                </p:cNvSpPr>
                <p:nvPr/>
              </p:nvSpPr>
              <p:spPr bwMode="auto">
                <a:xfrm>
                  <a:off x="2892" y="1224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/>
                </a:p>
              </p:txBody>
            </p:sp>
            <p:sp>
              <p:nvSpPr>
                <p:cNvPr id="327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868" y="1223"/>
                  <a:ext cx="48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>
                      <a:solidFill>
                        <a:srgbClr val="FFFFFF"/>
                      </a:solidFill>
                      <a:ea typeface="楷体_GB2312" pitchFamily="49" charset="-122"/>
                    </a:rPr>
                    <a:t>P2</a:t>
                  </a:r>
                  <a:endParaRPr kumimoji="1" lang="en-US" altLang="zh-CN">
                    <a:solidFill>
                      <a:srgbClr val="FFFFFF"/>
                    </a:solidFill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24067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716506" y="4531558"/>
            <a:ext cx="8758989" cy="1804988"/>
          </a:xfrm>
          <a:noFill/>
        </p:spPr>
        <p:txBody>
          <a:bodyPr/>
          <a:lstStyle/>
          <a:p>
            <a:r>
              <a:rPr kumimoji="1" lang="en-US" altLang="zh-CN" dirty="0" smtClean="0">
                <a:ea typeface="SimSun" panose="02010600030101010101" pitchFamily="2" charset="-122"/>
              </a:rPr>
              <a:t>“message” could be HTTP, RMI, or other mechanism</a:t>
            </a:r>
            <a:endParaRPr kumimoji="1" lang="en-US" altLang="zh-CN" dirty="0" smtClean="0">
              <a:ea typeface="SimSun" panose="02010600030101010101" pitchFamily="2" charset="-122"/>
            </a:endParaRPr>
          </a:p>
          <a:p>
            <a:r>
              <a:rPr kumimoji="1" lang="en-US" altLang="zh-CN" dirty="0" smtClean="0">
                <a:ea typeface="SimSun" panose="02010600030101010101" pitchFamily="2" charset="-122"/>
              </a:rPr>
              <a:t>A() and B() could be in the same class or accessing a</a:t>
            </a:r>
            <a:br>
              <a:rPr kumimoji="1" lang="en-US" altLang="zh-CN" dirty="0" smtClean="0">
                <a:ea typeface="SimSun" panose="02010600030101010101" pitchFamily="2" charset="-122"/>
              </a:rPr>
            </a:br>
            <a:r>
              <a:rPr kumimoji="1" lang="en-US" altLang="zh-CN" dirty="0" smtClean="0">
                <a:ea typeface="SimSun" panose="02010600030101010101" pitchFamily="2" charset="-122"/>
              </a:rPr>
              <a:t>persistent variable such as in a web session</a:t>
            </a:r>
            <a:endParaRPr kumimoji="1" lang="en-US" altLang="zh-CN" dirty="0" smtClean="0">
              <a:ea typeface="SimSun" panose="02010600030101010101" pitchFamily="2" charset="-122"/>
            </a:endParaRPr>
          </a:p>
          <a:p>
            <a:r>
              <a:rPr kumimoji="1" lang="en-US" altLang="zh-CN" dirty="0" smtClean="0">
                <a:ea typeface="SimSun" panose="02010600030101010101" pitchFamily="2" charset="-122"/>
              </a:rPr>
              <a:t>Beyond current technologies</a:t>
            </a:r>
            <a:endParaRPr kumimoji="1" lang="en-US" altLang="en-US" dirty="0" smtClean="0"/>
          </a:p>
        </p:txBody>
      </p:sp>
      <p:sp>
        <p:nvSpPr>
          <p:cNvPr id="32776" name="Date Placeholder 27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121"/>
          <p:cNvSpPr>
            <a:spLocks noGrp="1"/>
          </p:cNvSpPr>
          <p:nvPr>
            <p:ph type="ctrTitle"/>
          </p:nvPr>
        </p:nvSpPr>
        <p:spPr>
          <a:xfrm>
            <a:off x="2209800" y="1524000"/>
            <a:ext cx="7772400" cy="1143000"/>
          </a:xfrm>
        </p:spPr>
        <p:txBody>
          <a:bodyPr anchor="b"/>
          <a:lstStyle/>
          <a:p>
            <a:pPr algn="ctr" defTabSz="914400">
              <a:buSzPct val="100000"/>
            </a:pPr>
            <a:r>
              <a:rPr kern="1200" baseline="0">
                <a:latin typeface="Tahoma" panose="020B0604030504040204" pitchFamily="1" charset="0"/>
              </a:rPr>
              <a:t>Data Flow Analysis</a:t>
            </a:r>
            <a:endParaRPr kern="1200" baseline="0">
              <a:latin typeface="Tahoma" panose="020B0604030504040204" pitchFamily="1" charset="0"/>
            </a:endParaRPr>
          </a:p>
        </p:txBody>
      </p:sp>
      <p:sp>
        <p:nvSpPr>
          <p:cNvPr id="5123" name="Subtitle 5122"/>
          <p:cNvSpPr>
            <a:spLocks noGrp="1"/>
          </p:cNvSpPr>
          <p:nvPr>
            <p:ph type="subTitle" idx="1"/>
          </p:nvPr>
        </p:nvSpPr>
        <p:spPr>
          <a:xfrm>
            <a:off x="2819400" y="3886200"/>
            <a:ext cx="6934200" cy="1752600"/>
          </a:xfrm>
        </p:spPr>
        <p:txBody>
          <a:bodyPr anchor="t"/>
          <a:lstStyle/>
          <a:p>
            <a:pPr defTabSz="914400">
              <a:buSzPct val="60000"/>
            </a:pPr>
            <a:r>
              <a:rPr lang="en-SG" sz="1800" kern="1200" baseline="0">
                <a:latin typeface="Tahoma" panose="020B0604030504040204" pitchFamily="1" charset="0"/>
              </a:rPr>
              <a:t>Adapted from https://ece.uwaterloo.ca/~snaik/MYBOOK1/Ch5-DataFlowTesting.ppt</a:t>
            </a:r>
            <a:endParaRPr lang="en-SG" sz="1800" kern="1200" baseline="0">
              <a:latin typeface="Tahoma" panose="020B0604030504040204" pitchFamily="1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Summary—What Works?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>
                <a:solidFill>
                  <a:schemeClr val="tx2"/>
                </a:solidFill>
              </a:rPr>
              <a:t>Call graphs</a:t>
            </a:r>
            <a:r>
              <a:rPr lang="en-US" altLang="en-US"/>
              <a:t> are common and very useful ways to design integration tests</a:t>
            </a:r>
            <a:endParaRPr lang="en-US" altLang="en-US"/>
          </a:p>
          <a:p>
            <a:pPr>
              <a:spcAft>
                <a:spcPts val="1200"/>
              </a:spcAft>
            </a:pPr>
            <a:r>
              <a:rPr lang="en-US" altLang="en-US">
                <a:solidFill>
                  <a:schemeClr val="tx2"/>
                </a:solidFill>
              </a:rPr>
              <a:t>Inter-procedural data flow</a:t>
            </a:r>
            <a:r>
              <a:rPr lang="en-US" altLang="en-US"/>
              <a:t> is relatively easy to compute and results in effective integration tests</a:t>
            </a:r>
            <a:endParaRPr lang="en-US" altLang="en-US"/>
          </a:p>
          <a:p>
            <a:pPr>
              <a:spcAft>
                <a:spcPts val="1200"/>
              </a:spcAft>
            </a:pPr>
            <a:r>
              <a:rPr lang="en-US" altLang="en-US"/>
              <a:t>The ideas for </a:t>
            </a:r>
            <a:r>
              <a:rPr lang="en-US" altLang="en-US">
                <a:solidFill>
                  <a:schemeClr val="tx2"/>
                </a:solidFill>
              </a:rPr>
              <a:t>OO software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2"/>
                </a:solidFill>
              </a:rPr>
              <a:t>web applications</a:t>
            </a:r>
            <a:r>
              <a:rPr lang="en-US" altLang="en-US"/>
              <a:t> are preliminary and have not been used much in practice</a:t>
            </a:r>
            <a:endParaRPr lang="en-US" altLang="en-US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Introduction to Software Testing, edition 2  (Ch 7)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0">
                <a:solidFill>
                  <a:srgbClr val="FFFFFF"/>
                </a:solidFill>
              </a:rPr>
              <a:t>© Ammann &amp; Offutt</a:t>
            </a:r>
            <a:endParaRPr lang="en-US" altLang="en-US" sz="900" b="0">
              <a:solidFill>
                <a:srgbClr val="FFFFFF"/>
              </a:solidFill>
            </a:endParaRP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7883D2F-B6F9-4459-A943-B1624D6AFCFD}" type="slidenum">
              <a:rPr lang="en-US" altLang="en-US" sz="900" b="0">
                <a:solidFill>
                  <a:srgbClr val="FFFFFF"/>
                </a:solidFill>
              </a:rPr>
            </a:fld>
            <a:endParaRPr lang="en-US" altLang="en-US" sz="9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8C4FEE9-12CA-4222-ADA1-8A4E66ABAA00}" type="slidenum">
              <a:rPr lang="en-US" altLang="zh-CN"/>
            </a:fld>
            <a:endParaRPr lang="en-US" altLang="zh-CN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The General Idea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A program unit accepts inputs, performs computations, assigns new values to variables, and returns results.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One can visualize of “flow” of data values from one statement to another.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A data value produced in one statement is expected to be used later.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Example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Obtain a file pointer ……. use it later.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If the later use is never verified, we do not know if the earlier assignment is acceptable.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Two motivations of data flow testing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The memory location for a variable is accessed in a 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“desirable”</a:t>
            </a:r>
            <a:r>
              <a:rPr lang="en-US" altLang="zh-CN" smtClean="0">
                <a:ea typeface="SimSun" panose="02010600030101010101" pitchFamily="2" charset="-122"/>
              </a:rPr>
              <a:t> way.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2"/>
            <a:r>
              <a:rPr lang="en-US" altLang="zh-CN" smtClean="0">
                <a:ea typeface="SimSun" panose="02010600030101010101" pitchFamily="2" charset="-122"/>
              </a:rPr>
              <a:t>Verify the correctness of data values “defined” (i.e. generated) – observe that all the “uses” of the value produce the desired results.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Idea: A programmer can perform a number of tests on data values.</a:t>
            </a:r>
            <a:endParaRPr lang="en-US" altLang="zh-CN" smtClean="0">
              <a:ea typeface="SimSun" panose="02010600030101010101" pitchFamily="2" charset="-122"/>
            </a:endParaRP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These tests are collectively known as data flow testing.</a:t>
            </a:r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2">
      <a:dk1>
        <a:sysClr val="windowText" lastClr="000000"/>
      </a:dk1>
      <a:lt1>
        <a:srgbClr val="FFFFFF"/>
      </a:lt1>
      <a:dk2>
        <a:srgbClr val="FF66CC"/>
      </a:dk2>
      <a:lt2>
        <a:srgbClr val="66FFFF"/>
      </a:lt2>
      <a:accent1>
        <a:srgbClr val="0070C0"/>
      </a:accent1>
      <a:accent2>
        <a:srgbClr val="3399FF"/>
      </a:accent2>
      <a:accent3>
        <a:srgbClr val="FF00FF"/>
      </a:accent3>
      <a:accent4>
        <a:srgbClr val="FFCCFF"/>
      </a:accent4>
      <a:accent5>
        <a:srgbClr val="CC99FF"/>
      </a:accent5>
      <a:accent6>
        <a:srgbClr val="FFCCFF"/>
      </a:accent6>
      <a:hlink>
        <a:srgbClr val="9933FF"/>
      </a:hlink>
      <a:folHlink>
        <a:srgbClr val="66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quity">
  <a:themeElements>
    <a:clrScheme name="Custom 2">
      <a:dk1>
        <a:sysClr val="windowText" lastClr="000000"/>
      </a:dk1>
      <a:lt1>
        <a:srgbClr val="FFFFFF"/>
      </a:lt1>
      <a:dk2>
        <a:srgbClr val="FF66CC"/>
      </a:dk2>
      <a:lt2>
        <a:srgbClr val="66FFFF"/>
      </a:lt2>
      <a:accent1>
        <a:srgbClr val="0070C0"/>
      </a:accent1>
      <a:accent2>
        <a:srgbClr val="3399FF"/>
      </a:accent2>
      <a:accent3>
        <a:srgbClr val="FF00FF"/>
      </a:accent3>
      <a:accent4>
        <a:srgbClr val="FFCCFF"/>
      </a:accent4>
      <a:accent5>
        <a:srgbClr val="CC99FF"/>
      </a:accent5>
      <a:accent6>
        <a:srgbClr val="FFCCFF"/>
      </a:accent6>
      <a:hlink>
        <a:srgbClr val="9933FF"/>
      </a:hlink>
      <a:folHlink>
        <a:srgbClr val="66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ro">
  <a:themeElements>
    <a:clrScheme name="Custom 9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37464</Words>
  <Application>WPS 演示</Application>
  <PresentationFormat>宽屏</PresentationFormat>
  <Paragraphs>2615</Paragraphs>
  <Slides>80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106" baseType="lpstr">
      <vt:lpstr>Arial</vt:lpstr>
      <vt:lpstr>SimSun</vt:lpstr>
      <vt:lpstr>Wingdings</vt:lpstr>
      <vt:lpstr>Wingdings 2</vt:lpstr>
      <vt:lpstr>Arial</vt:lpstr>
      <vt:lpstr>Times New Roman</vt:lpstr>
      <vt:lpstr>Verdana</vt:lpstr>
      <vt:lpstr>Gill Sans MT</vt:lpstr>
      <vt:lpstr>KaiTi</vt:lpstr>
      <vt:lpstr>Tahoma</vt:lpstr>
      <vt:lpstr>Microsoft YaHei</vt:lpstr>
      <vt:lpstr>Arial Unicode MS</vt:lpstr>
      <vt:lpstr>SimHei</vt:lpstr>
      <vt:lpstr>Calibri</vt:lpstr>
      <vt:lpstr>Arial Unicode MS</vt:lpstr>
      <vt:lpstr>Courier</vt:lpstr>
      <vt:lpstr>Courier New</vt:lpstr>
      <vt:lpstr>Arial Black</vt:lpstr>
      <vt:lpstr>Helvetica</vt:lpstr>
      <vt:lpstr>Comic Sans MS</vt:lpstr>
      <vt:lpstr>楷体_GB2312</vt:lpstr>
      <vt:lpstr>NSimSun</vt:lpstr>
      <vt:lpstr>MT Extra</vt:lpstr>
      <vt:lpstr>Equity</vt:lpstr>
      <vt:lpstr>1_Equity</vt:lpstr>
      <vt:lpstr>intro</vt:lpstr>
      <vt:lpstr>CS409 Software Testing</vt:lpstr>
      <vt:lpstr>Administrative Info</vt:lpstr>
      <vt:lpstr>Recap: Simple Paths and Prime Paths</vt:lpstr>
      <vt:lpstr>PPC Does Not Subsume EPC</vt:lpstr>
      <vt:lpstr>Recap: Prime Path Example</vt:lpstr>
      <vt:lpstr>Exercise: Simple &amp; Prime Path Example</vt:lpstr>
      <vt:lpstr>Round Trips</vt:lpstr>
      <vt:lpstr>Data Flow Analysis</vt:lpstr>
      <vt:lpstr>The General Idea</vt:lpstr>
      <vt:lpstr>The General Idea</vt:lpstr>
      <vt:lpstr>Data Flow Anomaly</vt:lpstr>
      <vt:lpstr>Data Flow Anomaly</vt:lpstr>
      <vt:lpstr>Data Flow Anomaly</vt:lpstr>
      <vt:lpstr>Data Flow Anomaly</vt:lpstr>
      <vt:lpstr>Data Flow Anomaly</vt:lpstr>
      <vt:lpstr>Overview of Dynamic Data Flow Testing</vt:lpstr>
      <vt:lpstr>Overview of Dynamic Data Flow Testing</vt:lpstr>
      <vt:lpstr>Definitions</vt:lpstr>
      <vt:lpstr>More Definitions</vt:lpstr>
      <vt:lpstr>An Example</vt:lpstr>
      <vt:lpstr>An Example</vt:lpstr>
      <vt:lpstr>PowerPoint 演示文稿</vt:lpstr>
      <vt:lpstr>du-paths in example</vt:lpstr>
      <vt:lpstr>Data Flow Criteria</vt:lpstr>
      <vt:lpstr>DU Pairs and DU Paths</vt:lpstr>
      <vt:lpstr>Touring DU-Paths</vt:lpstr>
      <vt:lpstr>Data Flow Test Criteria</vt:lpstr>
      <vt:lpstr>Data Flow Testing Example</vt:lpstr>
      <vt:lpstr>Data flow analysis issues</vt:lpstr>
      <vt:lpstr>        Graph Coverage Criteria         Subsumption </vt:lpstr>
      <vt:lpstr>Summary 7.1-7.2</vt:lpstr>
      <vt:lpstr>Introduction to Software Testing Chapter 7.3 Graph Coverage for Source Code</vt:lpstr>
      <vt:lpstr>Overview</vt:lpstr>
      <vt:lpstr>Control Flow Graphs</vt:lpstr>
      <vt:lpstr>Draw CFG Graph</vt:lpstr>
      <vt:lpstr>CFG : The if Statement</vt:lpstr>
      <vt:lpstr>CFG : The if-Return Statement</vt:lpstr>
      <vt:lpstr>Loops</vt:lpstr>
      <vt:lpstr>CFG : while and for Loops</vt:lpstr>
      <vt:lpstr>CFG : do Loop, break and continue</vt:lpstr>
      <vt:lpstr>CFG : The case (switch) Structure</vt:lpstr>
      <vt:lpstr>CFG : Exceptions (try-catch)</vt:lpstr>
      <vt:lpstr>Example Control Flow – Stats</vt:lpstr>
      <vt:lpstr>Control Flow Graph for Stats</vt:lpstr>
      <vt:lpstr>Control Flow TRs and Test Paths—EC</vt:lpstr>
      <vt:lpstr>Control Flow TRs and Test Paths—EPC</vt:lpstr>
      <vt:lpstr>Control Flow TRs and Test Paths—PPC</vt:lpstr>
      <vt:lpstr>Data Flow Coverage for Source</vt:lpstr>
      <vt:lpstr>Example Data Flow – Stats</vt:lpstr>
      <vt:lpstr>Control Flow Graph for Stats </vt:lpstr>
      <vt:lpstr>CFG for Stats – With Defs &amp; Uses</vt:lpstr>
      <vt:lpstr>Defs and Uses Tables for Stats </vt:lpstr>
      <vt:lpstr>DU Pairs for Stats</vt:lpstr>
      <vt:lpstr>DU Paths for Stats</vt:lpstr>
      <vt:lpstr>DU Paths for Stats—No Duplicates</vt:lpstr>
      <vt:lpstr>Test Cases and Test Paths</vt:lpstr>
      <vt:lpstr>Summary</vt:lpstr>
      <vt:lpstr>Introduction to Software Testing (2nd edition)  Chapter 7.4   Graph Coverage for Design Elements</vt:lpstr>
      <vt:lpstr>OO Software and Designs</vt:lpstr>
      <vt:lpstr>Call Graph</vt:lpstr>
      <vt:lpstr>Call Graphs on Classes</vt:lpstr>
      <vt:lpstr>Inheritance &amp; Polymorphism</vt:lpstr>
      <vt:lpstr>Coverage on Inheritance Graph</vt:lpstr>
      <vt:lpstr>Data Flow at the Design Level</vt:lpstr>
      <vt:lpstr>Preliminary Definitions</vt:lpstr>
      <vt:lpstr>Example Call Site</vt:lpstr>
      <vt:lpstr>Inter-procedural DU Pairs</vt:lpstr>
      <vt:lpstr>Inter-procedural DU Pairs Example</vt:lpstr>
      <vt:lpstr>Inter-procedural DU Pairs Example</vt:lpstr>
      <vt:lpstr>PowerPoint 演示文稿</vt:lpstr>
      <vt:lpstr>PowerPoint 演示文稿</vt:lpstr>
      <vt:lpstr>PowerPoint 演示文稿</vt:lpstr>
      <vt:lpstr>Quadratic – Coupling DU-pairs</vt:lpstr>
      <vt:lpstr>Coupling Data Flow Notes</vt:lpstr>
      <vt:lpstr>Inheritance, Polymorphism &amp; Dynamic Binding</vt:lpstr>
      <vt:lpstr>Additional Definitions</vt:lpstr>
      <vt:lpstr>Types of Def-Use Pairs</vt:lpstr>
      <vt:lpstr>OO Data Flow Summary</vt:lpstr>
      <vt:lpstr>Web Applications and Other Distributed Software</vt:lpstr>
      <vt:lpstr>Summary—What Works?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PPC Does Not Subsume EPC</dc:title>
  <dc:creator>lenovo</dc:creator>
  <cp:lastModifiedBy>shinhwei陈馨慧</cp:lastModifiedBy>
  <cp:revision>24</cp:revision>
  <dcterms:created xsi:type="dcterms:W3CDTF">2019-09-30T07:09:00Z</dcterms:created>
  <dcterms:modified xsi:type="dcterms:W3CDTF">2020-10-15T19:33:40Z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