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  <p:sldMasterId id="2147483657" r:id="rId2"/>
  </p:sldMasterIdLst>
  <p:notesMasterIdLst>
    <p:notesMasterId r:id="rId75"/>
  </p:notesMasterIdLst>
  <p:sldIdLst>
    <p:sldId id="256" r:id="rId3"/>
    <p:sldId id="257" r:id="rId4"/>
    <p:sldId id="260" r:id="rId5"/>
    <p:sldId id="329" r:id="rId6"/>
    <p:sldId id="330" r:id="rId7"/>
    <p:sldId id="331" r:id="rId8"/>
    <p:sldId id="262" r:id="rId9"/>
    <p:sldId id="264" r:id="rId10"/>
    <p:sldId id="265" r:id="rId11"/>
    <p:sldId id="266" r:id="rId12"/>
    <p:sldId id="263" r:id="rId13"/>
    <p:sldId id="267" r:id="rId14"/>
    <p:sldId id="270" r:id="rId15"/>
    <p:sldId id="269" r:id="rId16"/>
    <p:sldId id="327" r:id="rId17"/>
    <p:sldId id="271" r:id="rId18"/>
    <p:sldId id="272" r:id="rId19"/>
    <p:sldId id="276" r:id="rId20"/>
    <p:sldId id="275" r:id="rId21"/>
    <p:sldId id="274" r:id="rId22"/>
    <p:sldId id="282" r:id="rId23"/>
    <p:sldId id="281" r:id="rId24"/>
    <p:sldId id="280" r:id="rId25"/>
    <p:sldId id="283" r:id="rId26"/>
    <p:sldId id="284" r:id="rId27"/>
    <p:sldId id="287" r:id="rId28"/>
    <p:sldId id="286" r:id="rId29"/>
    <p:sldId id="278" r:id="rId30"/>
    <p:sldId id="285" r:id="rId31"/>
    <p:sldId id="288" r:id="rId32"/>
    <p:sldId id="292" r:id="rId33"/>
    <p:sldId id="333" r:id="rId34"/>
    <p:sldId id="326" r:id="rId35"/>
    <p:sldId id="291" r:id="rId36"/>
    <p:sldId id="290" r:id="rId37"/>
    <p:sldId id="295" r:id="rId38"/>
    <p:sldId id="293" r:id="rId39"/>
    <p:sldId id="296" r:id="rId40"/>
    <p:sldId id="298" r:id="rId41"/>
    <p:sldId id="299" r:id="rId42"/>
    <p:sldId id="297" r:id="rId43"/>
    <p:sldId id="302" r:id="rId44"/>
    <p:sldId id="303" r:id="rId45"/>
    <p:sldId id="304" r:id="rId46"/>
    <p:sldId id="305" r:id="rId47"/>
    <p:sldId id="306" r:id="rId48"/>
    <p:sldId id="328" r:id="rId49"/>
    <p:sldId id="307" r:id="rId50"/>
    <p:sldId id="310" r:id="rId51"/>
    <p:sldId id="311" r:id="rId52"/>
    <p:sldId id="334" r:id="rId53"/>
    <p:sldId id="335" r:id="rId54"/>
    <p:sldId id="309" r:id="rId55"/>
    <p:sldId id="336" r:id="rId56"/>
    <p:sldId id="337" r:id="rId57"/>
    <p:sldId id="308" r:id="rId58"/>
    <p:sldId id="313" r:id="rId59"/>
    <p:sldId id="338" r:id="rId60"/>
    <p:sldId id="339" r:id="rId61"/>
    <p:sldId id="340" r:id="rId62"/>
    <p:sldId id="341" r:id="rId63"/>
    <p:sldId id="315" r:id="rId64"/>
    <p:sldId id="342" r:id="rId65"/>
    <p:sldId id="343" r:id="rId66"/>
    <p:sldId id="344" r:id="rId67"/>
    <p:sldId id="345" r:id="rId68"/>
    <p:sldId id="316" r:id="rId69"/>
    <p:sldId id="317" r:id="rId70"/>
    <p:sldId id="322" r:id="rId71"/>
    <p:sldId id="332" r:id="rId72"/>
    <p:sldId id="324" r:id="rId73"/>
    <p:sldId id="325" r:id="rId74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aise MULLIEZ" initials="BM" lastIdx="1" clrIdx="0">
    <p:extLst>
      <p:ext uri="{19B8F6BF-5375-455C-9EA6-DF929625EA0E}">
        <p15:presenceInfo xmlns:p15="http://schemas.microsoft.com/office/powerpoint/2012/main" userId="7e04c7d03f09c6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29A"/>
    <a:srgbClr val="C4C4C4"/>
    <a:srgbClr val="C1C6CC"/>
    <a:srgbClr val="D4E3F0"/>
    <a:srgbClr val="8F7DFB"/>
    <a:srgbClr val="CBD8E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2" autoAdjust="0"/>
    <p:restoredTop sz="94609" autoAdjust="0"/>
  </p:normalViewPr>
  <p:slideViewPr>
    <p:cSldViewPr>
      <p:cViewPr varScale="1">
        <p:scale>
          <a:sx n="65" d="100"/>
          <a:sy n="65" d="100"/>
        </p:scale>
        <p:origin x="13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1427D-B4A1-4FB4-89A2-177160225AAA}" type="datetimeFigureOut">
              <a:rPr lang="fr-FR" smtClean="0"/>
              <a:t>31/01/2021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251B1-6F74-4995-B994-1DCC17F8CF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365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251B1-6F74-4995-B994-1DCC17F8CF8B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781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5013176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34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+ im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68063" cy="5445125"/>
          </a:xfrm>
          <a:custGeom>
            <a:avLst/>
            <a:gdLst>
              <a:gd name="connsiteX0" fmla="*/ 0 w 9144000"/>
              <a:gd name="connsiteY0" fmla="*/ 0 h 5445125"/>
              <a:gd name="connsiteX1" fmla="*/ 9144000 w 9144000"/>
              <a:gd name="connsiteY1" fmla="*/ 0 h 5445125"/>
              <a:gd name="connsiteX2" fmla="*/ 9144000 w 9144000"/>
              <a:gd name="connsiteY2" fmla="*/ 5445125 h 5445125"/>
              <a:gd name="connsiteX3" fmla="*/ 0 w 9144000"/>
              <a:gd name="connsiteY3" fmla="*/ 5445125 h 5445125"/>
              <a:gd name="connsiteX4" fmla="*/ 0 w 9144000"/>
              <a:gd name="connsiteY4" fmla="*/ 0 h 5445125"/>
              <a:gd name="connsiteX0" fmla="*/ 0 w 9168063"/>
              <a:gd name="connsiteY0" fmla="*/ 0 h 5445125"/>
              <a:gd name="connsiteX1" fmla="*/ 9144000 w 9168063"/>
              <a:gd name="connsiteY1" fmla="*/ 0 h 5445125"/>
              <a:gd name="connsiteX2" fmla="*/ 9144000 w 9168063"/>
              <a:gd name="connsiteY2" fmla="*/ 5445125 h 5445125"/>
              <a:gd name="connsiteX3" fmla="*/ 9168063 w 9168063"/>
              <a:gd name="connsiteY3" fmla="*/ 5429083 h 5445125"/>
              <a:gd name="connsiteX4" fmla="*/ 0 w 9168063"/>
              <a:gd name="connsiteY4" fmla="*/ 0 h 544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8063" h="5445125">
                <a:moveTo>
                  <a:pt x="0" y="0"/>
                </a:moveTo>
                <a:lnTo>
                  <a:pt x="9144000" y="0"/>
                </a:lnTo>
                <a:lnTo>
                  <a:pt x="9144000" y="5445125"/>
                </a:lnTo>
                <a:lnTo>
                  <a:pt x="9168063" y="5429083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9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628800"/>
            <a:ext cx="3635896" cy="136815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" y="2996952"/>
            <a:ext cx="3635896" cy="5760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4461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 bandeau vertical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59632" y="1556792"/>
            <a:ext cx="7427168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3"/>
              </a:buClr>
              <a:buFont typeface="Arial" pitchFamily="34" charset="0"/>
              <a:buChar char="►"/>
              <a:defRPr sz="2800"/>
            </a:lvl1pPr>
            <a:lvl2pPr marL="742950" indent="-285750">
              <a:buClr>
                <a:schemeClr val="accent1"/>
              </a:buClr>
              <a:buFont typeface="Arial" pitchFamily="34" charset="0"/>
              <a:buChar char="►"/>
              <a:defRPr sz="2400" b="0" i="0"/>
            </a:lvl2pPr>
            <a:lvl3pPr marL="1143000" indent="-228600"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b="0" i="0"/>
            </a:lvl3pPr>
            <a:lvl4pPr>
              <a:defRPr sz="1800" b="0" i="0"/>
            </a:lvl4pPr>
            <a:lvl5pPr>
              <a:defRPr sz="1800" b="0" i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0" y="6381328"/>
            <a:ext cx="1043608" cy="365125"/>
          </a:xfrm>
          <a:prstGeom prst="rect">
            <a:avLst/>
          </a:prstGeom>
        </p:spPr>
        <p:txBody>
          <a:bodyPr/>
          <a:lstStyle/>
          <a:p>
            <a:fld id="{926F52F6-876B-424F-9012-9044BADC2F0F}" type="datetime1">
              <a:rPr lang="fr-FR" smtClean="0"/>
              <a:t>31/01/2021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00392" y="6381328"/>
            <a:ext cx="981472" cy="365125"/>
          </a:xfrm>
          <a:prstGeom prst="rect">
            <a:avLst/>
          </a:prstGeom>
        </p:spPr>
        <p:txBody>
          <a:bodyPr/>
          <a:lstStyle/>
          <a:p>
            <a:fld id="{57276DA7-6462-4495-965D-E91F9F2D851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1187624" y="116632"/>
            <a:ext cx="6480720" cy="72008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7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contenu bandeau horizontal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1560" y="1412776"/>
            <a:ext cx="7848872" cy="4525963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3"/>
              </a:buClr>
              <a:buFont typeface="Arial" pitchFamily="34" charset="0"/>
              <a:buChar char="►"/>
              <a:defRPr sz="2800"/>
            </a:lvl1pPr>
            <a:lvl2pPr marL="742950" indent="-285750">
              <a:buClr>
                <a:schemeClr val="accent1"/>
              </a:buClr>
              <a:buFont typeface="Arial" pitchFamily="34" charset="0"/>
              <a:buChar char="►"/>
              <a:defRPr sz="2400"/>
            </a:lvl2pPr>
            <a:lvl3pPr marL="1143000" indent="-228600"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028384" y="5949280"/>
            <a:ext cx="1043608" cy="365125"/>
          </a:xfrm>
          <a:prstGeom prst="rect">
            <a:avLst/>
          </a:prstGeom>
        </p:spPr>
        <p:txBody>
          <a:bodyPr/>
          <a:lstStyle/>
          <a:p>
            <a:fld id="{FEAAFCDC-D345-42C3-B59A-886AE4A32600}" type="datetime1">
              <a:rPr lang="fr-FR" smtClean="0"/>
              <a:t>31/01/2021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00392" y="6381328"/>
            <a:ext cx="981472" cy="365125"/>
          </a:xfrm>
          <a:prstGeom prst="rect">
            <a:avLst/>
          </a:prstGeom>
        </p:spPr>
        <p:txBody>
          <a:bodyPr/>
          <a:lstStyle/>
          <a:p>
            <a:fld id="{57276DA7-6462-4495-965D-E91F9F2D8518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539552" y="116632"/>
            <a:ext cx="6480720" cy="72008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fr-FR"/>
              <a:t>Cliquez pour modifier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02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99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0" y="6610350"/>
            <a:ext cx="1295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fr-FR" sz="1200"/>
              <a:t>BONY Francis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8643966" y="6580188"/>
            <a:ext cx="503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fld id="{F9EAD839-3898-435E-9AA1-B2D161C51236}" type="slidenum">
              <a:rPr lang="fr-FR" sz="1400"/>
              <a:pPr>
                <a:spcBef>
                  <a:spcPct val="50000"/>
                </a:spcBef>
                <a:defRPr/>
              </a:pPr>
              <a:t>‹N°›</a:t>
            </a:fld>
            <a:endParaRPr lang="fr-FR" sz="1400" dirty="0"/>
          </a:p>
        </p:txBody>
      </p:sp>
      <p:pic>
        <p:nvPicPr>
          <p:cNvPr id="1029" name="Picture 10" descr="h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24625"/>
            <a:ext cx="9144000" cy="42863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</p:pic>
      <p:pic>
        <p:nvPicPr>
          <p:cNvPr id="9" name="Picture 2" descr="logo ENSEEIH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0958" y="71438"/>
            <a:ext cx="1594362" cy="35716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87624" y="5373216"/>
            <a:ext cx="6912768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0416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79712" y="1340768"/>
            <a:ext cx="5184576" cy="1470025"/>
          </a:xfrm>
        </p:spPr>
        <p:txBody>
          <a:bodyPr>
            <a:noAutofit/>
          </a:bodyPr>
          <a:lstStyle/>
          <a:p>
            <a:r>
              <a:rPr lang="fr-F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system architecture</a:t>
            </a:r>
            <a:endParaRPr lang="fr-FR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F1CBC5-2E36-4895-BD09-6CBDB7AD208F}"/>
              </a:ext>
            </a:extLst>
          </p:cNvPr>
          <p:cNvSpPr txBox="1"/>
          <p:nvPr/>
        </p:nvSpPr>
        <p:spPr>
          <a:xfrm>
            <a:off x="2809338" y="5157192"/>
            <a:ext cx="35253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2A EEEA </a:t>
            </a:r>
            <a:r>
              <a:rPr lang="fr-FR" b="1" dirty="0" err="1">
                <a:solidFill>
                  <a:schemeClr val="bg1"/>
                </a:solidFill>
              </a:rPr>
              <a:t>InSys</a:t>
            </a:r>
            <a:endParaRPr lang="fr-FR" b="1" dirty="0">
              <a:solidFill>
                <a:schemeClr val="bg1"/>
              </a:solidFill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2020-2021</a:t>
            </a:r>
          </a:p>
          <a:p>
            <a:pPr algn="ctr"/>
            <a:endParaRPr lang="fr-FR" b="1" dirty="0">
              <a:solidFill>
                <a:schemeClr val="bg1"/>
              </a:solidFill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Blaise MULLIEZ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blaise.mulliez@toulouse-inp.fr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B4C68B2-08FA-4F75-BC07-B1F9CC29B5A7}"/>
              </a:ext>
            </a:extLst>
          </p:cNvPr>
          <p:cNvSpPr txBox="1"/>
          <p:nvPr/>
        </p:nvSpPr>
        <p:spPr>
          <a:xfrm>
            <a:off x="8512096" y="655022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8 / 66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387D58E-ED75-46E6-BCB1-8606EC6F2904}"/>
              </a:ext>
            </a:extLst>
          </p:cNvPr>
          <p:cNvSpPr txBox="1"/>
          <p:nvPr/>
        </p:nvSpPr>
        <p:spPr>
          <a:xfrm>
            <a:off x="3284622" y="6550222"/>
            <a:ext cx="264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Why a synchronous design ?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6160555-89F3-4BA7-A6B5-C0A01DEFAC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hazard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Mux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1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6C597CD7-8399-4079-95EF-B4CF731D0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73356"/>
              </p:ext>
            </p:extLst>
          </p:nvPr>
        </p:nvGraphicFramePr>
        <p:xfrm>
          <a:off x="208598" y="2719403"/>
          <a:ext cx="3264475" cy="2879999"/>
        </p:xfrm>
        <a:graphic>
          <a:graphicData uri="http://schemas.openxmlformats.org/drawingml/2006/table">
            <a:tbl>
              <a:tblPr/>
              <a:tblGrid>
                <a:gridCol w="256255">
                  <a:extLst>
                    <a:ext uri="{9D8B030D-6E8A-4147-A177-3AD203B41FA5}">
                      <a16:colId xmlns:a16="http://schemas.microsoft.com/office/drawing/2014/main" val="3111166839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2576691852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154525167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2742068037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3426953520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687248289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3988208713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792658135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3398890682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4028061068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853899319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198756273"/>
                    </a:ext>
                  </a:extLst>
                </a:gridCol>
                <a:gridCol w="250685">
                  <a:extLst>
                    <a:ext uri="{9D8B030D-6E8A-4147-A177-3AD203B41FA5}">
                      <a16:colId xmlns:a16="http://schemas.microsoft.com/office/drawing/2014/main" val="3993622010"/>
                    </a:ext>
                  </a:extLst>
                </a:gridCol>
              </a:tblGrid>
              <a:tr h="241212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2597" marR="92597" marT="46299" marB="4629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2597" marR="92597" marT="46299" marB="4629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2597" marR="92597" marT="46299" marB="4629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2597" marR="92597" marT="46299" marB="4629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50529"/>
                  </a:ext>
                </a:extLst>
              </a:tr>
              <a:tr h="152305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888787"/>
                  </a:ext>
                </a:extLst>
              </a:tr>
              <a:tr h="163769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I0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12933"/>
                  </a:ext>
                </a:extLst>
              </a:tr>
              <a:tr h="152305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36020"/>
                  </a:ext>
                </a:extLst>
              </a:tr>
              <a:tr h="163769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I1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517892"/>
                  </a:ext>
                </a:extLst>
              </a:tr>
              <a:tr h="152305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084717"/>
                  </a:ext>
                </a:extLst>
              </a:tr>
              <a:tr h="17195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68701"/>
                  </a:ext>
                </a:extLst>
              </a:tr>
              <a:tr h="152305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321588"/>
                  </a:ext>
                </a:extLst>
              </a:tr>
              <a:tr h="17195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I2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93454"/>
                  </a:ext>
                </a:extLst>
              </a:tr>
              <a:tr h="152305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599728"/>
                  </a:ext>
                </a:extLst>
              </a:tr>
              <a:tr h="17195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I3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966427"/>
                  </a:ext>
                </a:extLst>
              </a:tr>
              <a:tr h="152305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690910"/>
                  </a:ext>
                </a:extLst>
              </a:tr>
              <a:tr h="17195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I4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20236"/>
                  </a:ext>
                </a:extLst>
              </a:tr>
              <a:tr h="152305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866373"/>
                  </a:ext>
                </a:extLst>
              </a:tr>
              <a:tr h="163769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633262"/>
                  </a:ext>
                </a:extLst>
              </a:tr>
              <a:tr h="152305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88" marR="8188" marT="818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867409"/>
                  </a:ext>
                </a:extLst>
              </a:tr>
              <a:tr h="241212">
                <a:tc gridSpan="13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Ideal transitions (no </a:t>
                      </a:r>
                      <a:r>
                        <a:rPr lang="fr-F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delays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marL="92597" marR="92597" marT="46299" marB="4629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19982"/>
                  </a:ext>
                </a:extLst>
              </a:tr>
            </a:tbl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C9EAFE29-E7DF-4DF3-B03F-84F3380F0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9575" y="704815"/>
            <a:ext cx="4753638" cy="1724266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230CAA64-1584-48E4-BFC3-1DD94D32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94590"/>
              </p:ext>
            </p:extLst>
          </p:nvPr>
        </p:nvGraphicFramePr>
        <p:xfrm>
          <a:off x="4225215" y="2704388"/>
          <a:ext cx="4682167" cy="2880002"/>
        </p:xfrm>
        <a:graphic>
          <a:graphicData uri="http://schemas.openxmlformats.org/drawingml/2006/table">
            <a:tbl>
              <a:tblPr/>
              <a:tblGrid>
                <a:gridCol w="251611">
                  <a:extLst>
                    <a:ext uri="{9D8B030D-6E8A-4147-A177-3AD203B41FA5}">
                      <a16:colId xmlns:a16="http://schemas.microsoft.com/office/drawing/2014/main" val="4140179036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1379021789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2005442768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4007933262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145368503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1024944642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1344241279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686079641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887329949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739454400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669486760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3050020391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298957854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118468884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3933191802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987678439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3482973757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3999953252"/>
                    </a:ext>
                  </a:extLst>
                </a:gridCol>
                <a:gridCol w="246142">
                  <a:extLst>
                    <a:ext uri="{9D8B030D-6E8A-4147-A177-3AD203B41FA5}">
                      <a16:colId xmlns:a16="http://schemas.microsoft.com/office/drawing/2014/main" val="1042488966"/>
                    </a:ext>
                  </a:extLst>
                </a:gridCol>
              </a:tblGrid>
              <a:tr h="238960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0896" marR="90896" marT="45448" marB="4544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0896" marR="90896" marT="45448" marB="4544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0896" marR="90896" marT="45448" marB="4544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0896" marR="90896" marT="45448" marB="4544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0896" marR="90896" marT="45448" marB="4544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0896" marR="90896" marT="45448" marB="4544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41922"/>
                  </a:ext>
                </a:extLst>
              </a:tr>
              <a:tr h="15461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536551"/>
                  </a:ext>
                </a:extLst>
              </a:tr>
              <a:tr h="16071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I0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98266"/>
                  </a:ext>
                </a:extLst>
              </a:tr>
              <a:tr h="15461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285336"/>
                  </a:ext>
                </a:extLst>
              </a:tr>
              <a:tr h="160714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I1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36182"/>
                  </a:ext>
                </a:extLst>
              </a:tr>
              <a:tr h="15461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876087"/>
                  </a:ext>
                </a:extLst>
              </a:tr>
              <a:tr h="16875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87665"/>
                  </a:ext>
                </a:extLst>
              </a:tr>
              <a:tr h="15461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470411"/>
                  </a:ext>
                </a:extLst>
              </a:tr>
              <a:tr h="16875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I2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85568"/>
                  </a:ext>
                </a:extLst>
              </a:tr>
              <a:tr h="15461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920810"/>
                  </a:ext>
                </a:extLst>
              </a:tr>
              <a:tr h="16875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I3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840454"/>
                  </a:ext>
                </a:extLst>
              </a:tr>
              <a:tr h="15461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728131"/>
                  </a:ext>
                </a:extLst>
              </a:tr>
              <a:tr h="16875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I4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45982"/>
                  </a:ext>
                </a:extLst>
              </a:tr>
              <a:tr h="15461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687202"/>
                  </a:ext>
                </a:extLst>
              </a:tr>
              <a:tr h="168750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94339"/>
                  </a:ext>
                </a:extLst>
              </a:tr>
              <a:tr h="15461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6" marR="8036" marT="803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851179"/>
                  </a:ext>
                </a:extLst>
              </a:tr>
              <a:tr h="238960">
                <a:tc gridSpan="19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Realistic</a:t>
                      </a:r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transitions</a:t>
                      </a:r>
                    </a:p>
                  </a:txBody>
                  <a:tcPr marL="90896" marR="90896" marT="45448" marB="4544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55406"/>
                  </a:ext>
                </a:extLst>
              </a:tr>
            </a:tbl>
          </a:graphicData>
        </a:graphic>
      </p:graphicFrame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3E2EE603-6CCA-48EF-AC30-56CA7E37C878}"/>
              </a:ext>
            </a:extLst>
          </p:cNvPr>
          <p:cNvCxnSpPr>
            <a:cxnSpLocks/>
          </p:cNvCxnSpPr>
          <p:nvPr/>
        </p:nvCxnSpPr>
        <p:spPr>
          <a:xfrm>
            <a:off x="6059127" y="3799362"/>
            <a:ext cx="482130" cy="345027"/>
          </a:xfrm>
          <a:prstGeom prst="curvedConnector3">
            <a:avLst>
              <a:gd name="adj1" fmla="val 55268"/>
            </a:avLst>
          </a:prstGeom>
          <a:ln>
            <a:solidFill>
              <a:srgbClr val="0552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28C074A4-87FA-4EC3-B39F-8DF18059E2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68726" y="3879442"/>
            <a:ext cx="662932" cy="482129"/>
          </a:xfrm>
          <a:prstGeom prst="curvedConnector3">
            <a:avLst>
              <a:gd name="adj1" fmla="val 99809"/>
            </a:avLst>
          </a:prstGeom>
          <a:ln>
            <a:solidFill>
              <a:srgbClr val="0552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25B0E62D-4E18-452A-A86A-E934196520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8618" y="4245498"/>
            <a:ext cx="637752" cy="465559"/>
          </a:xfrm>
          <a:prstGeom prst="curvedConnector3">
            <a:avLst>
              <a:gd name="adj1" fmla="val 50000"/>
            </a:avLst>
          </a:prstGeom>
          <a:ln>
            <a:solidFill>
              <a:srgbClr val="0552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rc 29">
            <a:extLst>
              <a:ext uri="{FF2B5EF4-FFF2-40B4-BE49-F238E27FC236}">
                <a16:creationId xmlns:a16="http://schemas.microsoft.com/office/drawing/2014/main" id="{5219C5EB-D4C0-4F97-A094-3C714560AB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71420" y="4542375"/>
            <a:ext cx="662932" cy="482129"/>
          </a:xfrm>
          <a:prstGeom prst="curvedConnector3">
            <a:avLst>
              <a:gd name="adj1" fmla="val 99809"/>
            </a:avLst>
          </a:prstGeom>
          <a:ln>
            <a:solidFill>
              <a:srgbClr val="0552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0C74BF9-E832-42EA-8109-0A1D8D3A3803}"/>
              </a:ext>
            </a:extLst>
          </p:cNvPr>
          <p:cNvCxnSpPr>
            <a:cxnSpLocks/>
          </p:cNvCxnSpPr>
          <p:nvPr/>
        </p:nvCxnSpPr>
        <p:spPr>
          <a:xfrm>
            <a:off x="7092280" y="4783439"/>
            <a:ext cx="432048" cy="331467"/>
          </a:xfrm>
          <a:prstGeom prst="curvedConnector3">
            <a:avLst>
              <a:gd name="adj1" fmla="val 50000"/>
            </a:avLst>
          </a:prstGeom>
          <a:ln>
            <a:solidFill>
              <a:srgbClr val="0552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7656AA63-5127-4B3D-90D1-38ABE947DF36}"/>
              </a:ext>
            </a:extLst>
          </p:cNvPr>
          <p:cNvSpPr/>
          <p:nvPr/>
        </p:nvSpPr>
        <p:spPr>
          <a:xfrm>
            <a:off x="6748972" y="4839029"/>
            <a:ext cx="1024866" cy="44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2CC3260-1A57-45CD-9D5D-342078484AA3}"/>
              </a:ext>
            </a:extLst>
          </p:cNvPr>
          <p:cNvSpPr txBox="1"/>
          <p:nvPr/>
        </p:nvSpPr>
        <p:spPr>
          <a:xfrm>
            <a:off x="7664523" y="5059549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Glitch</a:t>
            </a:r>
          </a:p>
        </p:txBody>
      </p:sp>
    </p:spTree>
    <p:extLst>
      <p:ext uri="{BB962C8B-B14F-4D97-AF65-F5344CB8AC3E}">
        <p14:creationId xmlns:p14="http://schemas.microsoft.com/office/powerpoint/2010/main" val="37952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B47F266-03DD-4A88-9134-0FB9D313C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4269" y="4479130"/>
            <a:ext cx="7848872" cy="4525963"/>
          </a:xfrm>
        </p:spPr>
        <p:txBody>
          <a:bodyPr/>
          <a:lstStyle/>
          <a:p>
            <a:pPr algn="l"/>
            <a:r>
              <a:rPr lang="fr-FR" sz="1600" i="0" u="none" strike="noStrike" baseline="0" dirty="0" err="1"/>
              <a:t>Costly</a:t>
            </a:r>
            <a:r>
              <a:rPr lang="fr-FR" sz="1600" i="0" u="none" strike="noStrike" baseline="0" dirty="0"/>
              <a:t> (in area and power </a:t>
            </a:r>
            <a:r>
              <a:rPr lang="fr-FR" sz="1600" i="0" u="none" strike="noStrike" baseline="0" dirty="0" err="1"/>
              <a:t>consumption</a:t>
            </a:r>
            <a:r>
              <a:rPr lang="fr-FR" sz="1600" i="0" u="none" strike="noStrike" baseline="0" dirty="0"/>
              <a:t>)</a:t>
            </a:r>
          </a:p>
          <a:p>
            <a:pPr algn="l"/>
            <a:r>
              <a:rPr lang="fr-FR" sz="1600" i="0" u="none" strike="noStrike" baseline="0" dirty="0" err="1"/>
              <a:t>Only</a:t>
            </a:r>
            <a:r>
              <a:rPr lang="fr-FR" sz="1600" i="0" u="none" strike="noStrike" baseline="0" dirty="0"/>
              <a:t> </a:t>
            </a:r>
            <a:r>
              <a:rPr lang="fr-FR" sz="1600" i="0" u="none" strike="noStrike" baseline="0" dirty="0" err="1"/>
              <a:t>done</a:t>
            </a:r>
            <a:r>
              <a:rPr lang="fr-FR" sz="1600" i="0" u="none" strike="noStrike" baseline="0" dirty="0"/>
              <a:t> in </a:t>
            </a:r>
            <a:r>
              <a:rPr lang="fr-FR" sz="1600" i="0" u="none" strike="noStrike" baseline="0" dirty="0" err="1"/>
              <a:t>asynchronous</a:t>
            </a:r>
            <a:r>
              <a:rPr lang="fr-FR" sz="1600" i="0" u="none" strike="noStrike" baseline="0" dirty="0"/>
              <a:t> </a:t>
            </a:r>
            <a:r>
              <a:rPr lang="fr-FR" sz="1600" i="0" u="none" strike="noStrike" baseline="0" dirty="0" err="1"/>
              <a:t>sequential</a:t>
            </a:r>
            <a:r>
              <a:rPr lang="fr-FR" sz="1600" i="0" u="none" strike="noStrike" baseline="0" dirty="0"/>
              <a:t> circuit (</a:t>
            </a:r>
            <a:r>
              <a:rPr lang="fr-FR" sz="1600" i="0" u="none" strike="noStrike" baseline="0" dirty="0" err="1"/>
              <a:t>never</a:t>
            </a:r>
            <a:r>
              <a:rPr lang="fr-FR" sz="1600" i="0" u="none" strike="noStrike" baseline="0" dirty="0"/>
              <a:t> in </a:t>
            </a:r>
            <a:r>
              <a:rPr lang="fr-FR" sz="1600" i="0" u="none" strike="noStrike" baseline="0" dirty="0" err="1"/>
              <a:t>synchronous</a:t>
            </a:r>
            <a:r>
              <a:rPr lang="fr-FR" sz="1600" i="0" u="none" strike="noStrike" baseline="0" dirty="0"/>
              <a:t> </a:t>
            </a:r>
            <a:r>
              <a:rPr lang="fr-FR" sz="1600" i="0" u="none" strike="noStrike" baseline="0" dirty="0" err="1"/>
              <a:t>ones</a:t>
            </a:r>
            <a:r>
              <a:rPr lang="fr-FR" sz="1600" i="0" u="none" strike="noStrike" baseline="0" dirty="0"/>
              <a:t>), and </a:t>
            </a:r>
            <a:r>
              <a:rPr lang="fr-FR" sz="1600" i="0" u="none" strike="noStrike" baseline="0" dirty="0" err="1"/>
              <a:t>only</a:t>
            </a:r>
            <a:r>
              <a:rPr lang="fr-FR" sz="1600" i="0" u="none" strike="noStrike" baseline="0" dirty="0"/>
              <a:t> </a:t>
            </a:r>
            <a:r>
              <a:rPr lang="fr-FR" sz="1600" i="0" u="none" strike="noStrike" baseline="0" dirty="0" err="1"/>
              <a:t>when</a:t>
            </a:r>
            <a:r>
              <a:rPr lang="fr-FR" sz="1600" i="0" u="none" strike="noStrike" baseline="0" dirty="0"/>
              <a:t> </a:t>
            </a:r>
            <a:r>
              <a:rPr lang="fr-FR" sz="1600" i="0" u="none" strike="noStrike" baseline="0" dirty="0" err="1"/>
              <a:t>absolutely</a:t>
            </a:r>
            <a:r>
              <a:rPr lang="fr-FR" sz="1600" i="0" u="none" strike="noStrike" baseline="0" dirty="0"/>
              <a:t> </a:t>
            </a:r>
            <a:r>
              <a:rPr lang="fr-FR" sz="1600" i="0" u="none" strike="noStrike" baseline="0" dirty="0" err="1"/>
              <a:t>needed</a:t>
            </a:r>
            <a:r>
              <a:rPr lang="fr-FR" sz="1600" i="0" u="none" strike="noStrike" baseline="0" dirty="0"/>
              <a:t>.</a:t>
            </a:r>
            <a:endParaRPr lang="fr-FR" sz="2400" dirty="0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49D35BA4-3F0D-44EB-A993-C7BCB80C0418}"/>
              </a:ext>
            </a:extLst>
          </p:cNvPr>
          <p:cNvSpPr/>
          <p:nvPr/>
        </p:nvSpPr>
        <p:spPr>
          <a:xfrm>
            <a:off x="4164942" y="1630793"/>
            <a:ext cx="882903" cy="720080"/>
          </a:xfrm>
          <a:prstGeom prst="rightArrow">
            <a:avLst/>
          </a:prstGeom>
          <a:solidFill>
            <a:srgbClr val="C1C6CC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FB46002-2A88-4B2F-8495-5FC0F0C409FE}"/>
              </a:ext>
            </a:extLst>
          </p:cNvPr>
          <p:cNvSpPr txBox="1"/>
          <p:nvPr/>
        </p:nvSpPr>
        <p:spPr>
          <a:xfrm>
            <a:off x="8512096" y="655022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9 / 66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3716A40-8993-4A35-ABB3-8989DCF094CF}"/>
              </a:ext>
            </a:extLst>
          </p:cNvPr>
          <p:cNvSpPr txBox="1"/>
          <p:nvPr/>
        </p:nvSpPr>
        <p:spPr>
          <a:xfrm>
            <a:off x="3284622" y="6550222"/>
            <a:ext cx="264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Why a synchronous design ?</a:t>
            </a: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9CBA3F64-FFCC-4578-BB46-90ED7EBE39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hazard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Mux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1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1C5A310-EB69-45E0-A970-A23D4FCC1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427" y="1357350"/>
            <a:ext cx="3422545" cy="124144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A7AD01D-BE07-4CD3-BE5C-C9B0A3BFD7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7315" y="1255584"/>
            <a:ext cx="2886114" cy="164803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9B02A8C-C2AC-4FF9-BD0B-891287F30B43}"/>
              </a:ext>
            </a:extLst>
          </p:cNvPr>
          <p:cNvSpPr txBox="1"/>
          <p:nvPr/>
        </p:nvSpPr>
        <p:spPr>
          <a:xfrm>
            <a:off x="3257529" y="2817701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Solution : include a additional prime </a:t>
            </a:r>
            <a:r>
              <a:rPr lang="en-GB" b="1" dirty="0" err="1"/>
              <a:t>impliquant</a:t>
            </a:r>
            <a:r>
              <a:rPr lang="en-GB" b="1" dirty="0"/>
              <a:t> </a:t>
            </a:r>
          </a:p>
        </p:txBody>
      </p:sp>
      <p:sp>
        <p:nvSpPr>
          <p:cNvPr id="16" name="Espace réservé du contenu 1">
            <a:extLst>
              <a:ext uri="{FF2B5EF4-FFF2-40B4-BE49-F238E27FC236}">
                <a16:creationId xmlns:a16="http://schemas.microsoft.com/office/drawing/2014/main" id="{E4F8D1CF-A4F8-48CA-BF40-9E52DFDAAE76}"/>
              </a:ext>
            </a:extLst>
          </p:cNvPr>
          <p:cNvSpPr txBox="1">
            <a:spLocks/>
          </p:cNvSpPr>
          <p:nvPr/>
        </p:nvSpPr>
        <p:spPr>
          <a:xfrm>
            <a:off x="0" y="832702"/>
            <a:ext cx="9144000" cy="4968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Fix 1</a:t>
            </a:r>
            <a:endParaRPr lang="fr-FR" sz="18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6CA56D3-9935-4766-BFBF-A8A69478DBFD}"/>
              </a:ext>
            </a:extLst>
          </p:cNvPr>
          <p:cNvSpPr/>
          <p:nvPr/>
        </p:nvSpPr>
        <p:spPr>
          <a:xfrm>
            <a:off x="1966943" y="3846313"/>
            <a:ext cx="633670" cy="2826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4B979EB-0E72-436D-91DF-6A423B91C064}"/>
              </a:ext>
            </a:extLst>
          </p:cNvPr>
          <p:cNvSpPr/>
          <p:nvPr/>
        </p:nvSpPr>
        <p:spPr>
          <a:xfrm>
            <a:off x="1612076" y="3501008"/>
            <a:ext cx="633672" cy="2826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4E24F6C-F7C6-48B8-B02D-8130C6E7975C}"/>
              </a:ext>
            </a:extLst>
          </p:cNvPr>
          <p:cNvSpPr/>
          <p:nvPr/>
        </p:nvSpPr>
        <p:spPr>
          <a:xfrm>
            <a:off x="7343494" y="3798047"/>
            <a:ext cx="633670" cy="2826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2C284DA-E53D-4D7D-9945-39749F125DAF}"/>
              </a:ext>
            </a:extLst>
          </p:cNvPr>
          <p:cNvSpPr/>
          <p:nvPr/>
        </p:nvSpPr>
        <p:spPr>
          <a:xfrm>
            <a:off x="6988627" y="3452742"/>
            <a:ext cx="633672" cy="28261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FEA1373-782C-4086-A1E4-5E9184DDDA62}"/>
              </a:ext>
            </a:extLst>
          </p:cNvPr>
          <p:cNvSpPr/>
          <p:nvPr/>
        </p:nvSpPr>
        <p:spPr>
          <a:xfrm>
            <a:off x="7311233" y="3429000"/>
            <a:ext cx="319011" cy="6516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873739D3-3378-42C4-85F4-DCA3F938D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432" y="2994784"/>
            <a:ext cx="1836541" cy="12042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206848B9-C259-40BE-8A82-733913FB0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1843" y="2946152"/>
            <a:ext cx="1836541" cy="12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  <p:bldP spid="11" grpId="0"/>
      <p:bldP spid="19" grpId="0" animBg="1"/>
      <p:bldP spid="18" grpId="0" animBg="1"/>
      <p:bldP spid="22" grpId="0" animBg="1"/>
      <p:bldP spid="23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6E6E850-7E93-4A47-B018-84147136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3890709"/>
            <a:ext cx="8900510" cy="2345948"/>
          </a:xfrm>
        </p:spPr>
        <p:txBody>
          <a:bodyPr/>
          <a:lstStyle/>
          <a:p>
            <a:pPr algn="l"/>
            <a:r>
              <a:rPr lang="fr-FR" sz="1800" b="1" i="0" u="none" strike="noStrike" baseline="0" dirty="0" err="1">
                <a:latin typeface="+mj-lt"/>
              </a:rPr>
              <a:t>Other</a:t>
            </a:r>
            <a:r>
              <a:rPr lang="fr-FR" sz="1800" b="1" i="0" u="none" strike="noStrike" baseline="0" dirty="0">
                <a:latin typeface="+mj-lt"/>
              </a:rPr>
              <a:t> (</a:t>
            </a:r>
            <a:r>
              <a:rPr lang="fr-FR" sz="1800" b="1" i="0" u="none" strike="noStrike" baseline="0" dirty="0" err="1">
                <a:latin typeface="+mj-lt"/>
              </a:rPr>
              <a:t>better</a:t>
            </a:r>
            <a:r>
              <a:rPr lang="fr-FR" sz="1800" b="1" i="0" u="none" strike="noStrike" baseline="0" dirty="0">
                <a:latin typeface="+mj-lt"/>
              </a:rPr>
              <a:t>) solution:</a:t>
            </a:r>
          </a:p>
          <a:p>
            <a:pPr lvl="1"/>
            <a:r>
              <a:rPr lang="fr-FR" sz="1600" b="0" i="0" u="none" strike="noStrike" baseline="0" dirty="0" err="1">
                <a:latin typeface="+mj-lt"/>
              </a:rPr>
              <a:t>Since</a:t>
            </a:r>
            <a:r>
              <a:rPr lang="fr-FR" sz="1600" dirty="0">
                <a:latin typeface="+mj-lt"/>
              </a:rPr>
              <a:t>, </a:t>
            </a:r>
            <a:r>
              <a:rPr lang="fr-FR" sz="1600" dirty="0" err="1">
                <a:latin typeface="+mj-lt"/>
              </a:rPr>
              <a:t>hazard</a:t>
            </a:r>
            <a:r>
              <a:rPr lang="fr-FR" sz="1600" dirty="0">
                <a:latin typeface="+mj-lt"/>
              </a:rPr>
              <a:t> = output oscillation </a:t>
            </a:r>
            <a:r>
              <a:rPr lang="fr-FR" sz="1600" dirty="0" err="1">
                <a:latin typeface="+mj-lt"/>
              </a:rPr>
              <a:t>before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stabilization</a:t>
            </a:r>
            <a:r>
              <a:rPr lang="fr-FR" sz="1600" dirty="0">
                <a:latin typeface="+mj-lt"/>
              </a:rPr>
              <a:t> to a correct value ≈ time</a:t>
            </a:r>
          </a:p>
          <a:p>
            <a:pPr marL="722313" lvl="1" indent="-279400">
              <a:tabLst>
                <a:tab pos="1608138" algn="l"/>
              </a:tabLst>
            </a:pPr>
            <a:r>
              <a:rPr lang="fr-FR" sz="1600" dirty="0">
                <a:latin typeface="+mj-lt"/>
              </a:rPr>
              <a:t>Solution 	= </a:t>
            </a:r>
            <a:r>
              <a:rPr lang="fr-FR" sz="1600" dirty="0" err="1">
                <a:latin typeface="+mj-lt"/>
              </a:rPr>
              <a:t>waiting</a:t>
            </a:r>
            <a:r>
              <a:rPr lang="fr-FR" sz="1600" dirty="0">
                <a:latin typeface="+mj-lt"/>
              </a:rPr>
              <a:t> for all the inputs change to </a:t>
            </a:r>
            <a:r>
              <a:rPr lang="fr-FR" sz="1600" dirty="0" err="1">
                <a:latin typeface="+mj-lt"/>
              </a:rPr>
              <a:t>be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propagated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through</a:t>
            </a:r>
            <a:r>
              <a:rPr lang="fr-FR" sz="1600" dirty="0">
                <a:latin typeface="+mj-lt"/>
              </a:rPr>
              <a:t> the circuit to</a:t>
            </a:r>
            <a:br>
              <a:rPr lang="fr-FR" sz="1600" dirty="0">
                <a:latin typeface="+mj-lt"/>
              </a:rPr>
            </a:br>
            <a:r>
              <a:rPr lang="fr-FR" sz="1600" dirty="0">
                <a:latin typeface="+mj-lt"/>
              </a:rPr>
              <a:t>	</a:t>
            </a:r>
            <a:r>
              <a:rPr lang="fr-FR" sz="1600" dirty="0" err="1">
                <a:latin typeface="+mj-lt"/>
              </a:rPr>
              <a:t>save</a:t>
            </a:r>
            <a:r>
              <a:rPr lang="fr-FR" sz="1600" dirty="0">
                <a:latin typeface="+mj-lt"/>
              </a:rPr>
              <a:t> the output value. </a:t>
            </a:r>
            <a:br>
              <a:rPr lang="fr-FR" sz="1600" dirty="0">
                <a:latin typeface="+mj-lt"/>
              </a:rPr>
            </a:br>
            <a:r>
              <a:rPr lang="fr-FR" sz="1600" dirty="0">
                <a:latin typeface="+mj-lt"/>
              </a:rPr>
              <a:t>	= </a:t>
            </a:r>
            <a:r>
              <a:rPr lang="fr-FR" sz="1600" dirty="0" err="1">
                <a:latin typeface="+mj-lt"/>
              </a:rPr>
              <a:t>waiting</a:t>
            </a:r>
            <a:r>
              <a:rPr lang="fr-FR" sz="1600" dirty="0">
                <a:latin typeface="+mj-lt"/>
              </a:rPr>
              <a:t> for the </a:t>
            </a:r>
            <a:r>
              <a:rPr lang="fr-FR" sz="1600" dirty="0" err="1">
                <a:latin typeface="+mj-lt"/>
              </a:rPr>
              <a:t>hazard</a:t>
            </a:r>
            <a:r>
              <a:rPr lang="fr-FR" sz="1600" dirty="0">
                <a:latin typeface="+mj-lt"/>
              </a:rPr>
              <a:t> to </a:t>
            </a:r>
            <a:r>
              <a:rPr lang="fr-FR" sz="1600" dirty="0" err="1">
                <a:latin typeface="+mj-lt"/>
              </a:rPr>
              <a:t>occur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before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saving</a:t>
            </a:r>
            <a:r>
              <a:rPr lang="fr-FR" sz="1600" dirty="0">
                <a:latin typeface="+mj-lt"/>
              </a:rPr>
              <a:t> the output value.</a:t>
            </a:r>
          </a:p>
          <a:p>
            <a:pPr marL="722313" lvl="1" indent="-279400">
              <a:tabLst>
                <a:tab pos="1608138" algn="l"/>
              </a:tabLst>
            </a:pPr>
            <a:endParaRPr lang="fr-FR" sz="900" dirty="0">
              <a:latin typeface="+mj-lt"/>
            </a:endParaRPr>
          </a:p>
          <a:p>
            <a:pPr marL="322263" indent="-279400" algn="ctr">
              <a:tabLst>
                <a:tab pos="1608138" algn="l"/>
              </a:tabLst>
            </a:pPr>
            <a:r>
              <a:rPr lang="fr-FR" sz="2000" b="1" dirty="0" err="1">
                <a:latin typeface="+mj-lt"/>
              </a:rPr>
              <a:t>Toward</a:t>
            </a:r>
            <a:r>
              <a:rPr lang="fr-FR" sz="2000" b="1" dirty="0">
                <a:latin typeface="+mj-lt"/>
              </a:rPr>
              <a:t> </a:t>
            </a:r>
            <a:r>
              <a:rPr lang="fr-FR" sz="2000" b="1" dirty="0" err="1">
                <a:latin typeface="+mj-lt"/>
              </a:rPr>
              <a:t>synchronous</a:t>
            </a:r>
            <a:r>
              <a:rPr lang="fr-FR" sz="2000" b="1" dirty="0">
                <a:latin typeface="+mj-lt"/>
              </a:rPr>
              <a:t> </a:t>
            </a:r>
            <a:r>
              <a:rPr lang="fr-FR" sz="2000" b="1" dirty="0" err="1">
                <a:latin typeface="+mj-lt"/>
              </a:rPr>
              <a:t>sequential</a:t>
            </a:r>
            <a:r>
              <a:rPr lang="fr-FR" sz="2000" b="1" dirty="0">
                <a:latin typeface="+mj-lt"/>
              </a:rPr>
              <a:t>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71C1D1-B92D-4771-AAB3-7870C7FEFA02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10 / 66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F2491EC-E244-41F7-9410-0A16ED845C16}"/>
              </a:ext>
            </a:extLst>
          </p:cNvPr>
          <p:cNvSpPr txBox="1"/>
          <p:nvPr/>
        </p:nvSpPr>
        <p:spPr>
          <a:xfrm>
            <a:off x="3284622" y="6550222"/>
            <a:ext cx="264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Why a synchronous design ?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749722F0-A843-441E-89EE-3F8E1E64B06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hazard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Mux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1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559C15-83F8-4EE6-9F6C-BA1B782AF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828" y="1484784"/>
            <a:ext cx="4080730" cy="1469063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BDDC7ED6-ED86-47DC-9190-BF9D5626D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9130"/>
              </p:ext>
            </p:extLst>
          </p:nvPr>
        </p:nvGraphicFramePr>
        <p:xfrm>
          <a:off x="4434727" y="929121"/>
          <a:ext cx="4213137" cy="2758249"/>
        </p:xfrm>
        <a:graphic>
          <a:graphicData uri="http://schemas.openxmlformats.org/drawingml/2006/table">
            <a:tbl>
              <a:tblPr/>
              <a:tblGrid>
                <a:gridCol w="226407">
                  <a:extLst>
                    <a:ext uri="{9D8B030D-6E8A-4147-A177-3AD203B41FA5}">
                      <a16:colId xmlns:a16="http://schemas.microsoft.com/office/drawing/2014/main" val="4287666530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2854953359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2466074710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538614994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1989636891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1041851815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1918634049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65142993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1127805154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65020843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730819733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2430595958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3438962015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2201814366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4195985232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1996073844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3995897826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2068497189"/>
                    </a:ext>
                  </a:extLst>
                </a:gridCol>
                <a:gridCol w="221485">
                  <a:extLst>
                    <a:ext uri="{9D8B030D-6E8A-4147-A177-3AD203B41FA5}">
                      <a16:colId xmlns:a16="http://schemas.microsoft.com/office/drawing/2014/main" val="3795770801"/>
                    </a:ext>
                  </a:extLst>
                </a:gridCol>
              </a:tblGrid>
              <a:tr h="190858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0962" marR="80962" marT="40481" marB="40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0962" marR="80962" marT="40481" marB="40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0962" marR="80962" marT="40481" marB="40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0962" marR="80962" marT="40481" marB="40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962" marR="80962" marT="40481" marB="40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962" marR="80962" marT="40481" marB="4048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907148"/>
                  </a:ext>
                </a:extLst>
              </a:tr>
              <a:tr h="134493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634101"/>
                  </a:ext>
                </a:extLst>
              </a:tr>
              <a:tr h="15184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clk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782515"/>
                  </a:ext>
                </a:extLst>
              </a:tr>
              <a:tr h="134493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718443"/>
                  </a:ext>
                </a:extLst>
              </a:tr>
              <a:tr h="144616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I0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87732"/>
                  </a:ext>
                </a:extLst>
              </a:tr>
              <a:tr h="134493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119687"/>
                  </a:ext>
                </a:extLst>
              </a:tr>
              <a:tr h="144616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I1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861139"/>
                  </a:ext>
                </a:extLst>
              </a:tr>
              <a:tr h="134493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58282"/>
                  </a:ext>
                </a:extLst>
              </a:tr>
              <a:tr h="15184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507274"/>
                  </a:ext>
                </a:extLst>
              </a:tr>
              <a:tr h="134493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337822"/>
                  </a:ext>
                </a:extLst>
              </a:tr>
              <a:tr h="15184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I2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977517"/>
                  </a:ext>
                </a:extLst>
              </a:tr>
              <a:tr h="134493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857623"/>
                  </a:ext>
                </a:extLst>
              </a:tr>
              <a:tr h="15184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I3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980623"/>
                  </a:ext>
                </a:extLst>
              </a:tr>
              <a:tr h="134493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101248"/>
                  </a:ext>
                </a:extLst>
              </a:tr>
              <a:tr h="15184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I4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457488"/>
                  </a:ext>
                </a:extLst>
              </a:tr>
              <a:tr h="134493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482214"/>
                  </a:ext>
                </a:extLst>
              </a:tr>
              <a:tr h="151847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96965"/>
                  </a:ext>
                </a:extLst>
              </a:tr>
              <a:tr h="134493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636260"/>
                  </a:ext>
                </a:extLst>
              </a:tr>
              <a:tr h="144616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231" marR="7231" marT="723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19230"/>
                  </a:ext>
                </a:extLst>
              </a:tr>
            </a:tbl>
          </a:graphicData>
        </a:graphic>
      </p:graphicFrame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01D67AC-4841-4E25-BAE6-749C1D8EB9A3}"/>
              </a:ext>
            </a:extLst>
          </p:cNvPr>
          <p:cNvSpPr/>
          <p:nvPr/>
        </p:nvSpPr>
        <p:spPr>
          <a:xfrm>
            <a:off x="76200" y="1752600"/>
            <a:ext cx="4246458" cy="1562100"/>
          </a:xfrm>
          <a:custGeom>
            <a:avLst/>
            <a:gdLst>
              <a:gd name="connsiteX0" fmla="*/ 3492500 w 4246458"/>
              <a:gd name="connsiteY0" fmla="*/ 76200 h 1562100"/>
              <a:gd name="connsiteX1" fmla="*/ 3492500 w 4246458"/>
              <a:gd name="connsiteY1" fmla="*/ 76200 h 1562100"/>
              <a:gd name="connsiteX2" fmla="*/ 3505200 w 4246458"/>
              <a:gd name="connsiteY2" fmla="*/ 190500 h 1562100"/>
              <a:gd name="connsiteX3" fmla="*/ 3517900 w 4246458"/>
              <a:gd name="connsiteY3" fmla="*/ 228600 h 1562100"/>
              <a:gd name="connsiteX4" fmla="*/ 3505200 w 4246458"/>
              <a:gd name="connsiteY4" fmla="*/ 457200 h 1562100"/>
              <a:gd name="connsiteX5" fmla="*/ 3492500 w 4246458"/>
              <a:gd name="connsiteY5" fmla="*/ 495300 h 1562100"/>
              <a:gd name="connsiteX6" fmla="*/ 3416300 w 4246458"/>
              <a:gd name="connsiteY6" fmla="*/ 533400 h 1562100"/>
              <a:gd name="connsiteX7" fmla="*/ 3340100 w 4246458"/>
              <a:gd name="connsiteY7" fmla="*/ 584200 h 1562100"/>
              <a:gd name="connsiteX8" fmla="*/ 3263900 w 4246458"/>
              <a:gd name="connsiteY8" fmla="*/ 660400 h 1562100"/>
              <a:gd name="connsiteX9" fmla="*/ 3225800 w 4246458"/>
              <a:gd name="connsiteY9" fmla="*/ 685800 h 1562100"/>
              <a:gd name="connsiteX10" fmla="*/ 3187700 w 4246458"/>
              <a:gd name="connsiteY10" fmla="*/ 723900 h 1562100"/>
              <a:gd name="connsiteX11" fmla="*/ 3111500 w 4246458"/>
              <a:gd name="connsiteY11" fmla="*/ 774700 h 1562100"/>
              <a:gd name="connsiteX12" fmla="*/ 3073400 w 4246458"/>
              <a:gd name="connsiteY12" fmla="*/ 800100 h 1562100"/>
              <a:gd name="connsiteX13" fmla="*/ 3035300 w 4246458"/>
              <a:gd name="connsiteY13" fmla="*/ 825500 h 1562100"/>
              <a:gd name="connsiteX14" fmla="*/ 2997200 w 4246458"/>
              <a:gd name="connsiteY14" fmla="*/ 838200 h 1562100"/>
              <a:gd name="connsiteX15" fmla="*/ 2882900 w 4246458"/>
              <a:gd name="connsiteY15" fmla="*/ 889000 h 1562100"/>
              <a:gd name="connsiteX16" fmla="*/ 2667000 w 4246458"/>
              <a:gd name="connsiteY16" fmla="*/ 914400 h 1562100"/>
              <a:gd name="connsiteX17" fmla="*/ 2603500 w 4246458"/>
              <a:gd name="connsiteY17" fmla="*/ 927100 h 1562100"/>
              <a:gd name="connsiteX18" fmla="*/ 2565400 w 4246458"/>
              <a:gd name="connsiteY18" fmla="*/ 939800 h 1562100"/>
              <a:gd name="connsiteX19" fmla="*/ 2501900 w 4246458"/>
              <a:gd name="connsiteY19" fmla="*/ 952500 h 1562100"/>
              <a:gd name="connsiteX20" fmla="*/ 2019300 w 4246458"/>
              <a:gd name="connsiteY20" fmla="*/ 939800 h 1562100"/>
              <a:gd name="connsiteX21" fmla="*/ 1828800 w 4246458"/>
              <a:gd name="connsiteY21" fmla="*/ 927100 h 1562100"/>
              <a:gd name="connsiteX22" fmla="*/ 1295400 w 4246458"/>
              <a:gd name="connsiteY22" fmla="*/ 939800 h 1562100"/>
              <a:gd name="connsiteX23" fmla="*/ 1219200 w 4246458"/>
              <a:gd name="connsiteY23" fmla="*/ 952500 h 1562100"/>
              <a:gd name="connsiteX24" fmla="*/ 1041400 w 4246458"/>
              <a:gd name="connsiteY24" fmla="*/ 977900 h 1562100"/>
              <a:gd name="connsiteX25" fmla="*/ 965200 w 4246458"/>
              <a:gd name="connsiteY25" fmla="*/ 1003300 h 1562100"/>
              <a:gd name="connsiteX26" fmla="*/ 927100 w 4246458"/>
              <a:gd name="connsiteY26" fmla="*/ 1016000 h 1562100"/>
              <a:gd name="connsiteX27" fmla="*/ 863600 w 4246458"/>
              <a:gd name="connsiteY27" fmla="*/ 1028700 h 1562100"/>
              <a:gd name="connsiteX28" fmla="*/ 584200 w 4246458"/>
              <a:gd name="connsiteY28" fmla="*/ 1016000 h 1562100"/>
              <a:gd name="connsiteX29" fmla="*/ 469900 w 4246458"/>
              <a:gd name="connsiteY29" fmla="*/ 990600 h 1562100"/>
              <a:gd name="connsiteX30" fmla="*/ 406400 w 4246458"/>
              <a:gd name="connsiteY30" fmla="*/ 977900 h 1562100"/>
              <a:gd name="connsiteX31" fmla="*/ 114300 w 4246458"/>
              <a:gd name="connsiteY31" fmla="*/ 990600 h 1562100"/>
              <a:gd name="connsiteX32" fmla="*/ 38100 w 4246458"/>
              <a:gd name="connsiteY32" fmla="*/ 1016000 h 1562100"/>
              <a:gd name="connsiteX33" fmla="*/ 0 w 4246458"/>
              <a:gd name="connsiteY33" fmla="*/ 1092200 h 1562100"/>
              <a:gd name="connsiteX34" fmla="*/ 12700 w 4246458"/>
              <a:gd name="connsiteY34" fmla="*/ 1219200 h 1562100"/>
              <a:gd name="connsiteX35" fmla="*/ 38100 w 4246458"/>
              <a:gd name="connsiteY35" fmla="*/ 1257300 h 1562100"/>
              <a:gd name="connsiteX36" fmla="*/ 190500 w 4246458"/>
              <a:gd name="connsiteY36" fmla="*/ 1371600 h 1562100"/>
              <a:gd name="connsiteX37" fmla="*/ 228600 w 4246458"/>
              <a:gd name="connsiteY37" fmla="*/ 1384300 h 1562100"/>
              <a:gd name="connsiteX38" fmla="*/ 304800 w 4246458"/>
              <a:gd name="connsiteY38" fmla="*/ 1422400 h 1562100"/>
              <a:gd name="connsiteX39" fmla="*/ 431800 w 4246458"/>
              <a:gd name="connsiteY39" fmla="*/ 1473200 h 1562100"/>
              <a:gd name="connsiteX40" fmla="*/ 508000 w 4246458"/>
              <a:gd name="connsiteY40" fmla="*/ 1498600 h 1562100"/>
              <a:gd name="connsiteX41" fmla="*/ 673100 w 4246458"/>
              <a:gd name="connsiteY41" fmla="*/ 1511300 h 1562100"/>
              <a:gd name="connsiteX42" fmla="*/ 800100 w 4246458"/>
              <a:gd name="connsiteY42" fmla="*/ 1524000 h 1562100"/>
              <a:gd name="connsiteX43" fmla="*/ 1016000 w 4246458"/>
              <a:gd name="connsiteY43" fmla="*/ 1536700 h 1562100"/>
              <a:gd name="connsiteX44" fmla="*/ 1460500 w 4246458"/>
              <a:gd name="connsiteY44" fmla="*/ 1562100 h 1562100"/>
              <a:gd name="connsiteX45" fmla="*/ 1905000 w 4246458"/>
              <a:gd name="connsiteY45" fmla="*/ 1549400 h 1562100"/>
              <a:gd name="connsiteX46" fmla="*/ 1968500 w 4246458"/>
              <a:gd name="connsiteY46" fmla="*/ 1536700 h 1562100"/>
              <a:gd name="connsiteX47" fmla="*/ 2057400 w 4246458"/>
              <a:gd name="connsiteY47" fmla="*/ 1511300 h 1562100"/>
              <a:gd name="connsiteX48" fmla="*/ 2159000 w 4246458"/>
              <a:gd name="connsiteY48" fmla="*/ 1473200 h 1562100"/>
              <a:gd name="connsiteX49" fmla="*/ 2260600 w 4246458"/>
              <a:gd name="connsiteY49" fmla="*/ 1460500 h 1562100"/>
              <a:gd name="connsiteX50" fmla="*/ 2413000 w 4246458"/>
              <a:gd name="connsiteY50" fmla="*/ 1397000 h 1562100"/>
              <a:gd name="connsiteX51" fmla="*/ 2501900 w 4246458"/>
              <a:gd name="connsiteY51" fmla="*/ 1371600 h 1562100"/>
              <a:gd name="connsiteX52" fmla="*/ 2590800 w 4246458"/>
              <a:gd name="connsiteY52" fmla="*/ 1358900 h 1562100"/>
              <a:gd name="connsiteX53" fmla="*/ 2641600 w 4246458"/>
              <a:gd name="connsiteY53" fmla="*/ 1333500 h 1562100"/>
              <a:gd name="connsiteX54" fmla="*/ 2705100 w 4246458"/>
              <a:gd name="connsiteY54" fmla="*/ 1320800 h 1562100"/>
              <a:gd name="connsiteX55" fmla="*/ 2755900 w 4246458"/>
              <a:gd name="connsiteY55" fmla="*/ 1308100 h 1562100"/>
              <a:gd name="connsiteX56" fmla="*/ 3124200 w 4246458"/>
              <a:gd name="connsiteY56" fmla="*/ 1320800 h 1562100"/>
              <a:gd name="connsiteX57" fmla="*/ 3175000 w 4246458"/>
              <a:gd name="connsiteY57" fmla="*/ 1333500 h 1562100"/>
              <a:gd name="connsiteX58" fmla="*/ 3276600 w 4246458"/>
              <a:gd name="connsiteY58" fmla="*/ 1358900 h 1562100"/>
              <a:gd name="connsiteX59" fmla="*/ 3403600 w 4246458"/>
              <a:gd name="connsiteY59" fmla="*/ 1346200 h 1562100"/>
              <a:gd name="connsiteX60" fmla="*/ 3441700 w 4246458"/>
              <a:gd name="connsiteY60" fmla="*/ 1333500 h 1562100"/>
              <a:gd name="connsiteX61" fmla="*/ 3492500 w 4246458"/>
              <a:gd name="connsiteY61" fmla="*/ 1320800 h 1562100"/>
              <a:gd name="connsiteX62" fmla="*/ 3568700 w 4246458"/>
              <a:gd name="connsiteY62" fmla="*/ 1282700 h 1562100"/>
              <a:gd name="connsiteX63" fmla="*/ 3657600 w 4246458"/>
              <a:gd name="connsiteY63" fmla="*/ 1231900 h 1562100"/>
              <a:gd name="connsiteX64" fmla="*/ 3695700 w 4246458"/>
              <a:gd name="connsiteY64" fmla="*/ 1219200 h 1562100"/>
              <a:gd name="connsiteX65" fmla="*/ 3733800 w 4246458"/>
              <a:gd name="connsiteY65" fmla="*/ 1193800 h 1562100"/>
              <a:gd name="connsiteX66" fmla="*/ 3784600 w 4246458"/>
              <a:gd name="connsiteY66" fmla="*/ 1168400 h 1562100"/>
              <a:gd name="connsiteX67" fmla="*/ 3860800 w 4246458"/>
              <a:gd name="connsiteY67" fmla="*/ 1130300 h 1562100"/>
              <a:gd name="connsiteX68" fmla="*/ 3937000 w 4246458"/>
              <a:gd name="connsiteY68" fmla="*/ 1066800 h 1562100"/>
              <a:gd name="connsiteX69" fmla="*/ 4013200 w 4246458"/>
              <a:gd name="connsiteY69" fmla="*/ 1003300 h 1562100"/>
              <a:gd name="connsiteX70" fmla="*/ 4064000 w 4246458"/>
              <a:gd name="connsiteY70" fmla="*/ 927100 h 1562100"/>
              <a:gd name="connsiteX71" fmla="*/ 4089400 w 4246458"/>
              <a:gd name="connsiteY71" fmla="*/ 850900 h 1562100"/>
              <a:gd name="connsiteX72" fmla="*/ 4114800 w 4246458"/>
              <a:gd name="connsiteY72" fmla="*/ 762000 h 1562100"/>
              <a:gd name="connsiteX73" fmla="*/ 4140200 w 4246458"/>
              <a:gd name="connsiteY73" fmla="*/ 723900 h 1562100"/>
              <a:gd name="connsiteX74" fmla="*/ 4152900 w 4246458"/>
              <a:gd name="connsiteY74" fmla="*/ 685800 h 1562100"/>
              <a:gd name="connsiteX75" fmla="*/ 4178300 w 4246458"/>
              <a:gd name="connsiteY75" fmla="*/ 647700 h 1562100"/>
              <a:gd name="connsiteX76" fmla="*/ 4216400 w 4246458"/>
              <a:gd name="connsiteY76" fmla="*/ 571500 h 1562100"/>
              <a:gd name="connsiteX77" fmla="*/ 4229100 w 4246458"/>
              <a:gd name="connsiteY77" fmla="*/ 520700 h 1562100"/>
              <a:gd name="connsiteX78" fmla="*/ 4229100 w 4246458"/>
              <a:gd name="connsiteY78" fmla="*/ 177800 h 1562100"/>
              <a:gd name="connsiteX79" fmla="*/ 4178300 w 4246458"/>
              <a:gd name="connsiteY79" fmla="*/ 139700 h 1562100"/>
              <a:gd name="connsiteX80" fmla="*/ 4051300 w 4246458"/>
              <a:gd name="connsiteY80" fmla="*/ 63500 h 1562100"/>
              <a:gd name="connsiteX81" fmla="*/ 3987800 w 4246458"/>
              <a:gd name="connsiteY81" fmla="*/ 50800 h 1562100"/>
              <a:gd name="connsiteX82" fmla="*/ 3949700 w 4246458"/>
              <a:gd name="connsiteY82" fmla="*/ 38100 h 1562100"/>
              <a:gd name="connsiteX83" fmla="*/ 3848100 w 4246458"/>
              <a:gd name="connsiteY83" fmla="*/ 12700 h 1562100"/>
              <a:gd name="connsiteX84" fmla="*/ 3797300 w 4246458"/>
              <a:gd name="connsiteY84" fmla="*/ 0 h 1562100"/>
              <a:gd name="connsiteX85" fmla="*/ 3543300 w 4246458"/>
              <a:gd name="connsiteY85" fmla="*/ 38100 h 1562100"/>
              <a:gd name="connsiteX86" fmla="*/ 3505200 w 4246458"/>
              <a:gd name="connsiteY86" fmla="*/ 63500 h 1562100"/>
              <a:gd name="connsiteX87" fmla="*/ 3492500 w 4246458"/>
              <a:gd name="connsiteY87" fmla="*/ 762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246458" h="1562100">
                <a:moveTo>
                  <a:pt x="3492500" y="76200"/>
                </a:moveTo>
                <a:lnTo>
                  <a:pt x="3492500" y="76200"/>
                </a:lnTo>
                <a:cubicBezTo>
                  <a:pt x="3496733" y="114300"/>
                  <a:pt x="3498898" y="152687"/>
                  <a:pt x="3505200" y="190500"/>
                </a:cubicBezTo>
                <a:cubicBezTo>
                  <a:pt x="3507401" y="203705"/>
                  <a:pt x="3517900" y="215213"/>
                  <a:pt x="3517900" y="228600"/>
                </a:cubicBezTo>
                <a:cubicBezTo>
                  <a:pt x="3517900" y="304918"/>
                  <a:pt x="3512436" y="381226"/>
                  <a:pt x="3505200" y="457200"/>
                </a:cubicBezTo>
                <a:cubicBezTo>
                  <a:pt x="3503931" y="470527"/>
                  <a:pt x="3500863" y="484847"/>
                  <a:pt x="3492500" y="495300"/>
                </a:cubicBezTo>
                <a:cubicBezTo>
                  <a:pt x="3465438" y="529128"/>
                  <a:pt x="3449430" y="514994"/>
                  <a:pt x="3416300" y="533400"/>
                </a:cubicBezTo>
                <a:cubicBezTo>
                  <a:pt x="3389615" y="548225"/>
                  <a:pt x="3361686" y="562614"/>
                  <a:pt x="3340100" y="584200"/>
                </a:cubicBezTo>
                <a:cubicBezTo>
                  <a:pt x="3314700" y="609600"/>
                  <a:pt x="3293788" y="640475"/>
                  <a:pt x="3263900" y="660400"/>
                </a:cubicBezTo>
                <a:cubicBezTo>
                  <a:pt x="3251200" y="668867"/>
                  <a:pt x="3237526" y="676029"/>
                  <a:pt x="3225800" y="685800"/>
                </a:cubicBezTo>
                <a:cubicBezTo>
                  <a:pt x="3212002" y="697298"/>
                  <a:pt x="3201877" y="712873"/>
                  <a:pt x="3187700" y="723900"/>
                </a:cubicBezTo>
                <a:cubicBezTo>
                  <a:pt x="3163603" y="742642"/>
                  <a:pt x="3136900" y="757767"/>
                  <a:pt x="3111500" y="774700"/>
                </a:cubicBezTo>
                <a:lnTo>
                  <a:pt x="3073400" y="800100"/>
                </a:lnTo>
                <a:cubicBezTo>
                  <a:pt x="3060700" y="808567"/>
                  <a:pt x="3049780" y="820673"/>
                  <a:pt x="3035300" y="825500"/>
                </a:cubicBezTo>
                <a:cubicBezTo>
                  <a:pt x="3022600" y="829733"/>
                  <a:pt x="3009174" y="832213"/>
                  <a:pt x="2997200" y="838200"/>
                </a:cubicBezTo>
                <a:cubicBezTo>
                  <a:pt x="2926256" y="873672"/>
                  <a:pt x="2992116" y="867157"/>
                  <a:pt x="2882900" y="889000"/>
                </a:cubicBezTo>
                <a:cubicBezTo>
                  <a:pt x="2769414" y="911697"/>
                  <a:pt x="2840911" y="899907"/>
                  <a:pt x="2667000" y="914400"/>
                </a:cubicBezTo>
                <a:cubicBezTo>
                  <a:pt x="2645833" y="918633"/>
                  <a:pt x="2624441" y="921865"/>
                  <a:pt x="2603500" y="927100"/>
                </a:cubicBezTo>
                <a:cubicBezTo>
                  <a:pt x="2590513" y="930347"/>
                  <a:pt x="2578387" y="936553"/>
                  <a:pt x="2565400" y="939800"/>
                </a:cubicBezTo>
                <a:cubicBezTo>
                  <a:pt x="2544459" y="945035"/>
                  <a:pt x="2523067" y="948267"/>
                  <a:pt x="2501900" y="952500"/>
                </a:cubicBezTo>
                <a:lnTo>
                  <a:pt x="2019300" y="939800"/>
                </a:lnTo>
                <a:cubicBezTo>
                  <a:pt x="1955704" y="937400"/>
                  <a:pt x="1892441" y="927100"/>
                  <a:pt x="1828800" y="927100"/>
                </a:cubicBezTo>
                <a:cubicBezTo>
                  <a:pt x="1650950" y="927100"/>
                  <a:pt x="1473200" y="935567"/>
                  <a:pt x="1295400" y="939800"/>
                </a:cubicBezTo>
                <a:cubicBezTo>
                  <a:pt x="1270000" y="944033"/>
                  <a:pt x="1244692" y="948858"/>
                  <a:pt x="1219200" y="952500"/>
                </a:cubicBezTo>
                <a:cubicBezTo>
                  <a:pt x="1184116" y="957512"/>
                  <a:pt x="1081803" y="967799"/>
                  <a:pt x="1041400" y="977900"/>
                </a:cubicBezTo>
                <a:cubicBezTo>
                  <a:pt x="1015425" y="984394"/>
                  <a:pt x="990600" y="994833"/>
                  <a:pt x="965200" y="1003300"/>
                </a:cubicBezTo>
                <a:cubicBezTo>
                  <a:pt x="952500" y="1007533"/>
                  <a:pt x="940227" y="1013375"/>
                  <a:pt x="927100" y="1016000"/>
                </a:cubicBezTo>
                <a:lnTo>
                  <a:pt x="863600" y="1028700"/>
                </a:lnTo>
                <a:cubicBezTo>
                  <a:pt x="770467" y="1024467"/>
                  <a:pt x="677193" y="1022642"/>
                  <a:pt x="584200" y="1016000"/>
                </a:cubicBezTo>
                <a:cubicBezTo>
                  <a:pt x="486349" y="1009011"/>
                  <a:pt x="536820" y="1007330"/>
                  <a:pt x="469900" y="990600"/>
                </a:cubicBezTo>
                <a:cubicBezTo>
                  <a:pt x="448959" y="985365"/>
                  <a:pt x="427567" y="982133"/>
                  <a:pt x="406400" y="977900"/>
                </a:cubicBezTo>
                <a:cubicBezTo>
                  <a:pt x="309033" y="982133"/>
                  <a:pt x="211241" y="980572"/>
                  <a:pt x="114300" y="990600"/>
                </a:cubicBezTo>
                <a:cubicBezTo>
                  <a:pt x="87668" y="993355"/>
                  <a:pt x="38100" y="1016000"/>
                  <a:pt x="38100" y="1016000"/>
                </a:cubicBezTo>
                <a:cubicBezTo>
                  <a:pt x="25258" y="1035263"/>
                  <a:pt x="0" y="1065910"/>
                  <a:pt x="0" y="1092200"/>
                </a:cubicBezTo>
                <a:cubicBezTo>
                  <a:pt x="0" y="1134744"/>
                  <a:pt x="3133" y="1177745"/>
                  <a:pt x="12700" y="1219200"/>
                </a:cubicBezTo>
                <a:cubicBezTo>
                  <a:pt x="16132" y="1234073"/>
                  <a:pt x="27959" y="1245892"/>
                  <a:pt x="38100" y="1257300"/>
                </a:cubicBezTo>
                <a:cubicBezTo>
                  <a:pt x="105510" y="1333137"/>
                  <a:pt x="104995" y="1333598"/>
                  <a:pt x="190500" y="1371600"/>
                </a:cubicBezTo>
                <a:cubicBezTo>
                  <a:pt x="202733" y="1377037"/>
                  <a:pt x="216626" y="1378313"/>
                  <a:pt x="228600" y="1384300"/>
                </a:cubicBezTo>
                <a:cubicBezTo>
                  <a:pt x="375606" y="1457803"/>
                  <a:pt x="166472" y="1369197"/>
                  <a:pt x="304800" y="1422400"/>
                </a:cubicBezTo>
                <a:cubicBezTo>
                  <a:pt x="347355" y="1438767"/>
                  <a:pt x="388545" y="1458782"/>
                  <a:pt x="431800" y="1473200"/>
                </a:cubicBezTo>
                <a:cubicBezTo>
                  <a:pt x="457200" y="1481667"/>
                  <a:pt x="481305" y="1496547"/>
                  <a:pt x="508000" y="1498600"/>
                </a:cubicBezTo>
                <a:lnTo>
                  <a:pt x="673100" y="1511300"/>
                </a:lnTo>
                <a:cubicBezTo>
                  <a:pt x="715485" y="1514986"/>
                  <a:pt x="757672" y="1520857"/>
                  <a:pt x="800100" y="1524000"/>
                </a:cubicBezTo>
                <a:cubicBezTo>
                  <a:pt x="871994" y="1529325"/>
                  <a:pt x="944004" y="1533008"/>
                  <a:pt x="1016000" y="1536700"/>
                </a:cubicBezTo>
                <a:cubicBezTo>
                  <a:pt x="1426571" y="1557755"/>
                  <a:pt x="1157431" y="1538787"/>
                  <a:pt x="1460500" y="1562100"/>
                </a:cubicBezTo>
                <a:cubicBezTo>
                  <a:pt x="1608667" y="1557867"/>
                  <a:pt x="1756958" y="1556802"/>
                  <a:pt x="1905000" y="1549400"/>
                </a:cubicBezTo>
                <a:cubicBezTo>
                  <a:pt x="1926559" y="1548322"/>
                  <a:pt x="1947428" y="1541383"/>
                  <a:pt x="1968500" y="1536700"/>
                </a:cubicBezTo>
                <a:cubicBezTo>
                  <a:pt x="2001253" y="1529421"/>
                  <a:pt x="2026543" y="1522871"/>
                  <a:pt x="2057400" y="1511300"/>
                </a:cubicBezTo>
                <a:cubicBezTo>
                  <a:pt x="2063382" y="1509057"/>
                  <a:pt x="2140348" y="1476591"/>
                  <a:pt x="2159000" y="1473200"/>
                </a:cubicBezTo>
                <a:cubicBezTo>
                  <a:pt x="2192580" y="1467095"/>
                  <a:pt x="2226733" y="1464733"/>
                  <a:pt x="2260600" y="1460500"/>
                </a:cubicBezTo>
                <a:cubicBezTo>
                  <a:pt x="2332116" y="1412823"/>
                  <a:pt x="2284220" y="1439927"/>
                  <a:pt x="2413000" y="1397000"/>
                </a:cubicBezTo>
                <a:cubicBezTo>
                  <a:pt x="2445644" y="1386119"/>
                  <a:pt x="2466817" y="1377979"/>
                  <a:pt x="2501900" y="1371600"/>
                </a:cubicBezTo>
                <a:cubicBezTo>
                  <a:pt x="2531351" y="1366245"/>
                  <a:pt x="2561167" y="1363133"/>
                  <a:pt x="2590800" y="1358900"/>
                </a:cubicBezTo>
                <a:cubicBezTo>
                  <a:pt x="2607733" y="1350433"/>
                  <a:pt x="2623639" y="1339487"/>
                  <a:pt x="2641600" y="1333500"/>
                </a:cubicBezTo>
                <a:cubicBezTo>
                  <a:pt x="2662078" y="1326674"/>
                  <a:pt x="2684028" y="1325483"/>
                  <a:pt x="2705100" y="1320800"/>
                </a:cubicBezTo>
                <a:cubicBezTo>
                  <a:pt x="2722139" y="1317014"/>
                  <a:pt x="2738967" y="1312333"/>
                  <a:pt x="2755900" y="1308100"/>
                </a:cubicBezTo>
                <a:cubicBezTo>
                  <a:pt x="2878667" y="1312333"/>
                  <a:pt x="3001585" y="1313369"/>
                  <a:pt x="3124200" y="1320800"/>
                </a:cubicBezTo>
                <a:cubicBezTo>
                  <a:pt x="3141623" y="1321856"/>
                  <a:pt x="3157961" y="1329714"/>
                  <a:pt x="3175000" y="1333500"/>
                </a:cubicBezTo>
                <a:cubicBezTo>
                  <a:pt x="3266952" y="1353934"/>
                  <a:pt x="3208517" y="1336206"/>
                  <a:pt x="3276600" y="1358900"/>
                </a:cubicBezTo>
                <a:cubicBezTo>
                  <a:pt x="3318933" y="1354667"/>
                  <a:pt x="3361550" y="1352669"/>
                  <a:pt x="3403600" y="1346200"/>
                </a:cubicBezTo>
                <a:cubicBezTo>
                  <a:pt x="3416831" y="1344164"/>
                  <a:pt x="3428828" y="1337178"/>
                  <a:pt x="3441700" y="1333500"/>
                </a:cubicBezTo>
                <a:cubicBezTo>
                  <a:pt x="3458483" y="1328705"/>
                  <a:pt x="3475567" y="1325033"/>
                  <a:pt x="3492500" y="1320800"/>
                </a:cubicBezTo>
                <a:cubicBezTo>
                  <a:pt x="3601689" y="1248007"/>
                  <a:pt x="3463540" y="1335280"/>
                  <a:pt x="3568700" y="1282700"/>
                </a:cubicBezTo>
                <a:cubicBezTo>
                  <a:pt x="3696245" y="1218927"/>
                  <a:pt x="3501743" y="1298696"/>
                  <a:pt x="3657600" y="1231900"/>
                </a:cubicBezTo>
                <a:cubicBezTo>
                  <a:pt x="3669905" y="1226627"/>
                  <a:pt x="3683726" y="1225187"/>
                  <a:pt x="3695700" y="1219200"/>
                </a:cubicBezTo>
                <a:cubicBezTo>
                  <a:pt x="3709352" y="1212374"/>
                  <a:pt x="3720548" y="1201373"/>
                  <a:pt x="3733800" y="1193800"/>
                </a:cubicBezTo>
                <a:cubicBezTo>
                  <a:pt x="3750238" y="1184407"/>
                  <a:pt x="3768162" y="1177793"/>
                  <a:pt x="3784600" y="1168400"/>
                </a:cubicBezTo>
                <a:cubicBezTo>
                  <a:pt x="3853534" y="1129009"/>
                  <a:pt x="3790946" y="1153585"/>
                  <a:pt x="3860800" y="1130300"/>
                </a:cubicBezTo>
                <a:cubicBezTo>
                  <a:pt x="3972110" y="1018990"/>
                  <a:pt x="3830912" y="1155207"/>
                  <a:pt x="3937000" y="1066800"/>
                </a:cubicBezTo>
                <a:cubicBezTo>
                  <a:pt x="4034786" y="985312"/>
                  <a:pt x="3918605" y="1066363"/>
                  <a:pt x="4013200" y="1003300"/>
                </a:cubicBezTo>
                <a:cubicBezTo>
                  <a:pt x="4030133" y="977900"/>
                  <a:pt x="4054347" y="956060"/>
                  <a:pt x="4064000" y="927100"/>
                </a:cubicBezTo>
                <a:cubicBezTo>
                  <a:pt x="4072467" y="901700"/>
                  <a:pt x="4082906" y="876875"/>
                  <a:pt x="4089400" y="850900"/>
                </a:cubicBezTo>
                <a:cubicBezTo>
                  <a:pt x="4093469" y="834624"/>
                  <a:pt x="4105690" y="780220"/>
                  <a:pt x="4114800" y="762000"/>
                </a:cubicBezTo>
                <a:cubicBezTo>
                  <a:pt x="4121626" y="748348"/>
                  <a:pt x="4133374" y="737552"/>
                  <a:pt x="4140200" y="723900"/>
                </a:cubicBezTo>
                <a:cubicBezTo>
                  <a:pt x="4146187" y="711926"/>
                  <a:pt x="4146913" y="697774"/>
                  <a:pt x="4152900" y="685800"/>
                </a:cubicBezTo>
                <a:cubicBezTo>
                  <a:pt x="4159726" y="672148"/>
                  <a:pt x="4171474" y="661352"/>
                  <a:pt x="4178300" y="647700"/>
                </a:cubicBezTo>
                <a:cubicBezTo>
                  <a:pt x="4230880" y="542540"/>
                  <a:pt x="4143607" y="680689"/>
                  <a:pt x="4216400" y="571500"/>
                </a:cubicBezTo>
                <a:cubicBezTo>
                  <a:pt x="4220633" y="554567"/>
                  <a:pt x="4225978" y="537873"/>
                  <a:pt x="4229100" y="520700"/>
                </a:cubicBezTo>
                <a:cubicBezTo>
                  <a:pt x="4249813" y="406781"/>
                  <a:pt x="4254555" y="294892"/>
                  <a:pt x="4229100" y="177800"/>
                </a:cubicBezTo>
                <a:cubicBezTo>
                  <a:pt x="4224604" y="157116"/>
                  <a:pt x="4195640" y="151838"/>
                  <a:pt x="4178300" y="139700"/>
                </a:cubicBezTo>
                <a:cubicBezTo>
                  <a:pt x="4151952" y="121256"/>
                  <a:pt x="4088718" y="75973"/>
                  <a:pt x="4051300" y="63500"/>
                </a:cubicBezTo>
                <a:cubicBezTo>
                  <a:pt x="4030822" y="56674"/>
                  <a:pt x="4008741" y="56035"/>
                  <a:pt x="3987800" y="50800"/>
                </a:cubicBezTo>
                <a:cubicBezTo>
                  <a:pt x="3974813" y="47553"/>
                  <a:pt x="3962615" y="41622"/>
                  <a:pt x="3949700" y="38100"/>
                </a:cubicBezTo>
                <a:cubicBezTo>
                  <a:pt x="3916021" y="28915"/>
                  <a:pt x="3881967" y="21167"/>
                  <a:pt x="3848100" y="12700"/>
                </a:cubicBezTo>
                <a:lnTo>
                  <a:pt x="3797300" y="0"/>
                </a:lnTo>
                <a:cubicBezTo>
                  <a:pt x="3757546" y="2840"/>
                  <a:pt x="3601630" y="-787"/>
                  <a:pt x="3543300" y="38100"/>
                </a:cubicBezTo>
                <a:lnTo>
                  <a:pt x="3505200" y="63500"/>
                </a:lnTo>
                <a:cubicBezTo>
                  <a:pt x="3477452" y="105122"/>
                  <a:pt x="3494617" y="74083"/>
                  <a:pt x="3492500" y="76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B50D26E-26A3-4F09-A2FF-CE28BE722999}"/>
              </a:ext>
            </a:extLst>
          </p:cNvPr>
          <p:cNvCxnSpPr/>
          <p:nvPr/>
        </p:nvCxnSpPr>
        <p:spPr>
          <a:xfrm>
            <a:off x="5317480" y="1196752"/>
            <a:ext cx="0" cy="24906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EE88294-472E-4E1D-95D5-E694B09D1317}"/>
              </a:ext>
            </a:extLst>
          </p:cNvPr>
          <p:cNvCxnSpPr/>
          <p:nvPr/>
        </p:nvCxnSpPr>
        <p:spPr>
          <a:xfrm>
            <a:off x="7977584" y="1196752"/>
            <a:ext cx="0" cy="24906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contenu 1">
            <a:extLst>
              <a:ext uri="{FF2B5EF4-FFF2-40B4-BE49-F238E27FC236}">
                <a16:creationId xmlns:a16="http://schemas.microsoft.com/office/drawing/2014/main" id="{CD75B68E-FE9C-4130-8412-E871E0630459}"/>
              </a:ext>
            </a:extLst>
          </p:cNvPr>
          <p:cNvSpPr txBox="1">
            <a:spLocks/>
          </p:cNvSpPr>
          <p:nvPr/>
        </p:nvSpPr>
        <p:spPr>
          <a:xfrm>
            <a:off x="0" y="832702"/>
            <a:ext cx="9144000" cy="4968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Fix 2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455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5BDDD9C-C933-4D8F-9FAD-97CA78EB1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440" y="836712"/>
            <a:ext cx="7848872" cy="4525963"/>
          </a:xfrm>
        </p:spPr>
        <p:txBody>
          <a:bodyPr/>
          <a:lstStyle/>
          <a:p>
            <a:pPr algn="l"/>
            <a: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fr-FR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synchronous</a:t>
            </a:r>
            <a: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fr-F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circuit:</a:t>
            </a:r>
          </a:p>
          <a:p>
            <a:pPr lvl="1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Transition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happens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discrete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instants of time</a:t>
            </a:r>
          </a:p>
          <a:p>
            <a:pPr lvl="1"/>
            <a:r>
              <a:rPr lang="fr-F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circuit </a:t>
            </a:r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responds</a:t>
            </a:r>
            <a:r>
              <a:rPr lang="fr-F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fr-F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to pulses on </a:t>
            </a:r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particular</a:t>
            </a:r>
            <a:r>
              <a:rPr lang="fr-FR" sz="1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inputs, </a:t>
            </a:r>
            <a:r>
              <a:rPr lang="fr-FR" sz="16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alled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clocks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affected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arrival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pulse</a:t>
            </a:r>
          </a:p>
          <a:p>
            <a:pPr lvl="1"/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wires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glitch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edges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clock frequency is limited by the speed of the slowest stage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limit must be established in all corner cases (PVT, worst data case)</a:t>
            </a: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fr-FR" sz="14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550004-2699-4393-9D08-786668787296}"/>
              </a:ext>
            </a:extLst>
          </p:cNvPr>
          <p:cNvSpPr txBox="1"/>
          <p:nvPr/>
        </p:nvSpPr>
        <p:spPr>
          <a:xfrm>
            <a:off x="8422584" y="6550221"/>
            <a:ext cx="721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11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B170F81-C914-47E2-9954-7857F0093569}"/>
              </a:ext>
            </a:extLst>
          </p:cNvPr>
          <p:cNvSpPr txBox="1"/>
          <p:nvPr/>
        </p:nvSpPr>
        <p:spPr>
          <a:xfrm>
            <a:off x="3284622" y="6550222"/>
            <a:ext cx="264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Why a synchronous design ?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603B3FBE-2C6B-4ED4-B80D-42F1997445B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synchronous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design?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0B0BC8-D880-4F29-B5DE-7CDD9E680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92" y="2492896"/>
            <a:ext cx="8030696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849F2B9-74E6-4135-A4B5-27C6F0EDE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7552" y="738730"/>
            <a:ext cx="9161552" cy="4525963"/>
          </a:xfrm>
        </p:spPr>
        <p:txBody>
          <a:bodyPr/>
          <a:lstStyle/>
          <a:p>
            <a:pPr algn="l"/>
            <a:endParaRPr lang="fr-FR" sz="1800" b="0" i="0" u="none" strike="noStrike" baseline="0" dirty="0">
              <a:latin typeface="Calibri" panose="020F0502020204030204" pitchFamily="34" charset="0"/>
            </a:endParaRPr>
          </a:p>
          <a:p>
            <a:pPr algn="l"/>
            <a:r>
              <a:rPr lang="fr-FR" sz="1800" dirty="0"/>
              <a:t>All flip-flops must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clocked</a:t>
            </a:r>
            <a:r>
              <a:rPr lang="fr-FR" sz="1800" dirty="0"/>
              <a:t> by one </a:t>
            </a:r>
            <a:r>
              <a:rPr lang="fr-FR" sz="1800" dirty="0" err="1"/>
              <a:t>common</a:t>
            </a:r>
            <a:r>
              <a:rPr lang="fr-FR" sz="1800" dirty="0"/>
              <a:t> </a:t>
            </a:r>
            <a:r>
              <a:rPr lang="fr-FR" sz="1800" dirty="0" err="1"/>
              <a:t>clock</a:t>
            </a:r>
            <a:r>
              <a:rPr lang="fr-FR" sz="1800" dirty="0"/>
              <a:t> to </a:t>
            </a:r>
            <a:r>
              <a:rPr lang="fr-FR" sz="1800" dirty="0" err="1"/>
              <a:t>give</a:t>
            </a:r>
            <a:r>
              <a:rPr lang="fr-FR" sz="1800" dirty="0"/>
              <a:t> all </a:t>
            </a:r>
            <a:r>
              <a:rPr lang="fr-FR" sz="1800" dirty="0" err="1"/>
              <a:t>combinatonial</a:t>
            </a:r>
            <a:r>
              <a:rPr lang="fr-FR" sz="1800" dirty="0"/>
              <a:t> </a:t>
            </a:r>
            <a:r>
              <a:rPr lang="fr-FR" sz="1800" dirty="0" err="1"/>
              <a:t>functions</a:t>
            </a:r>
            <a:r>
              <a:rPr lang="fr-FR" sz="1800" dirty="0"/>
              <a:t> a </a:t>
            </a:r>
            <a:r>
              <a:rPr lang="fr-FR" sz="1800" dirty="0" err="1"/>
              <a:t>whole</a:t>
            </a:r>
            <a:r>
              <a:rPr lang="fr-FR" sz="1800" dirty="0"/>
              <a:t> </a:t>
            </a:r>
            <a:r>
              <a:rPr lang="fr-FR" sz="1800" dirty="0" err="1"/>
              <a:t>clock</a:t>
            </a:r>
            <a:r>
              <a:rPr lang="fr-FR" sz="1800" dirty="0"/>
              <a:t> cycle to </a:t>
            </a:r>
            <a:r>
              <a:rPr lang="fr-FR" sz="1800" dirty="0" err="1"/>
              <a:t>calculate</a:t>
            </a:r>
            <a:r>
              <a:rPr lang="fr-FR" sz="1800" dirty="0"/>
              <a:t> and update </a:t>
            </a:r>
            <a:r>
              <a:rPr lang="fr-FR" sz="1800" dirty="0" err="1"/>
              <a:t>their</a:t>
            </a:r>
            <a:r>
              <a:rPr lang="fr-FR" sz="1800" dirty="0"/>
              <a:t> outputs.</a:t>
            </a:r>
          </a:p>
          <a:p>
            <a:pPr algn="l"/>
            <a:endParaRPr lang="fr-FR" sz="900" dirty="0"/>
          </a:p>
          <a:p>
            <a:pPr algn="l"/>
            <a:r>
              <a:rPr lang="fr-FR" sz="1800" b="0" i="0" u="none" strike="noStrike" baseline="0" dirty="0"/>
              <a:t>Res</a:t>
            </a:r>
            <a:r>
              <a:rPr lang="fr-FR" sz="1800" dirty="0"/>
              <a:t>et </a:t>
            </a:r>
            <a:r>
              <a:rPr lang="fr-FR" sz="1800" dirty="0" err="1"/>
              <a:t>only</a:t>
            </a:r>
            <a:r>
              <a:rPr lang="fr-FR" sz="1800" dirty="0"/>
              <a:t> </a:t>
            </a:r>
            <a:r>
              <a:rPr lang="fr-FR" sz="1800" dirty="0" err="1"/>
              <a:t>used</a:t>
            </a:r>
            <a:r>
              <a:rPr lang="fr-FR" sz="1800" dirty="0"/>
              <a:t> for </a:t>
            </a:r>
            <a:r>
              <a:rPr lang="fr-FR" sz="1800" dirty="0" err="1"/>
              <a:t>initialization</a:t>
            </a:r>
            <a:endParaRPr lang="fr-FR" sz="1800" dirty="0"/>
          </a:p>
          <a:p>
            <a:pPr lvl="1"/>
            <a:r>
              <a:rPr lang="fr-FR" sz="1600" dirty="0"/>
              <a:t>Question: </a:t>
            </a:r>
            <a:r>
              <a:rPr lang="fr-FR" sz="1600" dirty="0" err="1"/>
              <a:t>Synchronous</a:t>
            </a:r>
            <a:r>
              <a:rPr lang="fr-FR" sz="1600" dirty="0"/>
              <a:t> reset or </a:t>
            </a:r>
            <a:r>
              <a:rPr lang="fr-FR" sz="1600" dirty="0" err="1"/>
              <a:t>asynchronous</a:t>
            </a:r>
            <a:r>
              <a:rPr lang="fr-FR" sz="1600" dirty="0"/>
              <a:t> reset?</a:t>
            </a:r>
          </a:p>
          <a:p>
            <a:pPr lvl="2"/>
            <a:r>
              <a:rPr lang="fr-FR" sz="1400" dirty="0" err="1"/>
              <a:t>Whole</a:t>
            </a:r>
            <a:r>
              <a:rPr lang="fr-FR" sz="1400" dirty="0"/>
              <a:t> system/</a:t>
            </a:r>
            <a:r>
              <a:rPr lang="fr-FR" sz="1400" dirty="0" err="1"/>
              <a:t>board</a:t>
            </a:r>
            <a:r>
              <a:rPr lang="fr-FR" sz="1400" dirty="0"/>
              <a:t>/chip reset = </a:t>
            </a:r>
            <a:r>
              <a:rPr lang="fr-FR" sz="1400" dirty="0" err="1"/>
              <a:t>asynchronous</a:t>
            </a:r>
            <a:endParaRPr lang="fr-FR" sz="1400" dirty="0"/>
          </a:p>
          <a:p>
            <a:pPr lvl="2"/>
            <a:r>
              <a:rPr lang="fr-FR" sz="1400" dirty="0"/>
              <a:t>Will drive a </a:t>
            </a:r>
            <a:r>
              <a:rPr lang="fr-FR" sz="1400" dirty="0" err="1"/>
              <a:t>synchronous</a:t>
            </a:r>
            <a:r>
              <a:rPr lang="fr-FR" sz="1400" dirty="0"/>
              <a:t> </a:t>
            </a:r>
            <a:r>
              <a:rPr lang="fr-FR" sz="1400" dirty="0" err="1"/>
              <a:t>initialization</a:t>
            </a:r>
            <a:r>
              <a:rPr lang="fr-FR" sz="1400" dirty="0"/>
              <a:t> block.</a:t>
            </a:r>
          </a:p>
          <a:p>
            <a:pPr lvl="2"/>
            <a:endParaRPr lang="fr-FR" sz="900" dirty="0"/>
          </a:p>
          <a:p>
            <a:pPr algn="l"/>
            <a:r>
              <a:rPr lang="fr-FR" sz="1800" b="0" i="0" u="none" strike="noStrike" baseline="0" dirty="0"/>
              <a:t>Races and </a:t>
            </a:r>
            <a:r>
              <a:rPr lang="fr-FR" sz="1800" b="0" i="0" u="none" strike="noStrike" baseline="0" dirty="0" err="1"/>
              <a:t>hazards</a:t>
            </a:r>
            <a:r>
              <a:rPr lang="fr-FR" sz="1800" b="0" i="0" u="none" strike="noStrike" baseline="0" dirty="0"/>
              <a:t> are </a:t>
            </a:r>
            <a:r>
              <a:rPr lang="fr-FR" sz="1800" b="0" i="0" u="none" strike="noStrike" baseline="0" dirty="0" err="1"/>
              <a:t>filtered</a:t>
            </a:r>
            <a:r>
              <a:rPr lang="fr-FR" sz="1800" b="0" i="0" u="none" strike="noStrike" baseline="0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9C59E5-8AB5-4C18-94D1-BBBB31166611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12 / 66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70296A-B89C-4835-BD08-E41CE710B2C3}"/>
              </a:ext>
            </a:extLst>
          </p:cNvPr>
          <p:cNvSpPr txBox="1"/>
          <p:nvPr/>
        </p:nvSpPr>
        <p:spPr>
          <a:xfrm>
            <a:off x="3284622" y="6550222"/>
            <a:ext cx="264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Why a synchronous design ?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4D5246D8-130E-4437-80B3-5361CB7F63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synchronous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design?</a:t>
            </a:r>
          </a:p>
        </p:txBody>
      </p:sp>
      <p:pic>
        <p:nvPicPr>
          <p:cNvPr id="8194" name="Picture 2" descr="Reset Images | Free Vectors, Stock Photos &amp; PSD">
            <a:extLst>
              <a:ext uri="{FF2B5EF4-FFF2-40B4-BE49-F238E27FC236}">
                <a16:creationId xmlns:a16="http://schemas.microsoft.com/office/drawing/2014/main" id="{3487AD87-222B-4218-A31A-DDC2CAF1C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2160" y="1844824"/>
            <a:ext cx="1905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78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079F140-6228-4DD0-A8F6-84BFD68A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47" y="4941168"/>
            <a:ext cx="6912768" cy="720080"/>
          </a:xfrm>
        </p:spPr>
        <p:txBody>
          <a:bodyPr>
            <a:noAutofit/>
          </a:bodyPr>
          <a:lstStyle/>
          <a:p>
            <a:r>
              <a:rPr lang="fr-FR" sz="5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Synchronous</a:t>
            </a:r>
            <a:r>
              <a:rPr lang="fr-FR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fr-FR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design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D7A64B11-AFD3-4D0D-9DEA-0102EB1CD3E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68063" cy="5445125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B66582-1E91-4B67-9B12-D98A633751D1}"/>
              </a:ext>
            </a:extLst>
          </p:cNvPr>
          <p:cNvSpPr/>
          <p:nvPr/>
        </p:nvSpPr>
        <p:spPr>
          <a:xfrm>
            <a:off x="467544" y="2420888"/>
            <a:ext cx="3384376" cy="648072"/>
          </a:xfrm>
          <a:prstGeom prst="rect">
            <a:avLst/>
          </a:prstGeom>
          <a:solidFill>
            <a:srgbClr val="055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3">
            <a:extLst>
              <a:ext uri="{FF2B5EF4-FFF2-40B4-BE49-F238E27FC236}">
                <a16:creationId xmlns:a16="http://schemas.microsoft.com/office/drawing/2014/main" id="{7DCC9B4F-B850-4A50-B217-21CE37289DAC}"/>
              </a:ext>
            </a:extLst>
          </p:cNvPr>
          <p:cNvSpPr txBox="1">
            <a:spLocks/>
          </p:cNvSpPr>
          <p:nvPr/>
        </p:nvSpPr>
        <p:spPr>
          <a:xfrm>
            <a:off x="179512" y="2348880"/>
            <a:ext cx="316835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</a:t>
            </a:r>
          </a:p>
        </p:txBody>
      </p:sp>
    </p:spTree>
    <p:extLst>
      <p:ext uri="{BB962C8B-B14F-4D97-AF65-F5344CB8AC3E}">
        <p14:creationId xmlns:p14="http://schemas.microsoft.com/office/powerpoint/2010/main" val="77514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8C34F7E5-DE9E-4BFB-8EC1-598085DEA432}"/>
              </a:ext>
            </a:extLst>
          </p:cNvPr>
          <p:cNvSpPr txBox="1">
            <a:spLocks/>
          </p:cNvSpPr>
          <p:nvPr/>
        </p:nvSpPr>
        <p:spPr>
          <a:xfrm>
            <a:off x="0" y="720080"/>
            <a:ext cx="9036496" cy="522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latin typeface="+mj-lt"/>
            </a:endParaRPr>
          </a:p>
          <a:p>
            <a:r>
              <a:rPr lang="fr-FR" sz="1800" dirty="0">
                <a:latin typeface="+mj-lt"/>
              </a:rPr>
              <a:t>In a </a:t>
            </a:r>
            <a:r>
              <a:rPr lang="fr-FR" sz="1800" dirty="0" err="1">
                <a:latin typeface="+mj-lt"/>
              </a:rPr>
              <a:t>synchronous</a:t>
            </a:r>
            <a:r>
              <a:rPr lang="fr-FR" sz="1800" dirty="0">
                <a:latin typeface="+mj-lt"/>
              </a:rPr>
              <a:t> circuit, a </a:t>
            </a:r>
            <a:r>
              <a:rPr lang="fr-FR" sz="1800" dirty="0" err="1">
                <a:latin typeface="+mj-lt"/>
              </a:rPr>
              <a:t>whole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clock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period</a:t>
            </a:r>
            <a:r>
              <a:rPr lang="fr-FR" sz="1800" dirty="0">
                <a:latin typeface="+mj-lt"/>
              </a:rPr>
              <a:t> can </a:t>
            </a:r>
            <a:r>
              <a:rPr lang="fr-FR" sz="1800" dirty="0" err="1">
                <a:latin typeface="+mj-lt"/>
              </a:rPr>
              <a:t>be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used</a:t>
            </a:r>
            <a:r>
              <a:rPr lang="fr-FR" sz="1800" dirty="0">
                <a:latin typeface="+mj-lt"/>
              </a:rPr>
              <a:t> to </a:t>
            </a:r>
            <a:r>
              <a:rPr lang="fr-FR" sz="1800" dirty="0" err="1">
                <a:latin typeface="+mj-lt"/>
              </a:rPr>
              <a:t>calculate</a:t>
            </a:r>
            <a:r>
              <a:rPr lang="fr-FR" sz="1800" dirty="0">
                <a:latin typeface="+mj-lt"/>
              </a:rPr>
              <a:t>, </a:t>
            </a:r>
            <a:r>
              <a:rPr lang="fr-FR" sz="1800" dirty="0" err="1">
                <a:latin typeface="+mj-lt"/>
              </a:rPr>
              <a:t>propagate</a:t>
            </a:r>
            <a:r>
              <a:rPr lang="fr-FR" sz="1800" dirty="0">
                <a:latin typeface="+mj-lt"/>
              </a:rPr>
              <a:t> and update the system outputs.</a:t>
            </a:r>
          </a:p>
          <a:p>
            <a:endParaRPr lang="fr-FR" sz="2000" dirty="0">
              <a:latin typeface="+mj-lt"/>
            </a:endParaRPr>
          </a:p>
          <a:p>
            <a:r>
              <a:rPr lang="fr-FR" sz="1800" dirty="0">
                <a:latin typeface="+mj-lt"/>
              </a:rPr>
              <a:t>To </a:t>
            </a:r>
            <a:r>
              <a:rPr lang="fr-FR" sz="1800" dirty="0" err="1">
                <a:latin typeface="+mj-lt"/>
              </a:rPr>
              <a:t>build</a:t>
            </a:r>
            <a:r>
              <a:rPr lang="fr-FR" sz="1800" dirty="0">
                <a:latin typeface="+mj-lt"/>
              </a:rPr>
              <a:t> a optimal circuit, </a:t>
            </a:r>
            <a:r>
              <a:rPr lang="fr-FR" sz="1800" dirty="0" err="1">
                <a:latin typeface="+mj-lt"/>
              </a:rPr>
              <a:t>three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things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that</a:t>
            </a:r>
            <a:r>
              <a:rPr lang="fr-FR" sz="1800" dirty="0">
                <a:latin typeface="+mj-lt"/>
              </a:rPr>
              <a:t> must </a:t>
            </a:r>
            <a:r>
              <a:rPr lang="fr-FR" sz="1800" dirty="0" err="1">
                <a:latin typeface="+mj-lt"/>
              </a:rPr>
              <a:t>be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ensured</a:t>
            </a:r>
            <a:r>
              <a:rPr lang="fr-FR" sz="1800" dirty="0">
                <a:latin typeface="+mj-lt"/>
              </a:rPr>
              <a:t> by the designer </a:t>
            </a:r>
            <a:r>
              <a:rPr lang="fr-FR" sz="2000" dirty="0">
                <a:latin typeface="+mj-lt"/>
              </a:rPr>
              <a:t>:</a:t>
            </a:r>
          </a:p>
          <a:p>
            <a:pPr lvl="1"/>
            <a:r>
              <a:rPr lang="fr-FR" sz="1600" dirty="0" err="1">
                <a:latin typeface="+mj-lt"/>
              </a:rPr>
              <a:t>Determine</a:t>
            </a:r>
            <a:r>
              <a:rPr lang="fr-FR" sz="1600" dirty="0">
                <a:latin typeface="+mj-lt"/>
              </a:rPr>
              <a:t> and </a:t>
            </a:r>
            <a:r>
              <a:rPr lang="fr-FR" sz="1600" dirty="0" err="1">
                <a:latin typeface="+mj-lt"/>
              </a:rPr>
              <a:t>minimize</a:t>
            </a:r>
            <a:r>
              <a:rPr lang="fr-FR" sz="1600" dirty="0">
                <a:latin typeface="+mj-lt"/>
              </a:rPr>
              <a:t> propagation times for the </a:t>
            </a:r>
            <a:r>
              <a:rPr lang="fr-FR" sz="1600" dirty="0" err="1">
                <a:latin typeface="+mj-lt"/>
              </a:rPr>
              <a:t>clock</a:t>
            </a:r>
            <a:r>
              <a:rPr lang="fr-FR" sz="1600" dirty="0">
                <a:latin typeface="+mj-lt"/>
              </a:rPr>
              <a:t> signal </a:t>
            </a:r>
            <a:r>
              <a:rPr lang="fr-FR" sz="1600" dirty="0" err="1">
                <a:latin typeface="+mj-lt"/>
              </a:rPr>
              <a:t>between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each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sequential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elements</a:t>
            </a:r>
            <a:r>
              <a:rPr lang="fr-FR" sz="1600" dirty="0">
                <a:latin typeface="+mj-lt"/>
              </a:rPr>
              <a:t> (flip-flops, </a:t>
            </a:r>
            <a:r>
              <a:rPr lang="fr-FR" sz="1600" dirty="0" err="1">
                <a:latin typeface="+mj-lt"/>
              </a:rPr>
              <a:t>registers</a:t>
            </a:r>
            <a:r>
              <a:rPr lang="fr-FR" sz="1600" dirty="0">
                <a:latin typeface="+mj-lt"/>
              </a:rPr>
              <a:t>, </a:t>
            </a:r>
            <a:r>
              <a:rPr lang="fr-FR" sz="1600" dirty="0" err="1">
                <a:latin typeface="+mj-lt"/>
              </a:rPr>
              <a:t>memories</a:t>
            </a:r>
            <a:r>
              <a:rPr lang="fr-FR" sz="1600" dirty="0">
                <a:latin typeface="+mj-lt"/>
              </a:rPr>
              <a:t>), </a:t>
            </a:r>
            <a:r>
              <a:rPr lang="fr-FR" sz="1600" dirty="0" err="1">
                <a:latin typeface="+mj-lt"/>
              </a:rPr>
              <a:t>called</a:t>
            </a:r>
            <a:r>
              <a:rPr lang="fr-FR" sz="1600" dirty="0">
                <a:latin typeface="+mj-lt"/>
              </a:rPr>
              <a:t> the </a:t>
            </a:r>
            <a:r>
              <a:rPr lang="fr-FR" sz="1600" b="1" dirty="0" err="1">
                <a:latin typeface="+mj-lt"/>
              </a:rPr>
              <a:t>clock</a:t>
            </a:r>
            <a:r>
              <a:rPr lang="fr-FR" sz="1600" b="1" dirty="0">
                <a:latin typeface="+mj-lt"/>
              </a:rPr>
              <a:t> </a:t>
            </a:r>
            <a:r>
              <a:rPr lang="fr-FR" sz="1600" b="1" dirty="0" err="1">
                <a:latin typeface="+mj-lt"/>
              </a:rPr>
              <a:t>skew</a:t>
            </a:r>
            <a:endParaRPr lang="fr-FR" sz="1600" b="1" dirty="0">
              <a:latin typeface="+mj-lt"/>
            </a:endParaRPr>
          </a:p>
          <a:p>
            <a:pPr lvl="1"/>
            <a:r>
              <a:rPr lang="fr-FR" sz="1600" dirty="0" err="1">
                <a:latin typeface="+mj-lt"/>
              </a:rPr>
              <a:t>Account</a:t>
            </a:r>
            <a:r>
              <a:rPr lang="fr-FR" sz="1600" dirty="0">
                <a:latin typeface="+mj-lt"/>
              </a:rPr>
              <a:t> for flip-flop </a:t>
            </a:r>
            <a:r>
              <a:rPr lang="fr-FR" sz="1600" b="1" dirty="0">
                <a:latin typeface="+mj-lt"/>
              </a:rPr>
              <a:t>setup and </a:t>
            </a:r>
            <a:r>
              <a:rPr lang="fr-FR" sz="1600" b="1" dirty="0" err="1">
                <a:latin typeface="+mj-lt"/>
              </a:rPr>
              <a:t>hold</a:t>
            </a:r>
            <a:r>
              <a:rPr lang="fr-FR" sz="1600" b="1" dirty="0">
                <a:latin typeface="+mj-lt"/>
              </a:rPr>
              <a:t> times</a:t>
            </a:r>
          </a:p>
          <a:p>
            <a:pPr lvl="1"/>
            <a:r>
              <a:rPr lang="fr-FR" sz="1600" dirty="0" err="1">
                <a:latin typeface="+mj-lt"/>
              </a:rPr>
              <a:t>Account</a:t>
            </a:r>
            <a:r>
              <a:rPr lang="fr-FR" sz="1600" dirty="0">
                <a:latin typeface="+mj-lt"/>
              </a:rPr>
              <a:t> for </a:t>
            </a:r>
            <a:r>
              <a:rPr lang="fr-FR" sz="1600" b="1" dirty="0">
                <a:latin typeface="+mj-lt"/>
              </a:rPr>
              <a:t>propagation/</a:t>
            </a:r>
            <a:r>
              <a:rPr lang="fr-FR" sz="1600" b="1" dirty="0" err="1">
                <a:latin typeface="+mj-lt"/>
              </a:rPr>
              <a:t>routing</a:t>
            </a:r>
            <a:r>
              <a:rPr lang="fr-FR" sz="1600" b="1" dirty="0">
                <a:latin typeface="+mj-lt"/>
              </a:rPr>
              <a:t> times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inside</a:t>
            </a:r>
            <a:r>
              <a:rPr lang="fr-FR" sz="1600" dirty="0">
                <a:latin typeface="+mj-lt"/>
              </a:rPr>
              <a:t> the </a:t>
            </a:r>
            <a:r>
              <a:rPr lang="fr-FR" sz="1600" dirty="0" err="1">
                <a:latin typeface="+mj-lt"/>
              </a:rPr>
              <a:t>combinatonial</a:t>
            </a:r>
            <a:r>
              <a:rPr lang="fr-FR" sz="1600" dirty="0">
                <a:latin typeface="+mj-lt"/>
              </a:rPr>
              <a:t> </a:t>
            </a:r>
            <a:r>
              <a:rPr lang="fr-FR" sz="1600" dirty="0" err="1">
                <a:latin typeface="+mj-lt"/>
              </a:rPr>
              <a:t>functions</a:t>
            </a:r>
            <a:endParaRPr lang="fr-FR" sz="1600" dirty="0">
              <a:latin typeface="+mj-lt"/>
            </a:endParaRPr>
          </a:p>
          <a:p>
            <a:pPr lvl="1"/>
            <a:endParaRPr lang="fr-FR" sz="1400" dirty="0">
              <a:latin typeface="+mj-lt"/>
            </a:endParaRPr>
          </a:p>
          <a:p>
            <a:r>
              <a:rPr lang="fr-FR" sz="1800" dirty="0" err="1">
                <a:latin typeface="+mj-lt"/>
              </a:rPr>
              <a:t>Since</a:t>
            </a:r>
            <a:r>
              <a:rPr lang="fr-FR" sz="1800" dirty="0">
                <a:latin typeface="+mj-lt"/>
              </a:rPr>
              <a:t> no input change must </a:t>
            </a:r>
            <a:r>
              <a:rPr lang="fr-FR" sz="1800" dirty="0" err="1">
                <a:latin typeface="+mj-lt"/>
              </a:rPr>
              <a:t>occur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between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two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clock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edges</a:t>
            </a:r>
            <a:r>
              <a:rPr lang="fr-FR" sz="1800" dirty="0">
                <a:latin typeface="+mj-lt"/>
              </a:rPr>
              <a:t>, the designer must </a:t>
            </a:r>
            <a:r>
              <a:rPr lang="fr-FR" sz="1800" dirty="0" err="1">
                <a:latin typeface="+mj-lt"/>
              </a:rPr>
              <a:t>also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reliably</a:t>
            </a:r>
            <a:r>
              <a:rPr lang="fr-FR" sz="1800" dirty="0">
                <a:latin typeface="+mj-lt"/>
              </a:rPr>
              <a:t> </a:t>
            </a:r>
            <a:r>
              <a:rPr lang="fr-FR" sz="1800" b="1" dirty="0" err="1">
                <a:latin typeface="+mj-lt"/>
              </a:rPr>
              <a:t>synchronize</a:t>
            </a:r>
            <a:r>
              <a:rPr lang="fr-FR" sz="1800" b="1" dirty="0">
                <a:latin typeface="+mj-lt"/>
              </a:rPr>
              <a:t> all </a:t>
            </a:r>
            <a:r>
              <a:rPr lang="fr-FR" sz="1800" b="1" dirty="0" err="1">
                <a:latin typeface="+mj-lt"/>
              </a:rPr>
              <a:t>asynchronous</a:t>
            </a:r>
            <a:r>
              <a:rPr lang="fr-FR" sz="1800" b="1" dirty="0">
                <a:latin typeface="+mj-lt"/>
              </a:rPr>
              <a:t> inputs</a:t>
            </a:r>
            <a:r>
              <a:rPr lang="fr-FR" sz="1800" dirty="0">
                <a:latin typeface="+mj-lt"/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ACECD8-8847-42D8-BBB9-FC53696EAC4F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13 / 66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6F0F4D8-7DD8-4191-89A3-A714735F7208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B38879D-8AE7-4A27-8E74-6AD350A83A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good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synchronous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301511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id="{FA34BE4E-6C4F-4411-9D9A-456BC5E082A0}"/>
              </a:ext>
            </a:extLst>
          </p:cNvPr>
          <p:cNvSpPr txBox="1">
            <a:spLocks/>
          </p:cNvSpPr>
          <p:nvPr/>
        </p:nvSpPr>
        <p:spPr>
          <a:xfrm>
            <a:off x="0" y="720080"/>
            <a:ext cx="9036496" cy="5229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latin typeface="+mj-lt"/>
            </a:endParaRPr>
          </a:p>
          <a:p>
            <a:endParaRPr lang="fr-FR" sz="2000" dirty="0">
              <a:latin typeface="+mj-lt"/>
            </a:endParaRPr>
          </a:p>
          <a:p>
            <a:endParaRPr lang="fr-FR" sz="2000" dirty="0">
              <a:latin typeface="+mj-lt"/>
            </a:endParaRPr>
          </a:p>
          <a:p>
            <a:endParaRPr lang="fr-FR" sz="2000" dirty="0">
              <a:latin typeface="+mj-lt"/>
            </a:endParaRPr>
          </a:p>
          <a:p>
            <a:endParaRPr lang="fr-FR" sz="2000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Setup Time: </a:t>
            </a:r>
            <a:r>
              <a:rPr lang="en-US" sz="1800" dirty="0">
                <a:latin typeface="+mj-lt"/>
              </a:rPr>
              <a:t>time during which the data at the synchronous input (D) must be stable before the active edge of clock </a:t>
            </a:r>
          </a:p>
          <a:p>
            <a:endParaRPr lang="en-US" sz="900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Hold Time: </a:t>
            </a:r>
            <a:r>
              <a:rPr lang="en-US" sz="1800" dirty="0">
                <a:latin typeface="+mj-lt"/>
              </a:rPr>
              <a:t>time during which the data at the synchronous input (D) must be stable after the active edge of clock.</a:t>
            </a:r>
          </a:p>
          <a:p>
            <a:endParaRPr lang="en-US" sz="900" dirty="0">
              <a:latin typeface="+mj-lt"/>
            </a:endParaRPr>
          </a:p>
          <a:p>
            <a:r>
              <a:rPr lang="en-US" sz="1800" dirty="0">
                <a:latin typeface="+mj-lt"/>
              </a:rPr>
              <a:t>Electrical characteristics of the flip-flop. </a:t>
            </a:r>
          </a:p>
          <a:p>
            <a:endParaRPr lang="en-US" sz="900" dirty="0">
              <a:latin typeface="+mj-lt"/>
            </a:endParaRPr>
          </a:p>
          <a:p>
            <a:r>
              <a:rPr lang="en-US" sz="1800" dirty="0">
                <a:latin typeface="+mj-lt"/>
              </a:rPr>
              <a:t>Setup or hold times violation results in an unpredictable flip-flop output.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DF1677-7AD7-4BC1-A091-B8C155059C34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14 / 66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01F363-6AEF-41ED-96DC-A9BB38CE354E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B824E389-D4AA-4A6B-8A87-A939761E5EF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Setup and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E31A8C8-1D8A-4296-9BE5-1A9ECED03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973460"/>
            <a:ext cx="1954404" cy="126247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1DD652F-A9F0-4F82-AF30-33D51A911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2202" y="985540"/>
            <a:ext cx="603969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67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du contenu 1">
            <a:extLst>
              <a:ext uri="{FF2B5EF4-FFF2-40B4-BE49-F238E27FC236}">
                <a16:creationId xmlns:a16="http://schemas.microsoft.com/office/drawing/2014/main" id="{ED9C56A2-F554-483A-909B-3F695F6CDA00}"/>
              </a:ext>
            </a:extLst>
          </p:cNvPr>
          <p:cNvSpPr txBox="1">
            <a:spLocks/>
          </p:cNvSpPr>
          <p:nvPr/>
        </p:nvSpPr>
        <p:spPr>
          <a:xfrm>
            <a:off x="0" y="705520"/>
            <a:ext cx="9144000" cy="52363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900" dirty="0">
              <a:latin typeface="+mj-lt"/>
            </a:endParaRPr>
          </a:p>
          <a:p>
            <a:r>
              <a:rPr lang="fr-FR" sz="1800" dirty="0" err="1">
                <a:latin typeface="+mj-lt"/>
              </a:rPr>
              <a:t>t</a:t>
            </a:r>
            <a:r>
              <a:rPr lang="fr-FR" sz="1800" baseline="-25000" dirty="0" err="1">
                <a:latin typeface="+mj-lt"/>
              </a:rPr>
              <a:t>clk</a:t>
            </a:r>
            <a:r>
              <a:rPr lang="fr-FR" sz="1800" dirty="0">
                <a:latin typeface="+mj-lt"/>
              </a:rPr>
              <a:t> – </a:t>
            </a:r>
            <a:r>
              <a:rPr lang="fr-FR" sz="1800" dirty="0" err="1">
                <a:latin typeface="+mj-lt"/>
              </a:rPr>
              <a:t>t</a:t>
            </a:r>
            <a:r>
              <a:rPr lang="fr-FR" sz="1800" baseline="-25000" dirty="0" err="1">
                <a:latin typeface="+mj-lt"/>
              </a:rPr>
              <a:t>ffpd</a:t>
            </a:r>
            <a:r>
              <a:rPr lang="fr-FR" sz="1800" baseline="-25000" dirty="0">
                <a:latin typeface="+mj-lt"/>
              </a:rPr>
              <a:t>(max) </a:t>
            </a:r>
            <a:r>
              <a:rPr lang="fr-FR" sz="1800" dirty="0">
                <a:latin typeface="+mj-lt"/>
              </a:rPr>
              <a:t>– </a:t>
            </a:r>
            <a:r>
              <a:rPr lang="fr-FR" sz="1800" dirty="0" err="1">
                <a:latin typeface="+mj-lt"/>
              </a:rPr>
              <a:t>t</a:t>
            </a:r>
            <a:r>
              <a:rPr lang="fr-FR" sz="1800" baseline="-25000" dirty="0" err="1">
                <a:latin typeface="+mj-lt"/>
              </a:rPr>
              <a:t>comb</a:t>
            </a:r>
            <a:r>
              <a:rPr lang="fr-FR" sz="1800" baseline="-25000" dirty="0">
                <a:latin typeface="+mj-lt"/>
              </a:rPr>
              <a:t>(max) </a:t>
            </a:r>
            <a:r>
              <a:rPr lang="fr-FR" sz="1800" dirty="0">
                <a:latin typeface="+mj-lt"/>
              </a:rPr>
              <a:t>– </a:t>
            </a:r>
            <a:r>
              <a:rPr lang="fr-FR" sz="1800" dirty="0" err="1">
                <a:latin typeface="+mj-lt"/>
              </a:rPr>
              <a:t>t</a:t>
            </a:r>
            <a:r>
              <a:rPr lang="fr-FR" sz="1800" baseline="-25000" dirty="0" err="1">
                <a:latin typeface="+mj-lt"/>
              </a:rPr>
              <a:t>setup</a:t>
            </a:r>
            <a:r>
              <a:rPr lang="fr-FR" sz="1800" dirty="0">
                <a:latin typeface="+mj-lt"/>
              </a:rPr>
              <a:t> &gt; 0 → </a:t>
            </a:r>
            <a:r>
              <a:rPr lang="fr-FR" sz="1800" b="1" dirty="0">
                <a:latin typeface="+mj-lt"/>
              </a:rPr>
              <a:t>Setup time </a:t>
            </a:r>
            <a:r>
              <a:rPr lang="fr-FR" sz="1800" b="1" dirty="0" err="1">
                <a:latin typeface="+mj-lt"/>
              </a:rPr>
              <a:t>margin</a:t>
            </a:r>
            <a:endParaRPr lang="fr-FR" sz="1800" b="1" dirty="0">
              <a:latin typeface="+mj-lt"/>
            </a:endParaRPr>
          </a:p>
          <a:p>
            <a:r>
              <a:rPr lang="fr-FR" sz="1800" dirty="0" err="1">
                <a:latin typeface="+mj-lt"/>
              </a:rPr>
              <a:t>t</a:t>
            </a:r>
            <a:r>
              <a:rPr lang="fr-FR" sz="1800" baseline="-25000" dirty="0" err="1">
                <a:latin typeface="+mj-lt"/>
              </a:rPr>
              <a:t>ffpd</a:t>
            </a:r>
            <a:r>
              <a:rPr lang="fr-FR" sz="1800" baseline="-25000" dirty="0">
                <a:latin typeface="+mj-lt"/>
              </a:rPr>
              <a:t>(min) </a:t>
            </a:r>
            <a:r>
              <a:rPr lang="fr-FR" sz="1800" dirty="0">
                <a:latin typeface="+mj-lt"/>
              </a:rPr>
              <a:t>+ </a:t>
            </a:r>
            <a:r>
              <a:rPr lang="fr-FR" sz="1800" dirty="0" err="1">
                <a:latin typeface="+mj-lt"/>
              </a:rPr>
              <a:t>t</a:t>
            </a:r>
            <a:r>
              <a:rPr lang="fr-FR" sz="1800" baseline="-25000" dirty="0" err="1">
                <a:latin typeface="+mj-lt"/>
              </a:rPr>
              <a:t>comb</a:t>
            </a:r>
            <a:r>
              <a:rPr lang="fr-FR" sz="1800" baseline="-25000" dirty="0">
                <a:latin typeface="+mj-lt"/>
              </a:rPr>
              <a:t>(min) </a:t>
            </a:r>
            <a:r>
              <a:rPr lang="fr-FR" sz="1800" dirty="0">
                <a:latin typeface="+mj-lt"/>
              </a:rPr>
              <a:t>– </a:t>
            </a:r>
            <a:r>
              <a:rPr lang="fr-FR" sz="1800" dirty="0" err="1">
                <a:latin typeface="+mj-lt"/>
              </a:rPr>
              <a:t>t</a:t>
            </a:r>
            <a:r>
              <a:rPr lang="fr-FR" sz="1800" baseline="-25000" dirty="0" err="1">
                <a:latin typeface="+mj-lt"/>
              </a:rPr>
              <a:t>hold</a:t>
            </a:r>
            <a:r>
              <a:rPr lang="fr-FR" sz="1800" dirty="0">
                <a:latin typeface="+mj-lt"/>
              </a:rPr>
              <a:t> &gt; 0	 → </a:t>
            </a:r>
            <a:r>
              <a:rPr lang="fr-FR" sz="1800" b="1" dirty="0">
                <a:latin typeface="+mj-lt"/>
              </a:rPr>
              <a:t>Hold time </a:t>
            </a:r>
            <a:r>
              <a:rPr lang="fr-FR" sz="1800" b="1" dirty="0" err="1">
                <a:latin typeface="+mj-lt"/>
              </a:rPr>
              <a:t>margin</a:t>
            </a:r>
            <a:r>
              <a:rPr lang="fr-FR" sz="1800" b="1" dirty="0">
                <a:latin typeface="+mj-lt"/>
              </a:rPr>
              <a:t> </a:t>
            </a:r>
          </a:p>
          <a:p>
            <a:r>
              <a:rPr lang="fr-FR" sz="1800" dirty="0" err="1">
                <a:latin typeface="+mj-lt"/>
              </a:rPr>
              <a:t>These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margins</a:t>
            </a:r>
            <a:r>
              <a:rPr lang="fr-FR" sz="1800" dirty="0">
                <a:latin typeface="+mj-lt"/>
              </a:rPr>
              <a:t> are extra times </a:t>
            </a:r>
            <a:r>
              <a:rPr lang="fr-FR" sz="1800" dirty="0" err="1">
                <a:latin typeface="+mj-lt"/>
              </a:rPr>
              <a:t>that</a:t>
            </a:r>
            <a:r>
              <a:rPr lang="fr-FR" sz="1800" dirty="0">
                <a:latin typeface="+mj-lt"/>
              </a:rPr>
              <a:t> can </a:t>
            </a:r>
            <a:r>
              <a:rPr lang="fr-FR" sz="1800" dirty="0" err="1">
                <a:latin typeface="+mj-lt"/>
              </a:rPr>
              <a:t>be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used</a:t>
            </a:r>
            <a:r>
              <a:rPr lang="fr-FR" sz="1800" dirty="0">
                <a:latin typeface="+mj-lt"/>
              </a:rPr>
              <a:t> to </a:t>
            </a:r>
            <a:r>
              <a:rPr lang="fr-FR" sz="1800" dirty="0" err="1">
                <a:latin typeface="+mj-lt"/>
              </a:rPr>
              <a:t>make</a:t>
            </a:r>
            <a:r>
              <a:rPr lang="fr-FR" sz="1800" dirty="0">
                <a:latin typeface="+mj-lt"/>
              </a:rPr>
              <a:t> design </a:t>
            </a:r>
            <a:r>
              <a:rPr lang="fr-FR" sz="1800" b="1" dirty="0">
                <a:latin typeface="+mj-lt"/>
              </a:rPr>
              <a:t>more </a:t>
            </a:r>
            <a:r>
              <a:rPr lang="fr-FR" sz="1800" b="1" dirty="0" err="1">
                <a:latin typeface="+mj-lt"/>
              </a:rPr>
              <a:t>robust</a:t>
            </a:r>
            <a:r>
              <a:rPr lang="fr-FR" sz="1800" dirty="0">
                <a:latin typeface="+mj-lt"/>
              </a:rPr>
              <a:t>.</a:t>
            </a:r>
          </a:p>
          <a:p>
            <a:endParaRPr lang="fr-FR" sz="1800" dirty="0">
              <a:latin typeface="+mj-lt"/>
            </a:endParaRPr>
          </a:p>
        </p:txBody>
      </p: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10C1F0D2-50C0-4922-9164-81151057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90637"/>
              </p:ext>
            </p:extLst>
          </p:nvPr>
        </p:nvGraphicFramePr>
        <p:xfrm>
          <a:off x="395536" y="916113"/>
          <a:ext cx="7128775" cy="3749849"/>
        </p:xfrm>
        <a:graphic>
          <a:graphicData uri="http://schemas.openxmlformats.org/drawingml/2006/table">
            <a:tbl>
              <a:tblPr/>
              <a:tblGrid>
                <a:gridCol w="285151">
                  <a:extLst>
                    <a:ext uri="{9D8B030D-6E8A-4147-A177-3AD203B41FA5}">
                      <a16:colId xmlns:a16="http://schemas.microsoft.com/office/drawing/2014/main" val="1088489968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401158655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228485710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131644199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3141156430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2572848783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1209813980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1672441886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3679322386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3304839178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895241059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659854256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1288627379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1665152930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3835419239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814538579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1056639428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2022292804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2666173736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1525867684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2000535867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417477046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2001352062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2698521523"/>
                    </a:ext>
                  </a:extLst>
                </a:gridCol>
                <a:gridCol w="285151">
                  <a:extLst>
                    <a:ext uri="{9D8B030D-6E8A-4147-A177-3AD203B41FA5}">
                      <a16:colId xmlns:a16="http://schemas.microsoft.com/office/drawing/2014/main" val="2683465600"/>
                    </a:ext>
                  </a:extLst>
                </a:gridCol>
              </a:tblGrid>
              <a:tr h="38748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95742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102807"/>
                  </a:ext>
                </a:extLst>
              </a:tr>
              <a:tr h="216651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437396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399024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Propagation delay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9602919"/>
                  </a:ext>
                </a:extLst>
              </a:tr>
              <a:tr h="216651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68618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012920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9">
                  <a:txBody>
                    <a:bodyPr/>
                    <a:lstStyle/>
                    <a:p>
                      <a:pPr algn="ctr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Combinational path delay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66674"/>
                  </a:ext>
                </a:extLst>
              </a:tr>
              <a:tr h="216651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31209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387011"/>
                  </a:ext>
                </a:extLst>
              </a:tr>
              <a:tr h="387487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Slack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Setup time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Hold time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84845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547973D6-CCBF-49D8-8CDA-1B87E8370AB0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15 / 66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112D4A8-FABF-42C7-BE4A-D66F2F1A4EFA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AE5617D-5835-4D9D-82B7-2C0419C1BE2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6624F42-0DC0-4ECF-8FB4-AFE9B2752153}"/>
              </a:ext>
            </a:extLst>
          </p:cNvPr>
          <p:cNvCxnSpPr>
            <a:cxnSpLocks/>
          </p:cNvCxnSpPr>
          <p:nvPr/>
        </p:nvCxnSpPr>
        <p:spPr>
          <a:xfrm>
            <a:off x="2555776" y="1569616"/>
            <a:ext cx="0" cy="3096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3B01506-973E-45EE-99EF-575C028F5BDC}"/>
              </a:ext>
            </a:extLst>
          </p:cNvPr>
          <p:cNvCxnSpPr/>
          <p:nvPr/>
        </p:nvCxnSpPr>
        <p:spPr>
          <a:xfrm>
            <a:off x="4821932" y="705520"/>
            <a:ext cx="0" cy="3960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1603163-D841-45DA-81C8-5C78748A7B06}"/>
              </a:ext>
            </a:extLst>
          </p:cNvPr>
          <p:cNvCxnSpPr/>
          <p:nvPr/>
        </p:nvCxnSpPr>
        <p:spPr>
          <a:xfrm>
            <a:off x="5940152" y="705520"/>
            <a:ext cx="0" cy="3960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23A8B37-8C78-4150-A28E-638A61E25767}"/>
              </a:ext>
            </a:extLst>
          </p:cNvPr>
          <p:cNvCxnSpPr/>
          <p:nvPr/>
        </p:nvCxnSpPr>
        <p:spPr>
          <a:xfrm>
            <a:off x="7092269" y="705520"/>
            <a:ext cx="0" cy="3960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36D90E4-601C-403F-9643-3DF110F94D38}"/>
              </a:ext>
            </a:extLst>
          </p:cNvPr>
          <p:cNvCxnSpPr/>
          <p:nvPr/>
        </p:nvCxnSpPr>
        <p:spPr>
          <a:xfrm>
            <a:off x="6562824" y="705520"/>
            <a:ext cx="0" cy="3960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84B3B34-79E2-44C5-8A5C-03FCE597B593}"/>
              </a:ext>
            </a:extLst>
          </p:cNvPr>
          <p:cNvCxnSpPr/>
          <p:nvPr/>
        </p:nvCxnSpPr>
        <p:spPr>
          <a:xfrm>
            <a:off x="1979712" y="705520"/>
            <a:ext cx="0" cy="39604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E8DE87-2F58-4F15-A0B3-56C111B8A6E6}"/>
              </a:ext>
            </a:extLst>
          </p:cNvPr>
          <p:cNvCxnSpPr/>
          <p:nvPr/>
        </p:nvCxnSpPr>
        <p:spPr>
          <a:xfrm>
            <a:off x="1979712" y="2361704"/>
            <a:ext cx="576064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3698EE6-9013-465D-8ED1-F92F981B61D7}"/>
              </a:ext>
            </a:extLst>
          </p:cNvPr>
          <p:cNvCxnSpPr>
            <a:cxnSpLocks/>
          </p:cNvCxnSpPr>
          <p:nvPr/>
        </p:nvCxnSpPr>
        <p:spPr>
          <a:xfrm>
            <a:off x="2555776" y="3441824"/>
            <a:ext cx="2266156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E1DE2EE-CB88-4455-B5B0-2656E93A5A12}"/>
              </a:ext>
            </a:extLst>
          </p:cNvPr>
          <p:cNvCxnSpPr>
            <a:cxnSpLocks/>
          </p:cNvCxnSpPr>
          <p:nvPr/>
        </p:nvCxnSpPr>
        <p:spPr>
          <a:xfrm>
            <a:off x="4826113" y="4449936"/>
            <a:ext cx="1114039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84F02FF-04D5-47FA-B2CA-0BA9F9995517}"/>
              </a:ext>
            </a:extLst>
          </p:cNvPr>
          <p:cNvCxnSpPr>
            <a:cxnSpLocks/>
          </p:cNvCxnSpPr>
          <p:nvPr/>
        </p:nvCxnSpPr>
        <p:spPr>
          <a:xfrm>
            <a:off x="5915361" y="4449936"/>
            <a:ext cx="647463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D4F781E-7E79-4D8E-96C9-A3E1394D22D4}"/>
              </a:ext>
            </a:extLst>
          </p:cNvPr>
          <p:cNvCxnSpPr>
            <a:cxnSpLocks/>
          </p:cNvCxnSpPr>
          <p:nvPr/>
        </p:nvCxnSpPr>
        <p:spPr>
          <a:xfrm>
            <a:off x="6562824" y="4449936"/>
            <a:ext cx="529445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9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715570F-D833-48A7-9BE7-92D18AB66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85211"/>
            <a:ext cx="8903700" cy="7010474"/>
          </a:xfrm>
        </p:spPr>
        <p:txBody>
          <a:bodyPr/>
          <a:lstStyle/>
          <a:p>
            <a:pPr algn="l"/>
            <a:r>
              <a:rPr lang="fr-FR" sz="1800" b="0" i="0" u="none" strike="noStrike" baseline="0" dirty="0"/>
              <a:t>The circuit of Fig. 1 </a:t>
            </a:r>
            <a:r>
              <a:rPr lang="fr-FR" sz="1800" b="0" i="0" u="none" strike="noStrike" baseline="0" dirty="0" err="1"/>
              <a:t>is</a:t>
            </a:r>
            <a:r>
              <a:rPr lang="fr-FR" sz="1800" b="0" i="0" u="none" strike="noStrike" baseline="0" dirty="0"/>
              <a:t> </a:t>
            </a:r>
            <a:r>
              <a:rPr lang="fr-FR" sz="1800" b="0" i="0" u="none" strike="noStrike" baseline="0" dirty="0" err="1"/>
              <a:t>synthesized</a:t>
            </a:r>
            <a:r>
              <a:rPr lang="fr-FR" sz="1800" b="0" i="0" u="none" strike="noStrike" baseline="0" dirty="0"/>
              <a:t> to a </a:t>
            </a:r>
            <a:r>
              <a:rPr lang="fr-FR" sz="1800" b="0" i="0" u="none" strike="noStrike" baseline="0" dirty="0" err="1"/>
              <a:t>gat</a:t>
            </a:r>
            <a:r>
              <a:rPr lang="fr-FR" sz="1800" dirty="0" err="1"/>
              <a:t>e</a:t>
            </a:r>
            <a:r>
              <a:rPr lang="fr-FR" sz="1800" dirty="0"/>
              <a:t> </a:t>
            </a:r>
            <a:r>
              <a:rPr lang="fr-FR" sz="1800" dirty="0" err="1"/>
              <a:t>level</a:t>
            </a:r>
            <a:r>
              <a:rPr lang="fr-FR" sz="1800" dirty="0"/>
              <a:t> </a:t>
            </a:r>
            <a:r>
              <a:rPr lang="fr-FR" sz="1800" dirty="0" err="1"/>
              <a:t>netlist</a:t>
            </a:r>
            <a:r>
              <a:rPr lang="fr-FR" sz="1800" dirty="0"/>
              <a:t>.</a:t>
            </a:r>
            <a:br>
              <a:rPr lang="fr-FR" sz="1800" dirty="0"/>
            </a:br>
            <a:r>
              <a:rPr lang="fr-FR" sz="1800" dirty="0" err="1"/>
              <a:t>What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the </a:t>
            </a:r>
            <a:r>
              <a:rPr lang="fr-FR" sz="1800" dirty="0" err="1"/>
              <a:t>estimated</a:t>
            </a:r>
            <a:r>
              <a:rPr lang="fr-FR" sz="1800" dirty="0"/>
              <a:t> maximum operating </a:t>
            </a:r>
            <a:r>
              <a:rPr lang="fr-FR" sz="1800" dirty="0" err="1"/>
              <a:t>frequency</a:t>
            </a:r>
            <a:r>
              <a:rPr lang="fr-FR" sz="1800" dirty="0"/>
              <a:t> for the circuit, </a:t>
            </a:r>
            <a:r>
              <a:rPr lang="fr-FR" sz="1800" dirty="0" err="1"/>
              <a:t>assuming</a:t>
            </a:r>
            <a:r>
              <a:rPr lang="fr-FR" sz="1800" dirty="0"/>
              <a:t> :</a:t>
            </a:r>
          </a:p>
          <a:p>
            <a:pPr lvl="1"/>
            <a:r>
              <a:rPr lang="fr-FR" sz="1400" b="0" i="0" u="none" strike="noStrike" baseline="0" dirty="0"/>
              <a:t>A flip-fl</a:t>
            </a:r>
            <a:r>
              <a:rPr lang="fr-FR" sz="1400" dirty="0"/>
              <a:t>op setup-time </a:t>
            </a:r>
            <a:r>
              <a:rPr lang="fr-FR" sz="1400" dirty="0" err="1"/>
              <a:t>requirement</a:t>
            </a:r>
            <a:r>
              <a:rPr lang="fr-FR" sz="1400" dirty="0"/>
              <a:t> of 0.8 ns</a:t>
            </a:r>
          </a:p>
          <a:p>
            <a:pPr lvl="1"/>
            <a:r>
              <a:rPr lang="fr-FR" sz="1400" b="0" i="0" u="none" strike="noStrike" baseline="0" dirty="0"/>
              <a:t>A flip-flop </a:t>
            </a:r>
            <a:r>
              <a:rPr lang="fr-FR" sz="1400" b="0" i="0" u="none" strike="noStrike" baseline="0" dirty="0" err="1"/>
              <a:t>hold</a:t>
            </a:r>
            <a:r>
              <a:rPr lang="fr-FR" sz="1400" b="0" i="0" u="none" strike="noStrike" baseline="0" dirty="0"/>
              <a:t>-time </a:t>
            </a:r>
            <a:r>
              <a:rPr lang="fr-FR" sz="1400" b="0" i="0" u="none" strike="noStrike" baseline="0" dirty="0" err="1"/>
              <a:t>requirement</a:t>
            </a:r>
            <a:r>
              <a:rPr lang="fr-FR" sz="1400" b="0" i="0" u="none" strike="noStrike" baseline="0" dirty="0"/>
              <a:t> </a:t>
            </a:r>
            <a:r>
              <a:rPr lang="fr-FR" sz="1400" dirty="0"/>
              <a:t>of 0.2 ns</a:t>
            </a:r>
          </a:p>
          <a:p>
            <a:pPr lvl="1"/>
            <a:r>
              <a:rPr lang="fr-FR" sz="1400" dirty="0"/>
              <a:t>A flip-flop propagation </a:t>
            </a:r>
            <a:r>
              <a:rPr lang="fr-FR" sz="1400" dirty="0" err="1"/>
              <a:t>delay</a:t>
            </a:r>
            <a:r>
              <a:rPr lang="fr-FR" sz="1400" dirty="0"/>
              <a:t> of 1 ns</a:t>
            </a:r>
          </a:p>
          <a:p>
            <a:pPr lvl="1"/>
            <a:r>
              <a:rPr lang="fr-FR" sz="1400" dirty="0"/>
              <a:t>A comb1 block </a:t>
            </a:r>
            <a:r>
              <a:rPr lang="fr-FR" sz="1400" dirty="0" err="1"/>
              <a:t>delay</a:t>
            </a:r>
            <a:r>
              <a:rPr lang="fr-FR" sz="1400" dirty="0"/>
              <a:t> of 6 ns</a:t>
            </a:r>
          </a:p>
          <a:p>
            <a:pPr lvl="1"/>
            <a:r>
              <a:rPr lang="fr-FR" sz="1400" dirty="0"/>
              <a:t>A comb2 block </a:t>
            </a:r>
            <a:r>
              <a:rPr lang="fr-FR" sz="1400" dirty="0" err="1"/>
              <a:t>delay</a:t>
            </a:r>
            <a:r>
              <a:rPr lang="fr-FR" sz="1400" dirty="0"/>
              <a:t> of 10 ns</a:t>
            </a:r>
          </a:p>
          <a:p>
            <a:pPr lvl="1"/>
            <a:r>
              <a:rPr lang="fr-FR" sz="1400" dirty="0"/>
              <a:t>A comb3 block </a:t>
            </a:r>
            <a:r>
              <a:rPr lang="fr-FR" sz="1400" dirty="0" err="1"/>
              <a:t>delay</a:t>
            </a:r>
            <a:r>
              <a:rPr lang="fr-FR" sz="1400" dirty="0"/>
              <a:t> of 5 ns</a:t>
            </a:r>
          </a:p>
          <a:p>
            <a:pPr lvl="1"/>
            <a:r>
              <a:rPr lang="fr-FR" sz="1400" dirty="0"/>
              <a:t>A comb4 block </a:t>
            </a:r>
            <a:r>
              <a:rPr lang="fr-FR" sz="1400" dirty="0" err="1"/>
              <a:t>delay</a:t>
            </a:r>
            <a:r>
              <a:rPr lang="fr-FR" sz="1400" dirty="0"/>
              <a:t> of 4 ns</a:t>
            </a:r>
          </a:p>
          <a:p>
            <a:pPr lvl="1"/>
            <a:r>
              <a:rPr lang="fr-FR" sz="1400" dirty="0"/>
              <a:t>A comb5 block </a:t>
            </a:r>
            <a:r>
              <a:rPr lang="fr-FR" sz="1400" dirty="0" err="1"/>
              <a:t>delay</a:t>
            </a:r>
            <a:r>
              <a:rPr lang="fr-FR" sz="1400" dirty="0"/>
              <a:t> of 2 ns</a:t>
            </a:r>
          </a:p>
          <a:p>
            <a:pPr marL="0" indent="0" algn="l">
              <a:buNone/>
            </a:pPr>
            <a:endParaRPr lang="fr-FR" sz="1800" dirty="0"/>
          </a:p>
          <a:p>
            <a:pPr algn="l"/>
            <a:r>
              <a:rPr lang="fr-FR" sz="1800" b="0" i="0" u="none" strike="noStrike" baseline="0" dirty="0"/>
              <a:t>The maximal time for a data to </a:t>
            </a:r>
            <a:r>
              <a:rPr lang="fr-FR" sz="1800" b="0" i="0" u="none" strike="noStrike" baseline="0" dirty="0" err="1"/>
              <a:t>be</a:t>
            </a:r>
            <a:r>
              <a:rPr lang="fr-FR" sz="1800" b="0" i="0" u="none" strike="noStrike" baseline="0" dirty="0"/>
              <a:t> </a:t>
            </a:r>
            <a:r>
              <a:rPr lang="fr-FR" sz="1800" b="0" i="0" u="none" strike="noStrike" baseline="0" dirty="0" err="1"/>
              <a:t>propagated</a:t>
            </a:r>
            <a:r>
              <a:rPr lang="fr-FR" sz="1800" b="0" i="0" u="none" strike="noStrike" baseline="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</a:p>
          <a:p>
            <a:pPr lvl="1"/>
            <a:r>
              <a:rPr lang="fr-FR" sz="1400" b="0" i="0" u="none" strike="noStrike" baseline="0" dirty="0"/>
              <a:t>    Max </a:t>
            </a:r>
            <a:r>
              <a:rPr lang="fr-FR" sz="1400" dirty="0"/>
              <a:t>of </a:t>
            </a:r>
            <a:r>
              <a:rPr lang="fr-FR" sz="1400" dirty="0" err="1"/>
              <a:t>comb</a:t>
            </a:r>
            <a:r>
              <a:rPr lang="fr-FR" sz="1400" dirty="0"/>
              <a:t> propagation time = 10 ns </a:t>
            </a:r>
          </a:p>
          <a:p>
            <a:pPr lvl="1"/>
            <a:r>
              <a:rPr lang="fr-FR" sz="1400" dirty="0"/>
              <a:t>+  </a:t>
            </a:r>
            <a:r>
              <a:rPr lang="fr-FR" sz="1400" b="0" i="0" u="none" strike="noStrike" baseline="0" dirty="0"/>
              <a:t>Flip-flop </a:t>
            </a:r>
            <a:r>
              <a:rPr lang="fr-FR" sz="1400" dirty="0"/>
              <a:t>setup time = 0.8 ns</a:t>
            </a:r>
          </a:p>
          <a:p>
            <a:pPr lvl="1"/>
            <a:r>
              <a:rPr lang="fr-FR" sz="1400" dirty="0"/>
              <a:t>+  Flip-flop propagation time = 1 ns</a:t>
            </a:r>
          </a:p>
          <a:p>
            <a:r>
              <a:rPr lang="fr-FR" sz="1800" b="0" i="0" u="none" strike="noStrike" baseline="0" dirty="0"/>
              <a:t>Max operating </a:t>
            </a:r>
            <a:r>
              <a:rPr lang="fr-FR" sz="1800" b="0" i="0" u="none" strike="noStrike" baseline="0" dirty="0" err="1"/>
              <a:t>frequency</a:t>
            </a:r>
            <a:r>
              <a:rPr lang="fr-FR" sz="1800" b="0" i="0" u="none" strike="noStrike" baseline="0" dirty="0"/>
              <a:t> </a:t>
            </a:r>
            <a:r>
              <a:rPr lang="fr-FR" sz="1800" b="0" i="0" u="none" strike="noStrike" baseline="0" dirty="0" err="1"/>
              <a:t>is</a:t>
            </a:r>
            <a:r>
              <a:rPr lang="fr-FR" sz="1800" b="0" i="0" u="none" strike="noStrike" baseline="0" dirty="0"/>
              <a:t> </a:t>
            </a:r>
            <a:r>
              <a:rPr lang="fr-FR" sz="1800" b="0" i="0" u="none" strike="noStrike" baseline="0" dirty="0" err="1"/>
              <a:t>F</a:t>
            </a:r>
            <a:r>
              <a:rPr lang="fr-FR" sz="1800" b="0" i="0" u="none" strike="noStrike" baseline="-25000" dirty="0" err="1"/>
              <a:t>max</a:t>
            </a:r>
            <a:r>
              <a:rPr lang="fr-FR" sz="1800" b="0" i="0" u="none" strike="noStrike" baseline="0" dirty="0"/>
              <a:t>=1/11,8 ns = 84,7 MHz.</a:t>
            </a:r>
          </a:p>
          <a:p>
            <a:endParaRPr lang="fr-FR" sz="900" b="0" i="0" u="none" strike="noStrike" baseline="0" dirty="0"/>
          </a:p>
          <a:p>
            <a:r>
              <a:rPr lang="fr-FR" sz="1800" dirty="0"/>
              <a:t>Note : </a:t>
            </a:r>
            <a:r>
              <a:rPr lang="fr-FR" sz="1800" dirty="0" err="1"/>
              <a:t>hold</a:t>
            </a:r>
            <a:r>
              <a:rPr lang="fr-FR" sz="1800" dirty="0"/>
              <a:t> time violation </a:t>
            </a:r>
            <a:r>
              <a:rPr lang="fr-FR" sz="1800" dirty="0" err="1"/>
              <a:t>is</a:t>
            </a:r>
            <a:r>
              <a:rPr lang="fr-FR" sz="1800" dirty="0"/>
              <a:t> impossible </a:t>
            </a:r>
            <a:r>
              <a:rPr lang="fr-FR" sz="1800" dirty="0" err="1"/>
              <a:t>since</a:t>
            </a:r>
            <a:r>
              <a:rPr lang="fr-FR" sz="1800" dirty="0"/>
              <a:t> </a:t>
            </a:r>
            <a:r>
              <a:rPr lang="fr-FR" sz="1800" dirty="0" err="1"/>
              <a:t>t</a:t>
            </a:r>
            <a:r>
              <a:rPr lang="fr-FR" sz="1800" baseline="-25000" dirty="0" err="1"/>
              <a:t>ppfd</a:t>
            </a:r>
            <a:r>
              <a:rPr lang="fr-FR" sz="1800" dirty="0"/>
              <a:t>&gt;</a:t>
            </a:r>
            <a:r>
              <a:rPr lang="fr-FR" sz="1800" dirty="0" err="1"/>
              <a:t>t</a:t>
            </a:r>
            <a:r>
              <a:rPr lang="fr-FR" sz="1800" baseline="-25000" dirty="0" err="1"/>
              <a:t>hdff</a:t>
            </a:r>
            <a:endParaRPr lang="fr-FR" sz="1800" b="0" i="0" u="none" strike="noStrike" baseline="-25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02CA9A1-BE08-4A83-8966-2C81218380A2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16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7B9ABD-D0B5-433E-A981-464A5DB4127B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28C7900-E1CA-430C-98C7-8AFE9532991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9CBB61C-3632-4334-9046-676B2D619776}"/>
              </a:ext>
            </a:extLst>
          </p:cNvPr>
          <p:cNvGrpSpPr/>
          <p:nvPr/>
        </p:nvGrpSpPr>
        <p:grpSpPr>
          <a:xfrm>
            <a:off x="4398837" y="1556792"/>
            <a:ext cx="4379518" cy="2018184"/>
            <a:chOff x="4398837" y="1556792"/>
            <a:chExt cx="4379518" cy="2018184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3FCB3D6-EA10-40AA-B1E3-ACC86B5D8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398837" y="1556792"/>
              <a:ext cx="4379518" cy="1726233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18CF110-39F8-49B4-B8A4-47BC1B5DC665}"/>
                </a:ext>
              </a:extLst>
            </p:cNvPr>
            <p:cNvSpPr txBox="1"/>
            <p:nvPr/>
          </p:nvSpPr>
          <p:spPr>
            <a:xfrm>
              <a:off x="6272644" y="3267199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Fig.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99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740352" cy="720080"/>
          </a:xfrm>
        </p:spPr>
        <p:txBody>
          <a:bodyPr>
            <a:normAutofit/>
          </a:bodyPr>
          <a:lstStyle/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Foreword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35E755-7162-48B3-BA8C-7335248AF7CA}"/>
              </a:ext>
            </a:extLst>
          </p:cNvPr>
          <p:cNvSpPr txBox="1"/>
          <p:nvPr/>
        </p:nvSpPr>
        <p:spPr>
          <a:xfrm>
            <a:off x="4074838" y="6550222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Foreword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9212F5-057D-48C6-BF3B-48CFDB0C4155}"/>
              </a:ext>
            </a:extLst>
          </p:cNvPr>
          <p:cNvSpPr txBox="1"/>
          <p:nvPr/>
        </p:nvSpPr>
        <p:spPr>
          <a:xfrm>
            <a:off x="8512096" y="655022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1 / 66</a:t>
            </a:r>
          </a:p>
        </p:txBody>
      </p:sp>
      <p:sp>
        <p:nvSpPr>
          <p:cNvPr id="10" name="Espace réservé du contenu 1">
            <a:extLst>
              <a:ext uri="{FF2B5EF4-FFF2-40B4-BE49-F238E27FC236}">
                <a16:creationId xmlns:a16="http://schemas.microsoft.com/office/drawing/2014/main" id="{19DBDB5A-0E8D-49BC-A5D7-449E809C6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16425"/>
            <a:ext cx="9144000" cy="5301208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GB" sz="1800" b="1" dirty="0"/>
          </a:p>
          <a:p>
            <a:pPr>
              <a:spcBef>
                <a:spcPts val="0"/>
              </a:spcBef>
            </a:pPr>
            <a:r>
              <a:rPr lang="en-GB" sz="1800" b="1" dirty="0"/>
              <a:t>What is expected from you:</a:t>
            </a:r>
          </a:p>
          <a:p>
            <a:pPr lvl="1">
              <a:spcBef>
                <a:spcPts val="0"/>
              </a:spcBef>
            </a:pPr>
            <a:r>
              <a:rPr lang="en-GB" sz="1600" dirty="0"/>
              <a:t>Be responsible and autonomous</a:t>
            </a:r>
          </a:p>
          <a:p>
            <a:pPr lvl="1">
              <a:spcBef>
                <a:spcPts val="0"/>
              </a:spcBef>
            </a:pPr>
            <a:r>
              <a:rPr lang="en-GB" sz="1600" dirty="0"/>
              <a:t>Be curious (ask questions)</a:t>
            </a:r>
          </a:p>
          <a:p>
            <a:pPr lvl="1">
              <a:spcBef>
                <a:spcPts val="0"/>
              </a:spcBef>
            </a:pPr>
            <a:r>
              <a:rPr lang="en-GB" sz="1600" dirty="0"/>
              <a:t>Give feedback</a:t>
            </a:r>
          </a:p>
          <a:p>
            <a:pPr lvl="1">
              <a:spcBef>
                <a:spcPts val="0"/>
              </a:spcBef>
            </a:pPr>
            <a:endParaRPr lang="en-GB" sz="900" dirty="0"/>
          </a:p>
          <a:p>
            <a:pPr marL="457200" lvl="1" indent="0">
              <a:spcBef>
                <a:spcPts val="0"/>
              </a:spcBef>
              <a:buNone/>
            </a:pPr>
            <a:endParaRPr lang="en-GB" sz="900" dirty="0"/>
          </a:p>
          <a:p>
            <a:pPr marL="457200" lvl="1" indent="0">
              <a:spcBef>
                <a:spcPts val="0"/>
              </a:spcBef>
              <a:buNone/>
            </a:pPr>
            <a:endParaRPr lang="en-GB" sz="900" dirty="0"/>
          </a:p>
          <a:p>
            <a:pPr>
              <a:spcBef>
                <a:spcPts val="0"/>
              </a:spcBef>
            </a:pPr>
            <a:r>
              <a:rPr lang="en-GB" sz="1800" b="1" dirty="0"/>
              <a:t>Prerequisites</a:t>
            </a:r>
          </a:p>
          <a:p>
            <a:pPr lvl="1">
              <a:spcBef>
                <a:spcPts val="0"/>
              </a:spcBef>
            </a:pPr>
            <a:r>
              <a:rPr lang="fr-FR" sz="1600" dirty="0" err="1"/>
              <a:t>Combinatonial</a:t>
            </a:r>
            <a:r>
              <a:rPr lang="fr-FR" sz="1600" dirty="0"/>
              <a:t> digital </a:t>
            </a:r>
            <a:r>
              <a:rPr lang="fr-FR" sz="1600" dirty="0" err="1"/>
              <a:t>electronic</a:t>
            </a:r>
            <a:r>
              <a:rPr lang="fr-FR" sz="1600" dirty="0"/>
              <a:t> circuits</a:t>
            </a:r>
          </a:p>
          <a:p>
            <a:pPr lvl="1">
              <a:spcBef>
                <a:spcPts val="0"/>
              </a:spcBef>
            </a:pPr>
            <a:r>
              <a:rPr lang="fr-FR" sz="1600" dirty="0" err="1"/>
              <a:t>Sequential</a:t>
            </a:r>
            <a:r>
              <a:rPr lang="fr-FR" sz="1600" dirty="0"/>
              <a:t> </a:t>
            </a:r>
            <a:r>
              <a:rPr lang="fr-FR" sz="1600" dirty="0" err="1"/>
              <a:t>electronic</a:t>
            </a:r>
            <a:r>
              <a:rPr lang="fr-FR" sz="1600" dirty="0"/>
              <a:t> circuits – Fundamentals</a:t>
            </a:r>
          </a:p>
          <a:p>
            <a:pPr lvl="1">
              <a:spcBef>
                <a:spcPts val="0"/>
              </a:spcBef>
            </a:pPr>
            <a:r>
              <a:rPr lang="fr-FR" sz="1600" dirty="0"/>
              <a:t>VHDL – Fundamentals</a:t>
            </a:r>
          </a:p>
          <a:p>
            <a:pPr lvl="1">
              <a:spcBef>
                <a:spcPts val="0"/>
              </a:spcBef>
            </a:pPr>
            <a:endParaRPr lang="fr-FR" sz="900" dirty="0"/>
          </a:p>
          <a:p>
            <a:pPr>
              <a:spcBef>
                <a:spcPts val="0"/>
              </a:spcBef>
            </a:pPr>
            <a:r>
              <a:rPr lang="fr-FR" sz="1800" b="1" dirty="0" err="1"/>
              <a:t>Lessons</a:t>
            </a:r>
            <a:r>
              <a:rPr lang="fr-FR" sz="1800" b="1" dirty="0"/>
              <a:t> objectives:</a:t>
            </a:r>
          </a:p>
          <a:p>
            <a:pPr lvl="1">
              <a:spcBef>
                <a:spcPts val="0"/>
              </a:spcBef>
            </a:pPr>
            <a:r>
              <a:rPr lang="fr-FR" sz="1600" dirty="0" err="1"/>
              <a:t>Understanding</a:t>
            </a:r>
            <a:r>
              <a:rPr lang="fr-FR" sz="1600" dirty="0"/>
              <a:t> </a:t>
            </a:r>
            <a:r>
              <a:rPr lang="fr-FR" sz="1600" dirty="0" err="1"/>
              <a:t>why</a:t>
            </a:r>
            <a:r>
              <a:rPr lang="fr-FR" sz="1600" dirty="0"/>
              <a:t> </a:t>
            </a:r>
            <a:r>
              <a:rPr lang="fr-FR" sz="1600" dirty="0" err="1"/>
              <a:t>synchronous</a:t>
            </a:r>
            <a:r>
              <a:rPr lang="fr-FR" sz="1600" dirty="0"/>
              <a:t> </a:t>
            </a:r>
            <a:r>
              <a:rPr lang="fr-FR" sz="1600" dirty="0" err="1"/>
              <a:t>sequential</a:t>
            </a:r>
            <a:r>
              <a:rPr lang="fr-FR" sz="1600" dirty="0"/>
              <a:t> circuits are </a:t>
            </a:r>
            <a:r>
              <a:rPr lang="fr-FR" sz="1600" dirty="0" err="1"/>
              <a:t>used</a:t>
            </a:r>
            <a:endParaRPr lang="fr-FR" sz="1600" dirty="0"/>
          </a:p>
          <a:p>
            <a:pPr lvl="1">
              <a:spcBef>
                <a:spcPts val="0"/>
              </a:spcBef>
            </a:pP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/>
              <a:t>synchronous</a:t>
            </a:r>
            <a:r>
              <a:rPr lang="fr-FR" sz="1600" dirty="0"/>
              <a:t> system design techniques</a:t>
            </a:r>
          </a:p>
          <a:p>
            <a:pPr lvl="1">
              <a:spcBef>
                <a:spcPts val="0"/>
              </a:spcBef>
            </a:pPr>
            <a:r>
              <a:rPr lang="fr-FR" sz="1600" dirty="0" err="1"/>
              <a:t>Using</a:t>
            </a:r>
            <a:r>
              <a:rPr lang="fr-FR" sz="1600" dirty="0"/>
              <a:t> the key </a:t>
            </a:r>
            <a:r>
              <a:rPr lang="fr-FR" sz="1600" dirty="0" err="1"/>
              <a:t>parameters</a:t>
            </a:r>
            <a:r>
              <a:rPr lang="fr-FR" sz="1600" dirty="0"/>
              <a:t> of a </a:t>
            </a:r>
            <a:r>
              <a:rPr lang="fr-FR" sz="1600" dirty="0" err="1"/>
              <a:t>synchronous</a:t>
            </a:r>
            <a:r>
              <a:rPr lang="fr-FR" sz="1600" dirty="0"/>
              <a:t> system to </a:t>
            </a:r>
            <a:r>
              <a:rPr lang="fr-FR" sz="1600" dirty="0" err="1"/>
              <a:t>determine</a:t>
            </a:r>
            <a:r>
              <a:rPr lang="fr-FR" sz="1600" dirty="0"/>
              <a:t> </a:t>
            </a:r>
            <a:r>
              <a:rPr lang="fr-FR" sz="1600" dirty="0" err="1"/>
              <a:t>its</a:t>
            </a:r>
            <a:r>
              <a:rPr lang="fr-FR" sz="1600" dirty="0"/>
              <a:t> </a:t>
            </a:r>
            <a:r>
              <a:rPr lang="fr-FR" sz="1600" dirty="0" err="1"/>
              <a:t>limits</a:t>
            </a:r>
            <a:endParaRPr lang="fr-FR" sz="1600" dirty="0"/>
          </a:p>
          <a:p>
            <a:pPr lvl="1">
              <a:spcBef>
                <a:spcPts val="0"/>
              </a:spcBef>
            </a:pPr>
            <a:r>
              <a:rPr lang="fr-FR" sz="1600" dirty="0" err="1"/>
              <a:t>Finding</a:t>
            </a:r>
            <a:r>
              <a:rPr lang="fr-FR" sz="1600" dirty="0"/>
              <a:t> the best architecture to </a:t>
            </a:r>
            <a:r>
              <a:rPr lang="fr-FR" sz="1600" dirty="0" err="1"/>
              <a:t>fulfill</a:t>
            </a:r>
            <a:r>
              <a:rPr lang="fr-FR" sz="1600" dirty="0"/>
              <a:t> </a:t>
            </a:r>
            <a:r>
              <a:rPr lang="fr-FR" sz="1600" dirty="0" err="1"/>
              <a:t>specifications</a:t>
            </a:r>
            <a:endParaRPr lang="fr-FR" sz="1600" dirty="0"/>
          </a:p>
          <a:p>
            <a:pPr lvl="1">
              <a:spcBef>
                <a:spcPts val="0"/>
              </a:spcBef>
            </a:pPr>
            <a:r>
              <a:rPr lang="fr-FR" sz="1600" dirty="0" err="1"/>
              <a:t>Designing</a:t>
            </a:r>
            <a:r>
              <a:rPr lang="fr-FR" sz="1600" dirty="0"/>
              <a:t> FSM – on </a:t>
            </a:r>
            <a:r>
              <a:rPr lang="fr-FR" sz="1600" dirty="0" err="1"/>
              <a:t>paper</a:t>
            </a:r>
            <a:r>
              <a:rPr lang="fr-FR" sz="1600" dirty="0"/>
              <a:t> or in VHDL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DC039B2-9A65-46B2-9F0F-7E53CC24773E}"/>
              </a:ext>
            </a:extLst>
          </p:cNvPr>
          <p:cNvCxnSpPr>
            <a:cxnSpLocks/>
          </p:cNvCxnSpPr>
          <p:nvPr/>
        </p:nvCxnSpPr>
        <p:spPr>
          <a:xfrm>
            <a:off x="4572000" y="908720"/>
            <a:ext cx="0" cy="1344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">
            <a:extLst>
              <a:ext uri="{FF2B5EF4-FFF2-40B4-BE49-F238E27FC236}">
                <a16:creationId xmlns:a16="http://schemas.microsoft.com/office/drawing/2014/main" id="{048822C4-156B-4E6D-8D04-BF6256AF068C}"/>
              </a:ext>
            </a:extLst>
          </p:cNvPr>
          <p:cNvSpPr txBox="1">
            <a:spLocks/>
          </p:cNvSpPr>
          <p:nvPr/>
        </p:nvSpPr>
        <p:spPr>
          <a:xfrm>
            <a:off x="4860032" y="716425"/>
            <a:ext cx="4283968" cy="19998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GB" sz="1800" b="1" dirty="0"/>
          </a:p>
          <a:p>
            <a:pPr>
              <a:spcBef>
                <a:spcPts val="0"/>
              </a:spcBef>
            </a:pPr>
            <a:r>
              <a:rPr lang="en-GB" sz="1800" b="1" dirty="0"/>
              <a:t>Course summary:</a:t>
            </a:r>
          </a:p>
          <a:p>
            <a:pPr lvl="1">
              <a:spcBef>
                <a:spcPts val="0"/>
              </a:spcBef>
            </a:pPr>
            <a:r>
              <a:rPr lang="en-GB" sz="1600" dirty="0"/>
              <a:t>Lessons: 	2 x 1h45</a:t>
            </a:r>
          </a:p>
          <a:p>
            <a:pPr lvl="1">
              <a:spcBef>
                <a:spcPts val="0"/>
              </a:spcBef>
            </a:pPr>
            <a:r>
              <a:rPr lang="en-GB" sz="1600" dirty="0"/>
              <a:t>Lab:	5 x 3h30</a:t>
            </a:r>
          </a:p>
          <a:p>
            <a:pPr lvl="1">
              <a:spcBef>
                <a:spcPts val="0"/>
              </a:spcBef>
            </a:pPr>
            <a:endParaRPr lang="en-GB" sz="900" b="1" dirty="0"/>
          </a:p>
          <a:p>
            <a:pPr>
              <a:spcBef>
                <a:spcPts val="0"/>
              </a:spcBef>
            </a:pPr>
            <a:r>
              <a:rPr lang="en-GB" sz="1800" b="1" dirty="0"/>
              <a:t>Evaluation: </a:t>
            </a:r>
            <a:r>
              <a:rPr lang="en-GB" sz="1600" dirty="0"/>
              <a:t>Report on lab work</a:t>
            </a:r>
          </a:p>
          <a:p>
            <a:pPr marL="457200" lvl="1" indent="0">
              <a:buNone/>
            </a:pPr>
            <a:endParaRPr lang="en-GB" sz="1600" dirty="0"/>
          </a:p>
          <a:p>
            <a:endParaRPr lang="fr-FR" sz="2000" dirty="0"/>
          </a:p>
          <a:p>
            <a:pPr lvl="1"/>
            <a:endParaRPr lang="en-GB" sz="1600" dirty="0"/>
          </a:p>
          <a:p>
            <a:pPr marL="0" indent="0">
              <a:buFont typeface="Arial" pitchFamily="34" charset="0"/>
              <a:buNone/>
            </a:pPr>
            <a:endParaRPr lang="fr-FR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1">
                <a:extLst>
                  <a:ext uri="{FF2B5EF4-FFF2-40B4-BE49-F238E27FC236}">
                    <a16:creationId xmlns:a16="http://schemas.microsoft.com/office/drawing/2014/main" id="{E7449591-3526-40DC-8C9A-60A6C3990F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6524" y="720080"/>
                <a:ext cx="9160523" cy="452596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Font typeface="Arial" pitchFamily="34" charset="0"/>
                  <a:buChar char="►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Font typeface="Arial" pitchFamily="34" charset="0"/>
                  <a:buChar char="►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chemeClr val="bg2">
                      <a:lumMod val="75000"/>
                    </a:schemeClr>
                  </a:buClr>
                  <a:buFont typeface="Arial" pitchFamily="34" charset="0"/>
                  <a:buChar char="►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FR" sz="1800" dirty="0">
                  <a:latin typeface="+mj-lt"/>
                </a:endParaRPr>
              </a:p>
              <a:p>
                <a:r>
                  <a:rPr lang="fr-FR" sz="1800" dirty="0">
                    <a:latin typeface="+mj-lt"/>
                  </a:rPr>
                  <a:t>In a </a:t>
                </a:r>
                <a:r>
                  <a:rPr lang="fr-FR" sz="1800" dirty="0" err="1">
                    <a:latin typeface="+mj-lt"/>
                  </a:rPr>
                  <a:t>synchronous</a:t>
                </a:r>
                <a:r>
                  <a:rPr lang="fr-FR" sz="1800" dirty="0">
                    <a:latin typeface="+mj-lt"/>
                  </a:rPr>
                  <a:t> design, all </a:t>
                </a:r>
                <a:r>
                  <a:rPr lang="fr-FR" sz="1800" dirty="0" err="1">
                    <a:latin typeface="+mj-lt"/>
                  </a:rPr>
                  <a:t>sequential</a:t>
                </a:r>
                <a:r>
                  <a:rPr lang="fr-FR" sz="1800" dirty="0">
                    <a:latin typeface="+mj-lt"/>
                  </a:rPr>
                  <a:t> </a:t>
                </a:r>
                <a:r>
                  <a:rPr lang="fr-FR" sz="1800" dirty="0" err="1">
                    <a:latin typeface="+mj-lt"/>
                  </a:rPr>
                  <a:t>elements</a:t>
                </a:r>
                <a:r>
                  <a:rPr lang="fr-FR" sz="1800" dirty="0">
                    <a:latin typeface="+mj-lt"/>
                  </a:rPr>
                  <a:t> </a:t>
                </a:r>
                <a:br>
                  <a:rPr lang="fr-FR" sz="1800" dirty="0">
                    <a:latin typeface="+mj-lt"/>
                  </a:rPr>
                </a:br>
                <a:r>
                  <a:rPr lang="fr-FR" sz="1800" dirty="0" err="1">
                    <a:latin typeface="+mj-lt"/>
                  </a:rPr>
                  <a:t>ideally</a:t>
                </a:r>
                <a:r>
                  <a:rPr lang="fr-FR" sz="1800" dirty="0">
                    <a:latin typeface="+mj-lt"/>
                  </a:rPr>
                  <a:t> </a:t>
                </a:r>
                <a:r>
                  <a:rPr lang="fr-FR" sz="1800" dirty="0" err="1">
                    <a:latin typeface="+mj-lt"/>
                  </a:rPr>
                  <a:t>toggle</a:t>
                </a:r>
                <a:r>
                  <a:rPr lang="fr-FR" sz="1800" dirty="0">
                    <a:latin typeface="+mj-lt"/>
                  </a:rPr>
                  <a:t> </a:t>
                </a:r>
                <a:r>
                  <a:rPr lang="fr-FR" sz="1800" b="1" dirty="0">
                    <a:latin typeface="+mj-lt"/>
                  </a:rPr>
                  <a:t>at the </a:t>
                </a:r>
                <a:r>
                  <a:rPr lang="fr-FR" sz="1800" b="1" dirty="0" err="1">
                    <a:latin typeface="+mj-lt"/>
                  </a:rPr>
                  <a:t>same</a:t>
                </a:r>
                <a:r>
                  <a:rPr lang="fr-FR" sz="1800" b="1" dirty="0">
                    <a:latin typeface="+mj-lt"/>
                  </a:rPr>
                  <a:t> time</a:t>
                </a:r>
                <a:r>
                  <a:rPr lang="fr-FR" sz="1800" dirty="0">
                    <a:latin typeface="+mj-lt"/>
                  </a:rPr>
                  <a:t>.</a:t>
                </a:r>
              </a:p>
              <a:p>
                <a:pPr lvl="1"/>
                <a:r>
                  <a:rPr lang="fr-FR" sz="1600" dirty="0">
                    <a:latin typeface="+mj-lt"/>
                  </a:rPr>
                  <a:t>All </a:t>
                </a:r>
                <a:r>
                  <a:rPr lang="fr-FR" sz="1600" dirty="0" err="1">
                    <a:latin typeface="+mj-lt"/>
                  </a:rPr>
                  <a:t>clock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signals</a:t>
                </a:r>
                <a:r>
                  <a:rPr lang="fr-FR" sz="1600" dirty="0">
                    <a:latin typeface="+mj-lt"/>
                  </a:rPr>
                  <a:t> must arrive at the </a:t>
                </a:r>
                <a:r>
                  <a:rPr lang="fr-FR" sz="1600" dirty="0" err="1">
                    <a:latin typeface="+mj-lt"/>
                  </a:rPr>
                  <a:t>clock</a:t>
                </a:r>
                <a:r>
                  <a:rPr lang="fr-FR" sz="1600" dirty="0">
                    <a:latin typeface="+mj-lt"/>
                  </a:rPr>
                  <a:t> input of </a:t>
                </a:r>
                <a:br>
                  <a:rPr lang="fr-FR" sz="1600" dirty="0">
                    <a:latin typeface="+mj-lt"/>
                  </a:rPr>
                </a:br>
                <a:r>
                  <a:rPr lang="fr-FR" sz="1600" dirty="0" err="1">
                    <a:latin typeface="+mj-lt"/>
                  </a:rPr>
                  <a:t>these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elements</a:t>
                </a:r>
                <a:r>
                  <a:rPr lang="fr-FR" sz="1600" dirty="0">
                    <a:latin typeface="+mj-lt"/>
                  </a:rPr>
                  <a:t> at the </a:t>
                </a:r>
                <a:r>
                  <a:rPr lang="fr-FR" sz="1600" dirty="0" err="1">
                    <a:latin typeface="+mj-lt"/>
                  </a:rPr>
                  <a:t>same</a:t>
                </a:r>
                <a:r>
                  <a:rPr lang="fr-FR" sz="1600" dirty="0">
                    <a:latin typeface="+mj-lt"/>
                  </a:rPr>
                  <a:t> time</a:t>
                </a:r>
              </a:p>
              <a:p>
                <a:pPr lvl="1"/>
                <a:r>
                  <a:rPr lang="fr-FR" sz="1600" b="1" dirty="0">
                    <a:latin typeface="+mj-lt"/>
                  </a:rPr>
                  <a:t>BUT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physically</a:t>
                </a:r>
                <a:r>
                  <a:rPr lang="fr-FR" sz="1600" dirty="0">
                    <a:latin typeface="+mj-lt"/>
                  </a:rPr>
                  <a:t>, </a:t>
                </a:r>
                <a:r>
                  <a:rPr lang="fr-FR" sz="1600" dirty="0" err="1">
                    <a:latin typeface="+mj-lt"/>
                  </a:rPr>
                  <a:t>it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is</a:t>
                </a:r>
                <a:r>
                  <a:rPr lang="fr-FR" sz="1600" dirty="0">
                    <a:latin typeface="+mj-lt"/>
                  </a:rPr>
                  <a:t> impossible to </a:t>
                </a:r>
                <a:r>
                  <a:rPr lang="fr-FR" sz="1600" dirty="0" err="1">
                    <a:latin typeface="+mj-lt"/>
                  </a:rPr>
                  <a:t>guarantee</a:t>
                </a:r>
                <a:r>
                  <a:rPr lang="fr-FR" sz="1600" dirty="0">
                    <a:latin typeface="+mj-lt"/>
                  </a:rPr>
                  <a:t> (</a:t>
                </a:r>
                <a:r>
                  <a:rPr lang="fr-FR" sz="1600" dirty="0" err="1">
                    <a:latin typeface="+mj-lt"/>
                  </a:rPr>
                  <a:t>even</a:t>
                </a:r>
                <a:r>
                  <a:rPr lang="fr-FR" sz="1600" dirty="0">
                    <a:latin typeface="+mj-lt"/>
                  </a:rPr>
                  <a:t> </a:t>
                </a:r>
                <a:br>
                  <a:rPr lang="fr-FR" sz="1600" dirty="0">
                    <a:latin typeface="+mj-lt"/>
                  </a:rPr>
                </a:br>
                <a:r>
                  <a:rPr lang="fr-FR" sz="1600" dirty="0">
                    <a:latin typeface="+mj-lt"/>
                  </a:rPr>
                  <a:t>if </a:t>
                </a:r>
                <a:r>
                  <a:rPr lang="fr-FR" sz="1600" dirty="0" err="1">
                    <a:latin typeface="+mj-lt"/>
                  </a:rPr>
                  <a:t>clock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signals</a:t>
                </a:r>
                <a:r>
                  <a:rPr lang="fr-FR" sz="1600" dirty="0">
                    <a:latin typeface="+mj-lt"/>
                  </a:rPr>
                  <a:t> use </a:t>
                </a:r>
                <a:r>
                  <a:rPr lang="fr-FR" sz="1600" dirty="0" err="1">
                    <a:latin typeface="+mj-lt"/>
                  </a:rPr>
                  <a:t>specific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optimized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resource</a:t>
                </a:r>
                <a:r>
                  <a:rPr lang="fr-FR" sz="1600" dirty="0">
                    <a:latin typeface="+mj-lt"/>
                  </a:rPr>
                  <a:t>, </a:t>
                </a:r>
                <a:br>
                  <a:rPr lang="fr-FR" sz="1600" dirty="0">
                    <a:latin typeface="+mj-lt"/>
                  </a:rPr>
                </a:br>
                <a:r>
                  <a:rPr lang="fr-FR" sz="1600" dirty="0" err="1">
                    <a:latin typeface="+mj-lt"/>
                  </a:rPr>
                  <a:t>called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clock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trees</a:t>
                </a:r>
                <a:r>
                  <a:rPr lang="fr-FR" sz="1600" dirty="0">
                    <a:latin typeface="+mj-lt"/>
                  </a:rPr>
                  <a:t>, </a:t>
                </a:r>
                <a:r>
                  <a:rPr lang="fr-FR" sz="1600" dirty="0" err="1">
                    <a:latin typeface="+mj-lt"/>
                  </a:rPr>
                  <a:t>routed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through</a:t>
                </a:r>
                <a:r>
                  <a:rPr lang="fr-FR" sz="1600" dirty="0">
                    <a:latin typeface="+mj-lt"/>
                  </a:rPr>
                  <a:t> the circuit).</a:t>
                </a:r>
              </a:p>
              <a:p>
                <a:pPr lvl="1"/>
                <a:endParaRPr lang="fr-FR" sz="900" dirty="0">
                  <a:latin typeface="+mj-lt"/>
                </a:endParaRPr>
              </a:p>
              <a:p>
                <a:r>
                  <a:rPr lang="fr-FR" sz="1800" b="1" dirty="0" err="1">
                    <a:latin typeface="+mj-lt"/>
                  </a:rPr>
                  <a:t>Clock</a:t>
                </a:r>
                <a:r>
                  <a:rPr lang="fr-FR" sz="1800" b="1" dirty="0">
                    <a:latin typeface="+mj-lt"/>
                  </a:rPr>
                  <a:t> </a:t>
                </a:r>
                <a:r>
                  <a:rPr lang="fr-FR" sz="1800" b="1" dirty="0" err="1">
                    <a:latin typeface="+mj-lt"/>
                  </a:rPr>
                  <a:t>skew</a:t>
                </a:r>
                <a:r>
                  <a:rPr lang="fr-FR" sz="1800" b="1" dirty="0">
                    <a:latin typeface="+mj-lt"/>
                  </a:rPr>
                  <a:t>:</a:t>
                </a:r>
              </a:p>
              <a:p>
                <a:pPr lvl="1"/>
                <a:r>
                  <a:rPr lang="fr-FR" sz="1600" dirty="0" err="1">
                    <a:latin typeface="+mj-lt"/>
                  </a:rPr>
                  <a:t>difference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between</a:t>
                </a:r>
                <a:r>
                  <a:rPr lang="fr-FR" sz="1600" dirty="0">
                    <a:latin typeface="+mj-lt"/>
                  </a:rPr>
                  <a:t> an </a:t>
                </a:r>
                <a:r>
                  <a:rPr lang="fr-FR" sz="1600" dirty="0" err="1">
                    <a:latin typeface="+mj-lt"/>
                  </a:rPr>
                  <a:t>average</a:t>
                </a:r>
                <a:r>
                  <a:rPr lang="fr-FR" sz="1600" dirty="0">
                    <a:latin typeface="+mj-lt"/>
                  </a:rPr>
                  <a:t> propagation time </a:t>
                </a:r>
                <a:br>
                  <a:rPr lang="fr-FR" sz="1600" dirty="0">
                    <a:latin typeface="+mj-lt"/>
                  </a:rPr>
                </a:br>
                <a:r>
                  <a:rPr lang="fr-FR" sz="1600" dirty="0">
                    <a:latin typeface="+mj-lt"/>
                  </a:rPr>
                  <a:t>and an </a:t>
                </a:r>
                <a:r>
                  <a:rPr lang="fr-FR" sz="1600" dirty="0" err="1">
                    <a:latin typeface="+mj-lt"/>
                  </a:rPr>
                  <a:t>actual</a:t>
                </a:r>
                <a:r>
                  <a:rPr lang="fr-FR" sz="1600" dirty="0">
                    <a:latin typeface="+mj-lt"/>
                  </a:rPr>
                  <a:t> propagation time of the </a:t>
                </a:r>
                <a:r>
                  <a:rPr lang="fr-FR" sz="1600" dirty="0" err="1">
                    <a:latin typeface="+mj-lt"/>
                  </a:rPr>
                  <a:t>clock</a:t>
                </a:r>
                <a:r>
                  <a:rPr lang="fr-FR" sz="1600" dirty="0">
                    <a:latin typeface="+mj-lt"/>
                  </a:rPr>
                  <a:t> signal. </a:t>
                </a:r>
              </a:p>
              <a:p>
                <a:pPr lvl="1"/>
                <a:r>
                  <a:rPr lang="fr-FR" sz="1600" dirty="0">
                    <a:latin typeface="+mj-lt"/>
                  </a:rPr>
                  <a:t>Can </a:t>
                </a:r>
                <a:r>
                  <a:rPr lang="fr-FR" sz="1600" dirty="0" err="1">
                    <a:latin typeface="+mj-lt"/>
                  </a:rPr>
                  <a:t>be</a:t>
                </a:r>
                <a:r>
                  <a:rPr lang="fr-FR" sz="1600" dirty="0">
                    <a:latin typeface="+mj-lt"/>
                  </a:rPr>
                  <a:t> positive (</a:t>
                </a:r>
                <a:r>
                  <a:rPr lang="fr-FR" sz="1600" dirty="0" err="1">
                    <a:latin typeface="+mj-lt"/>
                  </a:rPr>
                  <a:t>t</a:t>
                </a:r>
                <a:r>
                  <a:rPr lang="fr-FR" sz="1600" baseline="-25000" dirty="0" err="1">
                    <a:latin typeface="+mj-lt"/>
                  </a:rPr>
                  <a:t>pd</a:t>
                </a:r>
                <a:r>
                  <a:rPr lang="fr-FR" sz="1600" dirty="0">
                    <a:latin typeface="+mj-lt"/>
                  </a:rPr>
                  <a:t>&gt;</a:t>
                </a:r>
                <a:r>
                  <a:rPr lang="fr-FR" sz="1600" dirty="0" err="1">
                    <a:latin typeface="+mj-lt"/>
                  </a:rPr>
                  <a:t>t</a:t>
                </a:r>
                <a:r>
                  <a:rPr lang="fr-FR" sz="1600" baseline="-25000" dirty="0" err="1">
                    <a:latin typeface="+mj-lt"/>
                  </a:rPr>
                  <a:t>pdavg</a:t>
                </a:r>
                <a:r>
                  <a:rPr lang="fr-FR" sz="1600" dirty="0">
                    <a:latin typeface="+mj-lt"/>
                  </a:rPr>
                  <a:t>) or </a:t>
                </a:r>
                <a:r>
                  <a:rPr lang="fr-FR" sz="1600" dirty="0" err="1">
                    <a:latin typeface="+mj-lt"/>
                  </a:rPr>
                  <a:t>negative</a:t>
                </a:r>
                <a:r>
                  <a:rPr lang="fr-FR" sz="1600" dirty="0">
                    <a:latin typeface="+mj-lt"/>
                  </a:rPr>
                  <a:t> (</a:t>
                </a:r>
                <a:r>
                  <a:rPr lang="fr-FR" sz="1600" dirty="0" err="1">
                    <a:latin typeface="+mj-lt"/>
                  </a:rPr>
                  <a:t>t</a:t>
                </a:r>
                <a:r>
                  <a:rPr lang="fr-FR" sz="1600" baseline="-25000" dirty="0" err="1">
                    <a:latin typeface="+mj-lt"/>
                  </a:rPr>
                  <a:t>pd</a:t>
                </a:r>
                <a:r>
                  <a:rPr lang="fr-FR" sz="1600" dirty="0">
                    <a:latin typeface="+mj-lt"/>
                  </a:rPr>
                  <a:t>&lt;</a:t>
                </a:r>
                <a:r>
                  <a:rPr lang="fr-FR" sz="1600" dirty="0" err="1">
                    <a:latin typeface="+mj-lt"/>
                  </a:rPr>
                  <a:t>t</a:t>
                </a:r>
                <a:r>
                  <a:rPr lang="fr-FR" sz="1600" baseline="-25000" dirty="0" err="1">
                    <a:latin typeface="+mj-lt"/>
                  </a:rPr>
                  <a:t>pdavg</a:t>
                </a:r>
                <a:r>
                  <a:rPr lang="fr-FR" sz="1600" dirty="0">
                    <a:latin typeface="+mj-lt"/>
                  </a:rPr>
                  <a:t>).</a:t>
                </a:r>
              </a:p>
              <a:p>
                <a:endParaRPr lang="fr-FR" sz="900" dirty="0">
                  <a:latin typeface="+mj-lt"/>
                </a:endParaRPr>
              </a:p>
              <a:p>
                <a:r>
                  <a:rPr lang="fr-FR" sz="1800" dirty="0">
                    <a:latin typeface="+mj-lt"/>
                  </a:rPr>
                  <a:t>The real max </a:t>
                </a:r>
                <a:r>
                  <a:rPr lang="fr-FR" sz="1800" dirty="0" err="1">
                    <a:latin typeface="+mj-lt"/>
                  </a:rPr>
                  <a:t>clock</a:t>
                </a:r>
                <a:r>
                  <a:rPr lang="fr-FR" sz="1800" dirty="0">
                    <a:latin typeface="+mj-lt"/>
                  </a:rPr>
                  <a:t> </a:t>
                </a:r>
                <a:r>
                  <a:rPr lang="fr-FR" sz="1800" dirty="0" err="1">
                    <a:latin typeface="+mj-lt"/>
                  </a:rPr>
                  <a:t>frequency</a:t>
                </a:r>
                <a:r>
                  <a:rPr lang="fr-FR" sz="1800" dirty="0">
                    <a:latin typeface="+mj-lt"/>
                  </a:rPr>
                  <a:t> of a circuit </a:t>
                </a:r>
                <a:br>
                  <a:rPr lang="fr-FR" sz="1800" dirty="0">
                    <a:latin typeface="+mj-lt"/>
                  </a:rPr>
                </a:br>
                <a:r>
                  <a:rPr lang="fr-FR" sz="1800" dirty="0" err="1">
                    <a:latin typeface="+mj-lt"/>
                  </a:rPr>
                  <a:t>depends</a:t>
                </a:r>
                <a:r>
                  <a:rPr lang="fr-FR" sz="1800" dirty="0">
                    <a:latin typeface="+mj-lt"/>
                  </a:rPr>
                  <a:t> on the </a:t>
                </a:r>
                <a:r>
                  <a:rPr lang="fr-FR" sz="1800" dirty="0" err="1">
                    <a:latin typeface="+mj-lt"/>
                  </a:rPr>
                  <a:t>clock</a:t>
                </a:r>
                <a:r>
                  <a:rPr lang="fr-FR" sz="1800" dirty="0">
                    <a:latin typeface="+mj-lt"/>
                  </a:rPr>
                  <a:t> </a:t>
                </a:r>
                <a:r>
                  <a:rPr lang="fr-FR" sz="1800" dirty="0" err="1">
                    <a:latin typeface="+mj-lt"/>
                  </a:rPr>
                  <a:t>skew</a:t>
                </a:r>
                <a:r>
                  <a:rPr lang="fr-FR" sz="1800" dirty="0">
                    <a:latin typeface="+mj-lt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𝑐𝑜𝑚𝑏</m:t>
                            </m:r>
                          </m:sub>
                        </m:s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𝑝𝑑𝑓𝑓</m:t>
                            </m:r>
                          </m:sub>
                        </m:s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𝑠𝑒𝑡𝑢𝑝𝑓𝑓</m:t>
                            </m:r>
                          </m:sub>
                        </m:s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𝑐𝑙𝑘𝑠𝑘𝑒𝑤</m:t>
                            </m:r>
                          </m:sub>
                        </m:s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fr-FR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Espace réservé du contenu 1">
                <a:extLst>
                  <a:ext uri="{FF2B5EF4-FFF2-40B4-BE49-F238E27FC236}">
                    <a16:creationId xmlns:a16="http://schemas.microsoft.com/office/drawing/2014/main" id="{E7449591-3526-40DC-8C9A-60A6C399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24" y="720080"/>
                <a:ext cx="9160523" cy="4525963"/>
              </a:xfrm>
              <a:prstGeom prst="rect">
                <a:avLst/>
              </a:prstGeom>
              <a:blipFill>
                <a:blip r:embed="rId2"/>
                <a:stretch>
                  <a:fillRect l="-399" b="-92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A1D6CAFC-F546-4D7A-9F4B-A83FAA87D14F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17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A21E2F-474F-433C-B447-FB4A8A461BAA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9F22E5E-BB5A-4594-9AEB-6AC57D5F1D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skew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B557A7C-4178-4BD2-A3DD-A7E2EBB1CB9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0112" y="1279954"/>
            <a:ext cx="3408903" cy="181185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83472E0-D611-47A7-B2A3-1B1842441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4900" y="3091810"/>
            <a:ext cx="2505492" cy="2575089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920A3D9-128B-47A8-8D9E-9C06F6DE8888}"/>
              </a:ext>
            </a:extLst>
          </p:cNvPr>
          <p:cNvSpPr/>
          <p:nvPr/>
        </p:nvSpPr>
        <p:spPr>
          <a:xfrm>
            <a:off x="7452320" y="5157192"/>
            <a:ext cx="432048" cy="5484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9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CFD005B-25CE-4778-A16F-05AA4EC0873B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18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9A8848-464A-459E-89A9-D38F2D4650E3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253B64C-0C7F-4EE5-B084-995DA1143B3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</p:txBody>
      </p:sp>
      <p:sp>
        <p:nvSpPr>
          <p:cNvPr id="10" name="Espace réservé du contenu 1">
            <a:extLst>
              <a:ext uri="{FF2B5EF4-FFF2-40B4-BE49-F238E27FC236}">
                <a16:creationId xmlns:a16="http://schemas.microsoft.com/office/drawing/2014/main" id="{3369A719-8FE3-450A-8434-1355BF6EE81A}"/>
              </a:ext>
            </a:extLst>
          </p:cNvPr>
          <p:cNvSpPr txBox="1">
            <a:spLocks/>
          </p:cNvSpPr>
          <p:nvPr/>
        </p:nvSpPr>
        <p:spPr>
          <a:xfrm>
            <a:off x="-16523" y="720080"/>
            <a:ext cx="9160523" cy="5301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/>
          </a:p>
          <a:p>
            <a:r>
              <a:rPr lang="fr-FR" sz="1800" dirty="0" err="1"/>
              <a:t>Determine</a:t>
            </a:r>
            <a:r>
              <a:rPr lang="fr-FR" sz="1800" dirty="0"/>
              <a:t> the maximum </a:t>
            </a:r>
            <a:r>
              <a:rPr lang="fr-FR" sz="1800" dirty="0" err="1"/>
              <a:t>frequency</a:t>
            </a:r>
            <a:r>
              <a:rPr lang="fr-FR" sz="1800" dirty="0"/>
              <a:t> of the </a:t>
            </a:r>
            <a:r>
              <a:rPr lang="fr-FR" sz="1800" dirty="0" err="1"/>
              <a:t>following</a:t>
            </a:r>
            <a:r>
              <a:rPr lang="fr-FR" sz="1800" dirty="0"/>
              <a:t> circuit </a:t>
            </a:r>
            <a:r>
              <a:rPr lang="fr-FR" sz="1800" dirty="0" err="1"/>
              <a:t>with</a:t>
            </a:r>
            <a:r>
              <a:rPr lang="fr-FR" sz="1800" dirty="0"/>
              <a:t> and </a:t>
            </a:r>
            <a:r>
              <a:rPr lang="fr-FR" sz="1800" dirty="0" err="1"/>
              <a:t>without</a:t>
            </a:r>
            <a:r>
              <a:rPr lang="fr-FR" sz="1800" dirty="0"/>
              <a:t> </a:t>
            </a:r>
            <a:r>
              <a:rPr lang="fr-FR" sz="1800" dirty="0" err="1"/>
              <a:t>clock</a:t>
            </a:r>
            <a:r>
              <a:rPr lang="fr-FR" sz="1800" dirty="0"/>
              <a:t> </a:t>
            </a:r>
            <a:r>
              <a:rPr lang="fr-FR" sz="1800" dirty="0" err="1"/>
              <a:t>skew</a:t>
            </a:r>
            <a:r>
              <a:rPr lang="fr-FR" sz="1800" dirty="0"/>
              <a:t>.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b="1" dirty="0"/>
              <a:t>IT’S A TRAP !</a:t>
            </a:r>
          </a:p>
          <a:p>
            <a:pPr lvl="1"/>
            <a:r>
              <a:rPr lang="fr-FR" sz="1600" dirty="0"/>
              <a:t>The source and destination flip-flops are the </a:t>
            </a:r>
            <a:r>
              <a:rPr lang="fr-FR" sz="1600" dirty="0" err="1"/>
              <a:t>same</a:t>
            </a:r>
            <a:r>
              <a:rPr lang="fr-FR" sz="1600" dirty="0"/>
              <a:t>. There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now</a:t>
            </a:r>
            <a:r>
              <a:rPr lang="fr-FR" sz="1600" dirty="0"/>
              <a:t> </a:t>
            </a:r>
            <a:r>
              <a:rPr lang="fr-FR" sz="1600" dirty="0" err="1"/>
              <a:t>clock</a:t>
            </a:r>
            <a:r>
              <a:rPr lang="fr-FR" sz="1600" dirty="0"/>
              <a:t> </a:t>
            </a:r>
            <a:r>
              <a:rPr lang="fr-FR" sz="1600" dirty="0" err="1"/>
              <a:t>skew</a:t>
            </a:r>
            <a:r>
              <a:rPr lang="fr-FR" sz="1600" dirty="0"/>
              <a:t> </a:t>
            </a:r>
            <a:r>
              <a:rPr lang="fr-FR" sz="1600" dirty="0" err="1"/>
              <a:t>here</a:t>
            </a:r>
            <a:r>
              <a:rPr lang="fr-FR" sz="1600" dirty="0"/>
              <a:t>. </a:t>
            </a:r>
          </a:p>
          <a:p>
            <a:pPr lvl="1"/>
            <a:r>
              <a:rPr lang="fr-FR" sz="1600" dirty="0"/>
              <a:t>The max </a:t>
            </a:r>
            <a:r>
              <a:rPr lang="fr-FR" sz="1600" dirty="0" err="1"/>
              <a:t>frequency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therefore</a:t>
            </a:r>
            <a:r>
              <a:rPr lang="fr-FR" sz="1600" dirty="0"/>
              <a:t> 1/(</a:t>
            </a:r>
            <a:r>
              <a:rPr lang="fr-FR" sz="1600" dirty="0" err="1"/>
              <a:t>t</a:t>
            </a:r>
            <a:r>
              <a:rPr lang="fr-FR" sz="1600" baseline="-25000" dirty="0" err="1"/>
              <a:t>comb</a:t>
            </a:r>
            <a:r>
              <a:rPr lang="fr-FR" sz="1600" dirty="0" err="1"/>
              <a:t>+t</a:t>
            </a:r>
            <a:r>
              <a:rPr lang="fr-FR" sz="1600" baseline="-25000" dirty="0" err="1"/>
              <a:t>pdff</a:t>
            </a:r>
            <a:r>
              <a:rPr lang="fr-FR" sz="1600" dirty="0" err="1"/>
              <a:t>+t</a:t>
            </a:r>
            <a:r>
              <a:rPr lang="fr-FR" sz="1600" baseline="-25000" dirty="0" err="1"/>
              <a:t>setupff</a:t>
            </a:r>
            <a:r>
              <a:rPr lang="fr-FR" sz="1600" dirty="0"/>
              <a:t>)</a:t>
            </a:r>
          </a:p>
          <a:p>
            <a:endParaRPr lang="fr-FR" sz="140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1F02C48-269F-4B26-A509-6968534B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8221" y="1628800"/>
            <a:ext cx="3107558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9AEC3AC-7C42-451A-93C0-F17DF8A88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842845"/>
            <a:ext cx="9144000" cy="4525963"/>
          </a:xfrm>
        </p:spPr>
        <p:txBody>
          <a:bodyPr/>
          <a:lstStyle/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b="1" dirty="0" err="1"/>
              <a:t>Clock</a:t>
            </a:r>
            <a:r>
              <a:rPr lang="fr-FR" sz="1800" b="1" dirty="0"/>
              <a:t> </a:t>
            </a:r>
            <a:r>
              <a:rPr lang="fr-FR" sz="1800" b="1" dirty="0" err="1"/>
              <a:t>jitter</a:t>
            </a:r>
            <a:r>
              <a:rPr lang="fr-FR" sz="1800" b="1" dirty="0"/>
              <a:t>: </a:t>
            </a:r>
            <a:r>
              <a:rPr lang="fr-FR" sz="1800" dirty="0" err="1"/>
              <a:t>instantanous</a:t>
            </a:r>
            <a:r>
              <a:rPr lang="fr-FR" sz="1800" dirty="0"/>
              <a:t> variation of the </a:t>
            </a:r>
            <a:r>
              <a:rPr lang="fr-FR" sz="1800" dirty="0" err="1"/>
              <a:t>clock</a:t>
            </a:r>
            <a:r>
              <a:rPr lang="fr-FR" sz="1800" dirty="0"/>
              <a:t> </a:t>
            </a:r>
            <a:r>
              <a:rPr lang="fr-FR" sz="1800" dirty="0" err="1"/>
              <a:t>frequency</a:t>
            </a:r>
            <a:r>
              <a:rPr lang="fr-FR" sz="1800" dirty="0"/>
              <a:t> </a:t>
            </a:r>
            <a:r>
              <a:rPr lang="fr-FR" sz="1800" dirty="0" err="1"/>
              <a:t>around</a:t>
            </a:r>
            <a:r>
              <a:rPr lang="fr-FR" sz="1800" dirty="0"/>
              <a:t> </a:t>
            </a:r>
            <a:r>
              <a:rPr lang="fr-FR" sz="1800" dirty="0" err="1"/>
              <a:t>its</a:t>
            </a:r>
            <a:r>
              <a:rPr lang="fr-FR" sz="1800" dirty="0"/>
              <a:t> nominal value (</a:t>
            </a:r>
            <a:r>
              <a:rPr lang="fr-FR" sz="1800" dirty="0" err="1"/>
              <a:t>zero</a:t>
            </a:r>
            <a:r>
              <a:rPr lang="fr-FR" sz="1800" dirty="0"/>
              <a:t> in an </a:t>
            </a:r>
            <a:r>
              <a:rPr lang="fr-FR" sz="1800" dirty="0" err="1"/>
              <a:t>ideal</a:t>
            </a:r>
            <a:r>
              <a:rPr lang="fr-FR" sz="1800" dirty="0"/>
              <a:t> world).</a:t>
            </a:r>
          </a:p>
          <a:p>
            <a:r>
              <a:rPr lang="fr-FR" sz="1800" dirty="0"/>
              <a:t>Must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taken</a:t>
            </a:r>
            <a:r>
              <a:rPr lang="fr-FR" sz="1800" dirty="0"/>
              <a:t> </a:t>
            </a:r>
            <a:r>
              <a:rPr lang="fr-FR" sz="1800" dirty="0" err="1"/>
              <a:t>into</a:t>
            </a:r>
            <a:r>
              <a:rPr lang="fr-FR" sz="1800" dirty="0"/>
              <a:t> </a:t>
            </a:r>
            <a:r>
              <a:rPr lang="fr-FR" sz="1800" dirty="0" err="1"/>
              <a:t>account</a:t>
            </a:r>
            <a:r>
              <a:rPr lang="fr-FR" sz="1800" dirty="0"/>
              <a:t> to </a:t>
            </a:r>
            <a:r>
              <a:rPr lang="fr-FR" sz="1800" dirty="0" err="1"/>
              <a:t>guarantee</a:t>
            </a:r>
            <a:r>
              <a:rPr lang="fr-FR" sz="1800" dirty="0"/>
              <a:t> the correct </a:t>
            </a:r>
            <a:r>
              <a:rPr lang="fr-FR" sz="1800" dirty="0" err="1"/>
              <a:t>functionning</a:t>
            </a:r>
            <a:r>
              <a:rPr lang="fr-FR" sz="1800" dirty="0"/>
              <a:t> of the circuit, </a:t>
            </a:r>
            <a:r>
              <a:rPr lang="fr-FR" sz="1800" dirty="0" err="1"/>
              <a:t>especially</a:t>
            </a:r>
            <a:r>
              <a:rPr lang="fr-FR" sz="1800" dirty="0"/>
              <a:t> in PVT corner cases.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A28687-C6CE-4E02-A949-6DD3B0254C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608" y="833929"/>
            <a:ext cx="6480720" cy="17309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3F87A5A-3103-4D48-82AB-FAC6502EA9A3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19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C0DFD7-4496-4235-A139-BDCDA990C130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35B7B81-33E1-4452-BE9E-791B9F05483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jitter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322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07F950C-C62B-44BA-AC04-B0FEF2980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10" y="720080"/>
            <a:ext cx="9124090" cy="5301208"/>
          </a:xfrm>
        </p:spPr>
        <p:txBody>
          <a:bodyPr/>
          <a:lstStyle/>
          <a:p>
            <a:endParaRPr lang="fr-FR" sz="1800" dirty="0"/>
          </a:p>
          <a:p>
            <a:r>
              <a:rPr lang="fr-FR" sz="1800" b="1" dirty="0" err="1"/>
              <a:t>Clock</a:t>
            </a:r>
            <a:r>
              <a:rPr lang="fr-FR" sz="1800" b="1" dirty="0"/>
              <a:t> </a:t>
            </a:r>
            <a:r>
              <a:rPr lang="fr-FR" sz="1800" b="1" dirty="0" err="1"/>
              <a:t>gating</a:t>
            </a:r>
            <a:r>
              <a:rPr lang="fr-FR" sz="1800" b="1" dirty="0"/>
              <a:t>: </a:t>
            </a:r>
            <a:r>
              <a:rPr lang="fr-FR" sz="1800" dirty="0" err="1"/>
              <a:t>disabling</a:t>
            </a:r>
            <a:r>
              <a:rPr lang="fr-FR" sz="1800" dirty="0"/>
              <a:t> the </a:t>
            </a:r>
            <a:r>
              <a:rPr lang="fr-FR" sz="1800" dirty="0" err="1"/>
              <a:t>clock</a:t>
            </a:r>
            <a:r>
              <a:rPr lang="fr-FR" sz="1800" dirty="0"/>
              <a:t> for </a:t>
            </a:r>
            <a:r>
              <a:rPr lang="fr-FR" sz="1800" dirty="0" err="1"/>
              <a:t>low</a:t>
            </a:r>
            <a:r>
              <a:rPr lang="fr-FR" sz="1800" dirty="0"/>
              <a:t> power </a:t>
            </a:r>
            <a:r>
              <a:rPr lang="fr-FR" sz="1800" dirty="0" err="1"/>
              <a:t>consumption</a:t>
            </a:r>
            <a:r>
              <a:rPr lang="fr-FR" sz="1800" dirty="0"/>
              <a:t> </a:t>
            </a:r>
            <a:r>
              <a:rPr lang="fr-FR" sz="1800" b="1" dirty="0" err="1"/>
              <a:t>using</a:t>
            </a:r>
            <a:r>
              <a:rPr lang="fr-FR" sz="1800" b="1" dirty="0"/>
              <a:t> a </a:t>
            </a:r>
            <a:r>
              <a:rPr lang="fr-FR" sz="1800" b="1" dirty="0" err="1"/>
              <a:t>clock</a:t>
            </a:r>
            <a:r>
              <a:rPr lang="fr-FR" sz="1800" b="1" dirty="0"/>
              <a:t> enable signal.</a:t>
            </a:r>
          </a:p>
          <a:p>
            <a:endParaRPr lang="fr-FR" sz="900" b="1" dirty="0"/>
          </a:p>
          <a:p>
            <a:r>
              <a:rPr lang="fr-FR" sz="1800" b="1" dirty="0"/>
              <a:t>NEVER GATE THE CLOCK WITH LOGIC GATES! </a:t>
            </a:r>
            <a:r>
              <a:rPr lang="fr-FR" sz="1800" dirty="0"/>
              <a:t>The </a:t>
            </a:r>
            <a:r>
              <a:rPr lang="fr-FR" sz="1800" dirty="0" err="1"/>
              <a:t>clock</a:t>
            </a:r>
            <a:r>
              <a:rPr lang="fr-FR" sz="1800" dirty="0"/>
              <a:t> signal </a:t>
            </a:r>
            <a:r>
              <a:rPr lang="fr-FR" sz="1800" dirty="0" err="1"/>
              <a:t>would</a:t>
            </a:r>
            <a:r>
              <a:rPr lang="fr-FR" sz="1800" dirty="0"/>
              <a:t> </a:t>
            </a:r>
            <a:r>
              <a:rPr lang="fr-FR" sz="1800" dirty="0" err="1"/>
              <a:t>become</a:t>
            </a:r>
            <a:r>
              <a:rPr lang="fr-FR" sz="1800" dirty="0"/>
              <a:t> </a:t>
            </a:r>
            <a:r>
              <a:rPr lang="fr-FR" sz="1800" dirty="0" err="1"/>
              <a:t>unpredictable</a:t>
            </a:r>
            <a:r>
              <a:rPr lang="fr-FR" sz="1800" dirty="0"/>
              <a:t>, </a:t>
            </a:r>
            <a:r>
              <a:rPr lang="fr-FR" sz="1800" dirty="0" err="1"/>
              <a:t>unprotected</a:t>
            </a:r>
            <a:r>
              <a:rPr lang="fr-FR" sz="1800" dirty="0"/>
              <a:t> (out of </a:t>
            </a:r>
            <a:r>
              <a:rPr lang="fr-FR" sz="1800" dirty="0" err="1"/>
              <a:t>its</a:t>
            </a:r>
            <a:r>
              <a:rPr lang="fr-FR" sz="1800" dirty="0"/>
              <a:t> </a:t>
            </a:r>
            <a:r>
              <a:rPr lang="fr-FR" sz="1800" dirty="0" err="1"/>
              <a:t>clock</a:t>
            </a:r>
            <a:r>
              <a:rPr lang="fr-FR" sz="1800" dirty="0"/>
              <a:t> </a:t>
            </a:r>
            <a:r>
              <a:rPr lang="fr-FR" sz="1800" dirty="0" err="1"/>
              <a:t>tree</a:t>
            </a:r>
            <a:r>
              <a:rPr lang="fr-FR" sz="1800" dirty="0"/>
              <a:t>), the </a:t>
            </a:r>
            <a:r>
              <a:rPr lang="fr-FR" sz="1800" dirty="0" err="1"/>
              <a:t>clock</a:t>
            </a:r>
            <a:r>
              <a:rPr lang="fr-FR" sz="1800" dirty="0"/>
              <a:t> </a:t>
            </a:r>
            <a:r>
              <a:rPr lang="fr-FR" sz="1800" dirty="0" err="1"/>
              <a:t>skew</a:t>
            </a:r>
            <a:r>
              <a:rPr lang="fr-FR" sz="1800" dirty="0"/>
              <a:t> </a:t>
            </a:r>
            <a:r>
              <a:rPr lang="fr-FR" sz="1800" dirty="0" err="1"/>
              <a:t>would</a:t>
            </a:r>
            <a:r>
              <a:rPr lang="fr-FR" sz="1800" dirty="0"/>
              <a:t> </a:t>
            </a:r>
            <a:r>
              <a:rPr lang="fr-FR" sz="1800" dirty="0" err="1"/>
              <a:t>increase</a:t>
            </a:r>
            <a:r>
              <a:rPr lang="fr-FR" sz="1800" dirty="0"/>
              <a:t> and the max </a:t>
            </a:r>
            <a:r>
              <a:rPr lang="fr-FR" sz="1800" dirty="0" err="1"/>
              <a:t>frequency</a:t>
            </a:r>
            <a:r>
              <a:rPr lang="fr-FR" sz="1800" dirty="0"/>
              <a:t> </a:t>
            </a:r>
            <a:r>
              <a:rPr lang="fr-FR" sz="1800" dirty="0" err="1"/>
              <a:t>calculation</a:t>
            </a:r>
            <a:r>
              <a:rPr lang="fr-FR" sz="1800" dirty="0"/>
              <a:t> </a:t>
            </a:r>
            <a:r>
              <a:rPr lang="fr-FR" sz="1800" dirty="0" err="1"/>
              <a:t>would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inaccurate</a:t>
            </a:r>
            <a:r>
              <a:rPr lang="fr-FR" sz="1800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E460F08-F7E4-4E0A-9D62-A1C54E2FB152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20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297D0F6-A82B-442A-8889-BEB69C86F34E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7EA9D4E-CF73-4B1F-9702-3DFF67492B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gating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56A419F-BF12-4F8D-8ED2-EF8BEFBE0412}"/>
              </a:ext>
            </a:extLst>
          </p:cNvPr>
          <p:cNvGrpSpPr/>
          <p:nvPr/>
        </p:nvGrpSpPr>
        <p:grpSpPr>
          <a:xfrm>
            <a:off x="2576662" y="2924944"/>
            <a:ext cx="4031392" cy="2664296"/>
            <a:chOff x="2576662" y="2924944"/>
            <a:chExt cx="4031392" cy="2664296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22BBAE93-DA3E-47AB-A18A-F98A1D33A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6662" y="3212976"/>
              <a:ext cx="4010585" cy="1762371"/>
            </a:xfrm>
            <a:prstGeom prst="rect">
              <a:avLst/>
            </a:prstGeom>
          </p:spPr>
        </p:pic>
        <p:sp>
          <p:nvSpPr>
            <p:cNvPr id="13" name="Interdiction 12">
              <a:extLst>
                <a:ext uri="{FF2B5EF4-FFF2-40B4-BE49-F238E27FC236}">
                  <a16:creationId xmlns:a16="http://schemas.microsoft.com/office/drawing/2014/main" id="{ACF708DC-5073-43AB-BEE4-7949F8A7973E}"/>
                </a:ext>
              </a:extLst>
            </p:cNvPr>
            <p:cNvSpPr/>
            <p:nvPr/>
          </p:nvSpPr>
          <p:spPr>
            <a:xfrm rot="10800000">
              <a:off x="2576662" y="2924944"/>
              <a:ext cx="4031392" cy="2664296"/>
            </a:xfrm>
            <a:prstGeom prst="noSmoking">
              <a:avLst>
                <a:gd name="adj" fmla="val 14074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16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DA29357-7E43-47A0-A99F-0FA8147D7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7414"/>
            <a:ext cx="9144000" cy="5291363"/>
          </a:xfrm>
        </p:spPr>
        <p:txBody>
          <a:bodyPr/>
          <a:lstStyle/>
          <a:p>
            <a:endParaRPr lang="fr-FR" sz="1800" dirty="0"/>
          </a:p>
          <a:p>
            <a:r>
              <a:rPr lang="fr-FR" sz="1800" dirty="0"/>
              <a:t>To design a </a:t>
            </a:r>
            <a:r>
              <a:rPr lang="fr-FR" sz="1800" dirty="0" err="1"/>
              <a:t>fully</a:t>
            </a:r>
            <a:r>
              <a:rPr lang="fr-FR" sz="1800" dirty="0"/>
              <a:t> </a:t>
            </a:r>
            <a:r>
              <a:rPr lang="fr-FR" sz="1800" dirty="0" err="1"/>
              <a:t>synchronous</a:t>
            </a:r>
            <a:r>
              <a:rPr lang="fr-FR" sz="1800" dirty="0"/>
              <a:t> circuit, </a:t>
            </a:r>
            <a:r>
              <a:rPr lang="fr-FR" sz="1800" b="1" dirty="0"/>
              <a:t>inputs must </a:t>
            </a:r>
            <a:r>
              <a:rPr lang="fr-FR" sz="1800" b="1" dirty="0" err="1"/>
              <a:t>be</a:t>
            </a:r>
            <a:r>
              <a:rPr lang="fr-FR" sz="1800" b="1" dirty="0"/>
              <a:t> </a:t>
            </a:r>
            <a:r>
              <a:rPr lang="fr-FR" sz="1800" b="1" dirty="0" err="1"/>
              <a:t>synchronized</a:t>
            </a:r>
            <a:r>
              <a:rPr lang="fr-FR" sz="1800" b="1" dirty="0"/>
              <a:t> to the </a:t>
            </a:r>
            <a:r>
              <a:rPr lang="fr-FR" sz="1800" b="1" dirty="0" err="1"/>
              <a:t>clock</a:t>
            </a:r>
            <a:r>
              <a:rPr lang="fr-FR" sz="1800" dirty="0"/>
              <a:t>. </a:t>
            </a:r>
            <a:br>
              <a:rPr lang="fr-FR" sz="1800" dirty="0"/>
            </a:br>
            <a:r>
              <a:rPr lang="fr-FR" sz="1800" dirty="0"/>
              <a:t>To do </a:t>
            </a:r>
            <a:r>
              <a:rPr lang="fr-FR" sz="1800" dirty="0" err="1"/>
              <a:t>so</a:t>
            </a:r>
            <a:r>
              <a:rPr lang="fr-FR" sz="1800" dirty="0"/>
              <a:t>, flip-flops must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used</a:t>
            </a:r>
            <a:r>
              <a:rPr lang="fr-FR" sz="1800" dirty="0"/>
              <a:t> at the circuit inputs.</a:t>
            </a:r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r>
              <a:rPr lang="en-US" sz="1800" dirty="0"/>
              <a:t>In a real world, no knowledge on when the input signal arrives.</a:t>
            </a:r>
          </a:p>
          <a:p>
            <a:pPr lvl="1"/>
            <a:r>
              <a:rPr lang="en-US" sz="1600" dirty="0"/>
              <a:t>Possible setup/hold time violation </a:t>
            </a:r>
          </a:p>
          <a:p>
            <a:pPr lvl="1"/>
            <a:r>
              <a:rPr lang="en-US" sz="1600" dirty="0"/>
              <a:t>Metastability</a:t>
            </a:r>
          </a:p>
          <a:p>
            <a:pPr lvl="1"/>
            <a:r>
              <a:rPr lang="en-US" sz="1600" dirty="0"/>
              <a:t>No guarantee that the input is</a:t>
            </a:r>
            <a:br>
              <a:rPr lang="en-US" sz="1600" dirty="0"/>
            </a:br>
            <a:r>
              <a:rPr lang="en-US" sz="1600" dirty="0"/>
              <a:t>correctly propagated</a:t>
            </a:r>
          </a:p>
          <a:p>
            <a:endParaRPr lang="fr-FR" sz="1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46589D-74A6-469A-A1A5-F671FF838F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552" y="7389440"/>
            <a:ext cx="7822642" cy="118621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4E580DB-B822-4174-87B4-BC640EFB6D72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21 / 66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68AE7A2-2F33-4FBF-AFE9-80AEFCAFC070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D47CD6DF-12D2-4F73-A82B-6AA01BB20BA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90268FA-2F69-4C52-9772-3758B2F81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1760" y="1606657"/>
            <a:ext cx="3797842" cy="1766438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665CEF4A-46EE-40FE-9001-C62407CD96A1}"/>
              </a:ext>
            </a:extLst>
          </p:cNvPr>
          <p:cNvGrpSpPr/>
          <p:nvPr/>
        </p:nvGrpSpPr>
        <p:grpSpPr>
          <a:xfrm>
            <a:off x="3956612" y="3821992"/>
            <a:ext cx="4811191" cy="1766439"/>
            <a:chOff x="2522554" y="3686333"/>
            <a:chExt cx="5839640" cy="2144036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787F7FA-4290-4FF6-A284-13EF02894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22554" y="3686335"/>
              <a:ext cx="5839640" cy="2114845"/>
            </a:xfrm>
            <a:prstGeom prst="rect">
              <a:avLst/>
            </a:prstGeom>
          </p:spPr>
        </p:pic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9F857106-1198-4576-901E-A15C8AC2A345}"/>
                </a:ext>
              </a:extLst>
            </p:cNvPr>
            <p:cNvCxnSpPr>
              <a:cxnSpLocks/>
            </p:cNvCxnSpPr>
            <p:nvPr/>
          </p:nvCxnSpPr>
          <p:spPr>
            <a:xfrm>
              <a:off x="3536124" y="3686335"/>
              <a:ext cx="0" cy="2114845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8ACA4676-5E03-4295-A6B2-45B2D0FB2761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3686335"/>
              <a:ext cx="0" cy="2114845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D46AC9B2-5C80-4592-B7F6-42CFAC03193B}"/>
                </a:ext>
              </a:extLst>
            </p:cNvPr>
            <p:cNvCxnSpPr>
              <a:cxnSpLocks/>
            </p:cNvCxnSpPr>
            <p:nvPr/>
          </p:nvCxnSpPr>
          <p:spPr>
            <a:xfrm>
              <a:off x="5493356" y="3715524"/>
              <a:ext cx="0" cy="2114845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BB98B8D-060D-450E-9962-BB7E32BD2844}"/>
                </a:ext>
              </a:extLst>
            </p:cNvPr>
            <p:cNvCxnSpPr>
              <a:cxnSpLocks/>
            </p:cNvCxnSpPr>
            <p:nvPr/>
          </p:nvCxnSpPr>
          <p:spPr>
            <a:xfrm>
              <a:off x="6516216" y="3686334"/>
              <a:ext cx="0" cy="2114845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62FF57B7-5A52-4C8E-810C-FDAC864EEA4D}"/>
                </a:ext>
              </a:extLst>
            </p:cNvPr>
            <p:cNvCxnSpPr>
              <a:cxnSpLocks/>
            </p:cNvCxnSpPr>
            <p:nvPr/>
          </p:nvCxnSpPr>
          <p:spPr>
            <a:xfrm>
              <a:off x="7552092" y="3686333"/>
              <a:ext cx="0" cy="2114845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038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D9EF7C-A754-4E7C-908C-4F3E9EDD8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5229200"/>
          </a:xfrm>
        </p:spPr>
        <p:txBody>
          <a:bodyPr/>
          <a:lstStyle/>
          <a:p>
            <a:endParaRPr lang="fr-FR" dirty="0"/>
          </a:p>
          <a:p>
            <a:r>
              <a:rPr lang="fr-FR" sz="1800" dirty="0" err="1"/>
              <a:t>Occurs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a </a:t>
            </a:r>
            <a:r>
              <a:rPr lang="fr-FR" sz="1800" b="1" dirty="0"/>
              <a:t>setup/</a:t>
            </a:r>
            <a:r>
              <a:rPr lang="fr-FR" sz="1800" b="1" dirty="0" err="1"/>
              <a:t>hold</a:t>
            </a:r>
            <a:r>
              <a:rPr lang="fr-FR" sz="1800" b="1" dirty="0"/>
              <a:t> time violation</a:t>
            </a:r>
            <a:r>
              <a:rPr lang="fr-FR" sz="1800" dirty="0"/>
              <a:t>, </a:t>
            </a:r>
            <a:r>
              <a:rPr lang="fr-FR" sz="1800" dirty="0" err="1"/>
              <a:t>leading</a:t>
            </a:r>
            <a:r>
              <a:rPr lang="fr-FR" sz="1800" dirty="0"/>
              <a:t> in the output </a:t>
            </a:r>
            <a:r>
              <a:rPr lang="fr-FR" sz="1800" dirty="0" err="1"/>
              <a:t>settling</a:t>
            </a:r>
            <a:r>
              <a:rPr lang="fr-FR" sz="1800" dirty="0"/>
              <a:t> in an </a:t>
            </a:r>
            <a:r>
              <a:rPr lang="fr-FR" sz="1800" dirty="0" err="1"/>
              <a:t>unknown</a:t>
            </a:r>
            <a:r>
              <a:rPr lang="fr-FR" sz="1800" dirty="0"/>
              <a:t> value </a:t>
            </a:r>
            <a:r>
              <a:rPr lang="fr-FR" sz="1800" dirty="0" err="1"/>
              <a:t>after</a:t>
            </a:r>
            <a:r>
              <a:rPr lang="fr-FR" sz="1800" dirty="0"/>
              <a:t> an </a:t>
            </a:r>
            <a:r>
              <a:rPr lang="fr-FR" sz="1800" dirty="0" err="1"/>
              <a:t>unspecified</a:t>
            </a:r>
            <a:r>
              <a:rPr lang="fr-FR" sz="1800" dirty="0"/>
              <a:t> time.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17CDE6-26F2-4077-BE71-0BCDBD52F7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280" y="2242612"/>
            <a:ext cx="8195301" cy="27754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B1CC869-36EC-42C6-8202-3E6A82FDD435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22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18FB658-27B3-47E6-AA0D-F92DBA048549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4FAA26F-92C0-46DB-AB39-F45F0D8A7B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Metastability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685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9461E70-ECD4-4E94-8433-C4620B4F0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934628"/>
            <a:ext cx="9144000" cy="4988744"/>
          </a:xfrm>
        </p:spPr>
        <p:txBody>
          <a:bodyPr/>
          <a:lstStyle/>
          <a:p>
            <a:pPr marL="5295900" indent="-361950"/>
            <a:endParaRPr lang="fr-FR" sz="2000" dirty="0"/>
          </a:p>
          <a:p>
            <a:pPr marL="5295900" indent="-361950"/>
            <a:r>
              <a:rPr lang="fr-FR" sz="1800" dirty="0"/>
              <a:t>If the </a:t>
            </a:r>
            <a:r>
              <a:rPr lang="fr-FR" sz="1800" dirty="0" err="1"/>
              <a:t>synchronized</a:t>
            </a:r>
            <a:r>
              <a:rPr lang="fr-FR" sz="1800" dirty="0"/>
              <a:t> input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metastable</a:t>
            </a:r>
            <a:r>
              <a:rPr lang="fr-FR" sz="1800" dirty="0"/>
              <a:t>, </a:t>
            </a:r>
            <a:r>
              <a:rPr lang="fr-FR" sz="1800" dirty="0" err="1"/>
              <a:t>it</a:t>
            </a:r>
            <a:r>
              <a:rPr lang="fr-FR" sz="1800" dirty="0"/>
              <a:t> value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unknown</a:t>
            </a:r>
            <a:r>
              <a:rPr lang="fr-FR" sz="1800" dirty="0"/>
              <a:t> (and </a:t>
            </a:r>
            <a:r>
              <a:rPr lang="fr-FR" sz="1800" dirty="0" err="1"/>
              <a:t>cannot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processed</a:t>
            </a:r>
            <a:r>
              <a:rPr lang="fr-FR" sz="1800" dirty="0"/>
              <a:t> by the circuit) </a:t>
            </a:r>
            <a:r>
              <a:rPr lang="fr-FR" sz="1800" dirty="0" err="1"/>
              <a:t>until</a:t>
            </a:r>
            <a:r>
              <a:rPr lang="fr-FR" sz="1800" dirty="0"/>
              <a:t> a second </a:t>
            </a:r>
            <a:r>
              <a:rPr lang="fr-FR" sz="1800" dirty="0" err="1"/>
              <a:t>clock</a:t>
            </a:r>
            <a:r>
              <a:rPr lang="fr-FR" sz="1800" dirty="0"/>
              <a:t> </a:t>
            </a:r>
            <a:r>
              <a:rPr lang="fr-FR" sz="1800" dirty="0" err="1"/>
              <a:t>edge</a:t>
            </a:r>
            <a:r>
              <a:rPr lang="fr-FR" sz="1800" dirty="0"/>
              <a:t>.</a:t>
            </a:r>
          </a:p>
          <a:p>
            <a:pPr marL="5295900" indent="-361950"/>
            <a:endParaRPr lang="fr-FR" sz="900" dirty="0"/>
          </a:p>
          <a:p>
            <a:pPr marL="5295900" indent="-361950"/>
            <a:r>
              <a:rPr lang="fr-FR" sz="1800" dirty="0"/>
              <a:t>The </a:t>
            </a:r>
            <a:r>
              <a:rPr lang="fr-FR" sz="1800" dirty="0" err="1"/>
              <a:t>clock</a:t>
            </a:r>
            <a:r>
              <a:rPr lang="fr-FR" sz="1800" dirty="0"/>
              <a:t> must </a:t>
            </a:r>
            <a:r>
              <a:rPr lang="fr-FR" sz="1800" dirty="0" err="1"/>
              <a:t>be</a:t>
            </a:r>
            <a:r>
              <a:rPr lang="fr-FR" sz="1800" dirty="0"/>
              <a:t> at least </a:t>
            </a:r>
            <a:r>
              <a:rPr lang="fr-FR" sz="1800" dirty="0" err="1"/>
              <a:t>twice</a:t>
            </a:r>
            <a:r>
              <a:rPr lang="fr-FR" sz="1800" dirty="0"/>
              <a:t> as fast as the input changes.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3F3F26-5499-4D56-AF45-DED2F310F6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334" y="917116"/>
            <a:ext cx="3957666" cy="498874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4312EB-EAC8-4229-92AF-7399C2D28C68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23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C86042-A613-4C76-AF6C-BF87DDC3E080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CAB202D-BBCD-45EF-9A32-5F4E361B24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Metastability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8374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DE3DB72-A459-499C-9853-B1677943C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908720"/>
            <a:ext cx="9144000" cy="5112568"/>
          </a:xfrm>
        </p:spPr>
        <p:txBody>
          <a:bodyPr/>
          <a:lstStyle/>
          <a:p>
            <a:endParaRPr lang="fr-FR" sz="1800" dirty="0"/>
          </a:p>
          <a:p>
            <a:r>
              <a:rPr lang="fr-FR" sz="1800" dirty="0"/>
              <a:t>To </a:t>
            </a:r>
            <a:r>
              <a:rPr lang="fr-FR" sz="1800" dirty="0" err="1"/>
              <a:t>filter</a:t>
            </a:r>
            <a:r>
              <a:rPr lang="fr-FR" sz="1800" dirty="0"/>
              <a:t> </a:t>
            </a:r>
            <a:r>
              <a:rPr lang="fr-FR" sz="1800" dirty="0" err="1"/>
              <a:t>metastability</a:t>
            </a:r>
            <a:r>
              <a:rPr lang="fr-FR" sz="1800" dirty="0"/>
              <a:t>, a second flip-flop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added</a:t>
            </a:r>
            <a:r>
              <a:rPr lang="fr-FR" sz="1800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4467EB-7879-42D5-8BB2-3589351481C4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24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4B62AE-D681-4FE6-B2D0-2615A3A59AC5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7A8754F-BF4F-45D6-B47F-1973B15A03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techniques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FC5DEA-56B2-490A-9CF8-607C58275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9546" y="2221818"/>
            <a:ext cx="5839640" cy="248637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DECD919-D7F4-4C15-95DD-9859FF93429F}"/>
              </a:ext>
            </a:extLst>
          </p:cNvPr>
          <p:cNvSpPr/>
          <p:nvPr/>
        </p:nvSpPr>
        <p:spPr>
          <a:xfrm>
            <a:off x="4355976" y="2852936"/>
            <a:ext cx="1152128" cy="122413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835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F0CCB13-F3E2-4A6B-AA51-C9A131033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2154" y="720080"/>
            <a:ext cx="9156154" cy="5301208"/>
          </a:xfrm>
        </p:spPr>
        <p:txBody>
          <a:bodyPr/>
          <a:lstStyle/>
          <a:p>
            <a:endParaRPr lang="fr-FR" sz="1800" dirty="0"/>
          </a:p>
          <a:p>
            <a:r>
              <a:rPr lang="fr-FR" sz="1800" dirty="0"/>
              <a:t>An input must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synchronized</a:t>
            </a:r>
            <a:r>
              <a:rPr lang="fr-FR" sz="1800" dirty="0"/>
              <a:t> </a:t>
            </a:r>
            <a:r>
              <a:rPr lang="fr-FR" sz="1800" b="1" dirty="0" err="1"/>
              <a:t>only</a:t>
            </a:r>
            <a:r>
              <a:rPr lang="fr-FR" sz="1800" b="1" dirty="0"/>
              <a:t> in one place.</a:t>
            </a:r>
          </a:p>
          <a:p>
            <a:endParaRPr lang="fr-FR" sz="900" dirty="0"/>
          </a:p>
          <a:p>
            <a:r>
              <a:rPr lang="fr-FR" sz="1800" dirty="0"/>
              <a:t>If not, </a:t>
            </a:r>
            <a:r>
              <a:rPr lang="fr-FR" sz="1800" dirty="0" err="1"/>
              <a:t>different</a:t>
            </a:r>
            <a:r>
              <a:rPr lang="fr-FR" sz="1800" dirty="0"/>
              <a:t> propagation times to the flip-flops, </a:t>
            </a:r>
            <a:r>
              <a:rPr lang="fr-FR" sz="1800" dirty="0" err="1"/>
              <a:t>through</a:t>
            </a:r>
            <a:r>
              <a:rPr lang="fr-FR" sz="1800" dirty="0"/>
              <a:t> </a:t>
            </a:r>
            <a:r>
              <a:rPr lang="fr-FR" sz="1800" dirty="0" err="1"/>
              <a:t>it</a:t>
            </a:r>
            <a:r>
              <a:rPr lang="fr-FR" sz="1800" dirty="0"/>
              <a:t> and to the </a:t>
            </a:r>
            <a:r>
              <a:rPr lang="fr-FR" sz="1800" dirty="0" err="1"/>
              <a:t>following</a:t>
            </a:r>
            <a:r>
              <a:rPr lang="fr-FR" sz="1800" dirty="0"/>
              <a:t> </a:t>
            </a:r>
            <a:r>
              <a:rPr lang="fr-FR" sz="1800" dirty="0" err="1"/>
              <a:t>synchronous</a:t>
            </a:r>
            <a:r>
              <a:rPr lang="fr-FR" sz="1800" dirty="0"/>
              <a:t> system </a:t>
            </a:r>
            <a:r>
              <a:rPr lang="fr-FR" sz="1800" dirty="0" err="1"/>
              <a:t>may</a:t>
            </a:r>
            <a:r>
              <a:rPr lang="fr-FR" sz="1800" dirty="0"/>
              <a:t> lead to </a:t>
            </a:r>
            <a:r>
              <a:rPr lang="fr-FR" sz="1800" b="1" dirty="0" err="1"/>
              <a:t>metastability</a:t>
            </a:r>
            <a:r>
              <a:rPr lang="fr-FR" sz="1800" b="1" dirty="0"/>
              <a:t>, </a:t>
            </a:r>
            <a:r>
              <a:rPr lang="fr-FR" sz="1800" b="1" dirty="0" err="1"/>
              <a:t>hazard</a:t>
            </a:r>
            <a:r>
              <a:rPr lang="fr-FR" sz="1800" b="1" dirty="0"/>
              <a:t> and/or oscillations</a:t>
            </a:r>
            <a:r>
              <a:rPr lang="fr-FR" sz="1800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8E5B5D-7F96-432A-A586-DF9F429CC04E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25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E93926-DA71-4816-B42F-EBC522067789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83A9EA0-9D47-41E4-A867-15ADED8110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Reliable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techniques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98EFCE0-D83D-49A3-A3ED-21EBDBB95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446" y="2420888"/>
            <a:ext cx="4686954" cy="3391373"/>
          </a:xfrm>
          <a:prstGeom prst="rect">
            <a:avLst/>
          </a:prstGeom>
        </p:spPr>
      </p:pic>
      <p:sp>
        <p:nvSpPr>
          <p:cNvPr id="12" name="Interdiction 11">
            <a:extLst>
              <a:ext uri="{FF2B5EF4-FFF2-40B4-BE49-F238E27FC236}">
                <a16:creationId xmlns:a16="http://schemas.microsoft.com/office/drawing/2014/main" id="{F3424E16-2CF1-4E83-8171-A7C30DE4F3B4}"/>
              </a:ext>
            </a:extLst>
          </p:cNvPr>
          <p:cNvSpPr/>
          <p:nvPr/>
        </p:nvSpPr>
        <p:spPr>
          <a:xfrm rot="10800000">
            <a:off x="1914982" y="2294242"/>
            <a:ext cx="5301882" cy="3503947"/>
          </a:xfrm>
          <a:prstGeom prst="noSmoking">
            <a:avLst>
              <a:gd name="adj" fmla="val 14074"/>
            </a:avLst>
          </a:prstGeom>
          <a:solidFill>
            <a:srgbClr val="FF000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31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664646C8-037F-4C11-B1E1-1FF0D391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268" y="748308"/>
                <a:ext cx="9136732" cy="5272980"/>
              </a:xfrm>
            </p:spPr>
            <p:txBody>
              <a:bodyPr/>
              <a:lstStyle/>
              <a:p>
                <a:pPr algn="l"/>
                <a:endParaRPr lang="fr-FR" sz="1800" b="0" i="0" u="none" strike="noStrike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fr-FR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It </a:t>
                </a:r>
                <a:r>
                  <a:rPr lang="fr-FR" sz="1800" b="0" i="0" u="none" strike="noStrike" baseline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fr-FR" sz="1800" b="0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possible to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determine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statistically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average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between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two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possible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synchronization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error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algn="l"/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higher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result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better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synchronization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-time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between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failure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(MTBF)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propagation delay slack of the flip-flop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longer the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slack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smaller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risk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setup/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hold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time violation and the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less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metastability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may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occur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algn="l"/>
                <a:endParaRPr lang="fr-FR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15963" indent="92075" algn="just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𝑀𝑇𝐵𝐹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fr-F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	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	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propagation delay slack of the flip-flop </a:t>
                </a:r>
              </a:p>
              <a:p>
                <a:pPr marL="715963" indent="92075" algn="just">
                  <a:spcBef>
                    <a:spcPts val="0"/>
                  </a:spcBef>
                  <a:buNone/>
                </a:pP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	f the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frequency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te flip-flop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clock</a:t>
                </a:r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519238" indent="0" algn="just">
                  <a:spcBef>
                    <a:spcPts val="0"/>
                  </a:spcBef>
                  <a:buNone/>
                </a:pP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α the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async.input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changes par 					second in flip-flop input</a:t>
                </a:r>
              </a:p>
              <a:p>
                <a:pPr marL="1519238" indent="0" algn="just">
                  <a:spcBef>
                    <a:spcPts val="0"/>
                  </a:spcBef>
                  <a:buNone/>
                </a:pP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				T</a:t>
                </a:r>
                <a:r>
                  <a:rPr lang="fr-FR" sz="1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constants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depending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flip-flop 					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electrical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characteristics</a:t>
                </a:r>
                <a:endParaRPr lang="fr-FR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 a 10 MHz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clock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fr-FR" sz="18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riseff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= 20 ns, T</a:t>
                </a:r>
                <a:r>
                  <a:rPr lang="fr-FR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 0.4 sec, </a:t>
                </a:r>
                <a14:m>
                  <m:oMath xmlns:m="http://schemas.openxmlformats.org/officeDocument/2006/math">
                    <m:r>
                      <a:rPr lang="fr-FR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𝜏</m:t>
                    </m:r>
                  </m:oMath>
                </a14:m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=1.5 ns and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fr-FR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synchronous</a:t>
                </a:r>
                <a:r>
                  <a:rPr lang="fr-FR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input change 100,000 times per second.</a:t>
                </a:r>
              </a:p>
              <a:p>
                <a:r>
                  <a:rPr lang="en-US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18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=1/f-t</a:t>
                </a:r>
                <a:r>
                  <a:rPr lang="en-US" sz="18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 80 ns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  <a:sym typeface="Wingdings 3" panose="05040102010807070707" pitchFamily="18" charset="2"/>
                  </a:rPr>
                  <a:t>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MTBF=3,6 x 10</a:t>
                </a:r>
                <a:r>
                  <a:rPr lang="en-US" sz="18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s=11400 years !</a:t>
                </a:r>
                <a:endParaRPr lang="fr-FR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664646C8-037F-4C11-B1E1-1FF0D391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68" y="748308"/>
                <a:ext cx="9136732" cy="5272980"/>
              </a:xfrm>
              <a:blipFill>
                <a:blip r:embed="rId2"/>
                <a:stretch>
                  <a:fillRect l="-400" b="-9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D71910FB-6A95-414F-B74F-5C6310E9A9DD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26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9D6E828-29AA-41D6-BA88-0292D6238A0E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1009C46-7055-4424-A989-D6EF1EE3F10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-time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B93BC1-22E5-4EAC-BCD1-35847CCDB005}"/>
              </a:ext>
            </a:extLst>
          </p:cNvPr>
          <p:cNvSpPr/>
          <p:nvPr/>
        </p:nvSpPr>
        <p:spPr>
          <a:xfrm>
            <a:off x="683568" y="3068960"/>
            <a:ext cx="7776864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20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7740352" cy="720080"/>
          </a:xfrm>
        </p:spPr>
        <p:txBody>
          <a:bodyPr>
            <a:normAutofit/>
          </a:bodyPr>
          <a:lstStyle/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79512" y="980728"/>
            <a:ext cx="896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itchFamily="34" charset="0"/>
              <a:buChar char="•"/>
            </a:pPr>
            <a:endParaRPr lang="fr-FR" sz="20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9CC9B1-554E-4AA6-988E-135D852B92B3}"/>
              </a:ext>
            </a:extLst>
          </p:cNvPr>
          <p:cNvSpPr txBox="1"/>
          <p:nvPr/>
        </p:nvSpPr>
        <p:spPr>
          <a:xfrm>
            <a:off x="8512096" y="655022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2 / 66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EA86CF-8D20-4717-8176-D6D4DE2F5624}"/>
              </a:ext>
            </a:extLst>
          </p:cNvPr>
          <p:cNvSpPr txBox="1"/>
          <p:nvPr/>
        </p:nvSpPr>
        <p:spPr>
          <a:xfrm>
            <a:off x="4188652" y="6550222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40399084-731E-4196-9004-5CA339263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7740352" cy="5301208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fr-FR" sz="1800" b="1" dirty="0"/>
          </a:p>
          <a:p>
            <a:pPr>
              <a:spcBef>
                <a:spcPts val="0"/>
              </a:spcBef>
            </a:pPr>
            <a:r>
              <a:rPr lang="fr-FR" sz="1800" b="1" dirty="0" err="1"/>
              <a:t>Why</a:t>
            </a:r>
            <a:r>
              <a:rPr lang="fr-FR" sz="1800" b="1" dirty="0"/>
              <a:t> a </a:t>
            </a:r>
            <a:r>
              <a:rPr lang="fr-FR" sz="1800" b="1" dirty="0" err="1"/>
              <a:t>synchronous</a:t>
            </a:r>
            <a:r>
              <a:rPr lang="fr-FR" sz="1800" b="1" dirty="0"/>
              <a:t> design</a:t>
            </a:r>
          </a:p>
          <a:p>
            <a:pPr lvl="1">
              <a:spcBef>
                <a:spcPts val="0"/>
              </a:spcBef>
            </a:pPr>
            <a:r>
              <a:rPr lang="fr-FR" sz="1600" dirty="0" err="1"/>
              <a:t>Asynchronous</a:t>
            </a:r>
            <a:r>
              <a:rPr lang="fr-FR" sz="1600" dirty="0"/>
              <a:t> </a:t>
            </a:r>
            <a:r>
              <a:rPr lang="fr-FR" sz="1600" dirty="0" err="1"/>
              <a:t>flaws</a:t>
            </a:r>
            <a:r>
              <a:rPr lang="fr-FR" sz="1600" dirty="0"/>
              <a:t> : races and </a:t>
            </a:r>
            <a:r>
              <a:rPr lang="fr-FR" sz="1600" dirty="0" err="1"/>
              <a:t>hazards</a:t>
            </a:r>
            <a:endParaRPr lang="fr-FR" sz="1600" dirty="0"/>
          </a:p>
          <a:p>
            <a:pPr lvl="1">
              <a:spcBef>
                <a:spcPts val="0"/>
              </a:spcBef>
            </a:pPr>
            <a:r>
              <a:rPr lang="fr-FR" sz="1600" dirty="0" err="1"/>
              <a:t>Synchronous</a:t>
            </a:r>
            <a:r>
              <a:rPr lang="fr-FR" sz="1600" dirty="0"/>
              <a:t> system : </a:t>
            </a:r>
            <a:r>
              <a:rPr lang="fr-FR" sz="1600" dirty="0" err="1"/>
              <a:t>definition</a:t>
            </a:r>
            <a:endParaRPr lang="fr-FR" sz="1600" dirty="0"/>
          </a:p>
          <a:p>
            <a:pPr lvl="1">
              <a:spcBef>
                <a:spcPts val="0"/>
              </a:spcBef>
            </a:pPr>
            <a:endParaRPr lang="fr-FR" sz="900" dirty="0"/>
          </a:p>
          <a:p>
            <a:pPr>
              <a:spcBef>
                <a:spcPts val="0"/>
              </a:spcBef>
            </a:pPr>
            <a:r>
              <a:rPr lang="fr-FR" sz="1800" b="1" dirty="0" err="1"/>
              <a:t>Synchronous</a:t>
            </a:r>
            <a:r>
              <a:rPr lang="fr-FR" sz="1800" b="1" dirty="0"/>
              <a:t> design</a:t>
            </a:r>
          </a:p>
          <a:p>
            <a:pPr lvl="1">
              <a:spcBef>
                <a:spcPts val="0"/>
              </a:spcBef>
            </a:pPr>
            <a:r>
              <a:rPr lang="fr-FR" sz="1600" dirty="0"/>
              <a:t>Setup/</a:t>
            </a:r>
            <a:r>
              <a:rPr lang="fr-FR" sz="1600" dirty="0" err="1"/>
              <a:t>hold</a:t>
            </a:r>
            <a:r>
              <a:rPr lang="fr-FR" sz="1600" dirty="0"/>
              <a:t> times, propagation times</a:t>
            </a:r>
          </a:p>
          <a:p>
            <a:pPr lvl="1">
              <a:spcBef>
                <a:spcPts val="0"/>
              </a:spcBef>
            </a:pPr>
            <a:r>
              <a:rPr lang="fr-FR" sz="1600" dirty="0" err="1"/>
              <a:t>Clock</a:t>
            </a:r>
            <a:r>
              <a:rPr lang="fr-FR" sz="1600" dirty="0"/>
              <a:t> </a:t>
            </a:r>
            <a:r>
              <a:rPr lang="fr-FR" sz="1600" dirty="0" err="1"/>
              <a:t>skew</a:t>
            </a:r>
            <a:endParaRPr lang="fr-FR" sz="1600" dirty="0"/>
          </a:p>
          <a:p>
            <a:pPr lvl="1">
              <a:spcBef>
                <a:spcPts val="0"/>
              </a:spcBef>
            </a:pPr>
            <a:r>
              <a:rPr lang="fr-FR" sz="1600" dirty="0"/>
              <a:t>Inputs’ </a:t>
            </a:r>
            <a:r>
              <a:rPr lang="fr-FR" sz="1600" dirty="0" err="1"/>
              <a:t>synchronization</a:t>
            </a:r>
            <a:endParaRPr lang="fr-FR" sz="1600" dirty="0"/>
          </a:p>
          <a:p>
            <a:pPr lvl="1">
              <a:spcBef>
                <a:spcPts val="0"/>
              </a:spcBef>
            </a:pPr>
            <a:endParaRPr lang="fr-FR" sz="900" dirty="0"/>
          </a:p>
          <a:p>
            <a:pPr>
              <a:spcBef>
                <a:spcPts val="0"/>
              </a:spcBef>
            </a:pPr>
            <a:r>
              <a:rPr lang="en-US" sz="1800" b="1" dirty="0"/>
              <a:t>System architecture and design trade-offs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Design for speed: pipelining and parallelism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Design for area: resource sharing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Design for power</a:t>
            </a:r>
          </a:p>
          <a:p>
            <a:pPr lvl="1">
              <a:spcBef>
                <a:spcPts val="0"/>
              </a:spcBef>
            </a:pPr>
            <a:endParaRPr lang="en-US" sz="900" dirty="0"/>
          </a:p>
          <a:p>
            <a:pPr>
              <a:spcBef>
                <a:spcPts val="0"/>
              </a:spcBef>
            </a:pPr>
            <a:r>
              <a:rPr lang="fr-FR" sz="1800" b="1" dirty="0" err="1"/>
              <a:t>Finite</a:t>
            </a:r>
            <a:r>
              <a:rPr lang="fr-FR" sz="1800" b="1" dirty="0"/>
              <a:t> State Machines (FSM)</a:t>
            </a:r>
          </a:p>
          <a:p>
            <a:pPr lvl="1">
              <a:spcBef>
                <a:spcPts val="0"/>
              </a:spcBef>
            </a:pPr>
            <a:r>
              <a:rPr lang="fr-FR" sz="1600" dirty="0" err="1"/>
              <a:t>Definition</a:t>
            </a:r>
            <a:endParaRPr lang="fr-FR" sz="1600" dirty="0"/>
          </a:p>
          <a:p>
            <a:pPr lvl="1">
              <a:spcBef>
                <a:spcPts val="0"/>
              </a:spcBef>
            </a:pPr>
            <a:r>
              <a:rPr lang="fr-FR" sz="1600" dirty="0"/>
              <a:t>VHDL </a:t>
            </a:r>
            <a:r>
              <a:rPr lang="fr-FR" sz="1600" dirty="0" err="1"/>
              <a:t>implementation</a:t>
            </a:r>
            <a:r>
              <a:rPr lang="fr-FR" sz="1600" dirty="0"/>
              <a:t> guidelines</a:t>
            </a:r>
          </a:p>
          <a:p>
            <a:endParaRPr lang="fr-FR" sz="1800" b="1" dirty="0"/>
          </a:p>
          <a:p>
            <a:pPr marL="0" indent="0">
              <a:buNone/>
            </a:pPr>
            <a:endParaRPr lang="fr-FR" sz="1800" b="1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41252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B67D0BC-A607-40C0-8364-DC52133B8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31231" y="720080"/>
            <a:ext cx="9144000" cy="5301208"/>
          </a:xfrm>
        </p:spPr>
        <p:txBody>
          <a:bodyPr/>
          <a:lstStyle/>
          <a:p>
            <a:r>
              <a:rPr lang="fr-FR" sz="1800" dirty="0"/>
              <a:t>To </a:t>
            </a:r>
            <a:r>
              <a:rPr lang="fr-FR" sz="1800" dirty="0" err="1"/>
              <a:t>synchronize</a:t>
            </a:r>
            <a:r>
              <a:rPr lang="fr-FR" sz="1800" dirty="0"/>
              <a:t> buses, dual flip-flops on all </a:t>
            </a:r>
            <a:r>
              <a:rPr lang="fr-FR" sz="1800" dirty="0" err="1"/>
              <a:t>wires</a:t>
            </a:r>
            <a:r>
              <a:rPr lang="fr-FR" sz="1800" dirty="0"/>
              <a:t> are not relevant:</a:t>
            </a:r>
          </a:p>
          <a:p>
            <a:pPr lvl="1"/>
            <a:r>
              <a:rPr lang="fr-FR" sz="1600" dirty="0"/>
              <a:t>May </a:t>
            </a:r>
            <a:r>
              <a:rPr lang="fr-FR" sz="1600" dirty="0" err="1"/>
              <a:t>create</a:t>
            </a:r>
            <a:r>
              <a:rPr lang="fr-FR" sz="1600" dirty="0"/>
              <a:t> </a:t>
            </a:r>
            <a:r>
              <a:rPr lang="fr-FR" sz="1600" dirty="0" err="1"/>
              <a:t>different</a:t>
            </a:r>
            <a:r>
              <a:rPr lang="fr-FR" sz="1600" dirty="0"/>
              <a:t> propagation times on all bits and </a:t>
            </a:r>
            <a:r>
              <a:rPr lang="fr-FR" sz="1600" dirty="0" err="1"/>
              <a:t>increase</a:t>
            </a:r>
            <a:r>
              <a:rPr lang="fr-FR" sz="1600" dirty="0"/>
              <a:t> the chance of </a:t>
            </a:r>
            <a:r>
              <a:rPr lang="fr-FR" sz="1600" dirty="0" err="1"/>
              <a:t>metastability</a:t>
            </a:r>
            <a:r>
              <a:rPr lang="fr-FR" sz="1400" dirty="0"/>
              <a:t>.</a:t>
            </a:r>
          </a:p>
          <a:p>
            <a:r>
              <a:rPr lang="fr-FR" sz="1800" dirty="0"/>
              <a:t>Good solution: </a:t>
            </a:r>
          </a:p>
          <a:p>
            <a:pPr lvl="1"/>
            <a:r>
              <a:rPr lang="fr-FR" sz="1600" b="1" dirty="0" err="1"/>
              <a:t>Synchronize</a:t>
            </a:r>
            <a:r>
              <a:rPr lang="fr-FR" sz="1600" b="1" dirty="0"/>
              <a:t> a control signal (</a:t>
            </a:r>
            <a:r>
              <a:rPr lang="fr-FR" sz="1600" b="1" dirty="0" err="1"/>
              <a:t>Valid</a:t>
            </a:r>
            <a:r>
              <a:rPr lang="fr-FR" sz="1600" b="1" dirty="0"/>
              <a:t>) and </a:t>
            </a:r>
            <a:r>
              <a:rPr lang="fr-FR" sz="1600" b="1" dirty="0" err="1"/>
              <a:t>read</a:t>
            </a:r>
            <a:r>
              <a:rPr lang="fr-FR" sz="1600" b="1" dirty="0"/>
              <a:t> the input bits </a:t>
            </a:r>
            <a:r>
              <a:rPr lang="fr-FR" sz="1600" b="1" dirty="0" err="1"/>
              <a:t>when</a:t>
            </a:r>
            <a:r>
              <a:rPr lang="fr-FR" sz="1600" b="1" dirty="0"/>
              <a:t> </a:t>
            </a:r>
            <a:r>
              <a:rPr lang="fr-FR" sz="1600" b="1" dirty="0" err="1"/>
              <a:t>safe</a:t>
            </a:r>
            <a:r>
              <a:rPr lang="fr-FR" sz="1600" b="1" dirty="0"/>
              <a:t> to do </a:t>
            </a:r>
            <a:r>
              <a:rPr lang="fr-FR" sz="1600" b="1" dirty="0" err="1"/>
              <a:t>so</a:t>
            </a:r>
            <a:r>
              <a:rPr lang="fr-FR" sz="1600" b="1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58C07B-28D3-4F6F-9A3D-11DB8FEED77E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27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114319-E545-43DB-96C9-A4139EA8D79E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C693AE7-0293-4265-B651-AC239F4E0C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Synchronizing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B10A9F9-C16F-495E-A5A3-2BD23FFF4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2356519"/>
            <a:ext cx="3384376" cy="1010176"/>
          </a:xfrm>
          <a:prstGeom prst="rect">
            <a:avLst/>
          </a:prstGeom>
        </p:spPr>
      </p:pic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1A45CE99-B89D-4C14-9A72-03F05F2E4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629324"/>
              </p:ext>
            </p:extLst>
          </p:nvPr>
        </p:nvGraphicFramePr>
        <p:xfrm>
          <a:off x="3570824" y="2251199"/>
          <a:ext cx="5283392" cy="1115496"/>
        </p:xfrm>
        <a:graphic>
          <a:graphicData uri="http://schemas.openxmlformats.org/drawingml/2006/table">
            <a:tbl>
              <a:tblPr/>
              <a:tblGrid>
                <a:gridCol w="337082">
                  <a:extLst>
                    <a:ext uri="{9D8B030D-6E8A-4147-A177-3AD203B41FA5}">
                      <a16:colId xmlns:a16="http://schemas.microsoft.com/office/drawing/2014/main" val="398479904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1801367758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884635477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3810888838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1371623937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3148323933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1014164809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1420639300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2896644113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2129399480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3884358034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1194608747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1877723645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471809203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3323117507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3991478222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1305390884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3905011985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1302924150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3732338043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1675790800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638911626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2765417480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554791161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3957029926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2746423194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2115189002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1103086919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396736594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2713044996"/>
                    </a:ext>
                  </a:extLst>
                </a:gridCol>
                <a:gridCol w="164877">
                  <a:extLst>
                    <a:ext uri="{9D8B030D-6E8A-4147-A177-3AD203B41FA5}">
                      <a16:colId xmlns:a16="http://schemas.microsoft.com/office/drawing/2014/main" val="844435735"/>
                    </a:ext>
                  </a:extLst>
                </a:gridCol>
              </a:tblGrid>
              <a:tr h="160734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540087"/>
                  </a:ext>
                </a:extLst>
              </a:tr>
              <a:tr h="14948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44038"/>
                  </a:ext>
                </a:extLst>
              </a:tr>
              <a:tr h="16877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426806"/>
                  </a:ext>
                </a:extLst>
              </a:tr>
              <a:tr h="14948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569883"/>
                  </a:ext>
                </a:extLst>
              </a:tr>
              <a:tr h="16877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Invalid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Invalid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59243"/>
                  </a:ext>
                </a:extLst>
              </a:tr>
              <a:tr h="14948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81086"/>
                  </a:ext>
                </a:extLst>
              </a:tr>
              <a:tr h="16877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Ack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037" marR="8037" marT="803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9646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59E967F1-2C61-4879-AFF5-3A7DDB324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145740"/>
              </p:ext>
            </p:extLst>
          </p:nvPr>
        </p:nvGraphicFramePr>
        <p:xfrm>
          <a:off x="503440" y="3501993"/>
          <a:ext cx="7886709" cy="2510713"/>
        </p:xfrm>
        <a:graphic>
          <a:graphicData uri="http://schemas.openxmlformats.org/drawingml/2006/table">
            <a:tbl>
              <a:tblPr/>
              <a:tblGrid>
                <a:gridCol w="669429">
                  <a:extLst>
                    <a:ext uri="{9D8B030D-6E8A-4147-A177-3AD203B41FA5}">
                      <a16:colId xmlns:a16="http://schemas.microsoft.com/office/drawing/2014/main" val="2450962123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034998778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147015712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666528126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215189087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041956791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973181015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2244865264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714183152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4135939935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3631162320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2905719167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825895340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417093418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4237205537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4265255108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2390747884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2887207599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520955601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2811442041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99683738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593719933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528713800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3893519710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255832699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4085721351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2618692924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3320746589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3617139302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3570256271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286705797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702326851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721156227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3316188497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667569797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2463491991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925352618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944389249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1095001905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2433616855"/>
                    </a:ext>
                  </a:extLst>
                </a:gridCol>
                <a:gridCol w="180432">
                  <a:extLst>
                    <a:ext uri="{9D8B030D-6E8A-4147-A177-3AD203B41FA5}">
                      <a16:colId xmlns:a16="http://schemas.microsoft.com/office/drawing/2014/main" val="2200146436"/>
                    </a:ext>
                  </a:extLst>
                </a:gridCol>
              </a:tblGrid>
              <a:tr h="159006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30405"/>
                  </a:ext>
                </a:extLst>
              </a:tr>
              <a:tr h="147876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920286"/>
                  </a:ext>
                </a:extLst>
              </a:tr>
              <a:tr h="16695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Valid_async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958667"/>
                  </a:ext>
                </a:extLst>
              </a:tr>
              <a:tr h="147876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176506"/>
                  </a:ext>
                </a:extLst>
              </a:tr>
              <a:tr h="16695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Data_async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Invalid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Invalid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79195"/>
                  </a:ext>
                </a:extLst>
              </a:tr>
              <a:tr h="147876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60577"/>
                  </a:ext>
                </a:extLst>
              </a:tr>
              <a:tr h="16695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Clock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570096"/>
                  </a:ext>
                </a:extLst>
              </a:tr>
              <a:tr h="147876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417303"/>
                  </a:ext>
                </a:extLst>
              </a:tr>
              <a:tr h="16695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Valid_sync1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209259"/>
                  </a:ext>
                </a:extLst>
              </a:tr>
              <a:tr h="147876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30238"/>
                  </a:ext>
                </a:extLst>
              </a:tr>
              <a:tr h="16695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Valid_sync2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440049"/>
                  </a:ext>
                </a:extLst>
              </a:tr>
              <a:tr h="147876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484259"/>
                  </a:ext>
                </a:extLst>
              </a:tr>
              <a:tr h="16695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Data_sync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Invalid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Invalid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065413"/>
                  </a:ext>
                </a:extLst>
              </a:tr>
              <a:tr h="147876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249475"/>
                  </a:ext>
                </a:extLst>
              </a:tr>
              <a:tr h="166957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Ack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917969"/>
                  </a:ext>
                </a:extLst>
              </a:tr>
              <a:tr h="147876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24627"/>
                  </a:ext>
                </a:extLst>
              </a:tr>
            </a:tbl>
          </a:graphicData>
        </a:graphic>
      </p:graphicFrame>
      <p:sp>
        <p:nvSpPr>
          <p:cNvPr id="17" name="Éclair 16">
            <a:extLst>
              <a:ext uri="{FF2B5EF4-FFF2-40B4-BE49-F238E27FC236}">
                <a16:creationId xmlns:a16="http://schemas.microsoft.com/office/drawing/2014/main" id="{249E4773-D5F3-4266-972F-DEE5C2D08E49}"/>
              </a:ext>
            </a:extLst>
          </p:cNvPr>
          <p:cNvSpPr/>
          <p:nvPr/>
        </p:nvSpPr>
        <p:spPr>
          <a:xfrm flipH="1">
            <a:off x="5580112" y="5157192"/>
            <a:ext cx="144015" cy="504056"/>
          </a:xfrm>
          <a:prstGeom prst="lightningBol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32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3A1B9BD-5A0D-403D-871D-FA1FF3DA3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52290"/>
            <a:ext cx="9144000" cy="5196990"/>
          </a:xfrm>
        </p:spPr>
        <p:txBody>
          <a:bodyPr/>
          <a:lstStyle/>
          <a:p>
            <a:pPr algn="l"/>
            <a:r>
              <a:rPr lang="fr-FR" sz="1800" dirty="0"/>
              <a:t>For </a:t>
            </a:r>
            <a:r>
              <a:rPr lang="fr-FR" sz="1800" dirty="0" err="1"/>
              <a:t>burst</a:t>
            </a:r>
            <a:r>
              <a:rPr lang="fr-FR" sz="1800" dirty="0"/>
              <a:t> </a:t>
            </a:r>
            <a:r>
              <a:rPr lang="fr-FR" sz="1800" dirty="0" err="1"/>
              <a:t>transfers</a:t>
            </a:r>
            <a:r>
              <a:rPr lang="fr-FR" sz="1800" dirty="0"/>
              <a:t> or multiple </a:t>
            </a:r>
            <a:r>
              <a:rPr lang="fr-FR" sz="1800" dirty="0" err="1"/>
              <a:t>clock</a:t>
            </a:r>
            <a:r>
              <a:rPr lang="fr-FR" sz="1800" dirty="0"/>
              <a:t> </a:t>
            </a:r>
            <a:r>
              <a:rPr lang="fr-FR" sz="1800" dirty="0" err="1"/>
              <a:t>domains</a:t>
            </a:r>
            <a:r>
              <a:rPr lang="fr-FR" sz="1800" dirty="0"/>
              <a:t> system:</a:t>
            </a:r>
          </a:p>
          <a:p>
            <a:pPr lvl="1"/>
            <a:r>
              <a:rPr lang="fr-FR" sz="1600" dirty="0" err="1"/>
              <a:t>Implementation</a:t>
            </a:r>
            <a:r>
              <a:rPr lang="fr-FR" sz="1600" dirty="0"/>
              <a:t> of  </a:t>
            </a:r>
            <a:r>
              <a:rPr lang="fr-FR" sz="1600" b="1" dirty="0"/>
              <a:t>a dual port FIFO </a:t>
            </a:r>
            <a:r>
              <a:rPr lang="fr-FR" sz="1600" dirty="0"/>
              <a:t>(</a:t>
            </a:r>
            <a:r>
              <a:rPr lang="fr-FR" sz="1600" dirty="0" err="1"/>
              <a:t>writing</a:t>
            </a:r>
            <a:r>
              <a:rPr lang="fr-FR" sz="1600" dirty="0"/>
              <a:t> on one port, </a:t>
            </a:r>
            <a:r>
              <a:rPr lang="fr-FR" sz="1600" dirty="0" err="1"/>
              <a:t>reading</a:t>
            </a:r>
            <a:r>
              <a:rPr lang="fr-FR" sz="1600" dirty="0"/>
              <a:t> on the </a:t>
            </a:r>
            <a:r>
              <a:rPr lang="fr-FR" sz="1600" dirty="0" err="1"/>
              <a:t>other</a:t>
            </a:r>
            <a:r>
              <a:rPr lang="fr-FR" sz="1600" dirty="0"/>
              <a:t>) to </a:t>
            </a:r>
            <a:r>
              <a:rPr lang="fr-FR" sz="1600" dirty="0" err="1"/>
              <a:t>synchronize</a:t>
            </a:r>
            <a:r>
              <a:rPr lang="fr-FR" sz="1600" dirty="0"/>
              <a:t> the data </a:t>
            </a:r>
            <a:r>
              <a:rPr lang="fr-FR" sz="1600" dirty="0" err="1"/>
              <a:t>between</a:t>
            </a:r>
            <a:r>
              <a:rPr lang="fr-FR" sz="1600" dirty="0"/>
              <a:t> the </a:t>
            </a:r>
            <a:r>
              <a:rPr lang="fr-FR" sz="1600" dirty="0" err="1"/>
              <a:t>two</a:t>
            </a:r>
            <a:r>
              <a:rPr lang="fr-FR" sz="1600" dirty="0"/>
              <a:t> </a:t>
            </a:r>
            <a:r>
              <a:rPr lang="fr-FR" sz="1600" dirty="0" err="1"/>
              <a:t>domains</a:t>
            </a:r>
            <a:r>
              <a:rPr lang="fr-FR" sz="1600" dirty="0"/>
              <a:t>.</a:t>
            </a:r>
          </a:p>
          <a:p>
            <a:r>
              <a:rPr lang="fr-FR" sz="1800" dirty="0"/>
              <a:t>Protocol (and possible </a:t>
            </a:r>
            <a:r>
              <a:rPr lang="fr-FR" sz="1800" dirty="0" err="1"/>
              <a:t>conflicts</a:t>
            </a:r>
            <a:r>
              <a:rPr lang="fr-FR" sz="1800" dirty="0"/>
              <a:t>) and </a:t>
            </a:r>
            <a:r>
              <a:rPr lang="fr-FR" sz="1800" dirty="0" err="1"/>
              <a:t>address</a:t>
            </a:r>
            <a:r>
              <a:rPr lang="fr-FR" sz="1800" dirty="0"/>
              <a:t> </a:t>
            </a:r>
            <a:r>
              <a:rPr lang="fr-FR" sz="1800" dirty="0" err="1"/>
              <a:t>counter</a:t>
            </a:r>
            <a:r>
              <a:rPr lang="fr-FR" sz="1800" dirty="0"/>
              <a:t> </a:t>
            </a:r>
            <a:r>
              <a:rPr lang="fr-FR" sz="1800" dirty="0" err="1"/>
              <a:t>synchronization</a:t>
            </a:r>
            <a:r>
              <a:rPr lang="fr-FR" sz="1800" dirty="0"/>
              <a:t> are </a:t>
            </a:r>
            <a:r>
              <a:rPr lang="fr-FR" sz="1800" dirty="0" err="1"/>
              <a:t>managed</a:t>
            </a:r>
            <a:r>
              <a:rPr lang="fr-FR" sz="1800" dirty="0"/>
              <a:t> by a </a:t>
            </a:r>
            <a:r>
              <a:rPr lang="fr-FR" sz="1800" dirty="0" err="1"/>
              <a:t>sequential</a:t>
            </a:r>
            <a:r>
              <a:rPr lang="fr-FR" sz="1800" dirty="0"/>
              <a:t> system </a:t>
            </a:r>
            <a:r>
              <a:rPr lang="fr-FR" sz="1800" dirty="0" err="1"/>
              <a:t>belonging</a:t>
            </a:r>
            <a:r>
              <a:rPr lang="fr-FR" sz="1800" dirty="0"/>
              <a:t> to the </a:t>
            </a:r>
            <a:r>
              <a:rPr lang="fr-FR" sz="1800" dirty="0" err="1"/>
              <a:t>two</a:t>
            </a:r>
            <a:r>
              <a:rPr lang="fr-FR" sz="1800" dirty="0"/>
              <a:t> </a:t>
            </a:r>
            <a:r>
              <a:rPr lang="fr-FR" sz="1800" dirty="0" err="1"/>
              <a:t>clock</a:t>
            </a:r>
            <a:r>
              <a:rPr lang="fr-FR" sz="1800" dirty="0"/>
              <a:t> </a:t>
            </a:r>
            <a:r>
              <a:rPr lang="fr-FR" sz="1800" dirty="0" err="1"/>
              <a:t>domains</a:t>
            </a:r>
            <a:r>
              <a:rPr lang="fr-FR" sz="1800" dirty="0"/>
              <a:t>.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FEAE57-6A13-4BC9-BC9A-1652A64230D5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28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C84A9DE-E63B-4140-AD91-BB4B49203D2F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75771780-3CFE-4ECA-94B0-57A338D5B47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FIFO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synchronizer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basic concept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25D5D97-16C9-466D-B838-4CE642EC3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046" y="2524238"/>
            <a:ext cx="3031210" cy="904762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EC7F488-63A8-4311-B467-C5A7E72DD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09024"/>
              </p:ext>
            </p:extLst>
          </p:nvPr>
        </p:nvGraphicFramePr>
        <p:xfrm>
          <a:off x="3419872" y="2251649"/>
          <a:ext cx="5568819" cy="1180117"/>
        </p:xfrm>
        <a:graphic>
          <a:graphicData uri="http://schemas.openxmlformats.org/drawingml/2006/table">
            <a:tbl>
              <a:tblPr/>
              <a:tblGrid>
                <a:gridCol w="659333">
                  <a:extLst>
                    <a:ext uri="{9D8B030D-6E8A-4147-A177-3AD203B41FA5}">
                      <a16:colId xmlns:a16="http://schemas.microsoft.com/office/drawing/2014/main" val="2413843962"/>
                    </a:ext>
                  </a:extLst>
                </a:gridCol>
                <a:gridCol w="67857">
                  <a:extLst>
                    <a:ext uri="{9D8B030D-6E8A-4147-A177-3AD203B41FA5}">
                      <a16:colId xmlns:a16="http://schemas.microsoft.com/office/drawing/2014/main" val="2690609758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688787803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1284374449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5762188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2934936937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3381486552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2043248987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1708107780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3260722420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3297604112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2378338974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4071783150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3839113438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2625245091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526217204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3390502261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3362677560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4021944012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3276458054"/>
                    </a:ext>
                  </a:extLst>
                </a:gridCol>
                <a:gridCol w="151799">
                  <a:extLst>
                    <a:ext uri="{9D8B030D-6E8A-4147-A177-3AD203B41FA5}">
                      <a16:colId xmlns:a16="http://schemas.microsoft.com/office/drawing/2014/main" val="1491095608"/>
                    </a:ext>
                  </a:extLst>
                </a:gridCol>
                <a:gridCol w="108786">
                  <a:extLst>
                    <a:ext uri="{9D8B030D-6E8A-4147-A177-3AD203B41FA5}">
                      <a16:colId xmlns:a16="http://schemas.microsoft.com/office/drawing/2014/main" val="1998275521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2354834409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1576360389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947652456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4160141666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1353396362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3212503422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1773178284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450858944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1691373724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501131934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1878766919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1181906510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4292277429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794885985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102144099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879178941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172565610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1884091168"/>
                    </a:ext>
                  </a:extLst>
                </a:gridCol>
                <a:gridCol w="123812">
                  <a:extLst>
                    <a:ext uri="{9D8B030D-6E8A-4147-A177-3AD203B41FA5}">
                      <a16:colId xmlns:a16="http://schemas.microsoft.com/office/drawing/2014/main" val="2947472529"/>
                    </a:ext>
                  </a:extLst>
                </a:gridCol>
              </a:tblGrid>
              <a:tr h="184093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385559"/>
                  </a:ext>
                </a:extLst>
              </a:tr>
              <a:tr h="171207"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498253"/>
                  </a:ext>
                </a:extLst>
              </a:tr>
              <a:tr h="326805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Valid_async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16576"/>
                  </a:ext>
                </a:extLst>
              </a:tr>
              <a:tr h="171207">
                <a:tc>
                  <a:txBody>
                    <a:bodyPr/>
                    <a:lstStyle/>
                    <a:p>
                      <a:pPr algn="r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384429"/>
                  </a:ext>
                </a:extLst>
              </a:tr>
              <a:tr h="326805"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Data_async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Invalid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Valid0</a:t>
                      </a: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Valid1</a:t>
                      </a: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Valid2</a:t>
                      </a: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Valid3</a:t>
                      </a: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Invalid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50" marR="7950" marT="79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577266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9960AB57-98F9-4E71-858C-EC22BFA84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8702" y="3500033"/>
            <a:ext cx="6066596" cy="244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9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A05543D-8FA7-46C4-A0CD-FF33A84F5FE0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29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F80767-DD23-4A92-8C92-026EA774EA20}"/>
              </a:ext>
            </a:extLst>
          </p:cNvPr>
          <p:cNvSpPr txBox="1"/>
          <p:nvPr/>
        </p:nvSpPr>
        <p:spPr>
          <a:xfrm>
            <a:off x="3231951" y="6550220"/>
            <a:ext cx="2680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Synchronous system design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21F4BFD-DBE7-4916-A292-95460931FD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Espace réservé du contenu 1">
            <a:extLst>
              <a:ext uri="{FF2B5EF4-FFF2-40B4-BE49-F238E27FC236}">
                <a16:creationId xmlns:a16="http://schemas.microsoft.com/office/drawing/2014/main" id="{EB51910F-988D-4704-8F9A-70EBF4AF9487}"/>
              </a:ext>
            </a:extLst>
          </p:cNvPr>
          <p:cNvSpPr txBox="1">
            <a:spLocks/>
          </p:cNvSpPr>
          <p:nvPr/>
        </p:nvSpPr>
        <p:spPr>
          <a:xfrm>
            <a:off x="0" y="720080"/>
            <a:ext cx="9144000" cy="5071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/>
          </a:p>
          <a:p>
            <a:r>
              <a:rPr lang="fr-FR" sz="1800" dirty="0"/>
              <a:t>In </a:t>
            </a:r>
            <a:r>
              <a:rPr lang="fr-FR" sz="1800" dirty="0" err="1"/>
              <a:t>order</a:t>
            </a:r>
            <a:r>
              <a:rPr lang="fr-FR" sz="1800" dirty="0"/>
              <a:t> to </a:t>
            </a:r>
            <a:r>
              <a:rPr lang="fr-FR" sz="1800" dirty="0" err="1"/>
              <a:t>avoid</a:t>
            </a:r>
            <a:r>
              <a:rPr lang="fr-FR" sz="1800" dirty="0"/>
              <a:t> </a:t>
            </a:r>
            <a:r>
              <a:rPr lang="fr-FR" sz="1800" dirty="0" err="1"/>
              <a:t>hazards</a:t>
            </a:r>
            <a:r>
              <a:rPr lang="fr-FR" sz="1800" dirty="0"/>
              <a:t> and races, </a:t>
            </a:r>
            <a:r>
              <a:rPr lang="fr-FR" sz="1800" b="1" dirty="0" err="1"/>
              <a:t>synchronous</a:t>
            </a:r>
            <a:r>
              <a:rPr lang="fr-FR" sz="1800" b="1" dirty="0"/>
              <a:t> design techniques </a:t>
            </a:r>
            <a:r>
              <a:rPr lang="fr-FR" sz="1800" dirty="0"/>
              <a:t>are </a:t>
            </a:r>
            <a:r>
              <a:rPr lang="fr-FR" sz="1800" dirty="0" err="1"/>
              <a:t>used</a:t>
            </a:r>
            <a:r>
              <a:rPr lang="fr-FR" sz="1800" dirty="0"/>
              <a:t>.</a:t>
            </a:r>
          </a:p>
          <a:p>
            <a:endParaRPr lang="fr-FR" sz="900" dirty="0"/>
          </a:p>
          <a:p>
            <a:r>
              <a:rPr lang="fr-FR" sz="1800" dirty="0"/>
              <a:t>In a </a:t>
            </a:r>
            <a:r>
              <a:rPr lang="fr-FR" sz="1800" dirty="0" err="1"/>
              <a:t>synchronous</a:t>
            </a:r>
            <a:r>
              <a:rPr lang="fr-FR" sz="1800" dirty="0"/>
              <a:t> design, a </a:t>
            </a:r>
            <a:r>
              <a:rPr lang="fr-FR" sz="1800" b="1" dirty="0"/>
              <a:t>single </a:t>
            </a:r>
            <a:r>
              <a:rPr lang="fr-FR" sz="1800" b="1" dirty="0" err="1"/>
              <a:t>common</a:t>
            </a:r>
            <a:r>
              <a:rPr lang="fr-FR" sz="1800" b="1" dirty="0"/>
              <a:t> </a:t>
            </a:r>
            <a:r>
              <a:rPr lang="fr-FR" sz="1800" b="1" dirty="0" err="1"/>
              <a:t>clock</a:t>
            </a:r>
            <a:r>
              <a:rPr lang="fr-FR" sz="1800" b="1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used</a:t>
            </a:r>
            <a:r>
              <a:rPr lang="fr-FR" sz="1800" dirty="0"/>
              <a:t> and reset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only</a:t>
            </a:r>
            <a:r>
              <a:rPr lang="fr-FR" sz="1800" dirty="0"/>
              <a:t> </a:t>
            </a:r>
            <a:r>
              <a:rPr lang="fr-FR" sz="1800" dirty="0" err="1"/>
              <a:t>used</a:t>
            </a:r>
            <a:r>
              <a:rPr lang="fr-FR" sz="1800" dirty="0"/>
              <a:t> for </a:t>
            </a:r>
            <a:r>
              <a:rPr lang="fr-FR" sz="1800" dirty="0" err="1"/>
              <a:t>initialization</a:t>
            </a:r>
            <a:endParaRPr lang="fr-FR" sz="1800" dirty="0"/>
          </a:p>
          <a:p>
            <a:endParaRPr lang="fr-FR" sz="900" dirty="0"/>
          </a:p>
          <a:p>
            <a:r>
              <a:rPr lang="fr-FR" sz="1800" dirty="0"/>
              <a:t>The </a:t>
            </a:r>
            <a:r>
              <a:rPr lang="fr-FR" sz="1800" dirty="0" err="1"/>
              <a:t>only</a:t>
            </a:r>
            <a:r>
              <a:rPr lang="fr-FR" sz="1800" dirty="0"/>
              <a:t> </a:t>
            </a:r>
            <a:r>
              <a:rPr lang="fr-FR" sz="1800" dirty="0" err="1"/>
              <a:t>considerations</a:t>
            </a:r>
            <a:r>
              <a:rPr lang="fr-FR" sz="1800" dirty="0"/>
              <a:t> in </a:t>
            </a:r>
            <a:r>
              <a:rPr lang="fr-FR" sz="1800" dirty="0" err="1"/>
              <a:t>synchronous</a:t>
            </a:r>
            <a:r>
              <a:rPr lang="fr-FR" sz="1800" dirty="0"/>
              <a:t> design are the </a:t>
            </a:r>
            <a:r>
              <a:rPr lang="fr-FR" sz="1800" b="1" dirty="0"/>
              <a:t>flip-flop setup and </a:t>
            </a:r>
            <a:r>
              <a:rPr lang="fr-FR" sz="1800" b="1" dirty="0" err="1"/>
              <a:t>hold</a:t>
            </a:r>
            <a:r>
              <a:rPr lang="fr-FR" sz="1800" b="1" dirty="0"/>
              <a:t> times, </a:t>
            </a:r>
            <a:r>
              <a:rPr lang="fr-FR" sz="1800" b="1" dirty="0" err="1"/>
              <a:t>clock</a:t>
            </a:r>
            <a:r>
              <a:rPr lang="fr-FR" sz="1800" b="1" dirty="0"/>
              <a:t> </a:t>
            </a:r>
            <a:r>
              <a:rPr lang="fr-FR" sz="1800" b="1" dirty="0" err="1"/>
              <a:t>skew</a:t>
            </a:r>
            <a:r>
              <a:rPr lang="fr-FR" sz="1800" b="1" dirty="0"/>
              <a:t>, </a:t>
            </a:r>
            <a:r>
              <a:rPr lang="fr-FR" sz="1800" b="1" dirty="0" err="1"/>
              <a:t>combinational</a:t>
            </a:r>
            <a:r>
              <a:rPr lang="fr-FR" sz="1800" b="1" dirty="0"/>
              <a:t> </a:t>
            </a:r>
            <a:r>
              <a:rPr lang="fr-FR" sz="1800" b="1" dirty="0" err="1"/>
              <a:t>delays</a:t>
            </a:r>
            <a:r>
              <a:rPr lang="fr-FR" sz="1800" b="1" dirty="0"/>
              <a:t> and </a:t>
            </a:r>
            <a:r>
              <a:rPr lang="fr-FR" sz="1800" b="1" dirty="0" err="1"/>
              <a:t>asynchronous</a:t>
            </a:r>
            <a:r>
              <a:rPr lang="fr-FR" sz="1800" b="1" dirty="0"/>
              <a:t> inputs </a:t>
            </a:r>
            <a:r>
              <a:rPr lang="fr-FR" sz="1800" b="1" dirty="0" err="1"/>
              <a:t>synchronization</a:t>
            </a:r>
            <a:r>
              <a:rPr lang="fr-FR" sz="1800" dirty="0"/>
              <a:t>.</a:t>
            </a:r>
          </a:p>
          <a:p>
            <a:endParaRPr lang="fr-FR" sz="900" dirty="0"/>
          </a:p>
          <a:p>
            <a:r>
              <a:rPr lang="fr-FR" sz="1800" dirty="0" err="1"/>
              <a:t>Asynchronous</a:t>
            </a:r>
            <a:r>
              <a:rPr lang="fr-FR" sz="1800" dirty="0"/>
              <a:t> inputs are </a:t>
            </a:r>
            <a:r>
              <a:rPr lang="fr-FR" sz="1800" dirty="0" err="1"/>
              <a:t>commonly</a:t>
            </a:r>
            <a:r>
              <a:rPr lang="fr-FR" sz="1800" dirty="0"/>
              <a:t> </a:t>
            </a:r>
            <a:r>
              <a:rPr lang="fr-FR" sz="1800" dirty="0" err="1"/>
              <a:t>synchronized</a:t>
            </a:r>
            <a:r>
              <a:rPr lang="fr-FR" sz="1800" dirty="0"/>
              <a:t> </a:t>
            </a:r>
            <a:r>
              <a:rPr lang="fr-FR" sz="1800" dirty="0" err="1"/>
              <a:t>using</a:t>
            </a:r>
            <a:r>
              <a:rPr lang="fr-FR" sz="1800" dirty="0"/>
              <a:t> </a:t>
            </a:r>
            <a:r>
              <a:rPr lang="fr-FR" sz="1800" b="1" dirty="0"/>
              <a:t>2 flip-flops </a:t>
            </a:r>
            <a:r>
              <a:rPr lang="fr-FR" sz="1800" dirty="0" err="1"/>
              <a:t>clocked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the </a:t>
            </a:r>
            <a:r>
              <a:rPr lang="fr-FR" sz="1800" dirty="0" err="1"/>
              <a:t>synchronous</a:t>
            </a:r>
            <a:r>
              <a:rPr lang="fr-FR" sz="1800" dirty="0"/>
              <a:t> system </a:t>
            </a:r>
            <a:r>
              <a:rPr lang="fr-FR" sz="1800" dirty="0" err="1"/>
              <a:t>clock</a:t>
            </a:r>
            <a:endParaRPr lang="fr-FR" sz="1800" dirty="0"/>
          </a:p>
          <a:p>
            <a:endParaRPr lang="fr-FR" sz="900" dirty="0"/>
          </a:p>
          <a:p>
            <a:r>
              <a:rPr lang="fr-FR" sz="1800" dirty="0" err="1"/>
              <a:t>Synchronization</a:t>
            </a:r>
            <a:r>
              <a:rPr lang="fr-FR" sz="1800" dirty="0"/>
              <a:t> </a:t>
            </a:r>
            <a:r>
              <a:rPr lang="fr-FR" sz="1800" dirty="0" err="1"/>
              <a:t>should</a:t>
            </a:r>
            <a:r>
              <a:rPr lang="fr-FR" sz="1800" dirty="0"/>
              <a:t> </a:t>
            </a:r>
            <a:r>
              <a:rPr lang="fr-FR" sz="1800" dirty="0" err="1"/>
              <a:t>only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done</a:t>
            </a:r>
            <a:r>
              <a:rPr lang="fr-FR" sz="1800" dirty="0"/>
              <a:t> </a:t>
            </a:r>
            <a:r>
              <a:rPr lang="fr-FR" sz="1800" b="1" dirty="0"/>
              <a:t>in one place</a:t>
            </a:r>
            <a:r>
              <a:rPr lang="fr-FR" sz="1800" dirty="0"/>
              <a:t>.</a:t>
            </a:r>
          </a:p>
          <a:p>
            <a:endParaRPr lang="fr-FR" sz="900" dirty="0"/>
          </a:p>
          <a:p>
            <a:r>
              <a:rPr lang="fr-FR" sz="1800" dirty="0"/>
              <a:t>In bus </a:t>
            </a:r>
            <a:r>
              <a:rPr lang="fr-FR" sz="1800" dirty="0" err="1"/>
              <a:t>transfer</a:t>
            </a:r>
            <a:r>
              <a:rPr lang="fr-FR" sz="1800" dirty="0"/>
              <a:t>, </a:t>
            </a:r>
            <a:r>
              <a:rPr lang="fr-FR" sz="1800" dirty="0" err="1"/>
              <a:t>synchronize</a:t>
            </a:r>
            <a:r>
              <a:rPr lang="fr-FR" sz="1800" dirty="0"/>
              <a:t> </a:t>
            </a:r>
            <a:r>
              <a:rPr lang="fr-FR" sz="1800" dirty="0" err="1"/>
              <a:t>only</a:t>
            </a:r>
            <a:r>
              <a:rPr lang="fr-FR" sz="1800" dirty="0"/>
              <a:t> the </a:t>
            </a:r>
            <a:r>
              <a:rPr lang="fr-FR" sz="1800" b="1" dirty="0"/>
              <a:t>control </a:t>
            </a:r>
            <a:r>
              <a:rPr lang="fr-FR" sz="1800" b="1" dirty="0" err="1"/>
              <a:t>signals</a:t>
            </a:r>
            <a:r>
              <a:rPr lang="fr-FR" sz="1800" b="1" dirty="0"/>
              <a:t> </a:t>
            </a:r>
            <a:r>
              <a:rPr lang="fr-FR" sz="1800" dirty="0"/>
              <a:t>or use a </a:t>
            </a:r>
            <a:r>
              <a:rPr lang="fr-FR" sz="1800" b="1" dirty="0"/>
              <a:t>FIFO</a:t>
            </a:r>
            <a:r>
              <a:rPr 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98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29CE438-0B6D-4037-9781-4CF7A37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80" y="4719712"/>
            <a:ext cx="7560840" cy="720080"/>
          </a:xfrm>
        </p:spPr>
        <p:txBody>
          <a:bodyPr>
            <a:noAutofit/>
          </a:bodyPr>
          <a:lstStyle/>
          <a:p>
            <a:r>
              <a:rPr lang="fr-FR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br>
              <a:rPr lang="fr-FR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and design </a:t>
            </a:r>
            <a:r>
              <a:rPr lang="fr-FR" sz="54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trade-offs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D1A7E6F9-4149-4FC2-BA61-FBC1BD3E2A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68063" cy="544512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A51588-4B59-4269-9D93-41CE363BA73B}"/>
              </a:ext>
            </a:extLst>
          </p:cNvPr>
          <p:cNvSpPr/>
          <p:nvPr/>
        </p:nvSpPr>
        <p:spPr>
          <a:xfrm>
            <a:off x="467544" y="2420888"/>
            <a:ext cx="3384376" cy="648072"/>
          </a:xfrm>
          <a:prstGeom prst="rect">
            <a:avLst/>
          </a:prstGeom>
          <a:solidFill>
            <a:srgbClr val="055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3762935E-C8EB-4F99-AA85-A6C381BB31F6}"/>
              </a:ext>
            </a:extLst>
          </p:cNvPr>
          <p:cNvSpPr txBox="1">
            <a:spLocks/>
          </p:cNvSpPr>
          <p:nvPr/>
        </p:nvSpPr>
        <p:spPr>
          <a:xfrm>
            <a:off x="179512" y="2348880"/>
            <a:ext cx="316835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III</a:t>
            </a:r>
          </a:p>
        </p:txBody>
      </p:sp>
    </p:spTree>
    <p:extLst>
      <p:ext uri="{BB962C8B-B14F-4D97-AF65-F5344CB8AC3E}">
        <p14:creationId xmlns:p14="http://schemas.microsoft.com/office/powerpoint/2010/main" val="2717185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E4063D0-9DB2-4751-BFAA-CAB2075CD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5301208"/>
          </a:xfrm>
        </p:spPr>
        <p:txBody>
          <a:bodyPr/>
          <a:lstStyle/>
          <a:p>
            <a:endParaRPr lang="fr-FR" sz="1800" dirty="0"/>
          </a:p>
          <a:p>
            <a:r>
              <a:rPr lang="fr-FR" sz="1800" b="1" dirty="0"/>
              <a:t>Performance</a:t>
            </a:r>
          </a:p>
          <a:p>
            <a:pPr lvl="1"/>
            <a:r>
              <a:rPr lang="fr-FR" sz="1600" dirty="0" err="1"/>
              <a:t>Latency</a:t>
            </a:r>
            <a:endParaRPr lang="fr-FR" sz="1600" dirty="0"/>
          </a:p>
          <a:p>
            <a:pPr lvl="1"/>
            <a:r>
              <a:rPr lang="fr-FR" sz="1600" dirty="0" err="1"/>
              <a:t>Throughput</a:t>
            </a:r>
            <a:endParaRPr lang="fr-FR" sz="1600" dirty="0"/>
          </a:p>
          <a:p>
            <a:pPr lvl="1"/>
            <a:r>
              <a:rPr lang="fr-FR" sz="1600" dirty="0"/>
              <a:t>Delay (timing)</a:t>
            </a:r>
          </a:p>
          <a:p>
            <a:pPr lvl="1"/>
            <a:endParaRPr lang="fr-FR" sz="900" dirty="0"/>
          </a:p>
          <a:p>
            <a:r>
              <a:rPr lang="fr-FR" sz="1800" b="1" dirty="0"/>
              <a:t>Area</a:t>
            </a:r>
          </a:p>
          <a:p>
            <a:pPr lvl="1"/>
            <a:r>
              <a:rPr lang="fr-FR" sz="1600" dirty="0"/>
              <a:t>Gates (ASIC)</a:t>
            </a:r>
          </a:p>
          <a:p>
            <a:pPr lvl="1"/>
            <a:r>
              <a:rPr lang="fr-FR" sz="1600" dirty="0"/>
              <a:t>Flip-flops/</a:t>
            </a:r>
            <a:r>
              <a:rPr lang="fr-FR" sz="1600" dirty="0" err="1"/>
              <a:t>LUTs</a:t>
            </a:r>
            <a:r>
              <a:rPr lang="fr-FR" sz="1600" dirty="0"/>
              <a:t> (FPGA)</a:t>
            </a:r>
          </a:p>
          <a:p>
            <a:pPr lvl="1"/>
            <a:endParaRPr lang="fr-FR" sz="900" dirty="0"/>
          </a:p>
          <a:p>
            <a:r>
              <a:rPr lang="fr-FR" sz="1800" b="1" dirty="0"/>
              <a:t>Power </a:t>
            </a:r>
            <a:r>
              <a:rPr lang="fr-FR" sz="1800" b="1" dirty="0" err="1"/>
              <a:t>consumption</a:t>
            </a:r>
            <a:endParaRPr lang="fr-FR" sz="1800" b="1" dirty="0"/>
          </a:p>
          <a:p>
            <a:pPr lvl="1"/>
            <a:r>
              <a:rPr lang="fr-FR" sz="1600" dirty="0"/>
              <a:t>Dynamic</a:t>
            </a:r>
          </a:p>
          <a:p>
            <a:pPr lvl="1"/>
            <a:r>
              <a:rPr lang="fr-FR" sz="1600" dirty="0" err="1"/>
              <a:t>Static</a:t>
            </a:r>
            <a:endParaRPr lang="fr-FR" sz="1600" dirty="0"/>
          </a:p>
          <a:p>
            <a:pPr lvl="1"/>
            <a:r>
              <a:rPr lang="fr-FR" sz="1600" dirty="0" err="1"/>
              <a:t>Leakage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CEA562-1039-43D7-AECA-002AE4262C53}"/>
              </a:ext>
            </a:extLst>
          </p:cNvPr>
          <p:cNvSpPr txBox="1"/>
          <p:nvPr/>
        </p:nvSpPr>
        <p:spPr>
          <a:xfrm>
            <a:off x="5376267" y="2505670"/>
            <a:ext cx="3072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 is possible to influence the synthesis tools to optimize one of these trade-offs.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DFD5046-1DB4-4BB6-9C22-475601DAC85D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30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A6008B-AE3F-4629-8455-323674D5FC06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558D7DB-5AEB-47DC-A35B-A842FC7BA3A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design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trade-offs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Bulle narrative : ronde 11">
            <a:extLst>
              <a:ext uri="{FF2B5EF4-FFF2-40B4-BE49-F238E27FC236}">
                <a16:creationId xmlns:a16="http://schemas.microsoft.com/office/drawing/2014/main" id="{4517D3AF-5A7F-430F-9B37-0AB4C52CC878}"/>
              </a:ext>
            </a:extLst>
          </p:cNvPr>
          <p:cNvSpPr/>
          <p:nvPr/>
        </p:nvSpPr>
        <p:spPr>
          <a:xfrm flipH="1">
            <a:off x="4262315" y="2543225"/>
            <a:ext cx="1019490" cy="612068"/>
          </a:xfrm>
          <a:prstGeom prst="wedgeEllipse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 err="1">
                <a:latin typeface="Brush Script MT" panose="03060802040406070304" pitchFamily="66" charset="0"/>
              </a:rPr>
              <a:t>i</a:t>
            </a:r>
            <a:endParaRPr lang="en-GB" sz="54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4547431-3F06-40D5-A72B-E40D24027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5229200"/>
          </a:xfrm>
        </p:spPr>
        <p:txBody>
          <a:bodyPr/>
          <a:lstStyle/>
          <a:p>
            <a:endParaRPr lang="fr-FR" sz="1800" b="1" dirty="0"/>
          </a:p>
          <a:p>
            <a:r>
              <a:rPr lang="fr-FR" sz="1800" b="1" dirty="0"/>
              <a:t>Design for </a:t>
            </a:r>
            <a:r>
              <a:rPr lang="fr-FR" sz="1800" b="1" dirty="0" err="1"/>
              <a:t>low</a:t>
            </a:r>
            <a:r>
              <a:rPr lang="fr-FR" sz="1800" b="1" dirty="0"/>
              <a:t> </a:t>
            </a:r>
            <a:r>
              <a:rPr lang="fr-FR" sz="1800" b="1" dirty="0" err="1"/>
              <a:t>latency</a:t>
            </a:r>
            <a:endParaRPr lang="fr-FR" sz="1800" b="1" dirty="0"/>
          </a:p>
          <a:p>
            <a:pPr lvl="1"/>
            <a:r>
              <a:rPr lang="fr-FR" sz="1600" dirty="0" err="1"/>
              <a:t>Definition</a:t>
            </a:r>
            <a:r>
              <a:rPr lang="fr-FR" sz="1600" dirty="0"/>
              <a:t> : output </a:t>
            </a:r>
            <a:r>
              <a:rPr lang="fr-FR" sz="1600" dirty="0" err="1"/>
              <a:t>available</a:t>
            </a:r>
            <a:r>
              <a:rPr lang="fr-FR" sz="1600" dirty="0"/>
              <a:t> as </a:t>
            </a:r>
            <a:r>
              <a:rPr lang="fr-FR" sz="1600" dirty="0" err="1"/>
              <a:t>soon</a:t>
            </a:r>
            <a:r>
              <a:rPr lang="fr-FR" sz="1600" dirty="0"/>
              <a:t> as possible</a:t>
            </a:r>
          </a:p>
          <a:p>
            <a:pPr lvl="1"/>
            <a:r>
              <a:rPr lang="fr-FR" sz="1600" dirty="0"/>
              <a:t>Technique: </a:t>
            </a:r>
            <a:r>
              <a:rPr lang="fr-FR" sz="1600" dirty="0" err="1"/>
              <a:t>parallelism</a:t>
            </a:r>
            <a:r>
              <a:rPr lang="fr-FR" sz="1600" dirty="0"/>
              <a:t>, </a:t>
            </a:r>
            <a:r>
              <a:rPr lang="fr-FR" sz="1600" dirty="0" err="1"/>
              <a:t>removal</a:t>
            </a:r>
            <a:r>
              <a:rPr lang="fr-FR" sz="1600" dirty="0"/>
              <a:t> of pipelining</a:t>
            </a:r>
          </a:p>
          <a:p>
            <a:pPr lvl="1"/>
            <a:endParaRPr lang="fr-FR" sz="900" dirty="0"/>
          </a:p>
          <a:p>
            <a:r>
              <a:rPr lang="fr-FR" sz="1800" b="1" dirty="0"/>
              <a:t>Design for High </a:t>
            </a:r>
            <a:r>
              <a:rPr lang="fr-FR" sz="1800" b="1" dirty="0" err="1"/>
              <a:t>throughput</a:t>
            </a:r>
            <a:endParaRPr lang="fr-FR" sz="1800" b="1" dirty="0"/>
          </a:p>
          <a:p>
            <a:pPr lvl="1"/>
            <a:r>
              <a:rPr lang="fr-FR" sz="1600" dirty="0" err="1"/>
              <a:t>Definition</a:t>
            </a:r>
            <a:r>
              <a:rPr lang="fr-FR" sz="1600" dirty="0"/>
              <a:t>: high data rate, acceptable </a:t>
            </a:r>
            <a:r>
              <a:rPr lang="fr-FR" sz="1600" dirty="0" err="1"/>
              <a:t>latency</a:t>
            </a:r>
            <a:endParaRPr lang="fr-FR" sz="1600" dirty="0"/>
          </a:p>
          <a:p>
            <a:pPr lvl="1"/>
            <a:r>
              <a:rPr lang="fr-FR" sz="1600" dirty="0"/>
              <a:t>Technique: pipelining</a:t>
            </a:r>
          </a:p>
          <a:p>
            <a:pPr lvl="1"/>
            <a:endParaRPr lang="fr-FR" sz="900" dirty="0"/>
          </a:p>
          <a:p>
            <a:r>
              <a:rPr lang="fr-FR" sz="1800" b="1" dirty="0"/>
              <a:t>Design for timing</a:t>
            </a:r>
          </a:p>
          <a:p>
            <a:pPr lvl="1"/>
            <a:r>
              <a:rPr lang="fr-FR" sz="1600" dirty="0" err="1"/>
              <a:t>Definition</a:t>
            </a:r>
            <a:r>
              <a:rPr lang="fr-FR" sz="1600" dirty="0"/>
              <a:t>: High </a:t>
            </a:r>
            <a:r>
              <a:rPr lang="fr-FR" sz="1600" dirty="0" err="1"/>
              <a:t>clock</a:t>
            </a:r>
            <a:r>
              <a:rPr lang="fr-FR" sz="1600" dirty="0"/>
              <a:t> speed, </a:t>
            </a:r>
            <a:r>
              <a:rPr lang="fr-FR" sz="1600" dirty="0" err="1"/>
              <a:t>low</a:t>
            </a:r>
            <a:r>
              <a:rPr lang="fr-FR" sz="1600" dirty="0"/>
              <a:t> </a:t>
            </a:r>
            <a:r>
              <a:rPr lang="fr-FR" sz="1600" dirty="0" err="1"/>
              <a:t>delay</a:t>
            </a:r>
            <a:r>
              <a:rPr lang="fr-FR" sz="1600" dirty="0"/>
              <a:t> </a:t>
            </a:r>
            <a:r>
              <a:rPr lang="fr-FR" sz="1600" dirty="0" err="1"/>
              <a:t>between</a:t>
            </a:r>
            <a:r>
              <a:rPr lang="fr-FR" sz="1600" dirty="0"/>
              <a:t> </a:t>
            </a:r>
            <a:r>
              <a:rPr lang="fr-FR" sz="1600" dirty="0" err="1"/>
              <a:t>registers</a:t>
            </a:r>
            <a:r>
              <a:rPr lang="fr-FR" sz="1600" dirty="0"/>
              <a:t>, </a:t>
            </a:r>
          </a:p>
          <a:p>
            <a:pPr lvl="1"/>
            <a:r>
              <a:rPr lang="fr-FR" sz="1600" dirty="0"/>
              <a:t>Technique: </a:t>
            </a:r>
            <a:r>
              <a:rPr lang="fr-FR" sz="1600" dirty="0" err="1"/>
              <a:t>add</a:t>
            </a:r>
            <a:r>
              <a:rPr lang="fr-FR" sz="1600" dirty="0"/>
              <a:t> </a:t>
            </a:r>
            <a:r>
              <a:rPr lang="fr-FR" sz="1600" dirty="0" err="1"/>
              <a:t>intermediate</a:t>
            </a:r>
            <a:r>
              <a:rPr lang="fr-FR" sz="1600" dirty="0"/>
              <a:t> </a:t>
            </a:r>
            <a:r>
              <a:rPr lang="fr-FR" sz="1600" dirty="0" err="1"/>
              <a:t>registers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C9E7CC-17F6-485C-9E6F-794FF0CE66B2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31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036BFB-1B4A-4EB9-B261-69E5AAB060F1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088D2C7-3872-4E8B-8200-D2C8D73CBC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for speed</a:t>
            </a:r>
          </a:p>
        </p:txBody>
      </p:sp>
    </p:spTree>
    <p:extLst>
      <p:ext uri="{BB962C8B-B14F-4D97-AF65-F5344CB8AC3E}">
        <p14:creationId xmlns:p14="http://schemas.microsoft.com/office/powerpoint/2010/main" val="34762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863FB33-20CE-4391-975E-FC78EF79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4525963"/>
          </a:xfrm>
        </p:spPr>
        <p:txBody>
          <a:bodyPr/>
          <a:lstStyle/>
          <a:p>
            <a:endParaRPr lang="fr-FR" sz="1800" dirty="0"/>
          </a:p>
          <a:p>
            <a:r>
              <a:rPr lang="fr-FR" sz="1800" dirty="0" err="1"/>
              <a:t>Avoiding</a:t>
            </a:r>
            <a:r>
              <a:rPr lang="fr-FR" sz="1800" dirty="0"/>
              <a:t> </a:t>
            </a:r>
            <a:r>
              <a:rPr lang="fr-FR" sz="1800" dirty="0" err="1"/>
              <a:t>parallelisms</a:t>
            </a:r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Rolling up pipelines</a:t>
            </a:r>
          </a:p>
          <a:p>
            <a:endParaRPr lang="fr-FR" sz="1800" dirty="0"/>
          </a:p>
          <a:p>
            <a:r>
              <a:rPr lang="fr-FR" sz="1800" b="1" dirty="0"/>
              <a:t>Ressource (</a:t>
            </a:r>
            <a:r>
              <a:rPr lang="fr-FR" sz="1800" b="1" dirty="0" err="1"/>
              <a:t>logic</a:t>
            </a:r>
            <a:r>
              <a:rPr lang="fr-FR" sz="1800" b="1" dirty="0"/>
              <a:t>) sharing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39987C-0221-4F9B-87C2-A7E5758E93AD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32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AA595A-579C-4086-B8F0-A5B82C456FF9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12F1E05-1C23-49D3-9482-C5323B56E8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for area</a:t>
            </a:r>
          </a:p>
        </p:txBody>
      </p:sp>
    </p:spTree>
    <p:extLst>
      <p:ext uri="{BB962C8B-B14F-4D97-AF65-F5344CB8AC3E}">
        <p14:creationId xmlns:p14="http://schemas.microsoft.com/office/powerpoint/2010/main" val="15067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35D681C-BE2C-4CEB-9F16-C846327D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4" y="720080"/>
            <a:ext cx="9142286" cy="5229200"/>
          </a:xfrm>
        </p:spPr>
        <p:txBody>
          <a:bodyPr/>
          <a:lstStyle/>
          <a:p>
            <a:endParaRPr lang="fr-FR" sz="1800" b="1" dirty="0"/>
          </a:p>
          <a:p>
            <a:r>
              <a:rPr lang="fr-FR" sz="1800" b="1" dirty="0"/>
              <a:t>Design for </a:t>
            </a:r>
            <a:r>
              <a:rPr lang="fr-FR" sz="1800" b="1" dirty="0" err="1"/>
              <a:t>low</a:t>
            </a:r>
            <a:r>
              <a:rPr lang="fr-FR" sz="1800" b="1" dirty="0"/>
              <a:t> </a:t>
            </a:r>
            <a:r>
              <a:rPr lang="fr-FR" sz="1800" b="1" dirty="0" err="1"/>
              <a:t>latency</a:t>
            </a:r>
            <a:endParaRPr lang="fr-FR" sz="1800" b="1" dirty="0"/>
          </a:p>
          <a:p>
            <a:pPr lvl="1"/>
            <a:r>
              <a:rPr lang="fr-FR" sz="1600" b="1" dirty="0" err="1"/>
              <a:t>Parallelism</a:t>
            </a:r>
            <a:r>
              <a:rPr lang="fr-FR" sz="1600" dirty="0"/>
              <a:t> = </a:t>
            </a:r>
            <a:r>
              <a:rPr lang="fr-FR" sz="1600" dirty="0" err="1"/>
              <a:t>performing</a:t>
            </a:r>
            <a:r>
              <a:rPr lang="fr-FR" sz="1600" dirty="0"/>
              <a:t> </a:t>
            </a:r>
            <a:r>
              <a:rPr lang="fr-FR" sz="1600" dirty="0" err="1"/>
              <a:t>several</a:t>
            </a:r>
            <a:r>
              <a:rPr lang="fr-FR" sz="1600" dirty="0"/>
              <a:t> </a:t>
            </a:r>
            <a:r>
              <a:rPr lang="fr-FR" sz="1600" dirty="0" err="1"/>
              <a:t>tasks</a:t>
            </a:r>
            <a:r>
              <a:rPr lang="fr-FR" sz="1600" dirty="0"/>
              <a:t> in the </a:t>
            </a:r>
            <a:r>
              <a:rPr lang="fr-FR" sz="1600" dirty="0" err="1"/>
              <a:t>same</a:t>
            </a:r>
            <a:r>
              <a:rPr lang="fr-FR" sz="1600" dirty="0"/>
              <a:t> </a:t>
            </a:r>
            <a:r>
              <a:rPr lang="fr-FR" sz="1600" dirty="0" err="1"/>
              <a:t>clock</a:t>
            </a:r>
            <a:r>
              <a:rPr lang="fr-FR" sz="1600" dirty="0"/>
              <a:t> cycle</a:t>
            </a:r>
          </a:p>
          <a:p>
            <a:pPr lvl="1"/>
            <a:r>
              <a:rPr lang="fr-FR" sz="1600" dirty="0"/>
              <a:t>Drawback: </a:t>
            </a:r>
            <a:r>
              <a:rPr lang="fr-FR" sz="1600" dirty="0" err="1"/>
              <a:t>requires</a:t>
            </a:r>
            <a:r>
              <a:rPr lang="fr-FR" sz="1600" dirty="0"/>
              <a:t> more ressources</a:t>
            </a:r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Delay : 3 x </a:t>
            </a:r>
            <a:r>
              <a:rPr lang="fr-FR" sz="1600" dirty="0" err="1"/>
              <a:t>add</a:t>
            </a:r>
            <a:endParaRPr lang="fr-FR" sz="1600" dirty="0"/>
          </a:p>
          <a:p>
            <a:pPr lvl="1"/>
            <a:r>
              <a:rPr lang="fr-FR" sz="1600" dirty="0" err="1"/>
              <a:t>Latency</a:t>
            </a:r>
            <a:r>
              <a:rPr lang="fr-FR" sz="1600" dirty="0"/>
              <a:t> : 1 cycle</a:t>
            </a:r>
          </a:p>
          <a:p>
            <a:pPr lvl="1"/>
            <a:r>
              <a:rPr lang="fr-FR" sz="1600" dirty="0" err="1"/>
              <a:t>Throughput</a:t>
            </a:r>
            <a:r>
              <a:rPr lang="fr-FR" sz="1600" dirty="0"/>
              <a:t> : 1 bits/</a:t>
            </a:r>
            <a:r>
              <a:rPr lang="fr-FR" sz="1600" dirty="0" err="1"/>
              <a:t>clock</a:t>
            </a:r>
            <a:endParaRPr lang="fr-FR" sz="1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7745235-6195-42E4-A933-6DB355097768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33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CE1F47-0D92-4B8D-AEB2-A835EC3F074E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AE13684-853A-4ADD-AF0C-16E9D99B64A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 : 4 bits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adder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x=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a+b+c+d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B4C904-5235-44B1-9E15-1C9AEA9B2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2510362"/>
            <a:ext cx="3891064" cy="1837275"/>
          </a:xfrm>
          <a:prstGeom prst="rect">
            <a:avLst/>
          </a:prstGeom>
        </p:spPr>
      </p:pic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4CA77723-9563-43A9-A980-38872AE6E51B}"/>
              </a:ext>
            </a:extLst>
          </p:cNvPr>
          <p:cNvCxnSpPr/>
          <p:nvPr/>
        </p:nvCxnSpPr>
        <p:spPr>
          <a:xfrm>
            <a:off x="755576" y="2582324"/>
            <a:ext cx="3114600" cy="1057808"/>
          </a:xfrm>
          <a:prstGeom prst="curvedConnector3">
            <a:avLst>
              <a:gd name="adj1" fmla="val 57828"/>
            </a:avLst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00F3F82F-58D1-4453-A9B4-C3F45EB304C1}"/>
              </a:ext>
            </a:extLst>
          </p:cNvPr>
          <p:cNvSpPr txBox="1"/>
          <p:nvPr/>
        </p:nvSpPr>
        <p:spPr>
          <a:xfrm>
            <a:off x="1970187" y="2533342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Critical path</a:t>
            </a:r>
          </a:p>
        </p:txBody>
      </p:sp>
      <p:sp>
        <p:nvSpPr>
          <p:cNvPr id="14" name="Signe de multiplication 13">
            <a:extLst>
              <a:ext uri="{FF2B5EF4-FFF2-40B4-BE49-F238E27FC236}">
                <a16:creationId xmlns:a16="http://schemas.microsoft.com/office/drawing/2014/main" id="{6EAB2194-EDA8-40BB-AC8E-9028EF10695E}"/>
              </a:ext>
            </a:extLst>
          </p:cNvPr>
          <p:cNvSpPr/>
          <p:nvPr/>
        </p:nvSpPr>
        <p:spPr>
          <a:xfrm>
            <a:off x="-496960" y="1152128"/>
            <a:ext cx="5789040" cy="5789040"/>
          </a:xfrm>
          <a:prstGeom prst="mathMultiply">
            <a:avLst>
              <a:gd name="adj1" fmla="val 4583"/>
            </a:avLst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FECCC35-EF82-4BD8-BFE2-B2B4F9063D8A}"/>
              </a:ext>
            </a:extLst>
          </p:cNvPr>
          <p:cNvSpPr/>
          <p:nvPr/>
        </p:nvSpPr>
        <p:spPr>
          <a:xfrm>
            <a:off x="4252311" y="3428999"/>
            <a:ext cx="882903" cy="720080"/>
          </a:xfrm>
          <a:prstGeom prst="rightArrow">
            <a:avLst/>
          </a:prstGeom>
          <a:solidFill>
            <a:srgbClr val="C1C6CC"/>
          </a:solidFill>
          <a:ln>
            <a:solidFill>
              <a:srgbClr val="C4C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A7F5853-866F-4EBC-9A9D-8B617E6ED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8550" y="2447248"/>
            <a:ext cx="3005549" cy="2090279"/>
          </a:xfrm>
          <a:prstGeom prst="rect">
            <a:avLst/>
          </a:prstGeom>
        </p:spPr>
      </p:pic>
      <p:sp>
        <p:nvSpPr>
          <p:cNvPr id="19" name="Espace réservé du contenu 1">
            <a:extLst>
              <a:ext uri="{FF2B5EF4-FFF2-40B4-BE49-F238E27FC236}">
                <a16:creationId xmlns:a16="http://schemas.microsoft.com/office/drawing/2014/main" id="{279F2B37-612F-4C23-BE66-8C2CF6E034D0}"/>
              </a:ext>
            </a:extLst>
          </p:cNvPr>
          <p:cNvSpPr txBox="1">
            <a:spLocks/>
          </p:cNvSpPr>
          <p:nvPr/>
        </p:nvSpPr>
        <p:spPr>
          <a:xfrm>
            <a:off x="5301912" y="4263187"/>
            <a:ext cx="9142286" cy="1462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b="1" dirty="0"/>
          </a:p>
          <a:p>
            <a:pPr lvl="1"/>
            <a:r>
              <a:rPr lang="en-US" sz="1600" dirty="0"/>
              <a:t>Delay : 2 x add</a:t>
            </a:r>
          </a:p>
          <a:p>
            <a:pPr lvl="1"/>
            <a:r>
              <a:rPr lang="en-US" sz="1600" dirty="0"/>
              <a:t>Latency : 1 cycle</a:t>
            </a:r>
          </a:p>
          <a:p>
            <a:pPr lvl="1"/>
            <a:r>
              <a:rPr lang="en-US" sz="1600" dirty="0"/>
              <a:t>Throughput : 1 bits/clock</a:t>
            </a:r>
          </a:p>
          <a:p>
            <a:pPr marL="457200" lvl="1" indent="0">
              <a:buNone/>
            </a:pPr>
            <a:endParaRPr lang="fr-FR" sz="1600" dirty="0"/>
          </a:p>
          <a:p>
            <a:pPr lvl="1"/>
            <a:endParaRPr lang="fr-FR" sz="1600" dirty="0"/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F1CE7ED3-18A6-4810-9DD2-77BC1F21E949}"/>
              </a:ext>
            </a:extLst>
          </p:cNvPr>
          <p:cNvCxnSpPr>
            <a:cxnSpLocks/>
          </p:cNvCxnSpPr>
          <p:nvPr/>
        </p:nvCxnSpPr>
        <p:spPr>
          <a:xfrm>
            <a:off x="6123495" y="2660223"/>
            <a:ext cx="2232756" cy="713023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CF999DB2-28C3-4E0B-8E86-BFC587DC8BA5}"/>
              </a:ext>
            </a:extLst>
          </p:cNvPr>
          <p:cNvSpPr txBox="1"/>
          <p:nvPr/>
        </p:nvSpPr>
        <p:spPr>
          <a:xfrm>
            <a:off x="7173813" y="270923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5">
                    <a:lumMod val="50000"/>
                  </a:schemeClr>
                </a:solidFill>
              </a:rPr>
              <a:t>Critical path</a:t>
            </a:r>
          </a:p>
        </p:txBody>
      </p:sp>
    </p:spTree>
    <p:extLst>
      <p:ext uri="{BB962C8B-B14F-4D97-AF65-F5344CB8AC3E}">
        <p14:creationId xmlns:p14="http://schemas.microsoft.com/office/powerpoint/2010/main" val="200801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9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9B4F3E14-0F45-43B0-B050-F90945AD32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720080"/>
                <a:ext cx="9144000" cy="5229200"/>
              </a:xfrm>
            </p:spPr>
            <p:txBody>
              <a:bodyPr/>
              <a:lstStyle/>
              <a:p>
                <a:pPr algn="l"/>
                <a:endParaRPr lang="fr-FR" sz="1800" b="1" i="0" u="none" strike="noStrike" baseline="0" dirty="0">
                  <a:latin typeface="+mj-lt"/>
                </a:endParaRPr>
              </a:p>
              <a:p>
                <a:pPr algn="l"/>
                <a:r>
                  <a:rPr lang="fr-FR" sz="1800" b="1" i="0" u="none" strike="noStrike" baseline="0" dirty="0">
                    <a:latin typeface="+mj-lt"/>
                  </a:rPr>
                  <a:t>Design for </a:t>
                </a:r>
                <a:r>
                  <a:rPr lang="fr-FR" sz="1800" b="1" i="0" u="none" strike="noStrike" baseline="0" dirty="0" err="1">
                    <a:latin typeface="+mj-lt"/>
                  </a:rPr>
                  <a:t>delay</a:t>
                </a:r>
                <a:r>
                  <a:rPr lang="fr-FR" sz="1800" b="1" i="0" u="none" strike="noStrike" baseline="0" dirty="0">
                    <a:latin typeface="+mj-lt"/>
                  </a:rPr>
                  <a:t> / high </a:t>
                </a:r>
                <a:r>
                  <a:rPr lang="fr-FR" sz="1800" b="1" i="0" u="none" strike="noStrike" baseline="0" dirty="0" err="1">
                    <a:latin typeface="+mj-lt"/>
                  </a:rPr>
                  <a:t>throughput</a:t>
                </a:r>
                <a:endParaRPr lang="fr-FR" sz="1800" b="1" i="0" u="none" strike="noStrike" baseline="0" dirty="0">
                  <a:latin typeface="+mj-lt"/>
                </a:endParaRPr>
              </a:p>
              <a:p>
                <a:pPr lvl="1"/>
                <a:r>
                  <a:rPr lang="fr-FR" sz="1600" b="0" i="0" u="none" strike="noStrike" baseline="0" dirty="0">
                    <a:latin typeface="+mj-lt"/>
                  </a:rPr>
                  <a:t>To </a:t>
                </a:r>
                <a:r>
                  <a:rPr lang="fr-FR" sz="1600" b="0" i="0" u="none" strike="noStrike" baseline="0" dirty="0" err="1">
                    <a:latin typeface="+mj-lt"/>
                  </a:rPr>
                  <a:t>lower</a:t>
                </a:r>
                <a:r>
                  <a:rPr lang="fr-FR" sz="1600" b="0" i="0" u="none" strike="noStrike" baseline="0" dirty="0">
                    <a:latin typeface="+mj-lt"/>
                  </a:rPr>
                  <a:t> the propagation time </a:t>
                </a:r>
                <a:r>
                  <a:rPr lang="fr-FR" sz="1600" b="0" i="0" u="none" strike="noStrike" baseline="0" dirty="0" err="1">
                    <a:latin typeface="+mj-lt"/>
                  </a:rPr>
                  <a:t>through</a:t>
                </a:r>
                <a:r>
                  <a:rPr lang="fr-FR" sz="1600" b="0" i="0" u="none" strike="noStrike" baseline="0" dirty="0">
                    <a:latin typeface="+mj-lt"/>
                  </a:rPr>
                  <a:t> the circuit, </a:t>
                </a:r>
                <a:r>
                  <a:rPr lang="fr-FR" sz="1600" b="0" i="0" u="none" strike="noStrike" baseline="0" dirty="0" err="1">
                    <a:latin typeface="+mj-lt"/>
                  </a:rPr>
                  <a:t>registers</a:t>
                </a:r>
                <a:r>
                  <a:rPr lang="fr-FR" sz="1600" b="0" i="0" u="none" strike="noStrike" baseline="0" dirty="0">
                    <a:latin typeface="+mj-lt"/>
                  </a:rPr>
                  <a:t> are </a:t>
                </a:r>
                <a:r>
                  <a:rPr lang="fr-FR" sz="1600" b="0" i="0" u="none" strike="noStrike" baseline="0" dirty="0" err="1">
                    <a:latin typeface="+mj-lt"/>
                  </a:rPr>
                  <a:t>added</a:t>
                </a:r>
                <a:r>
                  <a:rPr lang="fr-FR" sz="1600" b="0" i="0" u="none" strike="noStrike" baseline="0" dirty="0">
                    <a:latin typeface="+mj-lt"/>
                  </a:rPr>
                  <a:t>.</a:t>
                </a:r>
              </a:p>
              <a:p>
                <a:pPr lvl="1"/>
                <a:r>
                  <a:rPr lang="fr-FR" sz="1600" dirty="0" err="1">
                    <a:latin typeface="+mj-lt"/>
                  </a:rPr>
                  <a:t>Intermediate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results</a:t>
                </a:r>
                <a:r>
                  <a:rPr lang="fr-FR" sz="1600" dirty="0">
                    <a:latin typeface="+mj-lt"/>
                  </a:rPr>
                  <a:t> of </a:t>
                </a:r>
                <a:r>
                  <a:rPr lang="fr-FR" sz="1600" dirty="0" err="1">
                    <a:latin typeface="+mj-lt"/>
                  </a:rPr>
                  <a:t>comb</a:t>
                </a:r>
                <a:r>
                  <a:rPr lang="fr-FR" sz="1600" dirty="0">
                    <a:latin typeface="+mj-lt"/>
                  </a:rPr>
                  <a:t>. </a:t>
                </a:r>
                <a:r>
                  <a:rPr lang="fr-FR" sz="1600" dirty="0" err="1">
                    <a:latin typeface="+mj-lt"/>
                  </a:rPr>
                  <a:t>functions</a:t>
                </a:r>
                <a:r>
                  <a:rPr lang="fr-FR" sz="1600" dirty="0">
                    <a:latin typeface="+mj-lt"/>
                  </a:rPr>
                  <a:t> are </a:t>
                </a:r>
                <a:r>
                  <a:rPr lang="fr-FR" sz="1600" dirty="0" err="1">
                    <a:latin typeface="+mj-lt"/>
                  </a:rPr>
                  <a:t>saved</a:t>
                </a:r>
                <a:r>
                  <a:rPr lang="fr-FR" sz="1600" dirty="0">
                    <a:latin typeface="+mj-lt"/>
                  </a:rPr>
                  <a:t> and a new </a:t>
                </a:r>
                <a:r>
                  <a:rPr lang="fr-FR" sz="1600" dirty="0" err="1">
                    <a:latin typeface="+mj-lt"/>
                  </a:rPr>
                  <a:t>calculation</a:t>
                </a:r>
                <a:r>
                  <a:rPr lang="fr-FR" sz="1600" dirty="0">
                    <a:latin typeface="+mj-lt"/>
                  </a:rPr>
                  <a:t> cycle can start.</a:t>
                </a:r>
              </a:p>
              <a:p>
                <a:pPr lvl="2"/>
                <a:r>
                  <a:rPr lang="fr-FR" sz="1600" b="1" i="0" u="none" strike="noStrike" baseline="0" dirty="0">
                    <a:latin typeface="+mj-lt"/>
                  </a:rPr>
                  <a:t>Pipeline</a:t>
                </a:r>
              </a:p>
              <a:p>
                <a:pPr algn="l"/>
                <a:endParaRPr lang="fr-FR" sz="1800" dirty="0">
                  <a:latin typeface="+mj-lt"/>
                </a:endParaRPr>
              </a:p>
              <a:p>
                <a:pPr algn="l"/>
                <a:endParaRPr lang="fr-FR" sz="1800" dirty="0">
                  <a:latin typeface="+mj-lt"/>
                </a:endParaRPr>
              </a:p>
              <a:p>
                <a:pPr algn="l"/>
                <a:endParaRPr lang="fr-FR" sz="1800" dirty="0">
                  <a:latin typeface="+mj-lt"/>
                </a:endParaRPr>
              </a:p>
              <a:p>
                <a:pPr algn="l"/>
                <a:endParaRPr lang="fr-FR" sz="1800" dirty="0">
                  <a:latin typeface="+mj-lt"/>
                </a:endParaRPr>
              </a:p>
              <a:p>
                <a:pPr algn="l"/>
                <a:endParaRPr lang="fr-FR" sz="1800" dirty="0">
                  <a:latin typeface="+mj-lt"/>
                </a:endParaRPr>
              </a:p>
              <a:p>
                <a:pPr algn="l"/>
                <a:endParaRPr lang="fr-FR" sz="1800" dirty="0">
                  <a:latin typeface="+mj-lt"/>
                </a:endParaRPr>
              </a:p>
              <a:p>
                <a:pPr algn="l"/>
                <a:endParaRPr lang="fr-FR" sz="1800" dirty="0">
                  <a:latin typeface="+mj-lt"/>
                </a:endParaRPr>
              </a:p>
              <a:p>
                <a:pPr lvl="1"/>
                <a:endParaRPr lang="fr-FR" sz="1400" dirty="0">
                  <a:latin typeface="+mj-lt"/>
                </a:endParaRPr>
              </a:p>
              <a:p>
                <a:pPr lvl="1"/>
                <a:endParaRPr lang="fr-FR" sz="1400" dirty="0">
                  <a:latin typeface="+mj-lt"/>
                </a:endParaRPr>
              </a:p>
              <a:p>
                <a:pPr lvl="1"/>
                <a:r>
                  <a:rPr lang="fr-FR" sz="1600" dirty="0" err="1">
                    <a:latin typeface="+mj-lt"/>
                  </a:rPr>
                  <a:t>Registers</a:t>
                </a:r>
                <a:r>
                  <a:rPr lang="fr-FR" sz="1600" dirty="0">
                    <a:latin typeface="+mj-lt"/>
                  </a:rPr>
                  <a:t> can </a:t>
                </a:r>
                <a:r>
                  <a:rPr lang="fr-FR" sz="1600" dirty="0" err="1">
                    <a:latin typeface="+mj-lt"/>
                  </a:rPr>
                  <a:t>be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added</a:t>
                </a:r>
                <a:r>
                  <a:rPr lang="fr-FR" sz="1600" dirty="0">
                    <a:latin typeface="+mj-lt"/>
                  </a:rPr>
                  <a:t> to slice </a:t>
                </a:r>
                <a:r>
                  <a:rPr lang="fr-FR" sz="1600" dirty="0" err="1">
                    <a:latin typeface="+mj-lt"/>
                  </a:rPr>
                  <a:t>combinatorial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functions</a:t>
                </a:r>
                <a:r>
                  <a:rPr lang="fr-FR" sz="1600" dirty="0">
                    <a:latin typeface="+mj-lt"/>
                  </a:rPr>
                  <a:t>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fr-FR" sz="1600" i="1" smtClean="0"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</m:t>
                    </m:r>
                  </m:oMath>
                </a14:m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smaller</a:t>
                </a:r>
                <a:r>
                  <a:rPr lang="fr-FR" sz="1600" dirty="0">
                    <a:latin typeface="+mj-lt"/>
                  </a:rPr>
                  <a:t> propagation times </a:t>
                </a:r>
                <a:r>
                  <a:rPr lang="fr-FR" sz="1600" dirty="0" err="1">
                    <a:latin typeface="+mj-lt"/>
                  </a:rPr>
                  <a:t>between</a:t>
                </a:r>
                <a:r>
                  <a:rPr lang="fr-FR" sz="1600" dirty="0">
                    <a:latin typeface="+mj-lt"/>
                  </a:rPr>
                  <a:t> flip-flops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</m:t>
                    </m:r>
                  </m:oMath>
                </a14:m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higher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clock</a:t>
                </a:r>
                <a:r>
                  <a:rPr lang="fr-FR" sz="1600" dirty="0">
                    <a:latin typeface="+mj-lt"/>
                  </a:rPr>
                  <a:t> </a:t>
                </a:r>
                <a:r>
                  <a:rPr lang="fr-FR" sz="1600" dirty="0" err="1">
                    <a:latin typeface="+mj-lt"/>
                  </a:rPr>
                  <a:t>frequency</a:t>
                </a:r>
                <a:endParaRPr lang="fr-FR" sz="32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9B4F3E14-0F45-43B0-B050-F90945AD32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720080"/>
                <a:ext cx="9144000" cy="5229200"/>
              </a:xfrm>
              <a:blipFill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24F59765-B6DA-4353-9BB6-0F84423EC3AB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34 / 66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7144024-8898-4D3C-B727-97AC201D3F7F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9A9260C-D52D-4395-9ED3-67E6614DB4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 : 4 bits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adder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x=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a+b+c+d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19F7A8-C522-4C56-9E77-E982BF7B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8848" y="2420888"/>
            <a:ext cx="4198033" cy="2356409"/>
          </a:xfrm>
          <a:prstGeom prst="rect">
            <a:avLst/>
          </a:prstGeom>
        </p:spPr>
      </p:pic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823266BD-6036-4181-855F-BB0F7271753A}"/>
              </a:ext>
            </a:extLst>
          </p:cNvPr>
          <p:cNvSpPr txBox="1">
            <a:spLocks/>
          </p:cNvSpPr>
          <p:nvPr/>
        </p:nvSpPr>
        <p:spPr>
          <a:xfrm>
            <a:off x="5446881" y="2697764"/>
            <a:ext cx="9142286" cy="1462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b="1" dirty="0"/>
          </a:p>
          <a:p>
            <a:pPr lvl="1"/>
            <a:r>
              <a:rPr lang="en-US" sz="1600" dirty="0"/>
              <a:t>Delay 1 x add + 1x REG</a:t>
            </a:r>
          </a:p>
          <a:p>
            <a:pPr lvl="1"/>
            <a:r>
              <a:rPr lang="en-US" sz="1600" dirty="0"/>
              <a:t>Latency : 2 cycle</a:t>
            </a:r>
          </a:p>
          <a:p>
            <a:pPr lvl="1"/>
            <a:r>
              <a:rPr lang="en-US" sz="1600" dirty="0"/>
              <a:t>Throughput : 1 bits/clock</a:t>
            </a:r>
          </a:p>
          <a:p>
            <a:pPr marL="457200" lvl="1" indent="0">
              <a:buNone/>
            </a:pPr>
            <a:endParaRPr lang="fr-FR" sz="1600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76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108A61ED-1C0F-4483-9661-56B4AA16CB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0" y="720080"/>
                <a:ext cx="9144000" cy="5301208"/>
              </a:xfrm>
            </p:spPr>
            <p:txBody>
              <a:bodyPr/>
              <a:lstStyle/>
              <a:p>
                <a:endParaRPr lang="fr-FR" sz="1800" b="1" dirty="0"/>
              </a:p>
              <a:p>
                <a:r>
                  <a:rPr lang="fr-FR" sz="1800" b="1" dirty="0"/>
                  <a:t>Design for </a:t>
                </a:r>
                <a:r>
                  <a:rPr lang="fr-FR" sz="1800" b="1" dirty="0" err="1"/>
                  <a:t>low</a:t>
                </a:r>
                <a:r>
                  <a:rPr lang="fr-FR" sz="1800" b="1" dirty="0"/>
                  <a:t> </a:t>
                </a:r>
                <a:r>
                  <a:rPr lang="fr-FR" sz="1800" b="1" dirty="0" err="1"/>
                  <a:t>latency</a:t>
                </a:r>
                <a:r>
                  <a:rPr lang="fr-FR" sz="1800" b="1" dirty="0"/>
                  <a:t> : </a:t>
                </a:r>
                <a:r>
                  <a:rPr lang="fr-FR" sz="1800" b="1" dirty="0" err="1"/>
                  <a:t>unrolling</a:t>
                </a:r>
                <a:r>
                  <a:rPr lang="fr-FR" sz="1800" b="1" dirty="0"/>
                  <a:t> the </a:t>
                </a:r>
                <a:r>
                  <a:rPr lang="fr-FR" sz="1800" b="1" dirty="0" err="1"/>
                  <a:t>loop</a:t>
                </a:r>
                <a:endParaRPr lang="fr-FR" sz="1800" b="1" dirty="0"/>
              </a:p>
              <a:p>
                <a:pPr lvl="1"/>
                <a:r>
                  <a:rPr lang="fr-FR" sz="1600" dirty="0" err="1"/>
                  <a:t>Only</a:t>
                </a:r>
                <a:r>
                  <a:rPr lang="fr-FR" sz="1600" dirty="0"/>
                  <a:t> one cycle </a:t>
                </a:r>
                <a:r>
                  <a:rPr lang="fr-FR" sz="1600" dirty="0" err="1"/>
                  <a:t>clock</a:t>
                </a:r>
                <a:r>
                  <a:rPr lang="fr-FR" sz="1600" dirty="0"/>
                  <a:t> to update output.</a:t>
                </a:r>
              </a:p>
              <a:p>
                <a:pPr lvl="1"/>
                <a:r>
                  <a:rPr lang="fr-FR" sz="1600" dirty="0"/>
                  <a:t>Drawbacks:</a:t>
                </a:r>
              </a:p>
              <a:p>
                <a:pPr lvl="2"/>
                <a:r>
                  <a:rPr lang="fr-FR" sz="1400" dirty="0"/>
                  <a:t>Uses lots of ressources</a:t>
                </a:r>
              </a:p>
              <a:p>
                <a:pPr lvl="2"/>
                <a:r>
                  <a:rPr lang="fr-FR" sz="1400" dirty="0"/>
                  <a:t>Long </a:t>
                </a:r>
                <a:r>
                  <a:rPr lang="fr-FR" sz="1400" dirty="0" err="1"/>
                  <a:t>critical</a:t>
                </a:r>
                <a:r>
                  <a:rPr lang="fr-FR" sz="1400" dirty="0"/>
                  <a:t> </a:t>
                </a:r>
                <a:r>
                  <a:rPr lang="fr-FR" sz="1400" dirty="0" err="1"/>
                  <a:t>combinatorial</a:t>
                </a:r>
                <a:r>
                  <a:rPr lang="fr-FR" sz="1400" dirty="0"/>
                  <a:t> </a:t>
                </a:r>
                <a:r>
                  <a:rPr lang="fr-FR" sz="1400" dirty="0" err="1"/>
                  <a:t>path</a:t>
                </a: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sym typeface="Wingdings 3" panose="05040102010807070707" pitchFamily="18" charset="2"/>
                      </a:rPr>
                      <m:t></m:t>
                    </m:r>
                  </m:oMath>
                </a14:m>
                <a:r>
                  <a:rPr lang="fr-FR" sz="1400" dirty="0"/>
                  <a:t> </a:t>
                </a:r>
                <a:r>
                  <a:rPr lang="fr-FR" sz="1400" dirty="0" err="1"/>
                  <a:t>slower</a:t>
                </a:r>
                <a:r>
                  <a:rPr lang="fr-FR" sz="1400" dirty="0"/>
                  <a:t> </a:t>
                </a:r>
                <a:r>
                  <a:rPr lang="fr-FR" sz="1400" dirty="0" err="1"/>
                  <a:t>clock</a:t>
                </a:r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2" name="Espace réservé du contenu 1">
                <a:extLst>
                  <a:ext uri="{FF2B5EF4-FFF2-40B4-BE49-F238E27FC236}">
                    <a16:creationId xmlns:a16="http://schemas.microsoft.com/office/drawing/2014/main" id="{108A61ED-1C0F-4483-9661-56B4AA16C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0" y="720080"/>
                <a:ext cx="9144000" cy="5301208"/>
              </a:xfrm>
              <a:blipFill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B59673DA-97F7-4EC3-AE69-ED4835A4E862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35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D819112-F09B-4ECF-8C15-26C77DFB8AA7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re 1">
                <a:extLst>
                  <a:ext uri="{FF2B5EF4-FFF2-40B4-BE49-F238E27FC236}">
                    <a16:creationId xmlns:a16="http://schemas.microsoft.com/office/drawing/2014/main" id="{2173816B-54BE-4F4F-B5E9-62CBBD248D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7740352" cy="72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3600" b="1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3200" cap="small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2 : MAC: </a:t>
                </a:r>
                <a14:m>
                  <m:oMath xmlns:m="http://schemas.openxmlformats.org/officeDocument/2006/math">
                    <m:r>
                      <a:rPr lang="fr-FR" sz="3200" b="1" i="0" cap="small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𝐱</m:t>
                    </m:r>
                    <m:r>
                      <a:rPr lang="fr-FR" sz="3200" b="1" i="0" cap="small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sz="3200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3200" b="1" i="1" cap="small" smtClean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cap="small" smtClean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3200" b="1" i="1" cap="small" smtClean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nary>
                  </m:oMath>
                </a14:m>
                <a:endParaRPr lang="fr-FR" sz="3200" cap="small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Titre 1">
                <a:extLst>
                  <a:ext uri="{FF2B5EF4-FFF2-40B4-BE49-F238E27FC236}">
                    <a16:creationId xmlns:a16="http://schemas.microsoft.com/office/drawing/2014/main" id="{2173816B-54BE-4F4F-B5E9-62CBBD248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0352" cy="720080"/>
              </a:xfrm>
              <a:prstGeom prst="rect">
                <a:avLst/>
              </a:prstGeom>
              <a:blipFill>
                <a:blip r:embed="rId3"/>
                <a:stretch>
                  <a:fillRect t="-2542" b="-22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104A65E4-1CD4-4DE7-B5B3-949A367E5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600" y="2593609"/>
            <a:ext cx="5194966" cy="2975661"/>
          </a:xfrm>
          <a:prstGeom prst="rect">
            <a:avLst/>
          </a:prstGeom>
        </p:spPr>
      </p:pic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F15EAB50-DEF7-465F-AFB5-02DFD68733E2}"/>
              </a:ext>
            </a:extLst>
          </p:cNvPr>
          <p:cNvCxnSpPr>
            <a:cxnSpLocks/>
          </p:cNvCxnSpPr>
          <p:nvPr/>
        </p:nvCxnSpPr>
        <p:spPr>
          <a:xfrm flipV="1">
            <a:off x="1115616" y="3313690"/>
            <a:ext cx="4752528" cy="2255580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7DFFC0D2-A545-44EB-9645-43A5C9FC5B43}"/>
              </a:ext>
            </a:extLst>
          </p:cNvPr>
          <p:cNvSpPr txBox="1">
            <a:spLocks/>
          </p:cNvSpPr>
          <p:nvPr/>
        </p:nvSpPr>
        <p:spPr>
          <a:xfrm>
            <a:off x="4696836" y="3761494"/>
            <a:ext cx="9142286" cy="1462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b="1" dirty="0"/>
          </a:p>
          <a:p>
            <a:pPr lvl="1"/>
            <a:r>
              <a:rPr lang="en-US" sz="1600" dirty="0"/>
              <a:t>Latency : 1 cycle</a:t>
            </a:r>
          </a:p>
          <a:p>
            <a:pPr lvl="1"/>
            <a:r>
              <a:rPr lang="en-US" sz="1600" dirty="0"/>
              <a:t>Throughput : 1 bits/clock</a:t>
            </a:r>
          </a:p>
          <a:p>
            <a:pPr lvl="1"/>
            <a:r>
              <a:rPr lang="en-US" sz="1600" dirty="0"/>
              <a:t>Delay: 1 x </a:t>
            </a:r>
            <a:r>
              <a:rPr lang="en-US" sz="1600" dirty="0" err="1"/>
              <a:t>mult</a:t>
            </a:r>
            <a:r>
              <a:rPr lang="en-US" sz="1600" dirty="0"/>
              <a:t> + 4 x add + 1x REG</a:t>
            </a:r>
          </a:p>
          <a:p>
            <a:pPr marL="457200" lvl="1" indent="0">
              <a:buNone/>
            </a:pPr>
            <a:endParaRPr lang="fr-FR" sz="1600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7679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BAC45D-E321-42BC-B54A-2EEAEBDC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5157093"/>
            <a:ext cx="6912768" cy="720080"/>
          </a:xfrm>
        </p:spPr>
        <p:txBody>
          <a:bodyPr>
            <a:noAutofit/>
          </a:bodyPr>
          <a:lstStyle/>
          <a:p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synchronous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 ?</a:t>
            </a: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0ECDEEF1-48B5-4395-A6CF-AF334BB4FD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alphaModFix amt="7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7521" b="-22716"/>
          <a:stretch/>
        </p:blipFill>
        <p:spPr>
          <a:xfrm>
            <a:off x="0" y="0"/>
            <a:ext cx="9168063" cy="5445125"/>
          </a:xfrm>
          <a:solidFill>
            <a:srgbClr val="C1C6CC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A03789-65F4-4991-8C81-729318CC568C}"/>
              </a:ext>
            </a:extLst>
          </p:cNvPr>
          <p:cNvSpPr/>
          <p:nvPr/>
        </p:nvSpPr>
        <p:spPr>
          <a:xfrm>
            <a:off x="467544" y="2420888"/>
            <a:ext cx="3384376" cy="648072"/>
          </a:xfrm>
          <a:prstGeom prst="rect">
            <a:avLst/>
          </a:prstGeom>
          <a:solidFill>
            <a:srgbClr val="055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3">
            <a:extLst>
              <a:ext uri="{FF2B5EF4-FFF2-40B4-BE49-F238E27FC236}">
                <a16:creationId xmlns:a16="http://schemas.microsoft.com/office/drawing/2014/main" id="{D5127370-00A9-46D4-9F3F-070C9C921CE8}"/>
              </a:ext>
            </a:extLst>
          </p:cNvPr>
          <p:cNvSpPr txBox="1">
            <a:spLocks/>
          </p:cNvSpPr>
          <p:nvPr/>
        </p:nvSpPr>
        <p:spPr>
          <a:xfrm>
            <a:off x="179512" y="2348880"/>
            <a:ext cx="316835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</a:t>
            </a:r>
          </a:p>
        </p:txBody>
      </p:sp>
    </p:spTree>
    <p:extLst>
      <p:ext uri="{BB962C8B-B14F-4D97-AF65-F5344CB8AC3E}">
        <p14:creationId xmlns:p14="http://schemas.microsoft.com/office/powerpoint/2010/main" val="2405413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D2BBC73-EFB5-4B47-803F-58461B981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51369"/>
            <a:ext cx="9144000" cy="5341927"/>
          </a:xfrm>
        </p:spPr>
        <p:txBody>
          <a:bodyPr/>
          <a:lstStyle/>
          <a:p>
            <a:endParaRPr lang="fr-FR" sz="1800" dirty="0"/>
          </a:p>
          <a:p>
            <a:r>
              <a:rPr lang="fr-FR" sz="1800" b="1" dirty="0"/>
              <a:t>Design for </a:t>
            </a:r>
            <a:r>
              <a:rPr lang="fr-FR" sz="1800" b="1" dirty="0" err="1"/>
              <a:t>delay</a:t>
            </a:r>
            <a:r>
              <a:rPr lang="fr-FR" sz="1800" b="1" dirty="0"/>
              <a:t> / High </a:t>
            </a:r>
            <a:r>
              <a:rPr lang="fr-FR" sz="1800" b="1" dirty="0" err="1"/>
              <a:t>throughput</a:t>
            </a:r>
            <a:endParaRPr lang="fr-FR" sz="1800" b="1" dirty="0"/>
          </a:p>
          <a:p>
            <a:pPr lvl="1"/>
            <a:r>
              <a:rPr lang="fr-FR" sz="1600" dirty="0" err="1"/>
              <a:t>Register</a:t>
            </a:r>
            <a:r>
              <a:rPr lang="fr-FR" sz="1600" dirty="0"/>
              <a:t> are </a:t>
            </a:r>
            <a:r>
              <a:rPr lang="fr-FR" sz="1600" dirty="0" err="1"/>
              <a:t>added</a:t>
            </a:r>
            <a:r>
              <a:rPr lang="fr-FR" sz="1600" dirty="0"/>
              <a:t>. </a:t>
            </a:r>
            <a:r>
              <a:rPr lang="fr-FR" sz="1600" dirty="0" err="1"/>
              <a:t>Some</a:t>
            </a:r>
            <a:r>
              <a:rPr lang="fr-FR" sz="1600" dirty="0"/>
              <a:t> data </a:t>
            </a:r>
            <a:r>
              <a:rPr lang="fr-FR" sz="1600" dirty="0" err="1"/>
              <a:t>need</a:t>
            </a:r>
            <a:r>
              <a:rPr lang="fr-FR" sz="1600" dirty="0"/>
              <a:t>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shifted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one </a:t>
            </a:r>
            <a:r>
              <a:rPr lang="fr-FR" sz="1600" dirty="0" err="1"/>
              <a:t>register</a:t>
            </a:r>
            <a:r>
              <a:rPr lang="fr-FR" sz="1600" dirty="0"/>
              <a:t> to </a:t>
            </a:r>
            <a:r>
              <a:rPr lang="fr-FR" sz="1600" dirty="0" err="1"/>
              <a:t>another</a:t>
            </a:r>
            <a:r>
              <a:rPr lang="fr-FR" sz="1600" dirty="0"/>
              <a:t> one </a:t>
            </a:r>
            <a:r>
              <a:rPr lang="fr-FR" sz="1600" dirty="0" err="1"/>
              <a:t>so</a:t>
            </a:r>
            <a:r>
              <a:rPr lang="fr-FR" sz="1600" dirty="0"/>
              <a:t> </a:t>
            </a:r>
            <a:r>
              <a:rPr lang="fr-FR" sz="1600" dirty="0" err="1"/>
              <a:t>that</a:t>
            </a:r>
            <a:r>
              <a:rPr lang="fr-FR" sz="1600" dirty="0"/>
              <a:t> all </a:t>
            </a:r>
            <a:r>
              <a:rPr lang="fr-FR" sz="1600" dirty="0" err="1"/>
              <a:t>signals</a:t>
            </a:r>
            <a:r>
              <a:rPr lang="fr-FR" sz="1600" dirty="0"/>
              <a:t> are </a:t>
            </a:r>
            <a:r>
              <a:rPr lang="fr-FR" sz="1600" dirty="0" err="1"/>
              <a:t>correctly</a:t>
            </a:r>
            <a:r>
              <a:rPr lang="fr-FR" sz="1600" dirty="0"/>
              <a:t> </a:t>
            </a:r>
            <a:r>
              <a:rPr lang="fr-FR" sz="1600" dirty="0" err="1"/>
              <a:t>synchronized</a:t>
            </a:r>
            <a:r>
              <a:rPr lang="fr-FR" sz="1600" dirty="0"/>
              <a:t>.</a:t>
            </a:r>
          </a:p>
          <a:p>
            <a:pPr lvl="1"/>
            <a:r>
              <a:rPr lang="fr-FR" sz="1600" dirty="0"/>
              <a:t>High data </a:t>
            </a:r>
            <a:r>
              <a:rPr lang="fr-FR" sz="1600" dirty="0" err="1"/>
              <a:t>throughput</a:t>
            </a:r>
            <a:r>
              <a:rPr lang="fr-FR" sz="1600" dirty="0"/>
              <a:t> : one output update </a:t>
            </a:r>
            <a:r>
              <a:rPr lang="fr-FR" sz="1600" dirty="0" err="1"/>
              <a:t>every</a:t>
            </a:r>
            <a:r>
              <a:rPr lang="fr-FR" sz="1600" dirty="0"/>
              <a:t> </a:t>
            </a:r>
            <a:r>
              <a:rPr lang="fr-FR" sz="1600" dirty="0" err="1"/>
              <a:t>clock</a:t>
            </a:r>
            <a:r>
              <a:rPr lang="fr-FR" sz="1600" dirty="0"/>
              <a:t> cycle once the pipeline </a:t>
            </a:r>
            <a:r>
              <a:rPr lang="fr-FR" sz="1600" dirty="0" err="1"/>
              <a:t>is</a:t>
            </a:r>
            <a:r>
              <a:rPr lang="fr-FR" sz="1600" dirty="0"/>
              <a:t> full.</a:t>
            </a:r>
          </a:p>
          <a:p>
            <a:pPr lvl="1"/>
            <a:r>
              <a:rPr lang="fr-FR" sz="1600" dirty="0"/>
              <a:t>Drawback: high </a:t>
            </a:r>
            <a:r>
              <a:rPr lang="fr-FR" sz="1600" dirty="0" err="1"/>
              <a:t>latency</a:t>
            </a:r>
            <a:r>
              <a:rPr lang="fr-FR" sz="1600" dirty="0"/>
              <a:t>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88A817-8ACB-4D19-A9D6-1DE785406F06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36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AA3AA4-2398-4268-9FEC-255A85823E3C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DF0B9E9-FF60-48CA-8174-0B11739F7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93" y="2564904"/>
            <a:ext cx="7105814" cy="3301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re 1">
                <a:extLst>
                  <a:ext uri="{FF2B5EF4-FFF2-40B4-BE49-F238E27FC236}">
                    <a16:creationId xmlns:a16="http://schemas.microsoft.com/office/drawing/2014/main" id="{F72679B8-8FE2-4FD8-8749-B272A0B380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7740352" cy="72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3600" b="1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3200" cap="small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2 : MAC: </a:t>
                </a:r>
                <a14:m>
                  <m:oMath xmlns:m="http://schemas.openxmlformats.org/officeDocument/2006/math">
                    <m:r>
                      <a:rPr lang="fr-FR" sz="3200" b="1" i="0" cap="small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𝐱</m:t>
                    </m:r>
                    <m:r>
                      <a:rPr lang="fr-FR" sz="3200" b="1" i="0" cap="small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sz="3200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3200" b="1" i="1" cap="small" smtClean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cap="small" smtClean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3200" b="1" i="1" cap="small" smtClean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nary>
                  </m:oMath>
                </a14:m>
                <a:endParaRPr lang="fr-FR" sz="3200" cap="small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Titre 1">
                <a:extLst>
                  <a:ext uri="{FF2B5EF4-FFF2-40B4-BE49-F238E27FC236}">
                    <a16:creationId xmlns:a16="http://schemas.microsoft.com/office/drawing/2014/main" id="{F72679B8-8FE2-4FD8-8749-B272A0B38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0352" cy="720080"/>
              </a:xfrm>
              <a:prstGeom prst="rect">
                <a:avLst/>
              </a:prstGeom>
              <a:blipFill>
                <a:blip r:embed="rId3"/>
                <a:stretch>
                  <a:fillRect t="-2542" b="-22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6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BD24BF5-0823-43EB-89FC-68097D3F6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46508"/>
            <a:ext cx="9144000" cy="5274780"/>
          </a:xfrm>
        </p:spPr>
        <p:txBody>
          <a:bodyPr/>
          <a:lstStyle/>
          <a:p>
            <a:endParaRPr lang="fr-FR" sz="1800" b="1" dirty="0"/>
          </a:p>
          <a:p>
            <a:r>
              <a:rPr lang="fr-FR" sz="1800" b="1" dirty="0"/>
              <a:t>Design for area</a:t>
            </a:r>
          </a:p>
          <a:p>
            <a:pPr lvl="1"/>
            <a:r>
              <a:rPr lang="fr-FR" sz="1600" dirty="0"/>
              <a:t>If </a:t>
            </a:r>
            <a:r>
              <a:rPr lang="fr-FR" sz="1600" dirty="0" err="1"/>
              <a:t>resources</a:t>
            </a:r>
            <a:r>
              <a:rPr lang="fr-FR" sz="1600" dirty="0"/>
              <a:t> are </a:t>
            </a:r>
            <a:r>
              <a:rPr lang="fr-FR" sz="1600" dirty="0" err="1"/>
              <a:t>available</a:t>
            </a:r>
            <a:r>
              <a:rPr lang="fr-FR" sz="1600" dirty="0"/>
              <a:t>, all </a:t>
            </a:r>
            <a:r>
              <a:rPr lang="fr-FR" sz="1600" dirty="0" err="1"/>
              <a:t>calculations</a:t>
            </a:r>
            <a:r>
              <a:rPr lang="fr-FR" sz="1600" dirty="0"/>
              <a:t> 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performed</a:t>
            </a:r>
            <a:r>
              <a:rPr lang="fr-FR" sz="1600" dirty="0"/>
              <a:t> in </a:t>
            </a:r>
            <a:r>
              <a:rPr lang="fr-FR" sz="1600" dirty="0" err="1"/>
              <a:t>parallel</a:t>
            </a:r>
            <a:r>
              <a:rPr lang="fr-FR" sz="1600" dirty="0"/>
              <a:t>.</a:t>
            </a:r>
          </a:p>
          <a:p>
            <a:pPr lvl="1"/>
            <a:r>
              <a:rPr lang="fr-FR" sz="1600" dirty="0"/>
              <a:t>If not, </a:t>
            </a:r>
            <a:r>
              <a:rPr lang="fr-FR" sz="1600" dirty="0" err="1"/>
              <a:t>creation</a:t>
            </a:r>
            <a:r>
              <a:rPr lang="fr-FR" sz="1600" dirty="0"/>
              <a:t> of a </a:t>
            </a:r>
            <a:r>
              <a:rPr lang="fr-FR" sz="1600" dirty="0" err="1"/>
              <a:t>sequential</a:t>
            </a:r>
            <a:r>
              <a:rPr lang="fr-FR" sz="1600" dirty="0"/>
              <a:t> machine to </a:t>
            </a:r>
            <a:r>
              <a:rPr lang="fr-FR" sz="1600" dirty="0" err="1"/>
              <a:t>produce</a:t>
            </a:r>
            <a:r>
              <a:rPr lang="fr-FR" sz="1600" dirty="0"/>
              <a:t> the </a:t>
            </a:r>
            <a:r>
              <a:rPr lang="fr-FR" sz="1600" dirty="0" err="1"/>
              <a:t>desired</a:t>
            </a:r>
            <a:r>
              <a:rPr lang="fr-FR" sz="1600" dirty="0"/>
              <a:t> </a:t>
            </a:r>
            <a:r>
              <a:rPr lang="fr-FR" sz="1600" dirty="0" err="1"/>
              <a:t>result</a:t>
            </a:r>
            <a:r>
              <a:rPr lang="fr-FR" sz="1600" dirty="0"/>
              <a:t>.</a:t>
            </a:r>
          </a:p>
          <a:p>
            <a:pPr lvl="1"/>
            <a:r>
              <a:rPr lang="fr-FR" sz="1600" dirty="0"/>
              <a:t>Inputs are </a:t>
            </a:r>
            <a:r>
              <a:rPr lang="fr-FR" sz="1600" dirty="0" err="1"/>
              <a:t>given</a:t>
            </a:r>
            <a:r>
              <a:rPr lang="fr-FR" sz="1600" dirty="0"/>
              <a:t> </a:t>
            </a:r>
            <a:r>
              <a:rPr lang="fr-FR" sz="1600" dirty="0" err="1"/>
              <a:t>sequentially</a:t>
            </a:r>
            <a:r>
              <a:rPr lang="fr-FR" sz="1600" dirty="0"/>
              <a:t> to a single multiplier.</a:t>
            </a:r>
          </a:p>
          <a:p>
            <a:pPr lvl="1"/>
            <a:r>
              <a:rPr lang="fr-FR" sz="1600" dirty="0"/>
              <a:t>A single </a:t>
            </a:r>
            <a:r>
              <a:rPr lang="fr-FR" sz="1600" dirty="0" err="1"/>
              <a:t>adder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a </a:t>
            </a:r>
            <a:r>
              <a:rPr lang="fr-FR" sz="1600" dirty="0" err="1"/>
              <a:t>register</a:t>
            </a:r>
            <a:r>
              <a:rPr lang="fr-FR" sz="1600" dirty="0"/>
              <a:t> </a:t>
            </a:r>
            <a:r>
              <a:rPr lang="fr-FR" sz="1600" dirty="0" err="1"/>
              <a:t>performs</a:t>
            </a:r>
            <a:r>
              <a:rPr lang="fr-FR" sz="1600" dirty="0"/>
              <a:t> the accumulation.</a:t>
            </a:r>
          </a:p>
          <a:p>
            <a:endParaRPr lang="fr-FR" dirty="0"/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A42371A7-86DA-4F6A-B955-8A52391F3C10}"/>
              </a:ext>
            </a:extLst>
          </p:cNvPr>
          <p:cNvSpPr txBox="1">
            <a:spLocks/>
          </p:cNvSpPr>
          <p:nvPr/>
        </p:nvSpPr>
        <p:spPr>
          <a:xfrm>
            <a:off x="605880" y="199181"/>
            <a:ext cx="648072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FC27036-AF30-4F05-B3A1-49C9345A8C62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37 / 66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C19FE7E-AF4C-47E8-B317-A8E9C5066392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3D17BDB-3ED0-4F77-977A-DF286E3C9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6041" y="2780928"/>
            <a:ext cx="4982182" cy="1872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6935C709-40D2-4DEE-945D-004F713AD0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7740352" cy="72008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3600" b="1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3200" cap="small" dirty="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Example 2 : MAC: </a:t>
                </a:r>
                <a14:m>
                  <m:oMath xmlns:m="http://schemas.openxmlformats.org/officeDocument/2006/math">
                    <m:r>
                      <a:rPr lang="fr-FR" sz="3200" b="1" i="0" cap="small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𝐱</m:t>
                    </m:r>
                    <m:r>
                      <a:rPr lang="fr-FR" sz="3200" b="1" i="0" cap="small" smtClean="0">
                        <a:solidFill>
                          <a:srgbClr val="00206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fr-FR" sz="3200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fr-FR" sz="3200" b="1" i="1" cap="small" smtClean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1" i="1" cap="small" smtClean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fr-FR" sz="3200" b="1" i="1" cap="small" smtClean="0">
                                <a:solidFill>
                                  <a:srgbClr val="00206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fr-FR" sz="3200" b="1" i="1" cap="small" smtClean="0">
                            <a:solidFill>
                              <a:srgbClr val="00206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nary>
                  </m:oMath>
                </a14:m>
                <a:endParaRPr lang="fr-FR" sz="3200" cap="small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Titre 1">
                <a:extLst>
                  <a:ext uri="{FF2B5EF4-FFF2-40B4-BE49-F238E27FC236}">
                    <a16:creationId xmlns:a16="http://schemas.microsoft.com/office/drawing/2014/main" id="{6935C709-40D2-4DEE-945D-004F713AD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7740352" cy="720080"/>
              </a:xfrm>
              <a:prstGeom prst="rect">
                <a:avLst/>
              </a:prstGeom>
              <a:blipFill>
                <a:blip r:embed="rId3"/>
                <a:stretch>
                  <a:fillRect t="-2542" b="-22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DEFE2FD1-EAA7-4185-A137-6FB41490DB6F}"/>
              </a:ext>
            </a:extLst>
          </p:cNvPr>
          <p:cNvCxnSpPr/>
          <p:nvPr/>
        </p:nvCxnSpPr>
        <p:spPr>
          <a:xfrm flipV="1">
            <a:off x="2339752" y="4077072"/>
            <a:ext cx="3528392" cy="792088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1">
            <a:extLst>
              <a:ext uri="{FF2B5EF4-FFF2-40B4-BE49-F238E27FC236}">
                <a16:creationId xmlns:a16="http://schemas.microsoft.com/office/drawing/2014/main" id="{090C284E-36B1-4E63-8F28-529F5590005F}"/>
              </a:ext>
            </a:extLst>
          </p:cNvPr>
          <p:cNvSpPr txBox="1">
            <a:spLocks/>
          </p:cNvSpPr>
          <p:nvPr/>
        </p:nvSpPr>
        <p:spPr>
          <a:xfrm>
            <a:off x="4207212" y="4713988"/>
            <a:ext cx="9142286" cy="1462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b="1" dirty="0"/>
          </a:p>
          <a:p>
            <a:pPr lvl="1"/>
            <a:r>
              <a:rPr lang="en-US" sz="1600" dirty="0"/>
              <a:t>Delay: 1 x </a:t>
            </a:r>
            <a:r>
              <a:rPr lang="en-US" sz="1600" dirty="0" err="1"/>
              <a:t>mult</a:t>
            </a:r>
            <a:r>
              <a:rPr lang="en-US" sz="1600" dirty="0"/>
              <a:t> + 1 x add</a:t>
            </a:r>
          </a:p>
          <a:p>
            <a:pPr lvl="1"/>
            <a:r>
              <a:rPr lang="en-US" sz="1600" dirty="0"/>
              <a:t>Latency : 4 cycle</a:t>
            </a:r>
          </a:p>
          <a:p>
            <a:pPr lvl="1"/>
            <a:r>
              <a:rPr lang="en-US" sz="1600" dirty="0"/>
              <a:t>Throughput : 1 bits/4 cycles</a:t>
            </a:r>
          </a:p>
          <a:p>
            <a:pPr marL="457200" lvl="1" indent="0">
              <a:buNone/>
            </a:pPr>
            <a:endParaRPr lang="fr-FR" sz="1600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5012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CAC9B9-0116-4B1F-A3A9-6E2FF7890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5301208"/>
          </a:xfrm>
        </p:spPr>
        <p:txBody>
          <a:bodyPr/>
          <a:lstStyle/>
          <a:p>
            <a:endParaRPr lang="fr-FR" sz="1800" b="1" dirty="0"/>
          </a:p>
          <a:p>
            <a:r>
              <a:rPr lang="fr-FR" sz="1800" b="1" dirty="0"/>
              <a:t>Power </a:t>
            </a:r>
            <a:r>
              <a:rPr lang="fr-FR" sz="1800" b="1" dirty="0" err="1"/>
              <a:t>consumption</a:t>
            </a:r>
            <a:r>
              <a:rPr lang="fr-FR" sz="1800" b="1" dirty="0"/>
              <a:t>:</a:t>
            </a:r>
          </a:p>
          <a:p>
            <a:pPr lvl="1"/>
            <a:r>
              <a:rPr lang="fr-FR" sz="1600" b="1" dirty="0"/>
              <a:t>Dynamic (</a:t>
            </a:r>
            <a:r>
              <a:rPr lang="fr-FR" sz="1600" b="1" dirty="0" err="1"/>
              <a:t>switching</a:t>
            </a:r>
            <a:r>
              <a:rPr lang="fr-FR" sz="1600" b="1" dirty="0"/>
              <a:t>): </a:t>
            </a:r>
            <a:r>
              <a:rPr lang="fr-FR" sz="1600" dirty="0"/>
              <a:t>due to </a:t>
            </a:r>
            <a:r>
              <a:rPr lang="fr-FR" sz="1600" dirty="0" err="1"/>
              <a:t>charging</a:t>
            </a:r>
            <a:r>
              <a:rPr lang="fr-FR" sz="1600" dirty="0"/>
              <a:t> and </a:t>
            </a:r>
            <a:r>
              <a:rPr lang="fr-FR" sz="1600" dirty="0" err="1"/>
              <a:t>discharging</a:t>
            </a:r>
            <a:r>
              <a:rPr lang="fr-FR" sz="1600" dirty="0"/>
              <a:t> </a:t>
            </a:r>
            <a:r>
              <a:rPr lang="fr-FR" sz="1600" dirty="0" err="1"/>
              <a:t>parasitic</a:t>
            </a:r>
            <a:r>
              <a:rPr lang="fr-FR" sz="1600" dirty="0"/>
              <a:t> capacitances on </a:t>
            </a:r>
            <a:r>
              <a:rPr lang="fr-FR" sz="1600" dirty="0" err="1"/>
              <a:t>gates</a:t>
            </a:r>
            <a:r>
              <a:rPr lang="fr-FR" sz="1600" dirty="0"/>
              <a:t> and </a:t>
            </a:r>
            <a:r>
              <a:rPr lang="fr-FR" sz="1600" dirty="0" err="1"/>
              <a:t>wires</a:t>
            </a:r>
            <a:endParaRPr lang="fr-FR" sz="1600" dirty="0"/>
          </a:p>
          <a:p>
            <a:pPr lvl="1"/>
            <a:r>
              <a:rPr lang="fr-FR" sz="1600" b="1" dirty="0" err="1"/>
              <a:t>Static</a:t>
            </a:r>
            <a:r>
              <a:rPr lang="fr-FR" sz="1600" b="1" dirty="0"/>
              <a:t>:</a:t>
            </a:r>
            <a:r>
              <a:rPr lang="fr-FR" sz="1600" dirty="0"/>
              <a:t> </a:t>
            </a:r>
            <a:r>
              <a:rPr lang="fr-FR" sz="1600" dirty="0" err="1"/>
              <a:t>consumed</a:t>
            </a:r>
            <a:r>
              <a:rPr lang="fr-FR" sz="1600" dirty="0"/>
              <a:t> </a:t>
            </a:r>
            <a:r>
              <a:rPr lang="fr-FR" sz="1600" dirty="0" err="1"/>
              <a:t>when</a:t>
            </a:r>
            <a:r>
              <a:rPr lang="fr-FR" sz="1600" dirty="0"/>
              <a:t> no </a:t>
            </a:r>
            <a:r>
              <a:rPr lang="fr-FR" sz="1600" dirty="0" err="1"/>
              <a:t>switching</a:t>
            </a:r>
            <a:endParaRPr lang="fr-FR" sz="1600" dirty="0"/>
          </a:p>
          <a:p>
            <a:pPr lvl="1"/>
            <a:r>
              <a:rPr lang="fr-FR" sz="1600" b="1" dirty="0" err="1"/>
              <a:t>Leakage</a:t>
            </a:r>
            <a:endParaRPr lang="fr-FR" sz="1600" b="1" dirty="0"/>
          </a:p>
          <a:p>
            <a:pPr lvl="2"/>
            <a:r>
              <a:rPr lang="fr-FR" sz="1400" dirty="0"/>
              <a:t>As transistors </a:t>
            </a:r>
            <a:r>
              <a:rPr lang="fr-FR" sz="1400" dirty="0" err="1"/>
              <a:t>become</a:t>
            </a:r>
            <a:r>
              <a:rPr lang="fr-FR" sz="1400" dirty="0"/>
              <a:t> </a:t>
            </a:r>
            <a:r>
              <a:rPr lang="fr-FR" sz="1400" dirty="0" err="1"/>
              <a:t>smaller</a:t>
            </a:r>
            <a:r>
              <a:rPr lang="fr-FR" sz="1400" dirty="0"/>
              <a:t>, MOS </a:t>
            </a:r>
            <a:r>
              <a:rPr lang="fr-FR" sz="1400" dirty="0" err="1"/>
              <a:t>gate</a:t>
            </a:r>
            <a:r>
              <a:rPr lang="fr-FR" sz="1400" dirty="0"/>
              <a:t> </a:t>
            </a:r>
            <a:r>
              <a:rPr lang="fr-FR" sz="1400" dirty="0" err="1"/>
              <a:t>manufacturing</a:t>
            </a:r>
            <a:r>
              <a:rPr lang="fr-FR" sz="1400" dirty="0"/>
              <a:t> </a:t>
            </a:r>
            <a:r>
              <a:rPr lang="fr-FR" sz="1400" dirty="0" err="1"/>
              <a:t>becomes</a:t>
            </a:r>
            <a:r>
              <a:rPr lang="fr-FR" sz="1400" dirty="0"/>
              <a:t> 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accurate</a:t>
            </a:r>
            <a:r>
              <a:rPr lang="fr-FR" sz="1400" dirty="0"/>
              <a:t>, </a:t>
            </a:r>
            <a:r>
              <a:rPr lang="fr-FR" sz="1400" dirty="0" err="1"/>
              <a:t>leading</a:t>
            </a:r>
            <a:r>
              <a:rPr lang="fr-FR" sz="1400" dirty="0"/>
              <a:t> in </a:t>
            </a:r>
            <a:r>
              <a:rPr lang="fr-FR" sz="1400" dirty="0" err="1"/>
              <a:t>leakage</a:t>
            </a:r>
            <a:r>
              <a:rPr lang="fr-FR" sz="1400" dirty="0"/>
              <a:t> </a:t>
            </a:r>
            <a:r>
              <a:rPr lang="fr-FR" sz="1400" dirty="0" err="1"/>
              <a:t>current</a:t>
            </a:r>
            <a:r>
              <a:rPr lang="fr-FR" sz="1400" dirty="0"/>
              <a:t> (up to 15% of all power </a:t>
            </a:r>
            <a:r>
              <a:rPr lang="fr-FR" sz="1400" dirty="0" err="1"/>
              <a:t>consumption</a:t>
            </a:r>
            <a:r>
              <a:rPr lang="fr-FR" sz="1400" dirty="0"/>
              <a:t>)</a:t>
            </a:r>
          </a:p>
          <a:p>
            <a:pPr lvl="2"/>
            <a:endParaRPr lang="fr-FR" sz="900" dirty="0"/>
          </a:p>
          <a:p>
            <a:r>
              <a:rPr lang="fr-FR" sz="1800" dirty="0" err="1"/>
              <a:t>Three</a:t>
            </a:r>
            <a:r>
              <a:rPr lang="fr-FR" sz="1800" dirty="0"/>
              <a:t> techniques to </a:t>
            </a:r>
            <a:r>
              <a:rPr lang="fr-FR" sz="1800" dirty="0" err="1"/>
              <a:t>reduce</a:t>
            </a:r>
            <a:r>
              <a:rPr lang="fr-FR" sz="1800" dirty="0"/>
              <a:t> power </a:t>
            </a:r>
            <a:r>
              <a:rPr lang="fr-FR" sz="1800" dirty="0" err="1"/>
              <a:t>consumption</a:t>
            </a:r>
            <a:r>
              <a:rPr lang="fr-FR" sz="1800" dirty="0"/>
              <a:t>: </a:t>
            </a:r>
          </a:p>
          <a:p>
            <a:pPr lvl="1"/>
            <a:r>
              <a:rPr lang="fr-FR" sz="1600" b="1" dirty="0" err="1"/>
              <a:t>Clock</a:t>
            </a:r>
            <a:r>
              <a:rPr lang="fr-FR" sz="1600" b="1" dirty="0"/>
              <a:t> </a:t>
            </a:r>
            <a:r>
              <a:rPr lang="fr-FR" sz="1600" b="1" dirty="0" err="1"/>
              <a:t>gating</a:t>
            </a:r>
            <a:endParaRPr lang="fr-FR" sz="1600" b="1" dirty="0"/>
          </a:p>
          <a:p>
            <a:pPr lvl="1"/>
            <a:r>
              <a:rPr lang="fr-FR" sz="1600" b="1" dirty="0"/>
              <a:t>Dual-</a:t>
            </a:r>
            <a:r>
              <a:rPr lang="fr-FR" sz="1600" b="1" dirty="0" err="1"/>
              <a:t>edge</a:t>
            </a:r>
            <a:r>
              <a:rPr lang="fr-FR" sz="1600" b="1" dirty="0"/>
              <a:t> </a:t>
            </a:r>
            <a:r>
              <a:rPr lang="fr-FR" sz="1600" b="1" dirty="0" err="1"/>
              <a:t>triggered</a:t>
            </a:r>
            <a:r>
              <a:rPr lang="fr-FR" sz="1600" b="1" dirty="0"/>
              <a:t> flip-flops</a:t>
            </a:r>
          </a:p>
          <a:p>
            <a:pPr lvl="1"/>
            <a:r>
              <a:rPr lang="fr-FR" sz="1600" b="1" dirty="0" err="1"/>
              <a:t>Core</a:t>
            </a:r>
            <a:r>
              <a:rPr lang="fr-FR" sz="1600" b="1" dirty="0"/>
              <a:t> voltage </a:t>
            </a:r>
            <a:r>
              <a:rPr lang="fr-FR" sz="1600" b="1" dirty="0" err="1"/>
              <a:t>lowering</a:t>
            </a:r>
            <a:endParaRPr lang="fr-FR" sz="16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4C58B17-3CCA-449D-A3E8-EF7B62267ED0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38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952D37-B145-4B6D-AABE-D739C99C76F1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BBA3D98-A1EC-4BE7-9861-80BB5259E01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for power</a:t>
            </a:r>
          </a:p>
        </p:txBody>
      </p:sp>
    </p:spTree>
    <p:extLst>
      <p:ext uri="{BB962C8B-B14F-4D97-AF65-F5344CB8AC3E}">
        <p14:creationId xmlns:p14="http://schemas.microsoft.com/office/powerpoint/2010/main" val="16968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4551D7E-E121-4036-BEE1-1C9896707FFC}"/>
              </a:ext>
            </a:extLst>
          </p:cNvPr>
          <p:cNvSpPr txBox="1"/>
          <p:nvPr/>
        </p:nvSpPr>
        <p:spPr>
          <a:xfrm>
            <a:off x="8412711" y="6550221"/>
            <a:ext cx="731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39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72CE6FA-25F7-43DB-BD8A-76F7C5B746A9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A26FE954-C5C8-4006-A369-A8A3B82B5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910" y="720080"/>
            <a:ext cx="9124090" cy="5301208"/>
          </a:xfrm>
        </p:spPr>
        <p:txBody>
          <a:bodyPr/>
          <a:lstStyle/>
          <a:p>
            <a:endParaRPr lang="fr-FR" sz="1800" dirty="0"/>
          </a:p>
          <a:p>
            <a:r>
              <a:rPr lang="fr-FR" sz="1800" b="1" dirty="0" err="1"/>
              <a:t>Clock</a:t>
            </a:r>
            <a:r>
              <a:rPr lang="fr-FR" sz="1800" b="1" dirty="0"/>
              <a:t> </a:t>
            </a:r>
            <a:r>
              <a:rPr lang="fr-FR" sz="1800" b="1" dirty="0" err="1"/>
              <a:t>gating</a:t>
            </a:r>
            <a:r>
              <a:rPr lang="fr-FR" sz="1800" b="1" dirty="0"/>
              <a:t>: </a:t>
            </a:r>
            <a:r>
              <a:rPr lang="fr-FR" sz="1800" dirty="0" err="1"/>
              <a:t>disabling</a:t>
            </a:r>
            <a:r>
              <a:rPr lang="fr-FR" sz="1800" dirty="0"/>
              <a:t> the </a:t>
            </a:r>
            <a:r>
              <a:rPr lang="fr-FR" sz="1800" dirty="0" err="1"/>
              <a:t>clock</a:t>
            </a:r>
            <a:r>
              <a:rPr lang="fr-FR" sz="1800" dirty="0"/>
              <a:t> for </a:t>
            </a:r>
            <a:r>
              <a:rPr lang="fr-FR" sz="1800" dirty="0" err="1"/>
              <a:t>low</a:t>
            </a:r>
            <a:r>
              <a:rPr lang="fr-FR" sz="1800" dirty="0"/>
              <a:t> power </a:t>
            </a:r>
            <a:r>
              <a:rPr lang="fr-FR" sz="1800" dirty="0" err="1"/>
              <a:t>consumption</a:t>
            </a:r>
            <a:r>
              <a:rPr lang="fr-FR" sz="1800" dirty="0"/>
              <a:t> </a:t>
            </a:r>
            <a:r>
              <a:rPr lang="fr-FR" sz="1800" b="1" dirty="0" err="1"/>
              <a:t>using</a:t>
            </a:r>
            <a:r>
              <a:rPr lang="fr-FR" sz="1800" b="1" dirty="0"/>
              <a:t> a </a:t>
            </a:r>
            <a:r>
              <a:rPr lang="fr-FR" sz="1800" b="1" dirty="0" err="1"/>
              <a:t>clock</a:t>
            </a:r>
            <a:r>
              <a:rPr lang="fr-FR" sz="1800" b="1" dirty="0"/>
              <a:t> enable signal.</a:t>
            </a:r>
          </a:p>
          <a:p>
            <a:endParaRPr lang="fr-FR" sz="900" b="1" dirty="0"/>
          </a:p>
          <a:p>
            <a:r>
              <a:rPr lang="fr-FR" sz="1800" b="1" dirty="0"/>
              <a:t>NEVER GATE THE CLOCK WITH LOGIC GATES! </a:t>
            </a:r>
            <a:r>
              <a:rPr lang="fr-FR" sz="1800" dirty="0"/>
              <a:t>The </a:t>
            </a:r>
            <a:r>
              <a:rPr lang="fr-FR" sz="1800" dirty="0" err="1"/>
              <a:t>clock</a:t>
            </a:r>
            <a:r>
              <a:rPr lang="fr-FR" sz="1800" dirty="0"/>
              <a:t> signal </a:t>
            </a:r>
            <a:r>
              <a:rPr lang="fr-FR" sz="1800" dirty="0" err="1"/>
              <a:t>would</a:t>
            </a:r>
            <a:r>
              <a:rPr lang="fr-FR" sz="1800" dirty="0"/>
              <a:t> </a:t>
            </a:r>
            <a:r>
              <a:rPr lang="fr-FR" sz="1800" dirty="0" err="1"/>
              <a:t>become</a:t>
            </a:r>
            <a:r>
              <a:rPr lang="fr-FR" sz="1800" dirty="0"/>
              <a:t> </a:t>
            </a:r>
            <a:r>
              <a:rPr lang="fr-FR" sz="1800" dirty="0" err="1"/>
              <a:t>unpredictable</a:t>
            </a:r>
            <a:r>
              <a:rPr lang="fr-FR" sz="1800" dirty="0"/>
              <a:t>, </a:t>
            </a:r>
            <a:r>
              <a:rPr lang="fr-FR" sz="1800" dirty="0" err="1"/>
              <a:t>unprotected</a:t>
            </a:r>
            <a:r>
              <a:rPr lang="fr-FR" sz="1800" dirty="0"/>
              <a:t> (out of </a:t>
            </a:r>
            <a:r>
              <a:rPr lang="fr-FR" sz="1800" dirty="0" err="1"/>
              <a:t>its</a:t>
            </a:r>
            <a:r>
              <a:rPr lang="fr-FR" sz="1800" dirty="0"/>
              <a:t> </a:t>
            </a:r>
            <a:r>
              <a:rPr lang="fr-FR" sz="1800" dirty="0" err="1"/>
              <a:t>clock</a:t>
            </a:r>
            <a:r>
              <a:rPr lang="fr-FR" sz="1800" dirty="0"/>
              <a:t> </a:t>
            </a:r>
            <a:r>
              <a:rPr lang="fr-FR" sz="1800" dirty="0" err="1"/>
              <a:t>tree</a:t>
            </a:r>
            <a:r>
              <a:rPr lang="fr-FR" sz="1800" dirty="0"/>
              <a:t>), the </a:t>
            </a:r>
            <a:r>
              <a:rPr lang="fr-FR" sz="1800" dirty="0" err="1"/>
              <a:t>clock</a:t>
            </a:r>
            <a:r>
              <a:rPr lang="fr-FR" sz="1800" dirty="0"/>
              <a:t> </a:t>
            </a:r>
            <a:r>
              <a:rPr lang="fr-FR" sz="1800" dirty="0" err="1"/>
              <a:t>skew</a:t>
            </a:r>
            <a:r>
              <a:rPr lang="fr-FR" sz="1800" dirty="0"/>
              <a:t> </a:t>
            </a:r>
            <a:r>
              <a:rPr lang="fr-FR" sz="1800" dirty="0" err="1"/>
              <a:t>would</a:t>
            </a:r>
            <a:r>
              <a:rPr lang="fr-FR" sz="1800" dirty="0"/>
              <a:t> </a:t>
            </a:r>
            <a:r>
              <a:rPr lang="fr-FR" sz="1800" dirty="0" err="1"/>
              <a:t>increase</a:t>
            </a:r>
            <a:r>
              <a:rPr lang="fr-FR" sz="1800" dirty="0"/>
              <a:t> and the max </a:t>
            </a:r>
            <a:r>
              <a:rPr lang="fr-FR" sz="1800" dirty="0" err="1"/>
              <a:t>frequency</a:t>
            </a:r>
            <a:r>
              <a:rPr lang="fr-FR" sz="1800" dirty="0"/>
              <a:t> </a:t>
            </a:r>
            <a:r>
              <a:rPr lang="fr-FR" sz="1800" dirty="0" err="1"/>
              <a:t>calculation</a:t>
            </a:r>
            <a:r>
              <a:rPr lang="fr-FR" sz="1800" dirty="0"/>
              <a:t> </a:t>
            </a:r>
            <a:r>
              <a:rPr lang="fr-FR" sz="1800" dirty="0" err="1"/>
              <a:t>would</a:t>
            </a:r>
            <a:r>
              <a:rPr lang="fr-FR" sz="1800" dirty="0"/>
              <a:t>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inaccurate</a:t>
            </a:r>
            <a:r>
              <a:rPr lang="fr-FR" sz="1800" dirty="0"/>
              <a:t>.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4B287A29-78A5-4CD0-9829-2BEA819BA54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gating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473F5A38-6015-4B6C-9D13-51909C432E7D}"/>
              </a:ext>
            </a:extLst>
          </p:cNvPr>
          <p:cNvGrpSpPr/>
          <p:nvPr/>
        </p:nvGrpSpPr>
        <p:grpSpPr>
          <a:xfrm>
            <a:off x="2576662" y="2924944"/>
            <a:ext cx="4031392" cy="2664296"/>
            <a:chOff x="2576662" y="2924944"/>
            <a:chExt cx="4031392" cy="2664296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90D17348-3ED7-4ACA-9F55-95E17249A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76662" y="3212976"/>
              <a:ext cx="4010585" cy="1762371"/>
            </a:xfrm>
            <a:prstGeom prst="rect">
              <a:avLst/>
            </a:prstGeom>
          </p:spPr>
        </p:pic>
        <p:sp>
          <p:nvSpPr>
            <p:cNvPr id="16" name="Interdiction 15">
              <a:extLst>
                <a:ext uri="{FF2B5EF4-FFF2-40B4-BE49-F238E27FC236}">
                  <a16:creationId xmlns:a16="http://schemas.microsoft.com/office/drawing/2014/main" id="{D24C8A62-B650-45F9-B62A-B719E5D1D9C8}"/>
                </a:ext>
              </a:extLst>
            </p:cNvPr>
            <p:cNvSpPr/>
            <p:nvPr/>
          </p:nvSpPr>
          <p:spPr>
            <a:xfrm rot="10800000">
              <a:off x="2576662" y="2924944"/>
              <a:ext cx="4031392" cy="2664296"/>
            </a:xfrm>
            <a:prstGeom prst="noSmoking">
              <a:avLst>
                <a:gd name="adj" fmla="val 14074"/>
              </a:avLst>
            </a:prstGeom>
            <a:solidFill>
              <a:srgbClr val="FF0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3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2359D73-9AD8-446E-A4C1-476E6ABB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65305"/>
            <a:ext cx="7848872" cy="4525963"/>
          </a:xfrm>
        </p:spPr>
        <p:txBody>
          <a:bodyPr/>
          <a:lstStyle/>
          <a:p>
            <a:endParaRPr lang="fr-FR" sz="1800" dirty="0"/>
          </a:p>
          <a:p>
            <a:r>
              <a:rPr lang="fr-FR" sz="1800" dirty="0"/>
              <a:t>Works on </a:t>
            </a:r>
            <a:r>
              <a:rPr lang="fr-FR" sz="1800" dirty="0" err="1"/>
              <a:t>both</a:t>
            </a:r>
            <a:r>
              <a:rPr lang="fr-FR" sz="1800" dirty="0"/>
              <a:t> </a:t>
            </a:r>
            <a:r>
              <a:rPr lang="fr-FR" sz="1800" b="1" dirty="0" err="1"/>
              <a:t>rising</a:t>
            </a:r>
            <a:r>
              <a:rPr lang="fr-FR" sz="1800" b="1" dirty="0"/>
              <a:t> and </a:t>
            </a:r>
            <a:r>
              <a:rPr lang="fr-FR" sz="1800" b="1" dirty="0" err="1"/>
              <a:t>falling</a:t>
            </a:r>
            <a:r>
              <a:rPr lang="fr-FR" sz="1800" b="1" dirty="0"/>
              <a:t> </a:t>
            </a:r>
            <a:r>
              <a:rPr lang="fr-FR" sz="1800" b="1" dirty="0" err="1"/>
              <a:t>edges</a:t>
            </a:r>
            <a:r>
              <a:rPr lang="fr-FR" sz="1800" dirty="0"/>
              <a:t>.</a:t>
            </a:r>
          </a:p>
          <a:p>
            <a:pPr lvl="1"/>
            <a:r>
              <a:rPr lang="fr-FR" sz="1600" dirty="0" err="1"/>
              <a:t>Allow</a:t>
            </a:r>
            <a:r>
              <a:rPr lang="fr-FR" sz="1600" dirty="0"/>
              <a:t> the use of a </a:t>
            </a:r>
            <a:r>
              <a:rPr lang="fr-FR" sz="1600" dirty="0" err="1"/>
              <a:t>clock</a:t>
            </a:r>
            <a:r>
              <a:rPr lang="fr-FR" sz="1600" dirty="0"/>
              <a:t> </a:t>
            </a:r>
            <a:r>
              <a:rPr lang="fr-FR" sz="1600" dirty="0" err="1"/>
              <a:t>two</a:t>
            </a:r>
            <a:r>
              <a:rPr lang="fr-FR" sz="1600" dirty="0"/>
              <a:t> times </a:t>
            </a:r>
            <a:r>
              <a:rPr lang="fr-FR" sz="1600" dirty="0" err="1"/>
              <a:t>slower</a:t>
            </a:r>
            <a:r>
              <a:rPr lang="fr-FR" sz="1600" dirty="0"/>
              <a:t> for the </a:t>
            </a:r>
            <a:r>
              <a:rPr lang="fr-FR" sz="1600" dirty="0" err="1"/>
              <a:t>same</a:t>
            </a:r>
            <a:r>
              <a:rPr lang="fr-FR" sz="1600" dirty="0"/>
              <a:t> data rate.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DETFF are</a:t>
            </a:r>
          </a:p>
          <a:p>
            <a:pPr lvl="1"/>
            <a:r>
              <a:rPr lang="fr-FR" sz="1600" dirty="0" err="1"/>
              <a:t>Either</a:t>
            </a:r>
            <a:r>
              <a:rPr lang="fr-FR" sz="1600" dirty="0"/>
              <a:t> </a:t>
            </a:r>
            <a:r>
              <a:rPr lang="fr-FR" sz="1600" dirty="0" err="1"/>
              <a:t>available</a:t>
            </a:r>
            <a:r>
              <a:rPr lang="fr-FR" sz="1600" dirty="0"/>
              <a:t> in the </a:t>
            </a:r>
            <a:r>
              <a:rPr lang="fr-FR" sz="1600" dirty="0" err="1"/>
              <a:t>target</a:t>
            </a:r>
            <a:r>
              <a:rPr lang="fr-FR" sz="1600" dirty="0"/>
              <a:t> </a:t>
            </a:r>
            <a:r>
              <a:rPr lang="fr-FR" sz="1600" dirty="0" err="1"/>
              <a:t>technology</a:t>
            </a:r>
            <a:endParaRPr lang="fr-FR" sz="1600" dirty="0"/>
          </a:p>
          <a:p>
            <a:pPr lvl="1"/>
            <a:r>
              <a:rPr lang="fr-FR" sz="1600" dirty="0" err="1"/>
              <a:t>Either</a:t>
            </a:r>
            <a:r>
              <a:rPr lang="fr-FR" sz="1600" dirty="0"/>
              <a:t> </a:t>
            </a:r>
            <a:r>
              <a:rPr lang="fr-FR" sz="1600" dirty="0" err="1"/>
              <a:t>emulated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DLL or </a:t>
            </a:r>
            <a:r>
              <a:rPr lang="fr-FR" sz="1600" dirty="0" err="1"/>
              <a:t>redundant</a:t>
            </a:r>
            <a:r>
              <a:rPr lang="fr-FR" sz="1600" dirty="0"/>
              <a:t> flip-flops and </a:t>
            </a:r>
            <a:r>
              <a:rPr lang="fr-FR" sz="1600" dirty="0" err="1"/>
              <a:t>gating</a:t>
            </a:r>
            <a:r>
              <a:rPr lang="fr-FR" sz="1600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E3C254-FE3C-44D7-89A6-2F969317AAB7}"/>
              </a:ext>
            </a:extLst>
          </p:cNvPr>
          <p:cNvSpPr txBox="1"/>
          <p:nvPr/>
        </p:nvSpPr>
        <p:spPr>
          <a:xfrm>
            <a:off x="8412711" y="6550221"/>
            <a:ext cx="731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40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087F7A-D2C7-4F23-A84B-E018615D9C0B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4069671-278E-4164-B5BF-D268D3396CB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Dual Edge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triggered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flip-flops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C191293C-F185-473F-A039-5F18EB22A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311844"/>
              </p:ext>
            </p:extLst>
          </p:nvPr>
        </p:nvGraphicFramePr>
        <p:xfrm>
          <a:off x="611560" y="1764341"/>
          <a:ext cx="4749803" cy="944880"/>
        </p:xfrm>
        <a:graphic>
          <a:graphicData uri="http://schemas.openxmlformats.org/drawingml/2006/table">
            <a:tbl>
              <a:tblPr/>
              <a:tblGrid>
                <a:gridCol w="426103">
                  <a:extLst>
                    <a:ext uri="{9D8B030D-6E8A-4147-A177-3AD203B41FA5}">
                      <a16:colId xmlns:a16="http://schemas.microsoft.com/office/drawing/2014/main" val="2919798929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3971336769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739949252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65900675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3761517449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873298059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1077143428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4080000461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636123392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3543315638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788456058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011677132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3679087063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785110527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930467695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3948858523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3431194496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87504904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111913470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602468433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742934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49092"/>
                  </a:ext>
                </a:extLst>
              </a:tr>
              <a:tr h="12636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9452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73842"/>
                  </a:ext>
                </a:extLst>
              </a:tr>
              <a:tr h="12636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2097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238303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FFF7DA4F-FBA6-4AF0-BDF1-6751CF4C9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741859"/>
              </p:ext>
            </p:extLst>
          </p:nvPr>
        </p:nvGraphicFramePr>
        <p:xfrm>
          <a:off x="569048" y="2787740"/>
          <a:ext cx="4749803" cy="944880"/>
        </p:xfrm>
        <a:graphic>
          <a:graphicData uri="http://schemas.openxmlformats.org/drawingml/2006/table">
            <a:tbl>
              <a:tblPr/>
              <a:tblGrid>
                <a:gridCol w="426103">
                  <a:extLst>
                    <a:ext uri="{9D8B030D-6E8A-4147-A177-3AD203B41FA5}">
                      <a16:colId xmlns:a16="http://schemas.microsoft.com/office/drawing/2014/main" val="1870160128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275901840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3386157052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840672537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660614091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3671701499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3003951378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1105555901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3826472847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3342639183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981584403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137756506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687944535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778275187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750650351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1383960347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914934215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1092712613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1396914562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2015373862"/>
                    </a:ext>
                  </a:extLst>
                </a:gridCol>
                <a:gridCol w="216185">
                  <a:extLst>
                    <a:ext uri="{9D8B030D-6E8A-4147-A177-3AD203B41FA5}">
                      <a16:colId xmlns:a16="http://schemas.microsoft.com/office/drawing/2014/main" val="7037683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12881"/>
                  </a:ext>
                </a:extLst>
              </a:tr>
              <a:tr h="12636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591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Clock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38474"/>
                  </a:ext>
                </a:extLst>
              </a:tr>
              <a:tr h="12636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3471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653805"/>
                  </a:ext>
                </a:extLst>
              </a:tr>
            </a:tbl>
          </a:graphicData>
        </a:graphic>
      </p:graphicFrame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282FB23-47DF-4161-A076-8AAF48C5F036}"/>
              </a:ext>
            </a:extLst>
          </p:cNvPr>
          <p:cNvCxnSpPr/>
          <p:nvPr/>
        </p:nvCxnSpPr>
        <p:spPr>
          <a:xfrm>
            <a:off x="1115616" y="1988840"/>
            <a:ext cx="0" cy="187220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5289905-5827-40CB-9FE5-687400E9D3A2}"/>
              </a:ext>
            </a:extLst>
          </p:cNvPr>
          <p:cNvCxnSpPr/>
          <p:nvPr/>
        </p:nvCxnSpPr>
        <p:spPr>
          <a:xfrm>
            <a:off x="1979712" y="1988840"/>
            <a:ext cx="0" cy="1872208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43EDC9B-CF54-4972-8CCB-4FA0DCB1AA34}"/>
              </a:ext>
            </a:extLst>
          </p:cNvPr>
          <p:cNvCxnSpPr/>
          <p:nvPr/>
        </p:nvCxnSpPr>
        <p:spPr>
          <a:xfrm>
            <a:off x="2840367" y="2008799"/>
            <a:ext cx="0" cy="187220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48B767E-8090-460F-BC57-A5C0143333BB}"/>
              </a:ext>
            </a:extLst>
          </p:cNvPr>
          <p:cNvCxnSpPr/>
          <p:nvPr/>
        </p:nvCxnSpPr>
        <p:spPr>
          <a:xfrm>
            <a:off x="3752148" y="2008799"/>
            <a:ext cx="0" cy="1872208"/>
          </a:xfrm>
          <a:prstGeom prst="line">
            <a:avLst/>
          </a:prstGeom>
          <a:ln w="28575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9433D67-D9F7-4B94-8533-31DD7134A4E5}"/>
              </a:ext>
            </a:extLst>
          </p:cNvPr>
          <p:cNvCxnSpPr/>
          <p:nvPr/>
        </p:nvCxnSpPr>
        <p:spPr>
          <a:xfrm>
            <a:off x="4571999" y="2008799"/>
            <a:ext cx="0" cy="187220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F78C00B-8A0A-4137-A90F-08177F0EB744}"/>
              </a:ext>
            </a:extLst>
          </p:cNvPr>
          <p:cNvSpPr txBox="1"/>
          <p:nvPr/>
        </p:nvSpPr>
        <p:spPr>
          <a:xfrm>
            <a:off x="5443081" y="2236781"/>
            <a:ext cx="286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Single-edge triggered flip-flop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08C878-2AA2-43D8-B39F-66480F1BC089}"/>
              </a:ext>
            </a:extLst>
          </p:cNvPr>
          <p:cNvSpPr txBox="1"/>
          <p:nvPr/>
        </p:nvSpPr>
        <p:spPr>
          <a:xfrm>
            <a:off x="5443081" y="3259723"/>
            <a:ext cx="2714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Dual-edge triggered flip-flop</a:t>
            </a:r>
          </a:p>
          <a:p>
            <a:r>
              <a:rPr lang="en-GB" sz="1600" dirty="0"/>
              <a:t>(same data rate)</a:t>
            </a:r>
          </a:p>
        </p:txBody>
      </p:sp>
    </p:spTree>
    <p:extLst>
      <p:ext uri="{BB962C8B-B14F-4D97-AF65-F5344CB8AC3E}">
        <p14:creationId xmlns:p14="http://schemas.microsoft.com/office/powerpoint/2010/main" val="40624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990CC01-9A35-4890-84BA-F5A6DDAAB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5301208"/>
          </a:xfrm>
        </p:spPr>
        <p:txBody>
          <a:bodyPr/>
          <a:lstStyle/>
          <a:p>
            <a:endParaRPr lang="fr-FR" sz="1800" dirty="0"/>
          </a:p>
          <a:p>
            <a:r>
              <a:rPr lang="fr-FR" sz="1800" dirty="0" err="1"/>
              <a:t>Reducing</a:t>
            </a:r>
            <a:r>
              <a:rPr lang="fr-FR" sz="1800" dirty="0"/>
              <a:t> </a:t>
            </a:r>
            <a:r>
              <a:rPr lang="fr-FR" sz="1800" dirty="0" err="1"/>
              <a:t>core</a:t>
            </a:r>
            <a:r>
              <a:rPr lang="fr-FR" sz="1800" dirty="0"/>
              <a:t> voltage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only</a:t>
            </a:r>
            <a:r>
              <a:rPr lang="fr-FR" sz="1800" dirty="0"/>
              <a:t> </a:t>
            </a:r>
            <a:r>
              <a:rPr lang="fr-FR" sz="1800" dirty="0" err="1"/>
              <a:t>doable</a:t>
            </a:r>
            <a:r>
              <a:rPr lang="fr-FR" sz="1800" dirty="0"/>
              <a:t> </a:t>
            </a:r>
            <a:r>
              <a:rPr lang="fr-FR" sz="1800" dirty="0" err="1"/>
              <a:t>within</a:t>
            </a:r>
            <a:r>
              <a:rPr lang="fr-FR" sz="1800" dirty="0"/>
              <a:t> acceptable </a:t>
            </a:r>
            <a:r>
              <a:rPr lang="fr-FR" sz="1800" dirty="0" err="1"/>
              <a:t>limits</a:t>
            </a:r>
            <a:r>
              <a:rPr lang="fr-FR" sz="1800" dirty="0"/>
              <a:t> (5 to 10%)</a:t>
            </a:r>
          </a:p>
          <a:p>
            <a:endParaRPr lang="fr-FR" sz="900" dirty="0"/>
          </a:p>
          <a:p>
            <a:r>
              <a:rPr lang="fr-FR" sz="1800" dirty="0"/>
              <a:t>BUT:  P=R*I</a:t>
            </a:r>
            <a:r>
              <a:rPr lang="fr-FR" sz="1800" b="1" dirty="0"/>
              <a:t>²</a:t>
            </a:r>
          </a:p>
          <a:p>
            <a:endParaRPr lang="fr-FR" sz="900" dirty="0"/>
          </a:p>
          <a:p>
            <a:r>
              <a:rPr lang="fr-FR" sz="1800" dirty="0"/>
              <a:t>Drawback: </a:t>
            </a:r>
            <a:r>
              <a:rPr lang="fr-FR" sz="1800" b="1" dirty="0"/>
              <a:t>Performances </a:t>
            </a:r>
            <a:r>
              <a:rPr lang="fr-FR" sz="1800" b="1" dirty="0" err="1"/>
              <a:t>degrade</a:t>
            </a:r>
            <a:r>
              <a:rPr lang="fr-FR" sz="1800" b="1" dirty="0"/>
              <a:t> !</a:t>
            </a:r>
            <a:r>
              <a:rPr lang="fr-FR" sz="1800" dirty="0"/>
              <a:t> (</a:t>
            </a:r>
            <a:r>
              <a:rPr lang="fr-FR" sz="1800" dirty="0" err="1"/>
              <a:t>higher</a:t>
            </a:r>
            <a:r>
              <a:rPr lang="fr-FR" sz="1800" dirty="0"/>
              <a:t> propagation times)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92FE4F-1F35-4337-BB18-F6FA3F75D582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41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49E466-A4B8-4B69-B6CD-9C592CC0BBF4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010B53B-ADDD-438F-915F-50D6E81282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Lowering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voltage</a:t>
            </a:r>
          </a:p>
        </p:txBody>
      </p:sp>
    </p:spTree>
    <p:extLst>
      <p:ext uri="{BB962C8B-B14F-4D97-AF65-F5344CB8AC3E}">
        <p14:creationId xmlns:p14="http://schemas.microsoft.com/office/powerpoint/2010/main" val="260416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568641A-BD1A-4F29-A015-73D7D42D5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696" y="4393855"/>
            <a:ext cx="5734473" cy="165931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832DCBF-16A1-439B-AB86-42986EDB16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445" y="4350866"/>
            <a:ext cx="5734473" cy="1716818"/>
          </a:xfrm>
          <a:prstGeom prst="rect">
            <a:avLst/>
          </a:prstGeom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6CC22C6-004C-4A1C-8640-416003D4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684711"/>
            <a:ext cx="9144000" cy="1728492"/>
          </a:xfrm>
        </p:spPr>
        <p:txBody>
          <a:bodyPr/>
          <a:lstStyle/>
          <a:p>
            <a:endParaRPr lang="fr-FR" sz="1800" dirty="0"/>
          </a:p>
          <a:p>
            <a:r>
              <a:rPr lang="fr-FR" sz="1800" dirty="0"/>
              <a:t>Pipelining = </a:t>
            </a:r>
            <a:r>
              <a:rPr lang="fr-FR" sz="1800" dirty="0" err="1"/>
              <a:t>Latency</a:t>
            </a:r>
            <a:r>
              <a:rPr lang="fr-FR" sz="1800" dirty="0"/>
              <a:t>/</a:t>
            </a:r>
            <a:r>
              <a:rPr lang="fr-FR" sz="1800" dirty="0" err="1"/>
              <a:t>Throughput</a:t>
            </a:r>
            <a:r>
              <a:rPr lang="fr-FR" sz="1800" dirty="0"/>
              <a:t> </a:t>
            </a:r>
            <a:r>
              <a:rPr lang="fr-FR" sz="1800" dirty="0" err="1"/>
              <a:t>trade</a:t>
            </a:r>
            <a:r>
              <a:rPr lang="fr-FR" sz="1800" dirty="0"/>
              <a:t>-off</a:t>
            </a:r>
          </a:p>
          <a:p>
            <a:r>
              <a:rPr lang="fr-FR" sz="1800" dirty="0" err="1"/>
              <a:t>Parallelism</a:t>
            </a:r>
            <a:r>
              <a:rPr lang="fr-FR" sz="1800" dirty="0"/>
              <a:t> = Performance/area/power </a:t>
            </a:r>
            <a:r>
              <a:rPr lang="fr-FR" sz="1800" dirty="0" err="1"/>
              <a:t>consumtion</a:t>
            </a:r>
            <a:r>
              <a:rPr lang="fr-FR" sz="1800" dirty="0"/>
              <a:t> </a:t>
            </a:r>
            <a:r>
              <a:rPr lang="fr-FR" sz="1800" dirty="0" err="1"/>
              <a:t>trade</a:t>
            </a:r>
            <a:r>
              <a:rPr lang="fr-FR" sz="1800" dirty="0"/>
              <a:t>-off</a:t>
            </a:r>
          </a:p>
          <a:p>
            <a:r>
              <a:rPr lang="fr-FR" sz="1800" dirty="0"/>
              <a:t>Ressource sharing = area/</a:t>
            </a:r>
            <a:r>
              <a:rPr lang="fr-FR" sz="1800" dirty="0" err="1"/>
              <a:t>latency</a:t>
            </a:r>
            <a:r>
              <a:rPr lang="fr-FR" sz="1800" dirty="0"/>
              <a:t> </a:t>
            </a:r>
            <a:r>
              <a:rPr lang="fr-FR" sz="1800" dirty="0" err="1"/>
              <a:t>trade</a:t>
            </a:r>
            <a:r>
              <a:rPr lang="fr-FR" sz="1800" dirty="0"/>
              <a:t>-off</a:t>
            </a:r>
          </a:p>
        </p:txBody>
      </p:sp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88C3E019-971D-4904-911F-E133ECAC9485}"/>
              </a:ext>
            </a:extLst>
          </p:cNvPr>
          <p:cNvSpPr txBox="1">
            <a:spLocks/>
          </p:cNvSpPr>
          <p:nvPr/>
        </p:nvSpPr>
        <p:spPr>
          <a:xfrm>
            <a:off x="30374" y="2975371"/>
            <a:ext cx="9113626" cy="11523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800" dirty="0"/>
          </a:p>
          <a:p>
            <a:r>
              <a:rPr lang="fr-FR" sz="1800" dirty="0"/>
              <a:t>Pipeline the </a:t>
            </a:r>
            <a:r>
              <a:rPr lang="fr-FR" sz="1800" dirty="0" err="1"/>
              <a:t>following</a:t>
            </a:r>
            <a:r>
              <a:rPr lang="fr-FR" sz="1800" dirty="0"/>
              <a:t> </a:t>
            </a:r>
            <a:r>
              <a:rPr lang="fr-FR" sz="1800" dirty="0" err="1"/>
              <a:t>datapath</a:t>
            </a:r>
            <a:r>
              <a:rPr lang="fr-FR" sz="1800" dirty="0"/>
              <a:t> for a 3 cycles </a:t>
            </a:r>
            <a:r>
              <a:rPr lang="fr-FR" sz="1800" dirty="0" err="1"/>
              <a:t>latency</a:t>
            </a:r>
            <a:r>
              <a:rPr lang="fr-FR" sz="1800" dirty="0"/>
              <a:t> </a:t>
            </a:r>
            <a:r>
              <a:rPr lang="fr-FR" sz="1800" dirty="0" err="1"/>
              <a:t>so</a:t>
            </a:r>
            <a:r>
              <a:rPr lang="fr-FR" sz="1800" dirty="0"/>
              <a:t> </a:t>
            </a:r>
            <a:r>
              <a:rPr lang="fr-FR" sz="1800" dirty="0" err="1"/>
              <a:t>that</a:t>
            </a:r>
            <a:r>
              <a:rPr lang="fr-FR" sz="1800" dirty="0"/>
              <a:t> </a:t>
            </a:r>
            <a:r>
              <a:rPr lang="fr-FR" sz="1800" dirty="0" err="1"/>
              <a:t>you</a:t>
            </a:r>
            <a:r>
              <a:rPr lang="fr-FR" sz="1800" dirty="0"/>
              <a:t> </a:t>
            </a:r>
            <a:r>
              <a:rPr lang="fr-FR" sz="1800" dirty="0" err="1"/>
              <a:t>get</a:t>
            </a:r>
            <a:r>
              <a:rPr lang="fr-FR" sz="1800" dirty="0"/>
              <a:t> the maximum </a:t>
            </a:r>
            <a:r>
              <a:rPr lang="fr-FR" sz="1800" dirty="0" err="1"/>
              <a:t>operation</a:t>
            </a:r>
            <a:r>
              <a:rPr lang="fr-FR" sz="1800" dirty="0"/>
              <a:t> </a:t>
            </a:r>
            <a:r>
              <a:rPr lang="fr-FR" sz="1800" dirty="0" err="1"/>
              <a:t>frequency</a:t>
            </a:r>
            <a:r>
              <a:rPr lang="fr-FR" sz="1800" dirty="0"/>
              <a:t>. How </a:t>
            </a:r>
            <a:r>
              <a:rPr lang="fr-FR" sz="1800" dirty="0" err="1"/>
              <a:t>much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the maximum </a:t>
            </a:r>
            <a:r>
              <a:rPr lang="fr-FR" sz="1800" dirty="0" err="1"/>
              <a:t>operation</a:t>
            </a:r>
            <a:r>
              <a:rPr lang="fr-FR" sz="1800" dirty="0"/>
              <a:t> </a:t>
            </a:r>
            <a:r>
              <a:rPr lang="fr-FR" sz="1800" dirty="0" err="1"/>
              <a:t>frequency</a:t>
            </a:r>
            <a:r>
              <a:rPr lang="fr-FR" sz="1800" dirty="0"/>
              <a:t> ? (assume </a:t>
            </a:r>
            <a:r>
              <a:rPr lang="fr-FR" sz="1800" dirty="0" err="1"/>
              <a:t>that</a:t>
            </a:r>
            <a:r>
              <a:rPr lang="fr-FR" sz="1800" dirty="0"/>
              <a:t> the propagation time </a:t>
            </a:r>
            <a:r>
              <a:rPr lang="fr-FR" sz="1800" dirty="0" err="1"/>
              <a:t>through</a:t>
            </a:r>
            <a:r>
              <a:rPr lang="fr-FR" sz="1800" dirty="0"/>
              <a:t> a </a:t>
            </a:r>
            <a:r>
              <a:rPr lang="fr-FR" sz="1800" dirty="0" err="1"/>
              <a:t>register</a:t>
            </a:r>
            <a:r>
              <a:rPr lang="fr-FR" sz="1800" dirty="0"/>
              <a:t> </a:t>
            </a:r>
            <a:r>
              <a:rPr lang="fr-FR" sz="1800" dirty="0" err="1"/>
              <a:t>is</a:t>
            </a:r>
            <a:r>
              <a:rPr lang="fr-FR" sz="1800" dirty="0"/>
              <a:t> 1ns).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738357-551D-46A6-AF07-A3F5E03097FE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42 / 66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31CD99-B31A-4C79-AA25-292011DCC98A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System architecture and design trade-offs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E19184E-F598-4815-BBDA-1409A83097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34FE4AF2-D0C3-4A87-BF18-1E6D8D74325B}"/>
              </a:ext>
            </a:extLst>
          </p:cNvPr>
          <p:cNvSpPr txBox="1">
            <a:spLocks/>
          </p:cNvSpPr>
          <p:nvPr/>
        </p:nvSpPr>
        <p:spPr>
          <a:xfrm>
            <a:off x="0" y="2269287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Espace réservé du contenu 1">
            <a:extLst>
              <a:ext uri="{FF2B5EF4-FFF2-40B4-BE49-F238E27FC236}">
                <a16:creationId xmlns:a16="http://schemas.microsoft.com/office/drawing/2014/main" id="{A7DE63F1-98E3-4428-9A03-2C5EF0300DC2}"/>
              </a:ext>
            </a:extLst>
          </p:cNvPr>
          <p:cNvSpPr txBox="1">
            <a:spLocks/>
          </p:cNvSpPr>
          <p:nvPr/>
        </p:nvSpPr>
        <p:spPr>
          <a:xfrm>
            <a:off x="5004048" y="5329191"/>
            <a:ext cx="9142286" cy="14624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1600" dirty="0" err="1"/>
              <a:t>F</a:t>
            </a:r>
            <a:r>
              <a:rPr lang="fr-FR" sz="1600" baseline="-25000" dirty="0" err="1"/>
              <a:t>max</a:t>
            </a:r>
            <a:r>
              <a:rPr lang="fr-FR" sz="1600" dirty="0"/>
              <a:t>=1/(max(</a:t>
            </a:r>
            <a:r>
              <a:rPr lang="fr-FR" sz="1600" dirty="0" err="1"/>
              <a:t>t</a:t>
            </a:r>
            <a:r>
              <a:rPr lang="fr-FR" sz="1600" baseline="-25000" dirty="0" err="1"/>
              <a:t>pdcomb</a:t>
            </a:r>
            <a:r>
              <a:rPr lang="fr-FR" sz="1600" dirty="0"/>
              <a:t>))+t</a:t>
            </a:r>
            <a:r>
              <a:rPr lang="fr-FR" sz="1600" baseline="-25000" dirty="0"/>
              <a:t>pdff</a:t>
            </a:r>
            <a:r>
              <a:rPr lang="fr-FR" sz="1600" dirty="0"/>
              <a:t>+t</a:t>
            </a:r>
            <a:r>
              <a:rPr lang="fr-FR" sz="1600" baseline="-25000" dirty="0"/>
              <a:t>pdcomb4</a:t>
            </a:r>
            <a:r>
              <a:rPr lang="fr-FR" sz="1600" dirty="0"/>
              <a:t>)</a:t>
            </a:r>
          </a:p>
          <a:p>
            <a:pPr marL="457200" lvl="1" indent="0">
              <a:buNone/>
            </a:pPr>
            <a:r>
              <a:rPr lang="fr-FR" sz="1600" dirty="0"/>
              <a:t>	 = 143MHz</a:t>
            </a:r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7894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29CE438-0B6D-4037-9781-4CF7A37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5301208"/>
            <a:ext cx="7260777" cy="720080"/>
          </a:xfrm>
        </p:spPr>
        <p:txBody>
          <a:bodyPr>
            <a:noAutofit/>
          </a:bodyPr>
          <a:lstStyle/>
          <a:p>
            <a:r>
              <a:rPr lang="fr-FR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Design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D1A7E6F9-4149-4FC2-BA61-FBC1BD3E2A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672"/>
                    </a14:imgEffect>
                    <a14:imgEffect>
                      <a14:saturation sat="2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-111970" t="8134" r="540" b="-35321"/>
          <a:stretch/>
        </p:blipFill>
        <p:spPr>
          <a:xfrm>
            <a:off x="36512" y="0"/>
            <a:ext cx="9144000" cy="5445224"/>
          </a:xfrm>
          <a:solidFill>
            <a:srgbClr val="C1C6CC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A51588-4B59-4269-9D93-41CE363BA73B}"/>
              </a:ext>
            </a:extLst>
          </p:cNvPr>
          <p:cNvSpPr/>
          <p:nvPr/>
        </p:nvSpPr>
        <p:spPr>
          <a:xfrm>
            <a:off x="467544" y="2420888"/>
            <a:ext cx="3384376" cy="648072"/>
          </a:xfrm>
          <a:prstGeom prst="rect">
            <a:avLst/>
          </a:prstGeom>
          <a:solidFill>
            <a:srgbClr val="055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3">
            <a:extLst>
              <a:ext uri="{FF2B5EF4-FFF2-40B4-BE49-F238E27FC236}">
                <a16:creationId xmlns:a16="http://schemas.microsoft.com/office/drawing/2014/main" id="{3762935E-C8EB-4F99-AA85-A6C381BB31F6}"/>
              </a:ext>
            </a:extLst>
          </p:cNvPr>
          <p:cNvSpPr txBox="1">
            <a:spLocks/>
          </p:cNvSpPr>
          <p:nvPr/>
        </p:nvSpPr>
        <p:spPr>
          <a:xfrm>
            <a:off x="179512" y="2348880"/>
            <a:ext cx="3168352" cy="7200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IV</a:t>
            </a:r>
          </a:p>
        </p:txBody>
      </p:sp>
    </p:spTree>
    <p:extLst>
      <p:ext uri="{BB962C8B-B14F-4D97-AF65-F5344CB8AC3E}">
        <p14:creationId xmlns:p14="http://schemas.microsoft.com/office/powerpoint/2010/main" val="182927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40E7EF3-543A-4248-A571-6112D6EE9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5301208"/>
          </a:xfrm>
        </p:spPr>
        <p:txBody>
          <a:bodyPr/>
          <a:lstStyle/>
          <a:p>
            <a:endParaRPr lang="fr-FR" sz="1800" dirty="0"/>
          </a:p>
          <a:p>
            <a:r>
              <a:rPr lang="fr-FR" sz="1800" b="1" dirty="0"/>
              <a:t>FSM</a:t>
            </a:r>
            <a:r>
              <a:rPr lang="fr-FR" sz="1800" dirty="0"/>
              <a:t> = </a:t>
            </a:r>
            <a:r>
              <a:rPr lang="fr-FR" sz="1800" dirty="0" err="1"/>
              <a:t>Finite</a:t>
            </a:r>
            <a:r>
              <a:rPr lang="fr-FR" sz="1800" dirty="0"/>
              <a:t> State Machine</a:t>
            </a:r>
          </a:p>
          <a:p>
            <a:endParaRPr lang="fr-FR" sz="900" dirty="0"/>
          </a:p>
          <a:p>
            <a:r>
              <a:rPr lang="fr-FR" sz="1800" dirty="0"/>
              <a:t>Tool to </a:t>
            </a:r>
            <a:r>
              <a:rPr lang="fr-FR" sz="1800" dirty="0" err="1"/>
              <a:t>represent</a:t>
            </a:r>
            <a:r>
              <a:rPr lang="fr-FR" sz="1800" dirty="0"/>
              <a:t> a </a:t>
            </a:r>
            <a:r>
              <a:rPr lang="fr-FR" sz="1800" b="1" dirty="0" err="1"/>
              <a:t>sequential</a:t>
            </a:r>
            <a:r>
              <a:rPr lang="fr-FR" sz="1800" b="1" dirty="0"/>
              <a:t> system</a:t>
            </a:r>
          </a:p>
          <a:p>
            <a:endParaRPr lang="fr-FR" sz="900" dirty="0"/>
          </a:p>
          <a:p>
            <a:r>
              <a:rPr lang="fr-FR" sz="1800" dirty="0"/>
              <a:t>If </a:t>
            </a:r>
            <a:r>
              <a:rPr lang="fr-FR" sz="1800" dirty="0" err="1"/>
              <a:t>well</a:t>
            </a:r>
            <a:r>
              <a:rPr lang="fr-FR" sz="1800" dirty="0"/>
              <a:t> </a:t>
            </a:r>
            <a:r>
              <a:rPr lang="fr-FR" sz="1800" dirty="0" err="1"/>
              <a:t>thought</a:t>
            </a:r>
            <a:r>
              <a:rPr lang="fr-FR" sz="1800" dirty="0"/>
              <a:t>, </a:t>
            </a:r>
            <a:r>
              <a:rPr lang="fr-FR" sz="1800" dirty="0" err="1"/>
              <a:t>often</a:t>
            </a:r>
            <a:r>
              <a:rPr lang="fr-FR" sz="1800" dirty="0"/>
              <a:t> an smart and efficient </a:t>
            </a:r>
            <a:r>
              <a:rPr lang="fr-FR" sz="1800" dirty="0" err="1"/>
              <a:t>way</a:t>
            </a:r>
            <a:r>
              <a:rPr lang="fr-FR" sz="1800" dirty="0"/>
              <a:t> to design a </a:t>
            </a:r>
            <a:r>
              <a:rPr lang="fr-FR" sz="1800" dirty="0" err="1"/>
              <a:t>sequential</a:t>
            </a:r>
            <a:r>
              <a:rPr lang="fr-FR" sz="1800" dirty="0"/>
              <a:t> circuit.</a:t>
            </a:r>
          </a:p>
          <a:p>
            <a:endParaRPr lang="fr-FR" sz="900" dirty="0"/>
          </a:p>
          <a:p>
            <a:r>
              <a:rPr lang="fr-FR" sz="1800" dirty="0" err="1"/>
              <a:t>Describes</a:t>
            </a:r>
            <a:r>
              <a:rPr lang="fr-FR" sz="1800" dirty="0"/>
              <a:t> the </a:t>
            </a:r>
            <a:r>
              <a:rPr lang="fr-FR" sz="1800" dirty="0" err="1"/>
              <a:t>different</a:t>
            </a:r>
            <a:r>
              <a:rPr lang="fr-FR" sz="1800" dirty="0"/>
              <a:t> </a:t>
            </a:r>
            <a:r>
              <a:rPr lang="fr-FR" sz="1800" b="1" dirty="0"/>
              <a:t>states</a:t>
            </a:r>
            <a:r>
              <a:rPr lang="fr-FR" sz="1800" dirty="0"/>
              <a:t> in </a:t>
            </a:r>
            <a:r>
              <a:rPr lang="fr-FR" sz="1800" dirty="0" err="1"/>
              <a:t>which</a:t>
            </a:r>
            <a:r>
              <a:rPr lang="fr-FR" sz="1800" dirty="0"/>
              <a:t> the system can </a:t>
            </a:r>
            <a:r>
              <a:rPr lang="fr-FR" sz="1800" dirty="0" err="1"/>
              <a:t>be</a:t>
            </a:r>
            <a:r>
              <a:rPr lang="fr-FR" sz="1800" dirty="0"/>
              <a:t>, and the input conditions </a:t>
            </a:r>
            <a:r>
              <a:rPr lang="fr-FR" sz="1800" dirty="0" err="1"/>
              <a:t>defining</a:t>
            </a:r>
            <a:r>
              <a:rPr lang="fr-FR" sz="1800" dirty="0"/>
              <a:t> the </a:t>
            </a:r>
            <a:r>
              <a:rPr lang="fr-FR" sz="1800" b="1" dirty="0"/>
              <a:t>transition</a:t>
            </a:r>
            <a:r>
              <a:rPr lang="fr-FR" sz="1800" dirty="0"/>
              <a:t> </a:t>
            </a:r>
            <a:r>
              <a:rPr lang="fr-FR" sz="1800" dirty="0" err="1"/>
              <a:t>from</a:t>
            </a:r>
            <a:r>
              <a:rPr lang="fr-FR" sz="1800" dirty="0"/>
              <a:t> one state to </a:t>
            </a:r>
            <a:r>
              <a:rPr lang="fr-FR" sz="1800" dirty="0" err="1"/>
              <a:t>another</a:t>
            </a:r>
            <a:r>
              <a:rPr lang="fr-FR" sz="1800" dirty="0"/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1D86F3-94D5-4958-ABF7-702CC83F7574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43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E97F57-D560-4CB6-98B8-05C5C407D980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C7F20E0-9936-47A6-AA85-E4AE1C91A5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0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3886532-6D22-483A-9EAB-0E34C4C21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5301208"/>
          </a:xfrm>
        </p:spPr>
        <p:txBody>
          <a:bodyPr/>
          <a:lstStyle/>
          <a:p>
            <a:endParaRPr lang="fr-FR" sz="1800" dirty="0"/>
          </a:p>
          <a:p>
            <a:r>
              <a:rPr lang="fr-FR" sz="1800" dirty="0"/>
              <a:t>A FSM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graphically</a:t>
            </a:r>
            <a:r>
              <a:rPr lang="fr-FR" sz="1800" dirty="0"/>
              <a:t> </a:t>
            </a:r>
            <a:r>
              <a:rPr lang="fr-FR" sz="1800" dirty="0" err="1"/>
              <a:t>represented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a </a:t>
            </a:r>
            <a:r>
              <a:rPr lang="fr-FR" sz="1800" b="1" dirty="0"/>
              <a:t>state </a:t>
            </a:r>
            <a:r>
              <a:rPr lang="fr-FR" sz="1800" b="1" dirty="0" err="1"/>
              <a:t>diagram</a:t>
            </a:r>
            <a:r>
              <a:rPr lang="fr-FR" sz="1800" dirty="0"/>
              <a:t>:</a:t>
            </a:r>
          </a:p>
          <a:p>
            <a:pPr lvl="1"/>
            <a:r>
              <a:rPr lang="fr-FR" sz="1600" dirty="0" err="1"/>
              <a:t>Enumeration</a:t>
            </a:r>
            <a:r>
              <a:rPr lang="fr-FR" sz="1600" dirty="0"/>
              <a:t> of all possible states</a:t>
            </a:r>
          </a:p>
          <a:p>
            <a:pPr lvl="1"/>
            <a:r>
              <a:rPr lang="fr-FR" sz="1600" dirty="0" err="1"/>
              <a:t>Only</a:t>
            </a:r>
            <a:r>
              <a:rPr lang="fr-FR" sz="1600" dirty="0"/>
              <a:t> one state can </a:t>
            </a:r>
            <a:r>
              <a:rPr lang="fr-FR" sz="1600" dirty="0" err="1"/>
              <a:t>be</a:t>
            </a:r>
            <a:r>
              <a:rPr lang="fr-FR" sz="1600" dirty="0"/>
              <a:t> active.</a:t>
            </a:r>
          </a:p>
          <a:p>
            <a:pPr lvl="1"/>
            <a:r>
              <a:rPr lang="fr-FR" sz="1600" dirty="0"/>
              <a:t>In </a:t>
            </a:r>
            <a:r>
              <a:rPr lang="fr-FR" sz="1600" dirty="0" err="1"/>
              <a:t>every</a:t>
            </a:r>
            <a:r>
              <a:rPr lang="fr-FR" sz="1600" dirty="0"/>
              <a:t> state, output value are </a:t>
            </a:r>
            <a:r>
              <a:rPr lang="fr-FR" sz="1600" dirty="0" err="1"/>
              <a:t>completely</a:t>
            </a:r>
            <a:r>
              <a:rPr lang="fr-FR" sz="1600" dirty="0"/>
              <a:t> </a:t>
            </a:r>
            <a:r>
              <a:rPr lang="fr-FR" sz="1600" dirty="0" err="1"/>
              <a:t>defined</a:t>
            </a:r>
            <a:r>
              <a:rPr lang="fr-FR" sz="1600" dirty="0"/>
              <a:t>.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197B6E-8A13-42D3-A754-5AAE587679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3818" y="3140968"/>
            <a:ext cx="3276364" cy="140415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96FFBB8-45FA-41CD-A131-63F3BAE0B8C3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44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809A7B-7070-4BD4-A936-6EC04F6B06E4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5CEE766-0D2A-48AC-A2E2-28E54CA421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diagrams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1A06A1B-0FA7-47A1-B9F2-894BE74AFD0E}"/>
              </a:ext>
            </a:extLst>
          </p:cNvPr>
          <p:cNvSpPr txBox="1"/>
          <p:nvPr/>
        </p:nvSpPr>
        <p:spPr>
          <a:xfrm>
            <a:off x="5292080" y="3179321"/>
            <a:ext cx="72327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7296C48-3777-43AC-B98C-405ADB2C2C1D}"/>
              </a:ext>
            </a:extLst>
          </p:cNvPr>
          <p:cNvSpPr txBox="1"/>
          <p:nvPr/>
        </p:nvSpPr>
        <p:spPr>
          <a:xfrm>
            <a:off x="3059832" y="4268733"/>
            <a:ext cx="29555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</a:rPr>
              <a:t>Output(s) value</a:t>
            </a:r>
          </a:p>
        </p:txBody>
      </p:sp>
    </p:spTree>
    <p:extLst>
      <p:ext uri="{BB962C8B-B14F-4D97-AF65-F5344CB8AC3E}">
        <p14:creationId xmlns:p14="http://schemas.microsoft.com/office/powerpoint/2010/main" val="80309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272772A-4ACC-49B3-98F5-62FA6118BF2B}"/>
              </a:ext>
            </a:extLst>
          </p:cNvPr>
          <p:cNvSpPr txBox="1"/>
          <p:nvPr/>
        </p:nvSpPr>
        <p:spPr>
          <a:xfrm>
            <a:off x="8512096" y="655022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3 / 66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18D1EA1-3AAB-439B-953C-92631CB5EFCF}"/>
              </a:ext>
            </a:extLst>
          </p:cNvPr>
          <p:cNvSpPr txBox="1"/>
          <p:nvPr/>
        </p:nvSpPr>
        <p:spPr>
          <a:xfrm>
            <a:off x="3284622" y="6550222"/>
            <a:ext cx="264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Why a synchronous design ?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E324ED45-498E-4AF3-BA09-9E944232D6D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Espace réservé du contenu 1">
            <a:extLst>
              <a:ext uri="{FF2B5EF4-FFF2-40B4-BE49-F238E27FC236}">
                <a16:creationId xmlns:a16="http://schemas.microsoft.com/office/drawing/2014/main" id="{B6660FAF-7FE5-4C49-8E35-9BCA94ED711E}"/>
              </a:ext>
            </a:extLst>
          </p:cNvPr>
          <p:cNvSpPr txBox="1">
            <a:spLocks/>
          </p:cNvSpPr>
          <p:nvPr/>
        </p:nvSpPr>
        <p:spPr>
          <a:xfrm>
            <a:off x="0" y="690384"/>
            <a:ext cx="9144000" cy="5301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fr-FR" sz="1800" b="1" dirty="0"/>
          </a:p>
          <a:p>
            <a:pPr>
              <a:spcBef>
                <a:spcPts val="0"/>
              </a:spcBef>
            </a:pPr>
            <a:r>
              <a:rPr lang="fr-FR" sz="1800" b="1" dirty="0" err="1"/>
              <a:t>Sequential</a:t>
            </a:r>
            <a:r>
              <a:rPr lang="fr-FR" sz="1800" b="1" dirty="0"/>
              <a:t> system: </a:t>
            </a:r>
            <a:r>
              <a:rPr lang="fr-FR" sz="1800" dirty="0"/>
              <a:t>system </a:t>
            </a:r>
            <a:r>
              <a:rPr lang="fr-FR" sz="1800" dirty="0" err="1"/>
              <a:t>where</a:t>
            </a:r>
            <a:r>
              <a:rPr lang="fr-FR" sz="1800" dirty="0"/>
              <a:t> the output </a:t>
            </a:r>
            <a:r>
              <a:rPr lang="fr-FR" sz="1800" dirty="0" err="1"/>
              <a:t>is</a:t>
            </a:r>
            <a:r>
              <a:rPr lang="fr-FR" sz="1800" dirty="0"/>
              <a:t> a </a:t>
            </a:r>
            <a:r>
              <a:rPr lang="fr-FR" sz="1800" dirty="0" err="1"/>
              <a:t>function</a:t>
            </a:r>
            <a:r>
              <a:rPr lang="fr-FR" sz="1800" dirty="0"/>
              <a:t> </a:t>
            </a:r>
            <a:r>
              <a:rPr lang="fr-FR" sz="1800" dirty="0" err="1"/>
              <a:t>determined</a:t>
            </a:r>
            <a:r>
              <a:rPr lang="fr-FR" sz="1800" dirty="0"/>
              <a:t> </a:t>
            </a:r>
            <a:br>
              <a:rPr lang="fr-FR" sz="1800" dirty="0"/>
            </a:br>
            <a:r>
              <a:rPr lang="fr-FR" sz="1800" dirty="0"/>
              <a:t>by the </a:t>
            </a:r>
            <a:r>
              <a:rPr lang="fr-FR" sz="1800" dirty="0" err="1"/>
              <a:t>current</a:t>
            </a:r>
            <a:r>
              <a:rPr lang="fr-FR" sz="1800" dirty="0"/>
              <a:t> and the </a:t>
            </a:r>
            <a:r>
              <a:rPr lang="en-GB" sz="1800" dirty="0"/>
              <a:t>preceding</a:t>
            </a:r>
            <a:r>
              <a:rPr lang="fr-FR" sz="1800" dirty="0"/>
              <a:t> inputs.</a:t>
            </a:r>
          </a:p>
          <a:p>
            <a:pPr>
              <a:spcBef>
                <a:spcPts val="0"/>
              </a:spcBef>
            </a:pPr>
            <a:endParaRPr lang="fr-FR" sz="900" dirty="0"/>
          </a:p>
          <a:p>
            <a:pPr>
              <a:spcBef>
                <a:spcPts val="0"/>
              </a:spcBef>
            </a:pPr>
            <a:r>
              <a:rPr lang="fr-FR" sz="1800" b="1" dirty="0"/>
              <a:t>State of a </a:t>
            </a:r>
            <a:r>
              <a:rPr lang="fr-FR" sz="1800" b="1" dirty="0" err="1"/>
              <a:t>sequential</a:t>
            </a:r>
            <a:r>
              <a:rPr lang="fr-FR" sz="1800" b="1" dirty="0"/>
              <a:t> system: </a:t>
            </a:r>
            <a:r>
              <a:rPr lang="fr-FR" sz="1800" dirty="0"/>
              <a:t>minimal </a:t>
            </a:r>
            <a:r>
              <a:rPr lang="fr-FR" sz="1800" dirty="0" err="1"/>
              <a:t>representation</a:t>
            </a:r>
            <a:r>
              <a:rPr lang="fr-FR" sz="1800" dirty="0"/>
              <a:t> of </a:t>
            </a:r>
            <a:r>
              <a:rPr lang="fr-FR" sz="1800" dirty="0" err="1"/>
              <a:t>past</a:t>
            </a:r>
            <a:r>
              <a:rPr lang="fr-FR" sz="1800" dirty="0"/>
              <a:t> </a:t>
            </a:r>
            <a:r>
              <a:rPr lang="fr-FR" sz="1800" dirty="0" err="1"/>
              <a:t>activity</a:t>
            </a:r>
            <a:r>
              <a:rPr lang="fr-FR" sz="1800" dirty="0"/>
              <a:t> and </a:t>
            </a:r>
            <a:r>
              <a:rPr lang="fr-FR" sz="1800" dirty="0" err="1"/>
              <a:t>current</a:t>
            </a:r>
            <a:r>
              <a:rPr lang="fr-FR" sz="1800" dirty="0"/>
              <a:t> inputs, </a:t>
            </a:r>
            <a:r>
              <a:rPr lang="fr-FR" sz="1800" dirty="0" err="1"/>
              <a:t>complete</a:t>
            </a:r>
            <a:r>
              <a:rPr lang="fr-FR" sz="1800" dirty="0"/>
              <a:t> </a:t>
            </a:r>
            <a:r>
              <a:rPr lang="fr-FR" sz="1800" dirty="0" err="1"/>
              <a:t>enough</a:t>
            </a:r>
            <a:r>
              <a:rPr lang="fr-FR" sz="1800" dirty="0"/>
              <a:t> to </a:t>
            </a:r>
            <a:r>
              <a:rPr lang="fr-FR" sz="1800" dirty="0" err="1"/>
              <a:t>allow</a:t>
            </a:r>
            <a:r>
              <a:rPr lang="fr-FR" sz="1800" dirty="0"/>
              <a:t> </a:t>
            </a:r>
            <a:r>
              <a:rPr lang="fr-FR" sz="1800" dirty="0" err="1"/>
              <a:t>prediction</a:t>
            </a:r>
            <a:r>
              <a:rPr lang="fr-FR" sz="1800" dirty="0"/>
              <a:t> of outputs and update of the state </a:t>
            </a:r>
            <a:r>
              <a:rPr lang="fr-FR" sz="1800" dirty="0" err="1"/>
              <a:t>itself</a:t>
            </a:r>
            <a:r>
              <a:rPr lang="fr-FR" sz="1800" dirty="0"/>
              <a:t>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47A0502-8D6C-47E6-AAE1-414E96C61C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5940" y="2708920"/>
            <a:ext cx="5652120" cy="27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5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7E91CE8-5676-461E-811F-0994835BBE1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8020" y="1440160"/>
            <a:ext cx="1440160" cy="1656184"/>
          </a:xfrm>
          <a:prstGeom prst="rect">
            <a:avLst/>
          </a:prstGeom>
        </p:spPr>
      </p:pic>
      <p:sp>
        <p:nvSpPr>
          <p:cNvPr id="6" name="Espace réservé du contenu 1">
            <a:extLst>
              <a:ext uri="{FF2B5EF4-FFF2-40B4-BE49-F238E27FC236}">
                <a16:creationId xmlns:a16="http://schemas.microsoft.com/office/drawing/2014/main" id="{29526DA0-B957-4F31-A497-A70E41BFA520}"/>
              </a:ext>
            </a:extLst>
          </p:cNvPr>
          <p:cNvSpPr txBox="1">
            <a:spLocks/>
          </p:cNvSpPr>
          <p:nvPr/>
        </p:nvSpPr>
        <p:spPr>
          <a:xfrm>
            <a:off x="0" y="720080"/>
            <a:ext cx="9144000" cy="52253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/>
          </a:p>
          <a:p>
            <a:r>
              <a:rPr lang="fr-FR" sz="1800" dirty="0" err="1"/>
              <a:t>Specification</a:t>
            </a:r>
            <a:r>
              <a:rPr lang="fr-FR" sz="1800" dirty="0"/>
              <a:t>: a </a:t>
            </a:r>
            <a:r>
              <a:rPr lang="fr-FR" sz="1800" dirty="0" err="1"/>
              <a:t>door</a:t>
            </a:r>
            <a:r>
              <a:rPr lang="fr-FR" sz="1800" dirty="0"/>
              <a:t> opens if the </a:t>
            </a:r>
            <a:r>
              <a:rPr lang="fr-FR" sz="1800" dirty="0" err="1"/>
              <a:t>sequence</a:t>
            </a:r>
            <a:r>
              <a:rPr lang="fr-FR" sz="1800" dirty="0"/>
              <a:t> ‘1’, ‘2’, ‘3’ </a:t>
            </a:r>
            <a:r>
              <a:rPr lang="fr-FR" sz="1800" dirty="0" err="1"/>
              <a:t>is</a:t>
            </a:r>
            <a:r>
              <a:rPr lang="fr-FR" sz="1800" dirty="0"/>
              <a:t> </a:t>
            </a:r>
            <a:r>
              <a:rPr lang="fr-FR" sz="1800" dirty="0" err="1"/>
              <a:t>typed</a:t>
            </a:r>
            <a:r>
              <a:rPr lang="fr-FR" sz="1800" dirty="0"/>
              <a:t>.</a:t>
            </a:r>
          </a:p>
          <a:p>
            <a:r>
              <a:rPr lang="fr-FR" sz="1800" dirty="0"/>
              <a:t>States description:</a:t>
            </a:r>
          </a:p>
          <a:p>
            <a:pPr lvl="1"/>
            <a:r>
              <a:rPr lang="fr-FR" sz="1600" dirty="0"/>
              <a:t>State 0: </a:t>
            </a:r>
            <a:r>
              <a:rPr lang="fr-FR" sz="1600" dirty="0" err="1"/>
              <a:t>wait</a:t>
            </a:r>
            <a:r>
              <a:rPr lang="fr-FR" sz="1600" dirty="0"/>
              <a:t> for a ‘1’, </a:t>
            </a:r>
            <a:r>
              <a:rPr lang="fr-FR" sz="1600" dirty="0" err="1"/>
              <a:t>door</a:t>
            </a:r>
            <a:r>
              <a:rPr lang="fr-FR" sz="1600" dirty="0"/>
              <a:t> </a:t>
            </a:r>
            <a:r>
              <a:rPr lang="fr-FR" sz="1600" dirty="0" err="1"/>
              <a:t>closed</a:t>
            </a:r>
            <a:r>
              <a:rPr lang="fr-FR" sz="1600" dirty="0"/>
              <a:t> (D=0)</a:t>
            </a:r>
          </a:p>
          <a:p>
            <a:pPr lvl="1"/>
            <a:r>
              <a:rPr lang="fr-FR" sz="1600" dirty="0"/>
              <a:t>State 1 : </a:t>
            </a:r>
            <a:r>
              <a:rPr lang="fr-FR" sz="1600" dirty="0" err="1"/>
              <a:t>wait</a:t>
            </a:r>
            <a:r>
              <a:rPr lang="fr-FR" sz="1600" dirty="0"/>
              <a:t> for a ‘2’, </a:t>
            </a:r>
            <a:r>
              <a:rPr lang="fr-FR" sz="1600" dirty="0" err="1"/>
              <a:t>door</a:t>
            </a:r>
            <a:r>
              <a:rPr lang="fr-FR" sz="1600" dirty="0"/>
              <a:t> </a:t>
            </a:r>
            <a:r>
              <a:rPr lang="fr-FR" sz="1600" dirty="0" err="1"/>
              <a:t>closed</a:t>
            </a:r>
            <a:r>
              <a:rPr lang="fr-FR" sz="1600" dirty="0"/>
              <a:t> (D=0)</a:t>
            </a:r>
          </a:p>
          <a:p>
            <a:pPr lvl="1"/>
            <a:r>
              <a:rPr lang="fr-FR" sz="1600" dirty="0"/>
              <a:t>State 2 : </a:t>
            </a:r>
            <a:r>
              <a:rPr lang="fr-FR" sz="1600" dirty="0" err="1"/>
              <a:t>wait</a:t>
            </a:r>
            <a:r>
              <a:rPr lang="fr-FR" sz="1600" dirty="0"/>
              <a:t> for a ‘3’, </a:t>
            </a:r>
            <a:r>
              <a:rPr lang="fr-FR" sz="1600" dirty="0" err="1"/>
              <a:t>door</a:t>
            </a:r>
            <a:r>
              <a:rPr lang="fr-FR" sz="1600" dirty="0"/>
              <a:t> </a:t>
            </a:r>
            <a:r>
              <a:rPr lang="fr-FR" sz="1600" dirty="0" err="1"/>
              <a:t>closed</a:t>
            </a:r>
            <a:r>
              <a:rPr lang="fr-FR" sz="1600" dirty="0"/>
              <a:t> (D=0)</a:t>
            </a:r>
          </a:p>
          <a:p>
            <a:pPr lvl="1"/>
            <a:r>
              <a:rPr lang="fr-FR" sz="1600" dirty="0"/>
              <a:t>State 3 : correct </a:t>
            </a:r>
            <a:r>
              <a:rPr lang="fr-FR" sz="1600" dirty="0" err="1"/>
              <a:t>sequence</a:t>
            </a:r>
            <a:r>
              <a:rPr lang="fr-FR" sz="1600" dirty="0"/>
              <a:t> </a:t>
            </a:r>
            <a:r>
              <a:rPr lang="fr-FR" sz="1600" dirty="0" err="1"/>
              <a:t>typed</a:t>
            </a:r>
            <a:r>
              <a:rPr lang="fr-FR" sz="1600" dirty="0"/>
              <a:t>, </a:t>
            </a:r>
            <a:r>
              <a:rPr lang="fr-FR" sz="1600" dirty="0" err="1"/>
              <a:t>door</a:t>
            </a:r>
            <a:r>
              <a:rPr lang="fr-FR" sz="1600" dirty="0"/>
              <a:t> opens (D=1)</a:t>
            </a:r>
          </a:p>
          <a:p>
            <a:pPr lvl="1"/>
            <a:endParaRPr lang="fr-FR" sz="1800" dirty="0"/>
          </a:p>
          <a:p>
            <a:pPr lvl="1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0E9548-AF1B-4823-9116-C40DD57C403B}"/>
              </a:ext>
            </a:extLst>
          </p:cNvPr>
          <p:cNvSpPr txBox="1"/>
          <p:nvPr/>
        </p:nvSpPr>
        <p:spPr>
          <a:xfrm>
            <a:off x="6810207" y="5265820"/>
            <a:ext cx="1602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Note: this is Moore machine (see next slides)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D86837-30B6-45DF-89C7-C1C656F0AD62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45 / 66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417C2D-6464-4D9D-B3C0-E5DA995E2BFD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B15A46D0-FFA0-4DF8-A824-CA2A3E78944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detector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31C28FB-7074-49DE-BC2D-B49024633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45" y="3112267"/>
            <a:ext cx="599206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8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6DF274B-2271-450D-92E5-A1D5B2FDB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4" y="720080"/>
            <a:ext cx="9139695" cy="5301208"/>
          </a:xfrm>
        </p:spPr>
        <p:txBody>
          <a:bodyPr/>
          <a:lstStyle/>
          <a:p>
            <a:r>
              <a:rPr lang="en-US" sz="1800" dirty="0"/>
              <a:t>In a Moore machine, the outputs are set based on the current state. </a:t>
            </a:r>
          </a:p>
          <a:p>
            <a:endParaRPr lang="en-US" sz="900" dirty="0"/>
          </a:p>
          <a:p>
            <a:r>
              <a:rPr lang="en-US" sz="1800" dirty="0"/>
              <a:t>In a Mealy machine, the outputs are set when the state change happens.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Using Mealy machines sometimes result in state machines with fewer states than a Moore machine would require, because they can eliminate the need for some transitional states.</a:t>
            </a:r>
            <a:endParaRPr lang="en-GB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AB185B-7291-4AD1-B043-05BA66A3D154}"/>
              </a:ext>
            </a:extLst>
          </p:cNvPr>
          <p:cNvSpPr txBox="1"/>
          <p:nvPr/>
        </p:nvSpPr>
        <p:spPr>
          <a:xfrm>
            <a:off x="1993019" y="337068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Moore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B9A1BA-024C-45F2-BEA0-91D0E5FAAE19}"/>
              </a:ext>
            </a:extLst>
          </p:cNvPr>
          <p:cNvSpPr txBox="1"/>
          <p:nvPr/>
        </p:nvSpPr>
        <p:spPr>
          <a:xfrm>
            <a:off x="6355850" y="3464994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Mealy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AC17FD-ED18-49DD-BF4C-A882E9ADB0D4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46 / 66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E9215A-4BFE-430D-82ED-B956E244EEA6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1E3CB594-0A97-4D0E-962E-87E8A449FD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Moore vs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Mealy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F60C998-82D3-4D36-9CED-F0122B361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955" y="2126910"/>
            <a:ext cx="3492242" cy="130209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7008236-C72A-4DB2-A03E-9B5B6EB7F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8876" y="2034130"/>
            <a:ext cx="4445237" cy="14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5AB185B-7291-4AD1-B043-05BA66A3D154}"/>
              </a:ext>
            </a:extLst>
          </p:cNvPr>
          <p:cNvSpPr txBox="1"/>
          <p:nvPr/>
        </p:nvSpPr>
        <p:spPr>
          <a:xfrm>
            <a:off x="1498407" y="242419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Moore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B9A1BA-024C-45F2-BEA0-91D0E5FAAE19}"/>
              </a:ext>
            </a:extLst>
          </p:cNvPr>
          <p:cNvSpPr txBox="1"/>
          <p:nvPr/>
        </p:nvSpPr>
        <p:spPr>
          <a:xfrm>
            <a:off x="1536879" y="5158247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Mealy</a:t>
            </a:r>
          </a:p>
        </p:txBody>
      </p:sp>
      <p:pic>
        <p:nvPicPr>
          <p:cNvPr id="10" name="Image 9" descr="Moore type state machine waveform">
            <a:extLst>
              <a:ext uri="{FF2B5EF4-FFF2-40B4-BE49-F238E27FC236}">
                <a16:creationId xmlns:a16="http://schemas.microsoft.com/office/drawing/2014/main" id="{070D532F-3D34-4941-8662-00EBAC5DE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1290" y="826653"/>
            <a:ext cx="5385498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55F03B6-69D3-45EE-B534-D76910A8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7906" y="3453227"/>
            <a:ext cx="5385601" cy="25200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A648C036-1EA6-4CEE-9311-35CFFA294448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47 / 66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9198889-EB5C-4747-A338-DAEB6DAAB44A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58A69631-5619-4710-9F33-095DFFD60F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Moore vs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Mealy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C9A23FC-2B96-4C06-81E5-D5E273117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27" y="4024734"/>
            <a:ext cx="3541816" cy="118530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66A65CB-F475-43AB-8556-6046FC760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80" y="1427449"/>
            <a:ext cx="2809909" cy="104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465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7FCAD7E1-5910-4EB2-BCF0-48DA331C202A}"/>
              </a:ext>
            </a:extLst>
          </p:cNvPr>
          <p:cNvSpPr txBox="1">
            <a:spLocks/>
          </p:cNvSpPr>
          <p:nvPr/>
        </p:nvSpPr>
        <p:spPr>
          <a:xfrm>
            <a:off x="0" y="720080"/>
            <a:ext cx="9144000" cy="52253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20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pPr marL="0" indent="0" algn="ctr">
              <a:buNone/>
            </a:pPr>
            <a:r>
              <a:rPr lang="fr-FR" sz="1400" b="1" dirty="0"/>
              <a:t>Moore (w/o </a:t>
            </a:r>
            <a:r>
              <a:rPr lang="fr-FR" sz="1400" b="1" dirty="0" err="1"/>
              <a:t>dashed</a:t>
            </a:r>
            <a:r>
              <a:rPr lang="fr-FR" sz="1400" b="1" dirty="0"/>
              <a:t> section) and </a:t>
            </a:r>
            <a:r>
              <a:rPr lang="fr-FR" sz="1400" b="1" dirty="0" err="1"/>
              <a:t>Mealy</a:t>
            </a:r>
            <a:r>
              <a:rPr lang="fr-FR" sz="1400" b="1" dirty="0"/>
              <a:t> (w/ </a:t>
            </a:r>
            <a:r>
              <a:rPr lang="fr-FR" sz="1400" b="1" dirty="0" err="1"/>
              <a:t>dashed</a:t>
            </a:r>
            <a:r>
              <a:rPr lang="fr-FR" sz="1400" b="1" dirty="0"/>
              <a:t> section) machines block </a:t>
            </a:r>
            <a:r>
              <a:rPr lang="fr-FR" sz="1400" b="1" dirty="0" err="1"/>
              <a:t>diagram</a:t>
            </a:r>
            <a:endParaRPr lang="fr-FR" sz="1400" b="1" dirty="0"/>
          </a:p>
          <a:p>
            <a:endParaRPr lang="fr-FR" sz="1400" b="1" dirty="0"/>
          </a:p>
          <a:p>
            <a:r>
              <a:rPr lang="fr-FR" sz="1800" dirty="0"/>
              <a:t>3 </a:t>
            </a:r>
            <a:r>
              <a:rPr lang="fr-FR" sz="1800" dirty="0" err="1"/>
              <a:t>independant</a:t>
            </a:r>
            <a:r>
              <a:rPr lang="fr-FR" sz="1800" dirty="0"/>
              <a:t> </a:t>
            </a:r>
            <a:r>
              <a:rPr lang="fr-FR" sz="1800" dirty="0" err="1"/>
              <a:t>processing</a:t>
            </a:r>
            <a:r>
              <a:rPr lang="fr-FR" sz="1800" dirty="0"/>
              <a:t> parts:</a:t>
            </a:r>
          </a:p>
          <a:p>
            <a:pPr lvl="1"/>
            <a:r>
              <a:rPr lang="fr-FR" sz="1600" dirty="0"/>
              <a:t>Block </a:t>
            </a:r>
            <a:r>
              <a:rPr lang="fr-FR" sz="1600" i="1" dirty="0"/>
              <a:t>F</a:t>
            </a:r>
            <a:r>
              <a:rPr lang="fr-FR" sz="1600" dirty="0"/>
              <a:t>: </a:t>
            </a:r>
            <a:r>
              <a:rPr lang="fr-FR" sz="1600" dirty="0" err="1"/>
              <a:t>combinational</a:t>
            </a:r>
            <a:r>
              <a:rPr lang="fr-FR" sz="1600" dirty="0"/>
              <a:t> </a:t>
            </a:r>
            <a:r>
              <a:rPr lang="fr-FR" sz="1600" dirty="0" err="1"/>
              <a:t>function</a:t>
            </a:r>
            <a:r>
              <a:rPr lang="fr-FR" sz="1600" dirty="0"/>
              <a:t> </a:t>
            </a:r>
            <a:r>
              <a:rPr lang="fr-FR" sz="1600" dirty="0" err="1"/>
              <a:t>processing</a:t>
            </a:r>
            <a:r>
              <a:rPr lang="fr-FR" sz="1600" dirty="0"/>
              <a:t> the future state. VHDL: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process/case</a:t>
            </a:r>
            <a:r>
              <a:rPr lang="fr-FR" sz="1600" dirty="0"/>
              <a:t>.</a:t>
            </a:r>
          </a:p>
          <a:p>
            <a:pPr lvl="1"/>
            <a:r>
              <a:rPr lang="fr-FR" sz="1600" dirty="0"/>
              <a:t>Block </a:t>
            </a:r>
            <a:r>
              <a:rPr lang="fr-FR" sz="1600" i="1" dirty="0"/>
              <a:t>State </a:t>
            </a:r>
            <a:r>
              <a:rPr lang="fr-FR" sz="1600" i="1" dirty="0" err="1"/>
              <a:t>register</a:t>
            </a:r>
            <a:r>
              <a:rPr lang="fr-FR" sz="1600" i="1" dirty="0"/>
              <a:t>: </a:t>
            </a:r>
            <a:r>
              <a:rPr lang="fr-FR" sz="1600" dirty="0" err="1"/>
              <a:t>sequences</a:t>
            </a:r>
            <a:r>
              <a:rPr lang="fr-FR" sz="1600" dirty="0"/>
              <a:t> the transition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err="1"/>
              <a:t>present</a:t>
            </a:r>
            <a:r>
              <a:rPr lang="fr-FR" sz="1600" dirty="0"/>
              <a:t> state to future state. VHDL: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lvl="1"/>
            <a:r>
              <a:rPr lang="fr-FR" sz="1600" dirty="0">
                <a:latin typeface="+mj-lt"/>
                <a:cs typeface="Courier New" panose="02070309020205020404" pitchFamily="49" charset="0"/>
              </a:rPr>
              <a:t>Block </a:t>
            </a:r>
            <a:r>
              <a:rPr lang="fr-FR" sz="1600" i="1" dirty="0">
                <a:latin typeface="+mj-lt"/>
                <a:cs typeface="Courier New" panose="02070309020205020404" pitchFamily="49" charset="0"/>
              </a:rPr>
              <a:t>G</a:t>
            </a:r>
            <a:r>
              <a:rPr lang="fr-FR" sz="1600" dirty="0">
                <a:latin typeface="+mj-lt"/>
                <a:cs typeface="Courier New" panose="02070309020205020404" pitchFamily="49" charset="0"/>
              </a:rPr>
              <a:t>: </a:t>
            </a:r>
            <a:r>
              <a:rPr lang="fr-FR" sz="1600" dirty="0" err="1">
                <a:latin typeface="+mj-lt"/>
                <a:cs typeface="Courier New" panose="02070309020205020404" pitchFamily="49" charset="0"/>
              </a:rPr>
              <a:t>combinational</a:t>
            </a:r>
            <a:r>
              <a:rPr lang="fr-F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+mj-lt"/>
                <a:cs typeface="Courier New" panose="02070309020205020404" pitchFamily="49" charset="0"/>
              </a:rPr>
              <a:t>function</a:t>
            </a:r>
            <a:r>
              <a:rPr lang="fr-F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+mj-lt"/>
                <a:cs typeface="Courier New" panose="02070309020205020404" pitchFamily="49" charset="0"/>
              </a:rPr>
              <a:t>processing</a:t>
            </a:r>
            <a:r>
              <a:rPr lang="fr-FR" sz="1600" dirty="0">
                <a:latin typeface="+mj-lt"/>
                <a:cs typeface="Courier New" panose="02070309020205020404" pitchFamily="49" charset="0"/>
              </a:rPr>
              <a:t> the system outputs. May </a:t>
            </a:r>
            <a:r>
              <a:rPr lang="fr-FR" sz="1600" dirty="0" err="1">
                <a:latin typeface="+mj-lt"/>
                <a:cs typeface="Courier New" panose="02070309020205020404" pitchFamily="49" charset="0"/>
              </a:rPr>
              <a:t>be</a:t>
            </a:r>
            <a:r>
              <a:rPr lang="fr-F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+mj-lt"/>
                <a:cs typeface="Courier New" panose="02070309020205020404" pitchFamily="49" charset="0"/>
              </a:rPr>
              <a:t>described</a:t>
            </a:r>
            <a:r>
              <a:rPr lang="fr-FR" sz="1600" dirty="0">
                <a:latin typeface="+mj-lt"/>
                <a:cs typeface="Courier New" panose="02070309020205020404" pitchFamily="49" charset="0"/>
              </a:rPr>
              <a:t> as a </a:t>
            </a:r>
            <a:r>
              <a:rPr lang="fr-FR" sz="1600" dirty="0" err="1">
                <a:latin typeface="+mj-lt"/>
                <a:cs typeface="Courier New" panose="02070309020205020404" pitchFamily="49" charset="0"/>
              </a:rPr>
              <a:t>sequential</a:t>
            </a:r>
            <a:r>
              <a:rPr lang="fr-FR" sz="16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+mj-lt"/>
                <a:cs typeface="Courier New" panose="02070309020205020404" pitchFamily="49" charset="0"/>
              </a:rPr>
              <a:t>function</a:t>
            </a:r>
            <a:r>
              <a:rPr lang="fr-FR" sz="1600" dirty="0">
                <a:latin typeface="+mj-lt"/>
                <a:cs typeface="Courier New" panose="02070309020205020404" pitchFamily="49" charset="0"/>
              </a:rPr>
              <a:t>. VHDL: </a:t>
            </a:r>
            <a:r>
              <a:rPr lang="fr-FR" sz="1600" dirty="0" err="1">
                <a:latin typeface="+mj-lt"/>
                <a:cs typeface="Courier New" panose="02070309020205020404" pitchFamily="49" charset="0"/>
              </a:rPr>
              <a:t>combinational</a:t>
            </a:r>
            <a:r>
              <a:rPr lang="fr-FR" sz="1600" dirty="0">
                <a:latin typeface="+mj-lt"/>
                <a:cs typeface="Courier New" panose="02070309020205020404" pitchFamily="49" charset="0"/>
              </a:rPr>
              <a:t> affectation or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fr-FR" sz="1600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 lvl="1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5ACA44-B176-46F5-A0E0-BB8732AE465D}"/>
              </a:ext>
            </a:extLst>
          </p:cNvPr>
          <p:cNvSpPr txBox="1"/>
          <p:nvPr/>
        </p:nvSpPr>
        <p:spPr>
          <a:xfrm>
            <a:off x="8412711" y="6550221"/>
            <a:ext cx="731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48 / 66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79DAAD5-7524-4296-9314-0CFB9E3C751D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D00B0710-F65B-4324-AEE1-EB90106B2B3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block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CBBFD5-4A12-4264-B41A-54EB3F6BC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815" y="1051519"/>
            <a:ext cx="7884368" cy="22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91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93B8BE8-965C-41D7-AA71-56EC68E56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" y="746508"/>
            <a:ext cx="9136227" cy="5274780"/>
          </a:xfrm>
        </p:spPr>
        <p:txBody>
          <a:bodyPr/>
          <a:lstStyle/>
          <a:p>
            <a:endParaRPr lang="en-GB" sz="1800" dirty="0"/>
          </a:p>
          <a:p>
            <a:r>
              <a:rPr lang="en-GB" sz="1800" b="1" dirty="0"/>
              <a:t>Two choices:</a:t>
            </a:r>
          </a:p>
          <a:p>
            <a:endParaRPr lang="en-GB" sz="900" b="1" dirty="0"/>
          </a:p>
          <a:p>
            <a:pPr lvl="1"/>
            <a:r>
              <a:rPr lang="en-GB" sz="1600" b="1" dirty="0"/>
              <a:t>State coding</a:t>
            </a:r>
          </a:p>
          <a:p>
            <a:pPr lvl="2"/>
            <a:r>
              <a:rPr lang="en-GB" sz="1400" dirty="0"/>
              <a:t>Binary coding</a:t>
            </a:r>
          </a:p>
          <a:p>
            <a:pPr lvl="2"/>
            <a:r>
              <a:rPr lang="en-GB" sz="1400" dirty="0"/>
              <a:t>One shot</a:t>
            </a:r>
          </a:p>
          <a:p>
            <a:pPr lvl="2"/>
            <a:r>
              <a:rPr lang="en-GB" sz="1400" dirty="0"/>
              <a:t>Gray coding</a:t>
            </a:r>
          </a:p>
          <a:p>
            <a:pPr lvl="2"/>
            <a:endParaRPr lang="en-GB" sz="900" dirty="0"/>
          </a:p>
          <a:p>
            <a:pPr lvl="1"/>
            <a:r>
              <a:rPr lang="en-GB" sz="1600" b="1" dirty="0"/>
              <a:t>Number of process</a:t>
            </a:r>
          </a:p>
          <a:p>
            <a:pPr lvl="2"/>
            <a:r>
              <a:rPr lang="en-GB" sz="1400" dirty="0"/>
              <a:t>One process</a:t>
            </a:r>
          </a:p>
          <a:p>
            <a:pPr lvl="2"/>
            <a:r>
              <a:rPr lang="en-GB" sz="1400" dirty="0"/>
              <a:t>Two processes</a:t>
            </a:r>
          </a:p>
          <a:p>
            <a:pPr lvl="2"/>
            <a:r>
              <a:rPr lang="en-GB" sz="1400" dirty="0"/>
              <a:t>Three processes</a:t>
            </a:r>
          </a:p>
          <a:p>
            <a:pPr lvl="2"/>
            <a:endParaRPr lang="en-GB" sz="1400" dirty="0"/>
          </a:p>
          <a:p>
            <a:pPr lvl="2"/>
            <a:endParaRPr lang="en-GB" sz="1400" dirty="0"/>
          </a:p>
          <a:p>
            <a:endParaRPr lang="en-GB" sz="22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i="1" dirty="0"/>
              <a:t>Note : all codes (including test-benches) are available on Moodle.</a:t>
            </a:r>
            <a:endParaRPr lang="en-GB" sz="2200" i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7221E8A-D39B-40C1-AB01-BFF788C3F779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49 / 66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FCF082F-1E3B-458B-91B1-B6A4E88E0E4A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6F224570-9888-4229-B75E-0FDE91588A3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FSM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88278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EC62A14-FE10-46AE-A140-166353527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520" y="836712"/>
            <a:ext cx="8892480" cy="5184576"/>
          </a:xfrm>
        </p:spPr>
        <p:txBody>
          <a:bodyPr/>
          <a:lstStyle/>
          <a:p>
            <a:r>
              <a:rPr lang="en-US" sz="1800" b="1" dirty="0">
                <a:latin typeface="+mj-lt"/>
              </a:rPr>
              <a:t>Binary encoding:</a:t>
            </a:r>
            <a:r>
              <a:rPr lang="en-US" sz="1800" dirty="0">
                <a:latin typeface="+mj-lt"/>
              </a:rPr>
              <a:t> states are enumerated with binary encoded numbers</a:t>
            </a:r>
            <a:endParaRPr lang="en-US" sz="20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"000", "001", "010", "011", "100"…</a:t>
            </a:r>
          </a:p>
          <a:p>
            <a:pPr lvl="1"/>
            <a:r>
              <a:rPr lang="en-US" sz="1600" dirty="0">
                <a:latin typeface="+mj-lt"/>
              </a:rPr>
              <a:t>Minimizes the length of the state vector</a:t>
            </a:r>
          </a:p>
          <a:p>
            <a:pPr lvl="1"/>
            <a:r>
              <a:rPr lang="en-US" sz="1600" dirty="0">
                <a:latin typeface="+mj-lt"/>
              </a:rPr>
              <a:t>Usually for FSM with less than </a:t>
            </a:r>
            <a:r>
              <a:rPr lang="fr-FR" sz="1600" dirty="0">
                <a:effectLst/>
                <a:latin typeface="+mj-lt"/>
                <a:ea typeface="Calibri" panose="020F0502020204030204" pitchFamily="34" charset="0"/>
              </a:rPr>
              <a:t>5 states</a:t>
            </a:r>
            <a:endParaRPr lang="en-US" sz="1600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One-hot encoding:</a:t>
            </a:r>
            <a:r>
              <a:rPr lang="en-US" sz="1800" dirty="0">
                <a:latin typeface="+mj-lt"/>
              </a:rPr>
              <a:t> states are represented as bit patterns with exactly 1 '1’:</a:t>
            </a:r>
          </a:p>
          <a:p>
            <a:pPr lvl="1"/>
            <a:r>
              <a:rPr lang="en-US" sz="1600" dirty="0">
                <a:latin typeface="+mj-lt"/>
              </a:rPr>
              <a:t>"000001", "000010", "000100", "001000", "010000"…</a:t>
            </a:r>
          </a:p>
          <a:p>
            <a:pPr lvl="1"/>
            <a:r>
              <a:rPr lang="en-US" sz="1600" dirty="0">
                <a:latin typeface="+mj-lt"/>
              </a:rPr>
              <a:t>Usually faster and uses more registers and less logic. More suitable for FPGA designs where registers are usually abundant</a:t>
            </a:r>
          </a:p>
          <a:p>
            <a:pPr lvl="1"/>
            <a:r>
              <a:rPr lang="en-US" sz="1600" dirty="0">
                <a:latin typeface="+mj-lt"/>
              </a:rPr>
              <a:t>Usually for FSM with </a:t>
            </a:r>
            <a:r>
              <a:rPr lang="fr-FR" sz="1600" dirty="0">
                <a:effectLst/>
                <a:latin typeface="+mj-lt"/>
                <a:ea typeface="Calibri" panose="020F0502020204030204" pitchFamily="34" charset="0"/>
              </a:rPr>
              <a:t>5 to 50 states</a:t>
            </a:r>
          </a:p>
          <a:p>
            <a:r>
              <a:rPr lang="en-US" sz="1800" b="1" dirty="0">
                <a:latin typeface="+mj-lt"/>
              </a:rPr>
              <a:t>Gray coding: </a:t>
            </a:r>
            <a:r>
              <a:rPr lang="en-US" sz="1800" dirty="0">
                <a:latin typeface="+mj-lt"/>
              </a:rPr>
              <a:t>the encoding of successive states only differ by one bit:</a:t>
            </a:r>
          </a:p>
          <a:p>
            <a:pPr lvl="1"/>
            <a:r>
              <a:rPr lang="en-US" sz="1600" dirty="0">
                <a:latin typeface="+mj-lt"/>
              </a:rPr>
              <a:t>"000", "001", "011", "010", "110"…</a:t>
            </a:r>
          </a:p>
          <a:p>
            <a:pPr lvl="1"/>
            <a:r>
              <a:rPr lang="en-US" sz="1600" dirty="0">
                <a:latin typeface="+mj-lt"/>
              </a:rPr>
              <a:t>Reduces glitches</a:t>
            </a:r>
          </a:p>
          <a:p>
            <a:pPr lvl="1"/>
            <a:r>
              <a:rPr lang="en-US" sz="1600" dirty="0">
                <a:latin typeface="+mj-lt"/>
              </a:rPr>
              <a:t>Usually for FSM with more than </a:t>
            </a:r>
            <a:r>
              <a:rPr lang="fr-FR" sz="1600" dirty="0">
                <a:effectLst/>
                <a:latin typeface="+mj-lt"/>
                <a:ea typeface="Calibri" panose="020F0502020204030204" pitchFamily="34" charset="0"/>
              </a:rPr>
              <a:t>50 states</a:t>
            </a:r>
          </a:p>
          <a:p>
            <a:pPr lvl="1"/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If not specified in VHDL code, the synthesis tool determines alone the best solution.</a:t>
            </a:r>
            <a:endParaRPr lang="fr-FR" sz="1800" dirty="0">
              <a:latin typeface="+mj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27F46D-65A9-4BD5-883B-B403B42914CA}"/>
              </a:ext>
            </a:extLst>
          </p:cNvPr>
          <p:cNvSpPr txBox="1"/>
          <p:nvPr/>
        </p:nvSpPr>
        <p:spPr>
          <a:xfrm>
            <a:off x="8412711" y="6550221"/>
            <a:ext cx="731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50 / 66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3913B3-4643-4F2C-9960-647EC7B79A1B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3E876FE-BBFA-4C1D-95DA-B8FFBCE5B49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5586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EC62A14-FE10-46AE-A140-166353527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5016" cy="5301208"/>
          </a:xfrm>
        </p:spPr>
        <p:txBody>
          <a:bodyPr/>
          <a:lstStyle/>
          <a:p>
            <a:endParaRPr lang="en-US" sz="900" dirty="0"/>
          </a:p>
          <a:p>
            <a:r>
              <a:rPr lang="en-US" sz="1800" dirty="0"/>
              <a:t>Declaration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Entity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900" dirty="0"/>
          </a:p>
          <a:p>
            <a:pPr lvl="1"/>
            <a:r>
              <a:rPr lang="en-US" sz="1600" dirty="0"/>
              <a:t>Architecture</a:t>
            </a:r>
            <a:endParaRPr lang="en-GB" sz="16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1600" dirty="0">
                <a:latin typeface="+mj-lt"/>
                <a:ea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fr-FR" sz="1600" dirty="0">
                <a:latin typeface="+mj-lt"/>
                <a:ea typeface="Times New Roman" panose="02020603050405020304" pitchFamily="18" charset="0"/>
              </a:rPr>
              <a:t>	</a:t>
            </a:r>
            <a:r>
              <a:rPr lang="fr-FR" sz="1600" dirty="0" err="1">
                <a:latin typeface="+mj-lt"/>
                <a:ea typeface="Times New Roman" panose="02020603050405020304" pitchFamily="18" charset="0"/>
              </a:rPr>
              <a:t>where</a:t>
            </a:r>
            <a:r>
              <a:rPr lang="fr-FR" sz="1600" dirty="0">
                <a:effectLst/>
                <a:latin typeface="+mj-lt"/>
                <a:ea typeface="Times New Roman" panose="02020603050405020304" pitchFamily="18" charset="0"/>
              </a:rPr>
              <a:t> “</a:t>
            </a:r>
            <a:r>
              <a:rPr lang="fr-FR" sz="1600" dirty="0" err="1">
                <a:effectLst/>
                <a:latin typeface="+mj-lt"/>
                <a:ea typeface="Times New Roman" panose="02020603050405020304" pitchFamily="18" charset="0"/>
              </a:rPr>
              <a:t>sequential</a:t>
            </a:r>
            <a:r>
              <a:rPr lang="fr-FR" sz="1600" dirty="0">
                <a:effectLst/>
                <a:latin typeface="+mj-lt"/>
                <a:ea typeface="Times New Roman" panose="02020603050405020304" pitchFamily="18" charset="0"/>
              </a:rPr>
              <a:t>” </a:t>
            </a:r>
            <a:r>
              <a:rPr lang="fr-FR" sz="1600" dirty="0" err="1">
                <a:effectLst/>
                <a:latin typeface="+mj-lt"/>
                <a:ea typeface="Times New Roman" panose="02020603050405020304" pitchFamily="18" charset="0"/>
              </a:rPr>
              <a:t>also</a:t>
            </a:r>
            <a:r>
              <a:rPr lang="fr-FR" sz="1600" dirty="0">
                <a:effectLst/>
                <a:latin typeface="+mj-lt"/>
                <a:ea typeface="Times New Roman" panose="02020603050405020304" pitchFamily="18" charset="0"/>
              </a:rPr>
              <a:t> can </a:t>
            </a:r>
            <a:r>
              <a:rPr lang="fr-FR" sz="1600" dirty="0" err="1">
                <a:effectLst/>
                <a:latin typeface="+mj-lt"/>
                <a:ea typeface="Times New Roman" panose="02020603050405020304" pitchFamily="18" charset="0"/>
              </a:rPr>
              <a:t>be</a:t>
            </a:r>
            <a:r>
              <a:rPr lang="fr-FR" sz="1600" dirty="0">
                <a:effectLst/>
                <a:latin typeface="+mj-lt"/>
                <a:ea typeface="Times New Roman" panose="02020603050405020304" pitchFamily="18" charset="0"/>
              </a:rPr>
              <a:t> “gray” or “</a:t>
            </a:r>
            <a:r>
              <a:rPr lang="fr-FR" sz="1600" dirty="0" err="1">
                <a:effectLst/>
                <a:latin typeface="+mj-lt"/>
                <a:ea typeface="Times New Roman" panose="02020603050405020304" pitchFamily="18" charset="0"/>
              </a:rPr>
              <a:t>onehot</a:t>
            </a:r>
            <a:r>
              <a:rPr lang="fr-FR" sz="1600" dirty="0">
                <a:effectLst/>
                <a:latin typeface="+mj-lt"/>
                <a:ea typeface="Times New Roman" panose="02020603050405020304" pitchFamily="18" charset="0"/>
              </a:rPr>
              <a:t>.”</a:t>
            </a:r>
            <a:endParaRPr lang="fr-FR" sz="1800" dirty="0">
              <a:latin typeface="+mj-lt"/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829F411-89FD-4C8B-8112-C0587D3DF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25795"/>
              </p:ext>
            </p:extLst>
          </p:nvPr>
        </p:nvGraphicFramePr>
        <p:xfrm>
          <a:off x="899592" y="3486120"/>
          <a:ext cx="6648400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216">
                  <a:extLst>
                    <a:ext uri="{9D8B030D-6E8A-4147-A177-3AD203B41FA5}">
                      <a16:colId xmlns:a16="http://schemas.microsoft.com/office/drawing/2014/main" val="2255594289"/>
                    </a:ext>
                  </a:extLst>
                </a:gridCol>
                <a:gridCol w="6228184">
                  <a:extLst>
                    <a:ext uri="{9D8B030D-6E8A-4147-A177-3AD203B41FA5}">
                      <a16:colId xmlns:a16="http://schemas.microsoft.com/office/drawing/2014/main" val="4249117448"/>
                    </a:ext>
                  </a:extLst>
                </a:gridCol>
              </a:tblGrid>
              <a:tr h="2031112">
                <a:tc>
                  <a:txBody>
                    <a:bodyPr/>
                    <a:lstStyle/>
                    <a:p>
                      <a:r>
                        <a:rPr lang="en-GB" sz="1200" dirty="0"/>
                        <a:t>9</a:t>
                      </a:r>
                    </a:p>
                    <a:p>
                      <a:r>
                        <a:rPr lang="en-GB" sz="1200" dirty="0"/>
                        <a:t>10</a:t>
                      </a:r>
                    </a:p>
                    <a:p>
                      <a:r>
                        <a:rPr lang="en-GB" sz="1200" dirty="0"/>
                        <a:t>11</a:t>
                      </a:r>
                    </a:p>
                    <a:p>
                      <a:r>
                        <a:rPr lang="en-GB" sz="1200" dirty="0"/>
                        <a:t>12</a:t>
                      </a:r>
                    </a:p>
                    <a:p>
                      <a:r>
                        <a:rPr lang="en-GB" sz="1200" dirty="0"/>
                        <a:t>13</a:t>
                      </a:r>
                    </a:p>
                    <a:p>
                      <a:r>
                        <a:rPr lang="en-GB" sz="1200" dirty="0"/>
                        <a:t>14</a:t>
                      </a:r>
                    </a:p>
                    <a:p>
                      <a:r>
                        <a:rPr lang="en-GB" sz="1200" dirty="0"/>
                        <a:t>15</a:t>
                      </a:r>
                    </a:p>
                    <a:p>
                      <a:r>
                        <a:rPr lang="en-GB" sz="1200" dirty="0"/>
                        <a:t>16</a:t>
                      </a:r>
                    </a:p>
                    <a:p>
                      <a:r>
                        <a:rPr lang="en-GB" sz="1200" dirty="0"/>
                        <a:t>17</a:t>
                      </a:r>
                    </a:p>
                    <a:p>
                      <a:r>
                        <a:rPr lang="en-GB" sz="1200" dirty="0"/>
                        <a:t>18</a:t>
                      </a:r>
                    </a:p>
                    <a:p>
                      <a:r>
                        <a:rPr lang="en-GB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1200" dirty="0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architecture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BEH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FMS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  <a:p>
                      <a:pPr marL="0" indent="0">
                        <a:buNone/>
                      </a:pPr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state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(state0, state1, state2…) ;</a:t>
                      </a:r>
                    </a:p>
                    <a:p>
                      <a:pPr marL="0" indent="0">
                        <a:buNone/>
                      </a:pP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signal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state ;</a:t>
                      </a:r>
                    </a:p>
                    <a:p>
                      <a:pPr marL="0" indent="0">
                        <a:buNone/>
                      </a:pP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syn_encoding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syn_encoding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signal is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“sequential”;</a:t>
                      </a:r>
                    </a:p>
                    <a:p>
                      <a:pPr marL="0" indent="0">
                        <a:buNone/>
                      </a:pPr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</a:p>
                    <a:p>
                      <a:pPr marL="0" indent="0">
                        <a:buNone/>
                      </a:pPr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50916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ADD4BFE5-51D6-47F4-BD02-F5E29578A879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51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9DAE540-5AD2-4280-805F-6DE116C1DE30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055FA74-674E-41D2-A874-0CD9AF9936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4A53C305-FC31-4D10-AF69-FE3D56282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020444"/>
              </p:ext>
            </p:extLst>
          </p:nvPr>
        </p:nvGraphicFramePr>
        <p:xfrm>
          <a:off x="899592" y="1575107"/>
          <a:ext cx="5129893" cy="1539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490">
                  <a:extLst>
                    <a:ext uri="{9D8B030D-6E8A-4147-A177-3AD203B41FA5}">
                      <a16:colId xmlns:a16="http://schemas.microsoft.com/office/drawing/2014/main" val="2186602523"/>
                    </a:ext>
                  </a:extLst>
                </a:gridCol>
                <a:gridCol w="4746403">
                  <a:extLst>
                    <a:ext uri="{9D8B030D-6E8A-4147-A177-3AD203B41FA5}">
                      <a16:colId xmlns:a16="http://schemas.microsoft.com/office/drawing/2014/main" val="2238831816"/>
                    </a:ext>
                  </a:extLst>
                </a:gridCol>
              </a:tblGrid>
              <a:tr h="1276803">
                <a:tc>
                  <a:txBody>
                    <a:bodyPr/>
                    <a:lstStyle/>
                    <a:p>
                      <a:r>
                        <a:rPr lang="en-GB" sz="1200" dirty="0"/>
                        <a:t>1</a:t>
                      </a:r>
                    </a:p>
                    <a:p>
                      <a:r>
                        <a:rPr lang="en-GB" sz="1200" dirty="0"/>
                        <a:t>2</a:t>
                      </a:r>
                    </a:p>
                    <a:p>
                      <a:r>
                        <a:rPr lang="en-GB" sz="1200" dirty="0"/>
                        <a:t>3</a:t>
                      </a:r>
                    </a:p>
                    <a:p>
                      <a:r>
                        <a:rPr lang="en-GB" sz="1200" dirty="0"/>
                        <a:t>4</a:t>
                      </a:r>
                    </a:p>
                    <a:p>
                      <a:r>
                        <a:rPr lang="en-GB" sz="1200" dirty="0"/>
                        <a:t>5</a:t>
                      </a:r>
                    </a:p>
                    <a:p>
                      <a:r>
                        <a:rPr lang="en-GB" sz="1200" dirty="0"/>
                        <a:t>6</a:t>
                      </a:r>
                    </a:p>
                    <a:p>
                      <a:r>
                        <a:rPr lang="en-GB" sz="1200" dirty="0"/>
                        <a:t>7</a:t>
                      </a:r>
                    </a:p>
                    <a:p>
                      <a:r>
                        <a:rPr lang="en-GB" sz="1200" dirty="0"/>
                        <a:t>8</a:t>
                      </a:r>
                    </a:p>
                  </a:txBody>
                  <a:tcPr marL="76950" marR="76950" marT="38472" marB="38472"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entity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FSM is</a:t>
                      </a:r>
                    </a:p>
                    <a:p>
                      <a:r>
                        <a:rPr lang="en-GB" sz="1200" dirty="0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port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std_logic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</a:t>
                      </a:r>
                      <a:r>
                        <a:rPr lang="en-GB" sz="1200" dirty="0" err="1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std_logic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inputs :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</a:t>
                      </a:r>
                      <a:r>
                        <a:rPr lang="en-GB" sz="1200" i="1" dirty="0" err="1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type_of_inputs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outputs :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 </a:t>
                      </a:r>
                      <a:r>
                        <a:rPr lang="en-GB" sz="1200" i="1" dirty="0" err="1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type_of_outputs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en-GB" sz="1200" dirty="0">
                          <a:solidFill>
                            <a:srgbClr val="05529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FSM;</a:t>
                      </a:r>
                    </a:p>
                  </a:txBody>
                  <a:tcPr marL="76950" marR="76950" marT="38472" marB="38472"/>
                </a:tc>
                <a:extLst>
                  <a:ext uri="{0D108BD9-81ED-4DB2-BD59-A6C34878D82A}">
                    <a16:rowId xmlns:a16="http://schemas.microsoft.com/office/drawing/2014/main" val="1086354403"/>
                  </a:ext>
                </a:extLst>
              </a:tr>
            </a:tbl>
          </a:graphicData>
        </a:graphic>
      </p:graphicFrame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33DEBE9-BEDB-48E4-8411-98E786BA4865}"/>
              </a:ext>
            </a:extLst>
          </p:cNvPr>
          <p:cNvCxnSpPr>
            <a:cxnSpLocks/>
          </p:cNvCxnSpPr>
          <p:nvPr/>
        </p:nvCxnSpPr>
        <p:spPr>
          <a:xfrm flipH="1">
            <a:off x="4932041" y="3371880"/>
            <a:ext cx="1224135" cy="48916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6A6C1634-EDBA-4A0C-8D72-72CDD710C70D}"/>
              </a:ext>
            </a:extLst>
          </p:cNvPr>
          <p:cNvSpPr txBox="1"/>
          <p:nvPr/>
        </p:nvSpPr>
        <p:spPr>
          <a:xfrm>
            <a:off x="6156176" y="3031472"/>
            <a:ext cx="2401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New type declaration and </a:t>
            </a:r>
          </a:p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enumeration of state names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FF82C27-D6FB-4113-804D-B037743682CC}"/>
              </a:ext>
            </a:extLst>
          </p:cNvPr>
          <p:cNvCxnSpPr>
            <a:cxnSpLocks/>
          </p:cNvCxnSpPr>
          <p:nvPr/>
        </p:nvCxnSpPr>
        <p:spPr>
          <a:xfrm flipH="1">
            <a:off x="4299341" y="4315696"/>
            <a:ext cx="1244767" cy="7428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A37DD62-A97F-4A30-9B91-2005E5DAD7BE}"/>
              </a:ext>
            </a:extLst>
          </p:cNvPr>
          <p:cNvSpPr txBox="1"/>
          <p:nvPr/>
        </p:nvSpPr>
        <p:spPr>
          <a:xfrm>
            <a:off x="5559186" y="4161807"/>
            <a:ext cx="3219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Declaration of a signal of the new type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C557795-1576-415A-890F-3BE7B089B8E6}"/>
              </a:ext>
            </a:extLst>
          </p:cNvPr>
          <p:cNvCxnSpPr>
            <a:cxnSpLocks/>
          </p:cNvCxnSpPr>
          <p:nvPr/>
        </p:nvCxnSpPr>
        <p:spPr>
          <a:xfrm flipH="1" flipV="1">
            <a:off x="4211960" y="5076699"/>
            <a:ext cx="1347227" cy="14817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95139DB-2093-4A2C-96DD-CFF23D0FE337}"/>
              </a:ext>
            </a:extLst>
          </p:cNvPr>
          <p:cNvSpPr txBox="1"/>
          <p:nvPr/>
        </p:nvSpPr>
        <p:spPr>
          <a:xfrm>
            <a:off x="5574264" y="5070989"/>
            <a:ext cx="321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>
                    <a:lumMod val="75000"/>
                  </a:schemeClr>
                </a:solidFill>
              </a:rPr>
              <a:t>Optional choice of state encoding</a:t>
            </a:r>
          </a:p>
        </p:txBody>
      </p:sp>
    </p:spTree>
    <p:extLst>
      <p:ext uri="{BB962C8B-B14F-4D97-AF65-F5344CB8AC3E}">
        <p14:creationId xmlns:p14="http://schemas.microsoft.com/office/powerpoint/2010/main" val="222123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278DD7F-D63A-4396-BAE0-57BFF2740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466" y="782036"/>
            <a:ext cx="9126534" cy="5167243"/>
          </a:xfrm>
        </p:spPr>
        <p:txBody>
          <a:bodyPr/>
          <a:lstStyle/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endParaRPr lang="fr-FR" sz="1800" dirty="0"/>
          </a:p>
          <a:p>
            <a:r>
              <a:rPr lang="fr-FR" sz="1800" dirty="0"/>
              <a:t>A FSM can </a:t>
            </a:r>
            <a:r>
              <a:rPr lang="fr-FR" sz="1800" dirty="0" err="1"/>
              <a:t>be</a:t>
            </a:r>
            <a:r>
              <a:rPr lang="fr-FR" sz="1800" dirty="0"/>
              <a:t> </a:t>
            </a:r>
            <a:r>
              <a:rPr lang="fr-FR" sz="1800" dirty="0" err="1"/>
              <a:t>coded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:</a:t>
            </a:r>
          </a:p>
          <a:p>
            <a:pPr lvl="1"/>
            <a:r>
              <a:rPr lang="fr-FR" sz="1600" dirty="0"/>
              <a:t>3 </a:t>
            </a:r>
            <a:r>
              <a:rPr lang="fr-FR" sz="1600" dirty="0" err="1"/>
              <a:t>processes</a:t>
            </a:r>
            <a:r>
              <a:rPr lang="fr-FR" sz="1600" dirty="0"/>
              <a:t>, like the block </a:t>
            </a:r>
            <a:r>
              <a:rPr lang="fr-FR" sz="1600" dirty="0" err="1"/>
              <a:t>diagram</a:t>
            </a:r>
            <a:r>
              <a:rPr lang="fr-FR" sz="1600" dirty="0"/>
              <a:t>: one process for the block F, one for the block G and one for the state </a:t>
            </a:r>
            <a:r>
              <a:rPr lang="fr-FR" sz="1600" dirty="0" err="1"/>
              <a:t>register</a:t>
            </a:r>
            <a:r>
              <a:rPr lang="fr-FR" sz="1600" dirty="0"/>
              <a:t> block) </a:t>
            </a:r>
          </a:p>
          <a:p>
            <a:pPr lvl="1"/>
            <a:r>
              <a:rPr lang="fr-FR" sz="1600" dirty="0"/>
              <a:t>2 </a:t>
            </a:r>
            <a:r>
              <a:rPr lang="fr-FR" sz="1600" dirty="0" err="1"/>
              <a:t>processes</a:t>
            </a:r>
            <a:r>
              <a:rPr lang="fr-FR" sz="1600" dirty="0"/>
              <a:t>: one for block F and G </a:t>
            </a:r>
            <a:r>
              <a:rPr lang="fr-FR" sz="1600" dirty="0" err="1"/>
              <a:t>together</a:t>
            </a:r>
            <a:r>
              <a:rPr lang="fr-FR" sz="1600" dirty="0"/>
              <a:t> and one for state </a:t>
            </a:r>
            <a:r>
              <a:rPr lang="fr-FR" sz="1600" dirty="0" err="1"/>
              <a:t>register</a:t>
            </a:r>
            <a:r>
              <a:rPr lang="fr-FR" sz="1600" dirty="0"/>
              <a:t> block</a:t>
            </a:r>
          </a:p>
          <a:p>
            <a:pPr lvl="1"/>
            <a:r>
              <a:rPr lang="fr-FR" sz="1600" dirty="0"/>
              <a:t>1 process: all blocks </a:t>
            </a:r>
            <a:r>
              <a:rPr lang="fr-FR" sz="1600" dirty="0" err="1"/>
              <a:t>combined</a:t>
            </a:r>
            <a:endParaRPr lang="fr-FR" sz="1600" dirty="0"/>
          </a:p>
          <a:p>
            <a:pPr lvl="2"/>
            <a:r>
              <a:rPr lang="fr-FR" sz="1400" dirty="0" err="1"/>
              <a:t>Implemented</a:t>
            </a:r>
            <a:r>
              <a:rPr lang="fr-FR" sz="1400" dirty="0"/>
              <a:t> in a </a:t>
            </a:r>
            <a:r>
              <a:rPr lang="fr-FR" sz="1400" dirty="0" err="1"/>
              <a:t>fully</a:t>
            </a:r>
            <a:r>
              <a:rPr lang="fr-FR" sz="1400" dirty="0"/>
              <a:t> </a:t>
            </a:r>
            <a:r>
              <a:rPr lang="fr-FR" sz="1400" dirty="0" err="1"/>
              <a:t>synchronous</a:t>
            </a:r>
            <a:r>
              <a:rPr lang="fr-FR" sz="1400" dirty="0"/>
              <a:t> process</a:t>
            </a:r>
          </a:p>
          <a:p>
            <a:pPr lvl="2"/>
            <a:r>
              <a:rPr lang="fr-FR" sz="1400" dirty="0" err="1"/>
              <a:t>Easy</a:t>
            </a:r>
            <a:r>
              <a:rPr lang="fr-FR" sz="1400" dirty="0"/>
              <a:t> to </a:t>
            </a:r>
            <a:r>
              <a:rPr lang="fr-FR" sz="1400" dirty="0" err="1"/>
              <a:t>debug</a:t>
            </a:r>
            <a:endParaRPr lang="fr-FR" sz="1400" dirty="0"/>
          </a:p>
          <a:p>
            <a:pPr lvl="2"/>
            <a:r>
              <a:rPr lang="fr-FR" sz="1400" dirty="0" err="1"/>
              <a:t>Easier</a:t>
            </a:r>
            <a:r>
              <a:rPr lang="fr-FR" sz="1400" dirty="0"/>
              <a:t> to </a:t>
            </a:r>
            <a:r>
              <a:rPr lang="fr-FR" sz="1400" dirty="0" err="1"/>
              <a:t>meet</a:t>
            </a:r>
            <a:r>
              <a:rPr lang="fr-FR" sz="1400" dirty="0"/>
              <a:t> timing </a:t>
            </a:r>
            <a:r>
              <a:rPr lang="fr-FR" sz="1400" dirty="0" err="1"/>
              <a:t>requirements</a:t>
            </a:r>
            <a:r>
              <a:rPr lang="fr-FR" sz="1400" dirty="0"/>
              <a:t> </a:t>
            </a:r>
            <a:r>
              <a:rPr lang="fr-FR" sz="1400" dirty="0" err="1"/>
              <a:t>during</a:t>
            </a:r>
            <a:r>
              <a:rPr lang="fr-FR" sz="1400" dirty="0"/>
              <a:t> place and route.</a:t>
            </a:r>
          </a:p>
          <a:p>
            <a:pPr lvl="2"/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0F5FFD-190F-4E68-B0D7-AA7136BA5288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52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817CB5-0738-411D-8455-CC9BD4EE68BB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DE78C45-C8FA-45CC-BE23-418A8BDEA3B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process(es)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A628F7B-C85A-4CED-BD80-CA46B8EEF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815" y="1051519"/>
            <a:ext cx="7884368" cy="226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63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89B6FA7-8955-42CF-9B7D-1CD953B24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80949"/>
              </p:ext>
            </p:extLst>
          </p:nvPr>
        </p:nvGraphicFramePr>
        <p:xfrm>
          <a:off x="251520" y="1484784"/>
          <a:ext cx="8892480" cy="36880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88694">
                  <a:extLst>
                    <a:ext uri="{9D8B030D-6E8A-4147-A177-3AD203B41FA5}">
                      <a16:colId xmlns:a16="http://schemas.microsoft.com/office/drawing/2014/main" val="952410064"/>
                    </a:ext>
                  </a:extLst>
                </a:gridCol>
                <a:gridCol w="8403786">
                  <a:extLst>
                    <a:ext uri="{9D8B030D-6E8A-4147-A177-3AD203B41FA5}">
                      <a16:colId xmlns:a16="http://schemas.microsoft.com/office/drawing/2014/main" val="206076605"/>
                    </a:ext>
                  </a:extLst>
                </a:gridCol>
              </a:tblGrid>
              <a:tr h="2637857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effectLst/>
                        </a:rPr>
                        <a:t>20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21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22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23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24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25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26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27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28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29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30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31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32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33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34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35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36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37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38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39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40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1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if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='1'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elsif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rising_edge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then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case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when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S0 =&gt;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if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condition0='1'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else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endParaRPr 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end if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when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 =&gt;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Value1;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if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condition1='1'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else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end if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when others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end case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end if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process;</a:t>
                      </a:r>
                      <a:endParaRPr lang="fr-FR" sz="11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0834126"/>
                  </a:ext>
                </a:extLst>
              </a:tr>
            </a:tbl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7F910C82-D0ED-4CC2-9EE6-F55F10D0759B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53 / 66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FF0233-4D42-43F4-BAF6-F069C2D5B271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CDDB04E9-E345-4A38-9A31-541D1248F0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One-process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Moore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D7C0A6-7861-45D0-B64B-ADC1B04E4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1758" y="1268760"/>
            <a:ext cx="3492242" cy="130209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2806744-D233-4E74-87E1-04DA95449842}"/>
              </a:ext>
            </a:extLst>
          </p:cNvPr>
          <p:cNvSpPr txBox="1"/>
          <p:nvPr/>
        </p:nvSpPr>
        <p:spPr>
          <a:xfrm>
            <a:off x="5971337" y="5764606"/>
            <a:ext cx="317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* May be omitted with recent synthesis tools</a:t>
            </a:r>
          </a:p>
        </p:txBody>
      </p:sp>
    </p:spTree>
    <p:extLst>
      <p:ext uri="{BB962C8B-B14F-4D97-AF65-F5344CB8AC3E}">
        <p14:creationId xmlns:p14="http://schemas.microsoft.com/office/powerpoint/2010/main" val="15384286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5C028249-0BFC-4B80-AC06-217300FE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910" y="720080"/>
            <a:ext cx="9117090" cy="5301208"/>
          </a:xfrm>
        </p:spPr>
        <p:txBody>
          <a:bodyPr/>
          <a:lstStyle/>
          <a:p>
            <a:pPr algn="l"/>
            <a:endParaRPr lang="en-GB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l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Setting the output within the state that it belongs to </a:t>
            </a:r>
            <a:br>
              <a:rPr lang="en-GB" sz="1600" dirty="0"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=&gt; the output signal change one clock cycle after the </a:t>
            </a:r>
            <a:br>
              <a:rPr lang="en-GB" sz="1600" dirty="0"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latin typeface="+mj-lt"/>
                <a:ea typeface="Times New Roman" panose="02020603050405020304" pitchFamily="18" charset="0"/>
              </a:rPr>
              <a:t>     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state signal. </a:t>
            </a:r>
          </a:p>
          <a:p>
            <a:pPr algn="l"/>
            <a:r>
              <a:rPr lang="en-GB" sz="1600" dirty="0">
                <a:latin typeface="+mj-lt"/>
                <a:ea typeface="Times New Roman" panose="02020603050405020304" pitchFamily="18" charset="0"/>
              </a:rPr>
              <a:t>G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enerally not a problem when it comes to the function</a:t>
            </a:r>
            <a:br>
              <a:rPr lang="en-GB" sz="16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of the FSM. </a:t>
            </a:r>
          </a:p>
          <a:p>
            <a:pPr algn="l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But can be a little confusing to make sense of during </a:t>
            </a:r>
            <a:br>
              <a:rPr lang="en-GB" sz="16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a debugging session.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6" name="Image 5" descr="Moore type state machine waveform">
            <a:extLst>
              <a:ext uri="{FF2B5EF4-FFF2-40B4-BE49-F238E27FC236}">
                <a16:creationId xmlns:a16="http://schemas.microsoft.com/office/drawing/2014/main" id="{F102E6CE-AEA0-401E-87CF-6154A5FD3C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9893" y="3031930"/>
            <a:ext cx="6330459" cy="29621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D649308-9D5B-4F74-B82B-E814A89F662C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54 / 66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5B391B5-9680-4BB0-A869-F16DF2340F1D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669FB47-DAE1-47E8-B936-BC4B15A048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One-process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Moore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6E37891-4616-4DFF-A453-7AA5CE33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1758" y="1268760"/>
            <a:ext cx="3492242" cy="130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152EC05-0744-44EB-8E1C-401AB7553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2924944"/>
            <a:ext cx="7740352" cy="20882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fr-FR" sz="1800" b="1" dirty="0"/>
              <a:t>In an </a:t>
            </a:r>
            <a:r>
              <a:rPr lang="fr-FR" sz="1800" b="1" dirty="0" err="1"/>
              <a:t>asynchronous</a:t>
            </a:r>
            <a:r>
              <a:rPr lang="fr-FR" sz="1800" b="1" dirty="0"/>
              <a:t> </a:t>
            </a:r>
            <a:r>
              <a:rPr lang="fr-FR" sz="1800" b="1" dirty="0" err="1"/>
              <a:t>sequential</a:t>
            </a:r>
            <a:r>
              <a:rPr lang="fr-FR" sz="1800" b="1" dirty="0"/>
              <a:t> circuit:</a:t>
            </a:r>
          </a:p>
          <a:p>
            <a:pPr lvl="1">
              <a:spcBef>
                <a:spcPts val="0"/>
              </a:spcBef>
            </a:pPr>
            <a:r>
              <a:rPr lang="fr-FR" sz="1600" dirty="0"/>
              <a:t>The transitions </a:t>
            </a:r>
            <a:r>
              <a:rPr lang="fr-FR" sz="1600" dirty="0" err="1"/>
              <a:t>happen</a:t>
            </a:r>
            <a:r>
              <a:rPr lang="fr-FR" sz="1600" dirty="0"/>
              <a:t> at </a:t>
            </a:r>
            <a:r>
              <a:rPr lang="fr-FR" sz="1600" dirty="0" err="1"/>
              <a:t>any</a:t>
            </a:r>
            <a:r>
              <a:rPr lang="fr-FR" sz="1600" dirty="0"/>
              <a:t> instant of time</a:t>
            </a:r>
          </a:p>
          <a:p>
            <a:pPr lvl="1">
              <a:spcBef>
                <a:spcPts val="0"/>
              </a:spcBef>
            </a:pPr>
            <a:r>
              <a:rPr lang="fr-FR" sz="1600" dirty="0"/>
              <a:t>Change of </a:t>
            </a:r>
            <a:r>
              <a:rPr lang="fr-FR" sz="1600" dirty="0" err="1"/>
              <a:t>internal</a:t>
            </a:r>
            <a:r>
              <a:rPr lang="fr-FR" sz="1600" dirty="0"/>
              <a:t> state </a:t>
            </a:r>
            <a:r>
              <a:rPr lang="fr-FR" sz="1600" dirty="0" err="1"/>
              <a:t>occurs</a:t>
            </a:r>
            <a:r>
              <a:rPr lang="fr-FR" sz="1600" dirty="0"/>
              <a:t>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there</a:t>
            </a:r>
            <a:r>
              <a:rPr lang="fr-FR" sz="1600" dirty="0"/>
              <a:t> </a:t>
            </a:r>
            <a:r>
              <a:rPr lang="fr-FR" sz="1600" dirty="0" err="1"/>
              <a:t>is</a:t>
            </a:r>
            <a:r>
              <a:rPr lang="fr-FR" sz="1600" dirty="0"/>
              <a:t> a change in input variables</a:t>
            </a:r>
          </a:p>
          <a:p>
            <a:pPr lvl="1">
              <a:spcBef>
                <a:spcPts val="0"/>
              </a:spcBef>
            </a:pPr>
            <a:r>
              <a:rPr lang="fr-FR" sz="1600" dirty="0" err="1"/>
              <a:t>Delays</a:t>
            </a:r>
            <a:r>
              <a:rPr lang="fr-FR" sz="1600" dirty="0"/>
              <a:t> can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implemented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memory </a:t>
            </a:r>
            <a:r>
              <a:rPr lang="fr-FR" sz="1600" dirty="0" err="1"/>
              <a:t>elements</a:t>
            </a:r>
            <a:endParaRPr lang="fr-FR" sz="1600" dirty="0"/>
          </a:p>
          <a:p>
            <a:endParaRPr lang="fr-FR" sz="1800" b="1" dirty="0"/>
          </a:p>
          <a:p>
            <a:pPr marL="0" indent="0" algn="ctr">
              <a:buNone/>
            </a:pPr>
            <a:r>
              <a:rPr lang="fr-FR" sz="1800" b="1" dirty="0" err="1"/>
              <a:t>Flaws</a:t>
            </a:r>
            <a:r>
              <a:rPr lang="fr-FR" sz="1800" b="1" dirty="0"/>
              <a:t>: RACES and HAZARDS</a:t>
            </a:r>
          </a:p>
          <a:p>
            <a:endParaRPr lang="fr-FR" sz="1800" b="1" dirty="0"/>
          </a:p>
          <a:p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A07F30E-4333-4BE2-8502-A5A9529EC701}"/>
              </a:ext>
            </a:extLst>
          </p:cNvPr>
          <p:cNvSpPr txBox="1"/>
          <p:nvPr/>
        </p:nvSpPr>
        <p:spPr>
          <a:xfrm>
            <a:off x="8512096" y="655022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4 / 66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401A759-8543-45EF-9563-25350905A37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Reminder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74C383-C465-431D-8BFC-D088CBDE7397}"/>
              </a:ext>
            </a:extLst>
          </p:cNvPr>
          <p:cNvSpPr txBox="1"/>
          <p:nvPr/>
        </p:nvSpPr>
        <p:spPr>
          <a:xfrm>
            <a:off x="3284622" y="6550222"/>
            <a:ext cx="264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Why a synchronous design ?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9B3C7CC-8CA8-48A0-94CA-41241353B936}"/>
              </a:ext>
            </a:extLst>
          </p:cNvPr>
          <p:cNvSpPr/>
          <p:nvPr/>
        </p:nvSpPr>
        <p:spPr>
          <a:xfrm>
            <a:off x="1835696" y="4365104"/>
            <a:ext cx="288032" cy="261389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0F9C46DE-FE87-4DF1-98A3-6BA8BD687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087620"/>
            <a:ext cx="6795845" cy="14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7303C38-8A72-46DA-A48F-A5F69F7A1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49223"/>
              </p:ext>
            </p:extLst>
          </p:nvPr>
        </p:nvGraphicFramePr>
        <p:xfrm>
          <a:off x="128643" y="1565085"/>
          <a:ext cx="8886711" cy="40233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9180">
                  <a:extLst>
                    <a:ext uri="{9D8B030D-6E8A-4147-A177-3AD203B41FA5}">
                      <a16:colId xmlns:a16="http://schemas.microsoft.com/office/drawing/2014/main" val="1680553270"/>
                    </a:ext>
                  </a:extLst>
                </a:gridCol>
                <a:gridCol w="8477531">
                  <a:extLst>
                    <a:ext uri="{9D8B030D-6E8A-4147-A177-3AD203B41FA5}">
                      <a16:colId xmlns:a16="http://schemas.microsoft.com/office/drawing/2014/main" val="1092158980"/>
                    </a:ext>
                  </a:extLst>
                </a:gridCol>
              </a:tblGrid>
              <a:tr h="2834168">
                <a:tc>
                  <a:txBody>
                    <a:bodyPr/>
                    <a:lstStyle/>
                    <a:p>
                      <a:pPr algn="l"/>
                      <a:r>
                        <a:rPr lang="fr-FR" sz="1100" dirty="0">
                          <a:effectLst/>
                        </a:rPr>
                        <a:t>20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21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22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23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24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25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26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27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28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29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30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31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32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33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34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35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36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37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38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39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40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41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42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43</a:t>
                      </a:r>
                      <a:endParaRPr lang="fr-FR" sz="800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1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='1'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elsif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rising_edge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then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when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S0 =&gt;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condition0='1'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Value1;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S1 =&gt;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condition1='1'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Value1;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 others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=&gt;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case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1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494822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C5F7A705-572E-40F9-BE39-C5E80B83BF32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55 / 66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8BA41B-1945-42CA-99DE-D7C8A0BA3D11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C84ED52-EDFA-4581-A746-A7DFB575F8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One-process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Mealy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7A22CD-9C4A-4259-A883-03516108A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2994" y="1285090"/>
            <a:ext cx="4445237" cy="148764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2435FFF-E76C-42F8-9039-F00407346C9C}"/>
              </a:ext>
            </a:extLst>
          </p:cNvPr>
          <p:cNvSpPr txBox="1"/>
          <p:nvPr/>
        </p:nvSpPr>
        <p:spPr>
          <a:xfrm>
            <a:off x="5971337" y="5764606"/>
            <a:ext cx="317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* May be omitted with recent synthesis tools</a:t>
            </a:r>
          </a:p>
        </p:txBody>
      </p:sp>
    </p:spTree>
    <p:extLst>
      <p:ext uri="{BB962C8B-B14F-4D97-AF65-F5344CB8AC3E}">
        <p14:creationId xmlns:p14="http://schemas.microsoft.com/office/powerpoint/2010/main" val="482374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1">
            <a:extLst>
              <a:ext uri="{FF2B5EF4-FFF2-40B4-BE49-F238E27FC236}">
                <a16:creationId xmlns:a16="http://schemas.microsoft.com/office/drawing/2014/main" id="{5C028249-0BFC-4B80-AC06-217300FE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720080"/>
            <a:ext cx="9138231" cy="5301208"/>
          </a:xfrm>
        </p:spPr>
        <p:txBody>
          <a:bodyPr/>
          <a:lstStyle/>
          <a:p>
            <a:pPr algn="l"/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l"/>
            <a:r>
              <a:rPr lang="en-GB" sz="1800" dirty="0">
                <a:effectLst/>
                <a:latin typeface="+mj-lt"/>
                <a:ea typeface="Times New Roman" panose="02020603050405020304" pitchFamily="18" charset="0"/>
              </a:rPr>
              <a:t>Assignment to the output signal </a:t>
            </a:r>
            <a:r>
              <a:rPr lang="en-GB" sz="1800" dirty="0" err="1">
                <a:effectLst/>
                <a:latin typeface="+mj-lt"/>
                <a:ea typeface="Times New Roman" panose="02020603050405020304" pitchFamily="18" charset="0"/>
              </a:rPr>
              <a:t>Dout</a:t>
            </a:r>
            <a:r>
              <a:rPr lang="en-GB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br>
              <a:rPr lang="en-GB" sz="18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800" dirty="0">
                <a:effectLst/>
                <a:latin typeface="+mj-lt"/>
                <a:ea typeface="Times New Roman" panose="02020603050405020304" pitchFamily="18" charset="0"/>
              </a:rPr>
              <a:t>inside of the If-statement. </a:t>
            </a: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The state and output signals change </a:t>
            </a:r>
            <a:br>
              <a:rPr lang="en-GB" sz="16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simultaneously, thus making debugging </a:t>
            </a:r>
            <a:br>
              <a:rPr lang="en-GB" sz="1600" dirty="0">
                <a:effectLst/>
                <a:latin typeface="+mj-lt"/>
                <a:ea typeface="Times New Roman" panose="02020603050405020304" pitchFamily="18" charset="0"/>
              </a:rPr>
            </a:b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easier.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8" name="Image 7" descr="Mealy type state machine waveform">
            <a:extLst>
              <a:ext uri="{FF2B5EF4-FFF2-40B4-BE49-F238E27FC236}">
                <a16:creationId xmlns:a16="http://schemas.microsoft.com/office/drawing/2014/main" id="{EA413DE2-A07A-4634-A269-EA63CB9C0D5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13111" y="2965068"/>
            <a:ext cx="6359765" cy="29758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64B8612-2813-4866-828F-2E4E0D040EF7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56 / 66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50FC21-69E5-4B49-A87E-9463DAE006C7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1FA7D27C-DD2D-4395-A180-B498677F665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One-process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Mealy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BB4BADF-9E2A-4AE9-BB29-F4E1F223A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2994" y="1285090"/>
            <a:ext cx="4445237" cy="14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947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FCFFBC7-FEC6-46D6-94A4-B1A88E50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5229200"/>
          </a:xfrm>
        </p:spPr>
        <p:txBody>
          <a:bodyPr/>
          <a:lstStyle/>
          <a:p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Sequential process controls current State</a:t>
            </a:r>
          </a:p>
          <a:p>
            <a:pPr lvl="1"/>
            <a:r>
              <a:rPr lang="en-GB" sz="1600" dirty="0">
                <a:latin typeface="+mj-lt"/>
                <a:ea typeface="Times New Roman" panose="02020603050405020304" pitchFamily="18" charset="0"/>
              </a:rPr>
              <a:t>S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ynchronous process only controls the State signal (through the use of a </a:t>
            </a:r>
            <a:r>
              <a:rPr lang="en-GB" sz="1600" dirty="0" err="1">
                <a:effectLst/>
                <a:latin typeface="+mj-lt"/>
                <a:ea typeface="Times New Roman" panose="02020603050405020304" pitchFamily="18" charset="0"/>
              </a:rPr>
              <a:t>NextState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signal).</a:t>
            </a: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All other related signals are set by the combinatorial process as a result of a changed state or condition.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  <a:p>
            <a:pPr lvl="1"/>
            <a:endParaRPr lang="fr-FR" sz="1400" dirty="0">
              <a:effectLst/>
              <a:latin typeface="+mj-lt"/>
              <a:ea typeface="Calibri" panose="020F0502020204030204" pitchFamily="34" charset="0"/>
            </a:endParaRPr>
          </a:p>
          <a:p>
            <a:endParaRPr lang="fr-FR" dirty="0">
              <a:latin typeface="+mj-lt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908BDDE-D22E-4A33-AD25-D3A10EFAA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49814"/>
              </p:ext>
            </p:extLst>
          </p:nvPr>
        </p:nvGraphicFramePr>
        <p:xfrm>
          <a:off x="323528" y="1914480"/>
          <a:ext cx="8820472" cy="475488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1353">
                  <a:extLst>
                    <a:ext uri="{9D8B030D-6E8A-4147-A177-3AD203B41FA5}">
                      <a16:colId xmlns:a16="http://schemas.microsoft.com/office/drawing/2014/main" val="549995220"/>
                    </a:ext>
                  </a:extLst>
                </a:gridCol>
                <a:gridCol w="8289119">
                  <a:extLst>
                    <a:ext uri="{9D8B030D-6E8A-4147-A177-3AD203B41FA5}">
                      <a16:colId xmlns:a16="http://schemas.microsoft.com/office/drawing/2014/main" val="3442851832"/>
                    </a:ext>
                  </a:extLst>
                </a:gridCol>
              </a:tblGrid>
              <a:tr h="405087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effectLst/>
                        </a:rPr>
                        <a:t>20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21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22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23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24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25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26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27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28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29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30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31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32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33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34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35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36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37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38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39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40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41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42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43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44</a:t>
                      </a:r>
                    </a:p>
                    <a:p>
                      <a:pPr algn="l"/>
                      <a:r>
                        <a:rPr lang="fr-FR" sz="1100" dirty="0">
                          <a:effectLst/>
                        </a:rPr>
                        <a:t>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elsif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rising_edge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Condition0, Condition1)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 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S0 =&gt; 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        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Condition0=‘1’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          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</a:t>
                      </a:r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endParaRPr lang="fr-FR" sz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        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    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S1 =&gt;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Value1;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               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Condition1=‘1’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                 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</a:t>
                      </a:r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endParaRPr lang="fr-FR" sz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         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 others 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7088675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ED4D89DD-B04D-4BDD-8E68-5EF70183938A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57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50C2632-8DFF-49A9-B345-C8577E879CC0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91C2B36A-0CCF-4758-98A1-9BFDB645D1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-process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48F0CE-19E9-43CD-B857-3AE3993151C9}"/>
              </a:ext>
            </a:extLst>
          </p:cNvPr>
          <p:cNvSpPr txBox="1"/>
          <p:nvPr/>
        </p:nvSpPr>
        <p:spPr>
          <a:xfrm>
            <a:off x="5971337" y="5764606"/>
            <a:ext cx="317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* May be omitted with recent synthesis tools</a:t>
            </a:r>
          </a:p>
        </p:txBody>
      </p:sp>
    </p:spTree>
    <p:extLst>
      <p:ext uri="{BB962C8B-B14F-4D97-AF65-F5344CB8AC3E}">
        <p14:creationId xmlns:p14="http://schemas.microsoft.com/office/powerpoint/2010/main" val="1111158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FCFFBC7-FEC6-46D6-94A4-B1A88E50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720080"/>
            <a:ext cx="9144000" cy="5184576"/>
          </a:xfrm>
        </p:spPr>
        <p:txBody>
          <a:bodyPr/>
          <a:lstStyle/>
          <a:p>
            <a:endParaRPr lang="en-GB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Sequential process controls current State</a:t>
            </a:r>
          </a:p>
          <a:p>
            <a:pPr lvl="1"/>
            <a:r>
              <a:rPr lang="en-GB" sz="1600" dirty="0">
                <a:latin typeface="+mj-lt"/>
                <a:ea typeface="Times New Roman" panose="02020603050405020304" pitchFamily="18" charset="0"/>
              </a:rPr>
              <a:t>Moore machine BUT state signal and </a:t>
            </a:r>
            <a:r>
              <a:rPr lang="en-GB" sz="1600" dirty="0" err="1">
                <a:latin typeface="+mj-lt"/>
                <a:ea typeface="Times New Roman" panose="02020603050405020304" pitchFamily="18" charset="0"/>
              </a:rPr>
              <a:t>Dout</a:t>
            </a:r>
            <a:r>
              <a:rPr lang="en-GB" sz="1600" dirty="0">
                <a:latin typeface="+mj-lt"/>
                <a:ea typeface="Times New Roman" panose="02020603050405020304" pitchFamily="18" charset="0"/>
              </a:rPr>
              <a:t> in sync</a:t>
            </a:r>
            <a:endParaRPr lang="en-GB" sz="1600" dirty="0">
              <a:effectLst/>
              <a:latin typeface="+mj-lt"/>
              <a:ea typeface="Times New Roman" panose="02020603050405020304" pitchFamily="18" charset="0"/>
            </a:endParaRPr>
          </a:p>
          <a:p>
            <a:pPr lvl="1"/>
            <a:r>
              <a:rPr lang="en-GB" sz="1600" dirty="0">
                <a:latin typeface="+mj-lt"/>
                <a:ea typeface="Calibri" panose="020F0502020204030204" pitchFamily="34" charset="0"/>
              </a:rPr>
              <a:t>Output update still delayed by one clock cycle with regard to the transition condition.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  <a:p>
            <a:pPr lvl="1"/>
            <a:endParaRPr lang="fr-FR" sz="1400" dirty="0">
              <a:effectLst/>
              <a:latin typeface="+mj-lt"/>
              <a:ea typeface="Calibri" panose="020F0502020204030204" pitchFamily="34" charset="0"/>
            </a:endParaRPr>
          </a:p>
          <a:p>
            <a:endParaRPr lang="fr-FR" dirty="0">
              <a:latin typeface="+mj-lt"/>
            </a:endParaRPr>
          </a:p>
        </p:txBody>
      </p:sp>
      <p:pic>
        <p:nvPicPr>
          <p:cNvPr id="5" name="Image 4" descr="Two-process state machine waveform">
            <a:extLst>
              <a:ext uri="{FF2B5EF4-FFF2-40B4-BE49-F238E27FC236}">
                <a16:creationId xmlns:a16="http://schemas.microsoft.com/office/drawing/2014/main" id="{710E95E2-02BE-4537-9B69-E31DEC444A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771093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26AB2DB-20D6-4FA0-93A1-DD21D8623405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58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5135F9-67AC-47B5-AF26-534EC1CFAC9E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4C0EE519-8880-4F4F-8844-89E9BB9FA3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-process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56665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FCFFBC7-FEC6-46D6-94A4-B1A88E50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" y="699931"/>
            <a:ext cx="9144000" cy="5301208"/>
          </a:xfrm>
        </p:spPr>
        <p:txBody>
          <a:bodyPr/>
          <a:lstStyle/>
          <a:p>
            <a:endParaRPr lang="en-GB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Sequential process controls current State</a:t>
            </a:r>
          </a:p>
          <a:p>
            <a:pPr lvl="1"/>
            <a:r>
              <a:rPr lang="fr-FR" sz="1600" dirty="0" err="1">
                <a:latin typeface="+mj-lt"/>
                <a:ea typeface="Times New Roman" panose="02020603050405020304" pitchFamily="18" charset="0"/>
              </a:rPr>
              <a:t>Beware</a:t>
            </a:r>
            <a:r>
              <a:rPr lang="fr-FR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latin typeface="+mj-lt"/>
                <a:ea typeface="Times New Roman" panose="02020603050405020304" pitchFamily="18" charset="0"/>
              </a:rPr>
              <a:t>when</a:t>
            </a:r>
            <a:r>
              <a:rPr lang="fr-FR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fr-FR" sz="1600" dirty="0" err="1">
                <a:latin typeface="+mj-lt"/>
                <a:ea typeface="Times New Roman" panose="02020603050405020304" pitchFamily="18" charset="0"/>
              </a:rPr>
              <a:t>zooming</a:t>
            </a:r>
            <a:r>
              <a:rPr lang="fr-FR" sz="1600" dirty="0">
                <a:latin typeface="+mj-lt"/>
                <a:ea typeface="Times New Roman" panose="02020603050405020304" pitchFamily="18" charset="0"/>
              </a:rPr>
              <a:t>: one delta cycle </a:t>
            </a:r>
            <a:r>
              <a:rPr lang="fr-FR" sz="1600" dirty="0" err="1">
                <a:latin typeface="+mj-lt"/>
                <a:ea typeface="Times New Roman" panose="02020603050405020304" pitchFamily="18" charset="0"/>
              </a:rPr>
              <a:t>between</a:t>
            </a:r>
            <a:r>
              <a:rPr lang="fr-FR" sz="1600" dirty="0">
                <a:latin typeface="+mj-lt"/>
                <a:ea typeface="Times New Roman" panose="02020603050405020304" pitchFamily="18" charset="0"/>
              </a:rPr>
              <a:t> state signal and output update.</a:t>
            </a: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Delta cycle = zero-time unit used by VHDL simulators to model changes in signal values in combinatorial processes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  <a:p>
            <a:pPr lvl="1"/>
            <a:endParaRPr lang="fr-FR" sz="1400" dirty="0">
              <a:effectLst/>
              <a:latin typeface="+mj-lt"/>
              <a:ea typeface="Calibri" panose="020F0502020204030204" pitchFamily="34" charset="0"/>
            </a:endParaRPr>
          </a:p>
          <a:p>
            <a:endParaRPr lang="fr-FR" dirty="0">
              <a:latin typeface="+mj-lt"/>
            </a:endParaRPr>
          </a:p>
        </p:txBody>
      </p:sp>
      <p:pic>
        <p:nvPicPr>
          <p:cNvPr id="6" name="Image 5" descr="Delta cycle delay of the output following a change on the state signal">
            <a:extLst>
              <a:ext uri="{FF2B5EF4-FFF2-40B4-BE49-F238E27FC236}">
                <a16:creationId xmlns:a16="http://schemas.microsoft.com/office/drawing/2014/main" id="{3F71E027-BFC8-4C1E-A569-FE3C19C496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75655" y="2348880"/>
            <a:ext cx="6192689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53E5706-A16A-48B2-BF57-08575BB0D2A0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59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DFEBE8-27BC-4E53-B970-B9E17CDE1A93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7D1DDDE-FF81-4D49-AFEF-7A07B8CF491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-process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1112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FCFFBC7-FEC6-46D6-94A4-B1A88E50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75680"/>
            <a:ext cx="9144000" cy="5195701"/>
          </a:xfrm>
        </p:spPr>
        <p:txBody>
          <a:bodyPr/>
          <a:lstStyle/>
          <a:p>
            <a:pPr algn="l"/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Sequential process controls state</a:t>
            </a:r>
            <a:endParaRPr lang="fr-FR" sz="1800" dirty="0">
              <a:effectLst/>
              <a:latin typeface="+mj-lt"/>
              <a:ea typeface="Calibri" panose="020F0502020204030204" pitchFamily="34" charset="0"/>
            </a:endParaRP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No </a:t>
            </a:r>
            <a:r>
              <a:rPr lang="en-GB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NextState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 signal. </a:t>
            </a: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Sequential process entirely controls the State signal. </a:t>
            </a:r>
          </a:p>
          <a:p>
            <a:pPr lvl="1"/>
            <a:r>
              <a:rPr lang="en-GB" sz="1600" dirty="0">
                <a:latin typeface="+mj-lt"/>
                <a:ea typeface="Times New Roman" panose="02020603050405020304" pitchFamily="18" charset="0"/>
              </a:rPr>
              <a:t>C</a:t>
            </a:r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ombinatorial process sensitive to state changes, and sets the output signal accordingly.</a:t>
            </a: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State and output signals appear to be in sync in the waveform, but output is delayed by a delta cycle.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  <a:p>
            <a:pPr lvl="1"/>
            <a:endParaRPr lang="fr-FR" sz="1800" dirty="0">
              <a:effectLst/>
              <a:latin typeface="+mj-lt"/>
              <a:ea typeface="Calibri" panose="020F0502020204030204" pitchFamily="34" charset="0"/>
            </a:endParaRPr>
          </a:p>
          <a:p>
            <a:pPr lvl="1"/>
            <a:endParaRPr lang="fr-FR" sz="1400" dirty="0">
              <a:effectLst/>
              <a:latin typeface="+mj-lt"/>
              <a:ea typeface="Calibri" panose="020F0502020204030204" pitchFamily="34" charset="0"/>
            </a:endParaRPr>
          </a:p>
          <a:p>
            <a:endParaRPr lang="fr-FR" dirty="0">
              <a:latin typeface="+mj-lt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D556A23-EBC7-4C85-80B1-4EE031013E90}"/>
              </a:ext>
            </a:extLst>
          </p:cNvPr>
          <p:cNvSpPr/>
          <p:nvPr/>
        </p:nvSpPr>
        <p:spPr>
          <a:xfrm>
            <a:off x="5508104" y="5057079"/>
            <a:ext cx="773992" cy="64807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553C996-CDAC-4668-B8EE-BC12298E3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125147"/>
              </p:ext>
            </p:extLst>
          </p:nvPr>
        </p:nvGraphicFramePr>
        <p:xfrm>
          <a:off x="85870" y="2564904"/>
          <a:ext cx="5204183" cy="32918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44111">
                  <a:extLst>
                    <a:ext uri="{9D8B030D-6E8A-4147-A177-3AD203B41FA5}">
                      <a16:colId xmlns:a16="http://schemas.microsoft.com/office/drawing/2014/main" val="2918923028"/>
                    </a:ext>
                  </a:extLst>
                </a:gridCol>
                <a:gridCol w="4860072">
                  <a:extLst>
                    <a:ext uri="{9D8B030D-6E8A-4147-A177-3AD203B41FA5}">
                      <a16:colId xmlns:a16="http://schemas.microsoft.com/office/drawing/2014/main" val="3689903196"/>
                    </a:ext>
                  </a:extLst>
                </a:gridCol>
              </a:tblGrid>
              <a:tr h="2364883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effectLst/>
                        </a:rPr>
                        <a:t>20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21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22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23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24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25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26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27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28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29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30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31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32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33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34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35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36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elsif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rising_edge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S0 =&gt;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Condition0=‘1’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             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</a:t>
                      </a:r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  <a:r>
                        <a:rPr lang="en-US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         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 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S1 =&gt;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Condition1=‘1’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             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else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  <a:r>
                        <a:rPr lang="en-US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         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</a:t>
                      </a:r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 others 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6284487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F28D4A5E-25D6-4E56-9D39-57A7CF489670}"/>
              </a:ext>
            </a:extLst>
          </p:cNvPr>
          <p:cNvSpPr txBox="1"/>
          <p:nvPr/>
        </p:nvSpPr>
        <p:spPr>
          <a:xfrm>
            <a:off x="5508104" y="519537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Moore or Mealy ?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29689F-8B10-4B38-8DF6-94F2548A31CA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60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5C708-AD4A-49A8-8C97-1E21EE9DE8E0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122A023-FB26-4919-A139-962BDC456E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-process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au 5">
            <a:extLst>
              <a:ext uri="{FF2B5EF4-FFF2-40B4-BE49-F238E27FC236}">
                <a16:creationId xmlns:a16="http://schemas.microsoft.com/office/drawing/2014/main" id="{F0495EF7-183F-4EEB-8E78-579F2C5C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153669"/>
              </p:ext>
            </p:extLst>
          </p:nvPr>
        </p:nvGraphicFramePr>
        <p:xfrm>
          <a:off x="5259329" y="2509304"/>
          <a:ext cx="4596678" cy="2468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8051">
                  <a:extLst>
                    <a:ext uri="{9D8B030D-6E8A-4147-A177-3AD203B41FA5}">
                      <a16:colId xmlns:a16="http://schemas.microsoft.com/office/drawing/2014/main" val="2801385923"/>
                    </a:ext>
                  </a:extLst>
                </a:gridCol>
                <a:gridCol w="4218627">
                  <a:extLst>
                    <a:ext uri="{9D8B030D-6E8A-4147-A177-3AD203B41FA5}">
                      <a16:colId xmlns:a16="http://schemas.microsoft.com/office/drawing/2014/main" val="617499356"/>
                    </a:ext>
                  </a:extLst>
                </a:gridCol>
              </a:tblGrid>
              <a:tr h="252982">
                <a:tc>
                  <a:txBody>
                    <a:bodyPr/>
                    <a:lstStyle/>
                    <a:p>
                      <a:r>
                        <a:rPr lang="en-GB" sz="1200" dirty="0"/>
                        <a:t>36</a:t>
                      </a:r>
                    </a:p>
                    <a:p>
                      <a:r>
                        <a:rPr lang="en-GB" sz="1200" dirty="0"/>
                        <a:t>37</a:t>
                      </a:r>
                    </a:p>
                    <a:p>
                      <a:r>
                        <a:rPr lang="en-GB" sz="1200" dirty="0"/>
                        <a:t>38</a:t>
                      </a:r>
                    </a:p>
                    <a:p>
                      <a:r>
                        <a:rPr lang="en-GB" sz="1200" dirty="0"/>
                        <a:t>39</a:t>
                      </a:r>
                    </a:p>
                    <a:p>
                      <a:r>
                        <a:rPr lang="en-GB" sz="1200" dirty="0"/>
                        <a:t>40</a:t>
                      </a:r>
                    </a:p>
                    <a:p>
                      <a:r>
                        <a:rPr lang="en-GB" sz="1200" dirty="0"/>
                        <a:t>41</a:t>
                      </a:r>
                    </a:p>
                    <a:p>
                      <a:r>
                        <a:rPr lang="en-GB" sz="1200" dirty="0"/>
                        <a:t>42</a:t>
                      </a:r>
                    </a:p>
                    <a:p>
                      <a:r>
                        <a:rPr lang="en-GB" sz="1200" dirty="0"/>
                        <a:t>43</a:t>
                      </a:r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endParaRPr lang="en-GB" sz="1200" dirty="0"/>
                    </a:p>
                    <a:p>
                      <a:r>
                        <a:rPr lang="en-GB" sz="1200" dirty="0"/>
                        <a:t>36</a:t>
                      </a:r>
                    </a:p>
                    <a:p>
                      <a:r>
                        <a:rPr lang="en-GB" sz="1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State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S0 =&gt;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S1 =&gt; 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Value1;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fr-FR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others</a:t>
                      </a:r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 </a:t>
                      </a:r>
                      <a:r>
                        <a:rPr lang="fr-FR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endParaRPr lang="en-GB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OU</a:t>
                      </a:r>
                    </a:p>
                    <a:p>
                      <a:pPr algn="l"/>
                      <a:endParaRPr lang="en-GB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</a:t>
                      </a:r>
                      <a:r>
                        <a:rPr lang="en-GB" sz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GB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 when (State=S0) </a:t>
                      </a:r>
                    </a:p>
                    <a:p>
                      <a:pPr algn="l"/>
                      <a:r>
                        <a:rPr lang="en-GB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else Value1;</a:t>
                      </a:r>
                      <a:endParaRPr lang="en-GB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6610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D417279-F2AE-48EA-A3C8-ADD206CABADF}"/>
              </a:ext>
            </a:extLst>
          </p:cNvPr>
          <p:cNvSpPr txBox="1"/>
          <p:nvPr/>
        </p:nvSpPr>
        <p:spPr>
          <a:xfrm>
            <a:off x="5971337" y="5764606"/>
            <a:ext cx="317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* May be omitted with recent synthesis tools</a:t>
            </a:r>
          </a:p>
        </p:txBody>
      </p:sp>
    </p:spTree>
    <p:extLst>
      <p:ext uri="{BB962C8B-B14F-4D97-AF65-F5344CB8AC3E}">
        <p14:creationId xmlns:p14="http://schemas.microsoft.com/office/powerpoint/2010/main" val="26614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FCFFBC7-FEC6-46D6-94A4-B1A88E50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5301208"/>
          </a:xfrm>
        </p:spPr>
        <p:txBody>
          <a:bodyPr/>
          <a:lstStyle/>
          <a:p>
            <a:pPr algn="l"/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Sequential process controls current state and output</a:t>
            </a:r>
            <a:endParaRPr lang="fr-FR" sz="1800" dirty="0">
              <a:effectLst/>
              <a:latin typeface="+mj-lt"/>
              <a:ea typeface="Calibri" panose="020F0502020204030204" pitchFamily="34" charset="0"/>
            </a:endParaRP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Synchronous process controls the current state signal as well as the output signal. </a:t>
            </a: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Logically equivalent to the Moore type one-process FSM</a:t>
            </a: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No delta cycle delay between the state and output signals</a:t>
            </a:r>
            <a:endParaRPr lang="fr-FR" sz="1600" dirty="0">
              <a:effectLst/>
              <a:latin typeface="+mj-lt"/>
              <a:ea typeface="Calibri" panose="020F0502020204030204" pitchFamily="34" charset="0"/>
            </a:endParaRPr>
          </a:p>
          <a:p>
            <a:pPr lvl="1"/>
            <a:endParaRPr lang="fr-FR" sz="1400" dirty="0">
              <a:effectLst/>
              <a:latin typeface="+mj-lt"/>
              <a:ea typeface="Calibri" panose="020F0502020204030204" pitchFamily="34" charset="0"/>
            </a:endParaRPr>
          </a:p>
          <a:p>
            <a:endParaRPr lang="fr-FR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FD400DB-BF7C-46C3-8C2C-17B189EAC707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61 / 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543D84-C8B8-4DC8-983E-1B57674F71EF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4574A0B1-1903-43DE-BF0A-94281448DF8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-process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23A7D08C-BF99-43FB-8CC7-BD292429A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97373"/>
              </p:ext>
            </p:extLst>
          </p:nvPr>
        </p:nvGraphicFramePr>
        <p:xfrm>
          <a:off x="97278" y="2057400"/>
          <a:ext cx="6395132" cy="25603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6250">
                  <a:extLst>
                    <a:ext uri="{9D8B030D-6E8A-4147-A177-3AD203B41FA5}">
                      <a16:colId xmlns:a16="http://schemas.microsoft.com/office/drawing/2014/main" val="952410064"/>
                    </a:ext>
                  </a:extLst>
                </a:gridCol>
                <a:gridCol w="6168882">
                  <a:extLst>
                    <a:ext uri="{9D8B030D-6E8A-4147-A177-3AD203B41FA5}">
                      <a16:colId xmlns:a16="http://schemas.microsoft.com/office/drawing/2014/main" val="206076605"/>
                    </a:ext>
                  </a:extLst>
                </a:gridCol>
              </a:tblGrid>
              <a:tr h="243078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effectLst/>
                        </a:rPr>
                        <a:t>20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21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22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23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24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25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26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27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28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29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30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31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32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GB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elsif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rising_edge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GB" sz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S0 =&gt; 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S1 =&gt; 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Value1; 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fr-FR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others</a:t>
                      </a:r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 </a:t>
                      </a:r>
                      <a:r>
                        <a:rPr lang="fr-FR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</a:t>
                      </a: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0834126"/>
                  </a:ext>
                </a:extLst>
              </a:tr>
            </a:tbl>
          </a:graphicData>
        </a:graphic>
      </p:graphicFrame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705E6253-8A45-4708-80C3-1C5D1E73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23864"/>
              </p:ext>
            </p:extLst>
          </p:nvPr>
        </p:nvGraphicFramePr>
        <p:xfrm>
          <a:off x="4343147" y="1965960"/>
          <a:ext cx="6429042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181138170"/>
                    </a:ext>
                  </a:extLst>
                </a:gridCol>
                <a:gridCol w="6069002">
                  <a:extLst>
                    <a:ext uri="{9D8B030D-6E8A-4147-A177-3AD203B41FA5}">
                      <a16:colId xmlns:a16="http://schemas.microsoft.com/office/drawing/2014/main" val="3733588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34</a:t>
                      </a:r>
                    </a:p>
                    <a:p>
                      <a:r>
                        <a:rPr lang="en-GB" sz="1200" dirty="0"/>
                        <a:t>35</a:t>
                      </a:r>
                    </a:p>
                    <a:p>
                      <a:r>
                        <a:rPr lang="en-GB" sz="1200" dirty="0"/>
                        <a:t>36</a:t>
                      </a:r>
                    </a:p>
                    <a:p>
                      <a:r>
                        <a:rPr lang="en-GB" sz="1200" dirty="0"/>
                        <a:t>37</a:t>
                      </a:r>
                    </a:p>
                    <a:p>
                      <a:r>
                        <a:rPr lang="en-GB" sz="1200" dirty="0"/>
                        <a:t>38</a:t>
                      </a:r>
                    </a:p>
                    <a:p>
                      <a:r>
                        <a:rPr lang="en-GB" sz="1200" dirty="0"/>
                        <a:t>39</a:t>
                      </a:r>
                    </a:p>
                    <a:p>
                      <a:r>
                        <a:rPr lang="en-GB" sz="1200" dirty="0"/>
                        <a:t>40</a:t>
                      </a:r>
                    </a:p>
                    <a:p>
                      <a:r>
                        <a:rPr lang="en-GB" sz="1200" dirty="0"/>
                        <a:t>41</a:t>
                      </a:r>
                    </a:p>
                    <a:p>
                      <a:r>
                        <a:rPr lang="en-GB" sz="1200" dirty="0"/>
                        <a:t>42</a:t>
                      </a:r>
                    </a:p>
                    <a:p>
                      <a:r>
                        <a:rPr lang="en-GB" sz="1200" dirty="0"/>
                        <a:t>43</a:t>
                      </a:r>
                    </a:p>
                    <a:p>
                      <a:r>
                        <a:rPr lang="en-GB" sz="1200" dirty="0"/>
                        <a:t>44</a:t>
                      </a:r>
                    </a:p>
                    <a:p>
                      <a:r>
                        <a:rPr lang="en-GB" sz="1200" dirty="0"/>
                        <a:t>45</a:t>
                      </a:r>
                    </a:p>
                    <a:p>
                      <a:r>
                        <a:rPr lang="en-GB" sz="1200" dirty="0"/>
                        <a:t>46</a:t>
                      </a:r>
                    </a:p>
                    <a:p>
                      <a:r>
                        <a:rPr lang="en-GB" sz="12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Condition0, Condition1)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S0 =&gt;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Condition0=‘1’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       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else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</a:t>
                      </a: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fr-FR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fr-FR" sz="12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  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   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S1 =&gt;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Condition1=‘1’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             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else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  <a:r>
                        <a:rPr lang="fr-FR" sz="12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   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 others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=&gt;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</a:t>
                      </a:r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989874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E6287C5B-26CA-4C45-8494-D03EAF23D2CC}"/>
              </a:ext>
            </a:extLst>
          </p:cNvPr>
          <p:cNvSpPr txBox="1"/>
          <p:nvPr/>
        </p:nvSpPr>
        <p:spPr>
          <a:xfrm>
            <a:off x="5971337" y="5764606"/>
            <a:ext cx="317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* May be omitted with recent synthesis tools</a:t>
            </a:r>
          </a:p>
        </p:txBody>
      </p:sp>
    </p:spTree>
    <p:extLst>
      <p:ext uri="{BB962C8B-B14F-4D97-AF65-F5344CB8AC3E}">
        <p14:creationId xmlns:p14="http://schemas.microsoft.com/office/powerpoint/2010/main" val="26245845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EF40406-4177-4AA8-A4C7-EBFDC6D8F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5229200"/>
          </a:xfrm>
        </p:spPr>
        <p:txBody>
          <a:bodyPr/>
          <a:lstStyle/>
          <a:p>
            <a:r>
              <a:rPr lang="fr-FR" sz="1800" dirty="0"/>
              <a:t>As close as possible to the block </a:t>
            </a:r>
            <a:r>
              <a:rPr lang="fr-FR" sz="1800" dirty="0" err="1"/>
              <a:t>diagram</a:t>
            </a:r>
            <a:endParaRPr lang="fr-FR" sz="1800" dirty="0"/>
          </a:p>
          <a:p>
            <a:r>
              <a:rPr lang="fr-FR" sz="1800" dirty="0" err="1">
                <a:latin typeface="+mj-lt"/>
              </a:rPr>
              <a:t>Same</a:t>
            </a:r>
            <a:r>
              <a:rPr lang="fr-FR" sz="1800" dirty="0">
                <a:latin typeface="+mj-lt"/>
              </a:rPr>
              <a:t> </a:t>
            </a:r>
            <a:r>
              <a:rPr lang="fr-FR" sz="1800" dirty="0" err="1">
                <a:latin typeface="+mj-lt"/>
              </a:rPr>
              <a:t>results</a:t>
            </a:r>
            <a:r>
              <a:rPr lang="fr-FR" sz="1800" dirty="0">
                <a:latin typeface="+mj-lt"/>
              </a:rPr>
              <a:t> as the </a:t>
            </a:r>
            <a:r>
              <a:rPr lang="fr-FR" sz="1800" dirty="0" err="1">
                <a:latin typeface="+mj-lt"/>
              </a:rPr>
              <a:t>two</a:t>
            </a:r>
            <a:r>
              <a:rPr lang="fr-FR" sz="1800" dirty="0">
                <a:latin typeface="+mj-lt"/>
              </a:rPr>
              <a:t> process FSM </a:t>
            </a:r>
            <a:r>
              <a:rPr lang="fr-FR" sz="1800" dirty="0" err="1">
                <a:latin typeface="+mj-lt"/>
              </a:rPr>
              <a:t>where</a:t>
            </a:r>
            <a:r>
              <a:rPr lang="fr-FR" sz="1800" dirty="0">
                <a:latin typeface="+mj-lt"/>
              </a:rPr>
              <a:t> </a:t>
            </a:r>
            <a:r>
              <a:rPr lang="en-GB" sz="1800" dirty="0">
                <a:effectLst/>
                <a:latin typeface="+mj-lt"/>
                <a:ea typeface="Times New Roman" panose="02020603050405020304" pitchFamily="18" charset="0"/>
              </a:rPr>
              <a:t>sequential process controls current State, but output has its own combinatorial process (slide 57)</a:t>
            </a:r>
          </a:p>
          <a:p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6FD095-4342-43EB-8249-1B05C009E720}"/>
              </a:ext>
            </a:extLst>
          </p:cNvPr>
          <p:cNvSpPr txBox="1"/>
          <p:nvPr/>
        </p:nvSpPr>
        <p:spPr>
          <a:xfrm>
            <a:off x="8412711" y="6550221"/>
            <a:ext cx="731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62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F0016B0-1D97-4E93-A2F0-2ABF6BB00EFA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BE50AEBD-2C76-4EF5-AE93-445C39BDDDF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-process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0972E9C9-9E16-49E6-AA3F-50DF66597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65560"/>
              </p:ext>
            </p:extLst>
          </p:nvPr>
        </p:nvGraphicFramePr>
        <p:xfrm>
          <a:off x="219245" y="1936125"/>
          <a:ext cx="4320480" cy="32403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0270">
                  <a:extLst>
                    <a:ext uri="{9D8B030D-6E8A-4147-A177-3AD203B41FA5}">
                      <a16:colId xmlns:a16="http://schemas.microsoft.com/office/drawing/2014/main" val="549995220"/>
                    </a:ext>
                  </a:extLst>
                </a:gridCol>
                <a:gridCol w="4060210">
                  <a:extLst>
                    <a:ext uri="{9D8B030D-6E8A-4147-A177-3AD203B41FA5}">
                      <a16:colId xmlns:a16="http://schemas.microsoft.com/office/drawing/2014/main" val="3442851832"/>
                    </a:ext>
                  </a:extLst>
                </a:gridCol>
              </a:tblGrid>
              <a:tr h="3240360">
                <a:tc>
                  <a:txBody>
                    <a:bodyPr/>
                    <a:lstStyle/>
                    <a:p>
                      <a:pPr algn="l"/>
                      <a:r>
                        <a:rPr lang="fr-FR" sz="1200" dirty="0">
                          <a:effectLst/>
                        </a:rPr>
                        <a:t>20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21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22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23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24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25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26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27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28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29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30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31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32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33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34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35</a:t>
                      </a:r>
                    </a:p>
                    <a:p>
                      <a:pPr algn="l"/>
                      <a:r>
                        <a:rPr lang="fr-FR" sz="1200" dirty="0">
                          <a:effectLst/>
                        </a:rPr>
                        <a:t>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elsif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rising_edge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fr-F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 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S0 =&gt; 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S1 =&gt;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Value1;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       </a:t>
                      </a:r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 others 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Value0;</a:t>
                      </a: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7088675"/>
                  </a:ext>
                </a:extLst>
              </a:tr>
            </a:tbl>
          </a:graphicData>
        </a:graphic>
      </p:graphicFrame>
      <p:graphicFrame>
        <p:nvGraphicFramePr>
          <p:cNvPr id="3" name="Tableau 4">
            <a:extLst>
              <a:ext uri="{FF2B5EF4-FFF2-40B4-BE49-F238E27FC236}">
                <a16:creationId xmlns:a16="http://schemas.microsoft.com/office/drawing/2014/main" id="{3F1FF48C-2112-440A-B57C-9BC6BEC26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18154"/>
              </p:ext>
            </p:extLst>
          </p:nvPr>
        </p:nvGraphicFramePr>
        <p:xfrm>
          <a:off x="4069352" y="1828800"/>
          <a:ext cx="5328592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808227439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773791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/>
                        <a:t>38</a:t>
                      </a:r>
                    </a:p>
                    <a:p>
                      <a:r>
                        <a:rPr lang="en-GB" sz="1200" dirty="0"/>
                        <a:t>39</a:t>
                      </a:r>
                    </a:p>
                    <a:p>
                      <a:r>
                        <a:rPr lang="en-GB" sz="1200" dirty="0"/>
                        <a:t>40</a:t>
                      </a:r>
                    </a:p>
                    <a:p>
                      <a:r>
                        <a:rPr lang="en-GB" sz="1200" dirty="0"/>
                        <a:t>41</a:t>
                      </a:r>
                    </a:p>
                    <a:p>
                      <a:r>
                        <a:rPr lang="en-GB" sz="1200" dirty="0"/>
                        <a:t>42</a:t>
                      </a:r>
                    </a:p>
                    <a:p>
                      <a:r>
                        <a:rPr lang="en-GB" sz="1200" dirty="0"/>
                        <a:t>43</a:t>
                      </a:r>
                    </a:p>
                    <a:p>
                      <a:r>
                        <a:rPr lang="en-GB" sz="1200" dirty="0"/>
                        <a:t>44</a:t>
                      </a:r>
                    </a:p>
                    <a:p>
                      <a:r>
                        <a:rPr lang="en-GB" sz="1200" dirty="0"/>
                        <a:t>45</a:t>
                      </a:r>
                    </a:p>
                    <a:p>
                      <a:r>
                        <a:rPr lang="en-GB" sz="1200" dirty="0"/>
                        <a:t>46</a:t>
                      </a:r>
                    </a:p>
                    <a:p>
                      <a:r>
                        <a:rPr lang="en-GB" sz="1200" dirty="0"/>
                        <a:t>47</a:t>
                      </a:r>
                    </a:p>
                    <a:p>
                      <a:r>
                        <a:rPr lang="en-GB" sz="1200" dirty="0"/>
                        <a:t>48</a:t>
                      </a:r>
                    </a:p>
                    <a:p>
                      <a:r>
                        <a:rPr lang="en-GB" sz="1200" dirty="0"/>
                        <a:t>49</a:t>
                      </a:r>
                    </a:p>
                    <a:p>
                      <a:r>
                        <a:rPr lang="en-GB" sz="1200" dirty="0"/>
                        <a:t>50</a:t>
                      </a:r>
                    </a:p>
                    <a:p>
                      <a:r>
                        <a:rPr lang="en-GB" sz="12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Condition0, Condition1)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 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S0 =&gt;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Condition0=‘1’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                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</a:t>
                      </a:r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endParaRPr lang="fr-FR" sz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        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       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S1 =&gt;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Condition1=‘1’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                    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</a:t>
                      </a:r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S1;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</a:t>
                      </a:r>
                      <a:endParaRPr lang="fr-FR" sz="12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            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 others 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=&gt;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S0;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case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55649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51F2B14-5FB3-4949-BA25-40A225988B3C}"/>
              </a:ext>
            </a:extLst>
          </p:cNvPr>
          <p:cNvSpPr txBox="1"/>
          <p:nvPr/>
        </p:nvSpPr>
        <p:spPr>
          <a:xfrm>
            <a:off x="5971337" y="5764606"/>
            <a:ext cx="317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65000"/>
                  </a:schemeClr>
                </a:solidFill>
              </a:rPr>
              <a:t>* May be omitted with recent synthesis tools</a:t>
            </a:r>
          </a:p>
        </p:txBody>
      </p:sp>
    </p:spTree>
    <p:extLst>
      <p:ext uri="{BB962C8B-B14F-4D97-AF65-F5344CB8AC3E}">
        <p14:creationId xmlns:p14="http://schemas.microsoft.com/office/powerpoint/2010/main" val="10451883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B78FD49-B551-4C88-A007-4B95AE667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44000" cy="5229200"/>
          </a:xfrm>
        </p:spPr>
        <p:txBody>
          <a:bodyPr/>
          <a:lstStyle/>
          <a:p>
            <a:pPr algn="l"/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l"/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No right or wrong answer.</a:t>
            </a:r>
          </a:p>
          <a:p>
            <a:pPr algn="l"/>
            <a:endParaRPr lang="en-GB" sz="9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l"/>
            <a:r>
              <a:rPr lang="en-GB" sz="1800" dirty="0">
                <a:latin typeface="+mj-lt"/>
                <a:ea typeface="Times New Roman" panose="02020603050405020304" pitchFamily="18" charset="0"/>
              </a:rPr>
              <a:t>Some key questions to help you choose:</a:t>
            </a: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Do you need a Moore machine or a Mealy machine? </a:t>
            </a:r>
          </a:p>
          <a:p>
            <a:pPr lvl="2"/>
            <a:r>
              <a:rPr lang="en-GB" sz="1600" b="1" dirty="0">
                <a:effectLst/>
                <a:latin typeface="+mj-lt"/>
                <a:ea typeface="Times New Roman" panose="02020603050405020304" pitchFamily="18" charset="0"/>
              </a:rPr>
              <a:t>Hybrid machine can also be a solution!</a:t>
            </a: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Is the downstream logic that received the output signal synchronous or combinatorial? </a:t>
            </a:r>
          </a:p>
          <a:p>
            <a:pPr lvl="1"/>
            <a:r>
              <a:rPr lang="en-GB" sz="1600" dirty="0">
                <a:effectLst/>
                <a:latin typeface="+mj-lt"/>
                <a:ea typeface="Times New Roman" panose="02020603050405020304" pitchFamily="18" charset="0"/>
              </a:rPr>
              <a:t>What style of coding do you prefer?</a:t>
            </a:r>
          </a:p>
          <a:p>
            <a:pPr lvl="1"/>
            <a:endParaRPr lang="fr-FR" sz="900" dirty="0">
              <a:effectLst/>
              <a:latin typeface="+mj-lt"/>
              <a:ea typeface="Calibri" panose="020F0502020204030204" pitchFamily="34" charset="0"/>
            </a:endParaRPr>
          </a:p>
          <a:p>
            <a:pPr algn="l"/>
            <a:r>
              <a:rPr lang="en-GB" sz="1800" dirty="0">
                <a:effectLst/>
                <a:latin typeface="+mj-lt"/>
                <a:ea typeface="Times New Roman" panose="02020603050405020304" pitchFamily="18" charset="0"/>
              </a:rPr>
              <a:t>One-process FSM most common type </a:t>
            </a:r>
            <a:r>
              <a:rPr lang="fr-FR" sz="1800" dirty="0" err="1">
                <a:effectLst/>
                <a:latin typeface="+mj-lt"/>
                <a:ea typeface="Times New Roman" panose="02020603050405020304" pitchFamily="18" charset="0"/>
              </a:rPr>
              <a:t>among</a:t>
            </a:r>
            <a:r>
              <a:rPr lang="fr-FR" sz="18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+mj-lt"/>
                <a:ea typeface="Times New Roman" panose="02020603050405020304" pitchFamily="18" charset="0"/>
              </a:rPr>
              <a:t>engineers that have a computer science background</a:t>
            </a:r>
            <a:r>
              <a:rPr lang="en-GB" sz="1800" dirty="0">
                <a:latin typeface="+mj-lt"/>
                <a:ea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l"/>
            <a:endParaRPr lang="fr-FR" sz="9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l"/>
            <a:r>
              <a:rPr lang="en-GB" sz="1800" dirty="0">
                <a:effectLst/>
                <a:latin typeface="+mj-lt"/>
                <a:ea typeface="Times New Roman" panose="02020603050405020304" pitchFamily="18" charset="0"/>
              </a:rPr>
              <a:t>Two- or three-process FSM most common type among engineers that have an electronics background.</a:t>
            </a:r>
          </a:p>
          <a:p>
            <a:pPr algn="l"/>
            <a:endParaRPr lang="en-GB" sz="900" dirty="0">
              <a:latin typeface="+mj-lt"/>
              <a:ea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+mj-lt"/>
                <a:ea typeface="Times New Roman" panose="02020603050405020304" pitchFamily="18" charset="0"/>
              </a:rPr>
              <a:t>For the next project, three-process or </a:t>
            </a:r>
            <a:r>
              <a:rPr lang="fr-FR" sz="1800" dirty="0" err="1">
                <a:latin typeface="+mj-lt"/>
              </a:rPr>
              <a:t>two</a:t>
            </a:r>
            <a:r>
              <a:rPr lang="fr-FR" sz="1800" dirty="0">
                <a:latin typeface="+mj-lt"/>
              </a:rPr>
              <a:t> process FSM </a:t>
            </a:r>
            <a:r>
              <a:rPr lang="fr-FR" sz="1800" dirty="0" err="1">
                <a:latin typeface="+mj-lt"/>
              </a:rPr>
              <a:t>where</a:t>
            </a:r>
            <a:r>
              <a:rPr lang="fr-FR" sz="1800" dirty="0">
                <a:latin typeface="+mj-lt"/>
              </a:rPr>
              <a:t> </a:t>
            </a:r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Sequential process controls current State preferably used.</a:t>
            </a:r>
            <a:endParaRPr lang="en-GB" sz="1800" dirty="0">
              <a:effectLst/>
              <a:latin typeface="+mj-lt"/>
              <a:ea typeface="Times New Roman" panose="02020603050405020304" pitchFamily="18" charset="0"/>
            </a:endParaRPr>
          </a:p>
          <a:p>
            <a:endParaRPr lang="fr-FR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93E8A4-45E9-41B2-8D9D-90BB05194F6A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63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7206E79-94B6-4C97-8257-EA3443A72D78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4013200-059A-4E74-921A-6DF5DDCD29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one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use?</a:t>
            </a:r>
          </a:p>
        </p:txBody>
      </p:sp>
    </p:spTree>
    <p:extLst>
      <p:ext uri="{BB962C8B-B14F-4D97-AF65-F5344CB8AC3E}">
        <p14:creationId xmlns:p14="http://schemas.microsoft.com/office/powerpoint/2010/main" val="179309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DC081FA2-BD50-4F5D-8780-763F4F61F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01386"/>
            <a:ext cx="9144000" cy="5319902"/>
          </a:xfrm>
        </p:spPr>
        <p:txBody>
          <a:bodyPr/>
          <a:lstStyle/>
          <a:p>
            <a:r>
              <a:rPr lang="fr-FR" sz="2000" b="1" dirty="0"/>
              <a:t>Initial state </a:t>
            </a:r>
            <a:r>
              <a:rPr lang="fr-FR" sz="2000" b="1" dirty="0" err="1"/>
              <a:t>resolution</a:t>
            </a:r>
            <a:r>
              <a:rPr lang="fr-FR" sz="2000" b="1" dirty="0"/>
              <a:t>:</a:t>
            </a:r>
          </a:p>
          <a:p>
            <a:pPr lvl="1"/>
            <a:r>
              <a:rPr lang="fr-FR" sz="1600" dirty="0" err="1"/>
              <a:t>After</a:t>
            </a:r>
            <a:r>
              <a:rPr lang="fr-FR" sz="1600" dirty="0"/>
              <a:t> </a:t>
            </a:r>
            <a:r>
              <a:rPr lang="fr-FR" sz="1600" dirty="0" err="1"/>
              <a:t>initialization</a:t>
            </a:r>
            <a:r>
              <a:rPr lang="fr-FR" sz="1600" dirty="0"/>
              <a:t>, initial state </a:t>
            </a:r>
            <a:r>
              <a:rPr lang="fr-FR" sz="1600" dirty="0" err="1"/>
              <a:t>may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any</a:t>
            </a:r>
            <a:r>
              <a:rPr lang="fr-FR" sz="1600" dirty="0"/>
              <a:t> one (</a:t>
            </a:r>
            <a:r>
              <a:rPr lang="fr-FR" sz="1600" dirty="0" err="1"/>
              <a:t>even</a:t>
            </a:r>
            <a:r>
              <a:rPr lang="fr-FR" sz="1600" dirty="0"/>
              <a:t> an </a:t>
            </a:r>
            <a:r>
              <a:rPr lang="fr-FR" sz="1600" dirty="0" err="1"/>
              <a:t>undefined</a:t>
            </a:r>
            <a:r>
              <a:rPr lang="fr-FR" sz="1600" dirty="0"/>
              <a:t> state </a:t>
            </a:r>
            <a:r>
              <a:rPr lang="fr-FR" sz="1600" dirty="0" err="1"/>
              <a:t>depending</a:t>
            </a:r>
            <a:r>
              <a:rPr lang="fr-FR" sz="1600" dirty="0"/>
              <a:t> on how states are </a:t>
            </a:r>
            <a:r>
              <a:rPr lang="fr-FR" sz="1600" dirty="0" err="1"/>
              <a:t>coded</a:t>
            </a:r>
            <a:r>
              <a:rPr lang="fr-FR" sz="1600" dirty="0"/>
              <a:t>)</a:t>
            </a:r>
          </a:p>
          <a:p>
            <a:pPr lvl="2"/>
            <a:r>
              <a:rPr lang="fr-FR" sz="1400" dirty="0"/>
              <a:t>Reset </a:t>
            </a:r>
            <a:r>
              <a:rPr lang="fr-FR" sz="1400" dirty="0" err="1"/>
              <a:t>needed</a:t>
            </a:r>
            <a:r>
              <a:rPr lang="fr-FR" sz="1400" dirty="0"/>
              <a:t> to force the machine to start in the correct state.</a:t>
            </a:r>
          </a:p>
          <a:p>
            <a:pPr lvl="2"/>
            <a:endParaRPr lang="fr-FR" sz="900" dirty="0"/>
          </a:p>
          <a:p>
            <a:r>
              <a:rPr lang="fr-FR" sz="2000" b="1" dirty="0" err="1"/>
              <a:t>Inferred</a:t>
            </a:r>
            <a:r>
              <a:rPr lang="fr-FR" sz="2000" b="1" dirty="0"/>
              <a:t> </a:t>
            </a:r>
            <a:r>
              <a:rPr lang="fr-FR" sz="2000" b="1" dirty="0" err="1"/>
              <a:t>latches</a:t>
            </a:r>
            <a:r>
              <a:rPr lang="fr-FR" sz="2000" b="1" dirty="0"/>
              <a:t>:</a:t>
            </a:r>
          </a:p>
          <a:p>
            <a:pPr lvl="1"/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r-FR" sz="1600" dirty="0"/>
              <a:t> or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fr-FR" sz="1600" dirty="0"/>
              <a:t> </a:t>
            </a:r>
            <a:r>
              <a:rPr lang="fr-FR" sz="1600" dirty="0" err="1"/>
              <a:t>statement</a:t>
            </a:r>
            <a:r>
              <a:rPr lang="fr-FR" sz="1600" dirty="0"/>
              <a:t>, all conditions must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tested</a:t>
            </a:r>
            <a:r>
              <a:rPr lang="fr-FR" sz="1600" dirty="0"/>
              <a:t> (</a:t>
            </a:r>
            <a:r>
              <a:rPr lang="fr-FR" sz="1600" dirty="0" err="1"/>
              <a:t>using</a:t>
            </a:r>
            <a:r>
              <a:rPr lang="fr-FR" sz="1600" dirty="0"/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600" dirty="0"/>
              <a:t> and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/>
              <a:t>resp.) and affect all output of the process in </a:t>
            </a:r>
            <a:r>
              <a:rPr lang="fr-FR" sz="1600" dirty="0" err="1"/>
              <a:t>every</a:t>
            </a:r>
            <a:r>
              <a:rPr lang="fr-FR" sz="1600" dirty="0"/>
              <a:t> condition.</a:t>
            </a:r>
          </a:p>
          <a:p>
            <a:pPr lvl="1"/>
            <a:r>
              <a:rPr lang="fr-FR" sz="1600" dirty="0" err="1"/>
              <a:t>Otherwise</a:t>
            </a:r>
            <a:r>
              <a:rPr lang="fr-FR" sz="1600" dirty="0"/>
              <a:t>, </a:t>
            </a:r>
            <a:r>
              <a:rPr lang="fr-FR" sz="1600" dirty="0" err="1"/>
              <a:t>synthesis</a:t>
            </a:r>
            <a:r>
              <a:rPr lang="fr-FR" sz="1600" dirty="0"/>
              <a:t> </a:t>
            </a:r>
            <a:r>
              <a:rPr lang="fr-FR" sz="1600" dirty="0" err="1"/>
              <a:t>creates</a:t>
            </a:r>
            <a:r>
              <a:rPr lang="fr-FR" sz="1600" dirty="0"/>
              <a:t> </a:t>
            </a:r>
            <a:r>
              <a:rPr lang="fr-FR" sz="1600" dirty="0" err="1"/>
              <a:t>unwanted</a:t>
            </a:r>
            <a:r>
              <a:rPr lang="fr-FR" sz="1600" dirty="0"/>
              <a:t> </a:t>
            </a:r>
            <a:r>
              <a:rPr lang="fr-FR" sz="1600" dirty="0" err="1"/>
              <a:t>latches</a:t>
            </a:r>
            <a:r>
              <a:rPr lang="fr-FR" sz="1600" dirty="0"/>
              <a:t> (</a:t>
            </a:r>
            <a:r>
              <a:rPr lang="fr-FR" sz="1600" dirty="0" err="1"/>
              <a:t>called</a:t>
            </a:r>
            <a:r>
              <a:rPr lang="fr-FR" sz="1600" dirty="0"/>
              <a:t> </a:t>
            </a:r>
            <a:r>
              <a:rPr lang="fr-FR" sz="1600" dirty="0" err="1"/>
              <a:t>inferred</a:t>
            </a:r>
            <a:r>
              <a:rPr lang="fr-FR" sz="1600" dirty="0"/>
              <a:t> </a:t>
            </a:r>
            <a:r>
              <a:rPr lang="fr-FR" sz="1600" dirty="0" err="1"/>
              <a:t>latches</a:t>
            </a:r>
            <a:r>
              <a:rPr lang="fr-FR" sz="1600" dirty="0"/>
              <a:t>) to store the value of the </a:t>
            </a:r>
            <a:r>
              <a:rPr lang="fr-FR" sz="1600" dirty="0" err="1"/>
              <a:t>unspecified</a:t>
            </a:r>
            <a:r>
              <a:rPr lang="fr-FR" sz="1600" dirty="0"/>
              <a:t> </a:t>
            </a:r>
            <a:r>
              <a:rPr lang="fr-FR" sz="1600" dirty="0" err="1"/>
              <a:t>signals</a:t>
            </a:r>
            <a:r>
              <a:rPr lang="fr-FR" sz="1600" dirty="0"/>
              <a:t>.</a:t>
            </a:r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endParaRPr lang="fr-FR" sz="1600" dirty="0"/>
          </a:p>
          <a:p>
            <a:pPr lvl="1"/>
            <a:r>
              <a:rPr lang="fr-FR" sz="1600" dirty="0"/>
              <a:t>Modern </a:t>
            </a:r>
            <a:r>
              <a:rPr lang="fr-FR" sz="1600" dirty="0" err="1"/>
              <a:t>synthesis</a:t>
            </a:r>
            <a:r>
              <a:rPr lang="fr-FR" sz="1600" dirty="0"/>
              <a:t> </a:t>
            </a:r>
            <a:r>
              <a:rPr lang="fr-FR" sz="1600" dirty="0" err="1"/>
              <a:t>tools</a:t>
            </a:r>
            <a:r>
              <a:rPr lang="fr-FR" sz="1600" dirty="0"/>
              <a:t> </a:t>
            </a:r>
            <a:r>
              <a:rPr lang="fr-FR" sz="1600" dirty="0" err="1"/>
              <a:t>usually</a:t>
            </a:r>
            <a:r>
              <a:rPr lang="fr-FR" sz="1600" dirty="0"/>
              <a:t> </a:t>
            </a:r>
            <a:r>
              <a:rPr lang="fr-FR" sz="1600" dirty="0" err="1"/>
              <a:t>detect</a:t>
            </a:r>
            <a:r>
              <a:rPr lang="fr-FR" sz="1600" dirty="0"/>
              <a:t> the </a:t>
            </a:r>
            <a:r>
              <a:rPr lang="fr-FR" sz="1600" dirty="0" err="1"/>
              <a:t>inferred</a:t>
            </a:r>
            <a:r>
              <a:rPr lang="fr-FR" sz="1600" dirty="0"/>
              <a:t> </a:t>
            </a:r>
            <a:r>
              <a:rPr lang="fr-FR" sz="1600" dirty="0" err="1"/>
              <a:t>latches</a:t>
            </a:r>
            <a:r>
              <a:rPr lang="fr-FR" sz="1600" dirty="0"/>
              <a:t> and </a:t>
            </a:r>
            <a:r>
              <a:rPr lang="fr-FR" sz="1600" dirty="0" err="1"/>
              <a:t>simply</a:t>
            </a:r>
            <a:r>
              <a:rPr lang="fr-FR" sz="1600" dirty="0"/>
              <a:t> </a:t>
            </a:r>
            <a:r>
              <a:rPr lang="fr-FR" sz="1600" dirty="0" err="1"/>
              <a:t>don’t</a:t>
            </a:r>
            <a:r>
              <a:rPr lang="fr-FR" sz="1600" dirty="0"/>
              <a:t> </a:t>
            </a:r>
            <a:r>
              <a:rPr lang="fr-FR" sz="1600" dirty="0" err="1"/>
              <a:t>implement</a:t>
            </a:r>
            <a:r>
              <a:rPr lang="fr-FR" sz="1600" dirty="0"/>
              <a:t> </a:t>
            </a:r>
            <a:r>
              <a:rPr lang="fr-FR" sz="1600" dirty="0" err="1"/>
              <a:t>them</a:t>
            </a:r>
            <a:r>
              <a:rPr lang="fr-FR" sz="1600" dirty="0"/>
              <a:t>. But </a:t>
            </a:r>
            <a:r>
              <a:rPr lang="fr-FR" sz="1600" dirty="0" err="1"/>
              <a:t>it’s</a:t>
            </a:r>
            <a:r>
              <a:rPr lang="fr-FR" sz="1600" dirty="0"/>
              <a:t> a good practice to </a:t>
            </a:r>
            <a:r>
              <a:rPr lang="fr-FR" sz="1600" dirty="0" err="1"/>
              <a:t>make</a:t>
            </a:r>
            <a:r>
              <a:rPr lang="fr-FR" sz="1600" dirty="0"/>
              <a:t> </a:t>
            </a:r>
            <a:r>
              <a:rPr lang="fr-FR" sz="1600" dirty="0" err="1"/>
              <a:t>your</a:t>
            </a:r>
            <a:r>
              <a:rPr lang="fr-FR" sz="1600" dirty="0"/>
              <a:t> </a:t>
            </a:r>
            <a:r>
              <a:rPr lang="fr-FR" sz="1600" dirty="0" err="1"/>
              <a:t>statments</a:t>
            </a:r>
            <a:r>
              <a:rPr lang="fr-FR" sz="1600" dirty="0"/>
              <a:t> </a:t>
            </a:r>
            <a:r>
              <a:rPr lang="fr-FR" sz="1600" dirty="0" err="1"/>
              <a:t>complete</a:t>
            </a:r>
            <a:r>
              <a:rPr lang="fr-FR" sz="1600" dirty="0"/>
              <a:t>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600" dirty="0"/>
              <a:t> or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</a:t>
            </a:r>
            <a:r>
              <a:rPr lang="fr-FR" sz="1600" dirty="0"/>
              <a:t>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998A799-78AE-410D-93E9-E63425ECCF13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64 / 66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2287209-68EA-4F98-9C64-1A67DFEE236B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FSM Design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C21F110-8872-4A13-9752-8839C85C57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</a:t>
            </a:r>
          </a:p>
        </p:txBody>
      </p:sp>
      <p:graphicFrame>
        <p:nvGraphicFramePr>
          <p:cNvPr id="8" name="Tableau 4">
            <a:extLst>
              <a:ext uri="{FF2B5EF4-FFF2-40B4-BE49-F238E27FC236}">
                <a16:creationId xmlns:a16="http://schemas.microsoft.com/office/drawing/2014/main" id="{DE9CB88F-59F8-41F8-AA20-B226B9843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21370"/>
              </p:ext>
            </p:extLst>
          </p:nvPr>
        </p:nvGraphicFramePr>
        <p:xfrm>
          <a:off x="1216022" y="3629586"/>
          <a:ext cx="532859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808227439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3773791268"/>
                    </a:ext>
                  </a:extLst>
                </a:gridCol>
              </a:tblGrid>
              <a:tr h="255283">
                <a:tc>
                  <a:txBody>
                    <a:bodyPr/>
                    <a:lstStyle/>
                    <a:p>
                      <a:r>
                        <a:rPr lang="en-GB" sz="1200" dirty="0"/>
                        <a:t>38</a:t>
                      </a:r>
                    </a:p>
                    <a:p>
                      <a:r>
                        <a:rPr lang="en-GB" sz="1200" dirty="0"/>
                        <a:t>39</a:t>
                      </a:r>
                    </a:p>
                    <a:p>
                      <a:r>
                        <a:rPr lang="en-GB" sz="1200" dirty="0"/>
                        <a:t>40</a:t>
                      </a:r>
                    </a:p>
                    <a:p>
                      <a:r>
                        <a:rPr lang="en-GB" sz="1200" dirty="0"/>
                        <a:t>41</a:t>
                      </a:r>
                    </a:p>
                    <a:p>
                      <a:r>
                        <a:rPr lang="en-GB" sz="1200" dirty="0"/>
                        <a:t>42</a:t>
                      </a:r>
                    </a:p>
                    <a:p>
                      <a:r>
                        <a:rPr lang="en-GB" sz="12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D)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e=‘1’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fr-FR" sz="1200" dirty="0">
                        <a:solidFill>
                          <a:srgbClr val="05529A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      q &lt;= d;</a:t>
                      </a:r>
                    </a:p>
                    <a:p>
                      <a:pPr algn="l"/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if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fr-FR" sz="12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GB" sz="1200" dirty="0">
                          <a:solidFill>
                            <a:srgbClr val="05529A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process</a:t>
                      </a:r>
                      <a:r>
                        <a:rPr lang="en-GB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55649"/>
                  </a:ext>
                </a:extLst>
              </a:tr>
            </a:tbl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F60038C-C68B-490D-A98B-B7EE0951AE7A}"/>
              </a:ext>
            </a:extLst>
          </p:cNvPr>
          <p:cNvCxnSpPr>
            <a:cxnSpLocks/>
          </p:cNvCxnSpPr>
          <p:nvPr/>
        </p:nvCxnSpPr>
        <p:spPr>
          <a:xfrm flipH="1">
            <a:off x="3779912" y="4057131"/>
            <a:ext cx="1036344" cy="261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4AE9CB6E-BCE6-4502-8B52-519FD32535DA}"/>
              </a:ext>
            </a:extLst>
          </p:cNvPr>
          <p:cNvSpPr txBox="1"/>
          <p:nvPr/>
        </p:nvSpPr>
        <p:spPr>
          <a:xfrm>
            <a:off x="4816256" y="3795521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No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1400" b="1" dirty="0">
                <a:solidFill>
                  <a:srgbClr val="FF0000"/>
                </a:solidFill>
              </a:rPr>
              <a:t> statement</a:t>
            </a:r>
          </a:p>
          <a:p>
            <a:r>
              <a:rPr lang="en-GB" sz="1400" b="1" dirty="0">
                <a:solidFill>
                  <a:srgbClr val="FF0000"/>
                </a:solidFill>
              </a:rPr>
              <a:t>Inferred latch</a:t>
            </a:r>
          </a:p>
        </p:txBody>
      </p:sp>
    </p:spTree>
    <p:extLst>
      <p:ext uri="{BB962C8B-B14F-4D97-AF65-F5344CB8AC3E}">
        <p14:creationId xmlns:p14="http://schemas.microsoft.com/office/powerpoint/2010/main" val="360498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AB3D4A0-13F8-4BB4-9D4A-00D663363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-12374" y="749569"/>
            <a:ext cx="7752726" cy="2679431"/>
          </a:xfrm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algn="l">
              <a:spcBef>
                <a:spcPts val="0"/>
              </a:spcBef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Occurs in an asynchronous circuit when two or more binary state variables change value in response to a change in an input variable.</a:t>
            </a:r>
          </a:p>
          <a:p>
            <a:pPr algn="l">
              <a:spcBef>
                <a:spcPts val="0"/>
              </a:spcBef>
            </a:pPr>
            <a:r>
              <a:rPr lang="en-US" sz="1800" b="0" i="0" u="none" strike="noStrike" baseline="0" dirty="0">
                <a:latin typeface="Arial" panose="020B0604020202020204" pitchFamily="34" charset="0"/>
              </a:rPr>
              <a:t>When unequal delays are encountered, may cause the state variable to change </a:t>
            </a:r>
            <a:r>
              <a:rPr lang="en-GB" sz="1800" b="0" i="0" u="none" strike="noStrike" baseline="0" dirty="0">
                <a:latin typeface="Arial" panose="020B0604020202020204" pitchFamily="34" charset="0"/>
              </a:rPr>
              <a:t>in an unpredictable manner.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15FA1E8-C469-44B7-B1E0-BE74C5845ECA}"/>
              </a:ext>
            </a:extLst>
          </p:cNvPr>
          <p:cNvGrpSpPr/>
          <p:nvPr/>
        </p:nvGrpSpPr>
        <p:grpSpPr>
          <a:xfrm>
            <a:off x="1834137" y="2457157"/>
            <a:ext cx="5544513" cy="2232248"/>
            <a:chOff x="2195839" y="2492896"/>
            <a:chExt cx="5544513" cy="223224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72DB8D-A527-46DA-95EE-6392A475BFAB}"/>
                </a:ext>
              </a:extLst>
            </p:cNvPr>
            <p:cNvSpPr/>
            <p:nvPr/>
          </p:nvSpPr>
          <p:spPr>
            <a:xfrm>
              <a:off x="2195839" y="2492896"/>
              <a:ext cx="5544513" cy="22322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B3F3E9E-F18C-4767-B3B4-23190ACD5E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14653" y="2545158"/>
              <a:ext cx="1711027" cy="2107978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2187E000-7206-434F-8E94-54F01FA7A725}"/>
                </a:ext>
              </a:extLst>
            </p:cNvPr>
            <p:cNvSpPr txBox="1"/>
            <p:nvPr/>
          </p:nvSpPr>
          <p:spPr>
            <a:xfrm>
              <a:off x="3925680" y="2785912"/>
              <a:ext cx="374266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Here, ∆</a:t>
              </a:r>
              <a:r>
                <a:rPr lang="en-US" sz="1600" i="1" dirty="0"/>
                <a:t>t</a:t>
              </a:r>
              <a:r>
                <a:rPr lang="en-US" sz="1600" baseline="-25000" dirty="0"/>
                <a:t>1</a:t>
              </a:r>
              <a:r>
                <a:rPr lang="en-US" sz="1600" dirty="0"/>
                <a:t> and ∆</a:t>
              </a:r>
              <a:r>
                <a:rPr lang="en-US" sz="1600" i="1" dirty="0"/>
                <a:t>t</a:t>
              </a:r>
              <a:r>
                <a:rPr lang="en-US" sz="1600" baseline="-25000" dirty="0"/>
                <a:t>2</a:t>
              </a:r>
              <a:r>
                <a:rPr lang="en-US" sz="1600" dirty="0"/>
                <a:t> represent the propagation delays of the logic elements. When the input value </a:t>
              </a:r>
              <a:r>
                <a:rPr lang="en-US" sz="1600" i="1" dirty="0"/>
                <a:t>A</a:t>
              </a:r>
              <a:r>
                <a:rPr lang="en-US" sz="1600" dirty="0"/>
                <a:t> changes from low to high, the circuit outputs a short spike of duration (∆</a:t>
              </a:r>
              <a:r>
                <a:rPr lang="en-US" sz="1600" i="1" dirty="0"/>
                <a:t>t</a:t>
              </a:r>
              <a:r>
                <a:rPr lang="en-US" sz="1600" baseline="-25000" dirty="0"/>
                <a:t>1</a:t>
              </a:r>
              <a:r>
                <a:rPr lang="en-US" sz="1600" dirty="0"/>
                <a:t> + ∆</a:t>
              </a:r>
              <a:r>
                <a:rPr lang="en-US" sz="1600" i="1" dirty="0"/>
                <a:t>t</a:t>
              </a:r>
              <a:r>
                <a:rPr lang="en-US" sz="1600" baseline="-25000" dirty="0"/>
                <a:t>2</a:t>
              </a:r>
              <a:r>
                <a:rPr lang="en-US" sz="1600" dirty="0"/>
                <a:t>) − ∆</a:t>
              </a:r>
              <a:r>
                <a:rPr lang="en-US" sz="1600" i="1" dirty="0"/>
                <a:t>t</a:t>
              </a:r>
              <a:r>
                <a:rPr lang="en-US" sz="1600" baseline="-25000" dirty="0"/>
                <a:t>2</a:t>
              </a:r>
              <a:r>
                <a:rPr lang="en-US" sz="1600" dirty="0"/>
                <a:t> = ∆</a:t>
              </a:r>
              <a:r>
                <a:rPr lang="en-US" sz="1600" i="1" dirty="0"/>
                <a:t>t</a:t>
              </a:r>
              <a:r>
                <a:rPr lang="en-US" sz="1600" baseline="-25000" dirty="0"/>
                <a:t>1</a:t>
              </a:r>
              <a:r>
                <a:rPr lang="en-US" sz="1600" dirty="0"/>
                <a:t>.</a:t>
              </a:r>
              <a:endParaRPr lang="en-GB" sz="1600" dirty="0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15F0D917-E011-4BEC-80CE-F8CD5C419EFD}"/>
              </a:ext>
            </a:extLst>
          </p:cNvPr>
          <p:cNvSpPr txBox="1"/>
          <p:nvPr/>
        </p:nvSpPr>
        <p:spPr>
          <a:xfrm>
            <a:off x="8512096" y="655022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5 / 66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226433-CB31-4B7C-9595-8BEAD0153B39}"/>
              </a:ext>
            </a:extLst>
          </p:cNvPr>
          <p:cNvSpPr txBox="1"/>
          <p:nvPr/>
        </p:nvSpPr>
        <p:spPr>
          <a:xfrm>
            <a:off x="3284622" y="6550222"/>
            <a:ext cx="264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Why a synchronous design ?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AE3688B-5615-4929-B551-76504CE680C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 conditions</a:t>
            </a:r>
          </a:p>
        </p:txBody>
      </p:sp>
      <p:sp>
        <p:nvSpPr>
          <p:cNvPr id="14" name="Espace réservé du contenu 1">
            <a:extLst>
              <a:ext uri="{FF2B5EF4-FFF2-40B4-BE49-F238E27FC236}">
                <a16:creationId xmlns:a16="http://schemas.microsoft.com/office/drawing/2014/main" id="{819F473F-812C-4252-B94E-717908A79515}"/>
              </a:ext>
            </a:extLst>
          </p:cNvPr>
          <p:cNvSpPr txBox="1">
            <a:spLocks/>
          </p:cNvSpPr>
          <p:nvPr/>
        </p:nvSpPr>
        <p:spPr>
          <a:xfrm>
            <a:off x="0" y="4941697"/>
            <a:ext cx="9144000" cy="1319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</a:rPr>
              <a:t>If the final stable state that the circuit reaches does not depend on the order in which the state variables change, the race is called a </a:t>
            </a:r>
            <a:r>
              <a:rPr lang="en-US" sz="1600" b="1" dirty="0">
                <a:latin typeface="Arial,Italic"/>
              </a:rPr>
              <a:t>noncritical race</a:t>
            </a:r>
            <a:r>
              <a:rPr lang="en-US" sz="160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Arial" panose="020B0604020202020204" pitchFamily="34" charset="0"/>
              </a:rPr>
              <a:t>Otherwise, a </a:t>
            </a:r>
            <a:r>
              <a:rPr lang="en-US" sz="1600" b="1" dirty="0">
                <a:latin typeface="Arial" panose="020B0604020202020204" pitchFamily="34" charset="0"/>
              </a:rPr>
              <a:t>critical race</a:t>
            </a:r>
            <a:r>
              <a:rPr lang="en-US" sz="1600" dirty="0">
                <a:latin typeface="Arial" panose="020B0604020202020204" pitchFamily="34" charset="0"/>
              </a:rPr>
              <a:t> causes an unexpected variable stable state.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6780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29CE438-0B6D-4037-9781-4CF7A372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5301208"/>
            <a:ext cx="7260777" cy="720080"/>
          </a:xfrm>
        </p:spPr>
        <p:txBody>
          <a:bodyPr>
            <a:noAutofit/>
          </a:bodyPr>
          <a:lstStyle/>
          <a:p>
            <a:r>
              <a:rPr lang="fr-FR" sz="54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D1A7E6F9-4149-4FC2-BA61-FBC1BD3E2AC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9479" b="-41028"/>
          <a:stretch/>
        </p:blipFill>
        <p:spPr>
          <a:xfrm>
            <a:off x="36512" y="0"/>
            <a:ext cx="9144000" cy="5445224"/>
          </a:xfrm>
          <a:solidFill>
            <a:srgbClr val="C1C6CC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A51588-4B59-4269-9D93-41CE363BA73B}"/>
              </a:ext>
            </a:extLst>
          </p:cNvPr>
          <p:cNvSpPr/>
          <p:nvPr/>
        </p:nvSpPr>
        <p:spPr>
          <a:xfrm>
            <a:off x="467544" y="2420888"/>
            <a:ext cx="3384376" cy="648072"/>
          </a:xfrm>
          <a:prstGeom prst="rect">
            <a:avLst/>
          </a:prstGeom>
          <a:solidFill>
            <a:srgbClr val="0552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173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2D43A10-AA14-4264-A075-B184343F7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20080"/>
            <a:ext cx="9119840" cy="5229200"/>
          </a:xfrm>
        </p:spPr>
        <p:txBody>
          <a:bodyPr/>
          <a:lstStyle/>
          <a:p>
            <a:endParaRPr lang="fr-FR" sz="1800" dirty="0"/>
          </a:p>
          <a:p>
            <a:r>
              <a:rPr lang="fr-FR" sz="1800" dirty="0" err="1"/>
              <a:t>Why</a:t>
            </a:r>
            <a:r>
              <a:rPr lang="fr-FR" sz="1800" dirty="0"/>
              <a:t> </a:t>
            </a:r>
            <a:r>
              <a:rPr lang="fr-FR" sz="1800" dirty="0" err="1"/>
              <a:t>synchronous</a:t>
            </a:r>
            <a:r>
              <a:rPr lang="fr-FR" sz="1800" dirty="0"/>
              <a:t> design are </a:t>
            </a:r>
            <a:r>
              <a:rPr lang="fr-FR" sz="1800" dirty="0" err="1"/>
              <a:t>used</a:t>
            </a:r>
            <a:endParaRPr lang="fr-FR" sz="1800" dirty="0"/>
          </a:p>
          <a:p>
            <a:endParaRPr lang="fr-FR" sz="900" dirty="0"/>
          </a:p>
          <a:p>
            <a:r>
              <a:rPr lang="fr-FR" sz="1800" dirty="0"/>
              <a:t>How to </a:t>
            </a:r>
            <a:r>
              <a:rPr lang="fr-FR" sz="1800" dirty="0" err="1"/>
              <a:t>synchronize</a:t>
            </a:r>
            <a:r>
              <a:rPr lang="fr-FR" sz="1800" dirty="0"/>
              <a:t> the inputs</a:t>
            </a:r>
          </a:p>
          <a:p>
            <a:endParaRPr lang="fr-FR" sz="900" dirty="0"/>
          </a:p>
          <a:p>
            <a:r>
              <a:rPr lang="fr-FR" sz="1800" dirty="0"/>
              <a:t>How setup/</a:t>
            </a:r>
            <a:r>
              <a:rPr lang="fr-FR" sz="1800" dirty="0" err="1"/>
              <a:t>hold</a:t>
            </a:r>
            <a:r>
              <a:rPr lang="fr-FR" sz="1800" dirty="0"/>
              <a:t> times, </a:t>
            </a:r>
            <a:r>
              <a:rPr lang="fr-FR" sz="1800" dirty="0" err="1"/>
              <a:t>clock</a:t>
            </a:r>
            <a:r>
              <a:rPr lang="fr-FR" sz="1800" dirty="0"/>
              <a:t> </a:t>
            </a:r>
            <a:r>
              <a:rPr lang="fr-FR" sz="1800" dirty="0" err="1"/>
              <a:t>skew</a:t>
            </a:r>
            <a:r>
              <a:rPr lang="fr-FR" sz="1800" dirty="0"/>
              <a:t> and </a:t>
            </a:r>
            <a:br>
              <a:rPr lang="fr-FR" sz="1800" dirty="0"/>
            </a:br>
            <a:r>
              <a:rPr lang="fr-FR" sz="1800" dirty="0"/>
              <a:t>propagation times affect </a:t>
            </a:r>
            <a:r>
              <a:rPr lang="fr-FR" sz="1800" dirty="0" err="1"/>
              <a:t>your</a:t>
            </a:r>
            <a:r>
              <a:rPr lang="fr-FR" sz="1800" dirty="0"/>
              <a:t> design</a:t>
            </a:r>
          </a:p>
          <a:p>
            <a:endParaRPr lang="fr-FR" sz="900" dirty="0"/>
          </a:p>
          <a:p>
            <a:r>
              <a:rPr lang="fr-FR" sz="1800" dirty="0" err="1"/>
              <a:t>What</a:t>
            </a:r>
            <a:r>
              <a:rPr lang="fr-FR" sz="1800" dirty="0"/>
              <a:t> architecture to use for a </a:t>
            </a:r>
            <a:r>
              <a:rPr lang="fr-FR" sz="1800" dirty="0" err="1"/>
              <a:t>given</a:t>
            </a:r>
            <a:r>
              <a:rPr lang="fr-FR" sz="1800" dirty="0"/>
              <a:t> </a:t>
            </a:r>
            <a:r>
              <a:rPr lang="fr-FR" sz="1800" dirty="0" err="1"/>
              <a:t>purpose</a:t>
            </a:r>
            <a:endParaRPr lang="fr-FR" sz="1800" dirty="0"/>
          </a:p>
          <a:p>
            <a:endParaRPr lang="fr-FR" sz="900" dirty="0"/>
          </a:p>
          <a:p>
            <a:r>
              <a:rPr lang="fr-FR" sz="1800" dirty="0" err="1"/>
              <a:t>What</a:t>
            </a:r>
            <a:r>
              <a:rPr lang="fr-FR" sz="1800" dirty="0"/>
              <a:t> a </a:t>
            </a:r>
            <a:r>
              <a:rPr lang="fr-FR" sz="1800" dirty="0" err="1"/>
              <a:t>Finite</a:t>
            </a:r>
            <a:r>
              <a:rPr lang="fr-FR" sz="1800" dirty="0"/>
              <a:t> State Machine </a:t>
            </a:r>
            <a:r>
              <a:rPr lang="fr-FR" sz="1800" dirty="0" err="1"/>
              <a:t>is</a:t>
            </a:r>
            <a:endParaRPr lang="fr-FR" sz="1800" dirty="0"/>
          </a:p>
          <a:p>
            <a:endParaRPr lang="fr-FR" sz="900" dirty="0"/>
          </a:p>
          <a:p>
            <a:r>
              <a:rPr lang="fr-FR" sz="1800" dirty="0"/>
              <a:t>How to code one in VHDL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6B56A69-92C4-4020-B18E-C0AEAFD802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87735">
            <a:off x="5407219" y="1383899"/>
            <a:ext cx="3332001" cy="3332001"/>
          </a:xfrm>
          <a:prstGeom prst="rect">
            <a:avLst/>
          </a:prstGeom>
          <a:ln>
            <a:noFill/>
          </a:ln>
          <a:effectLst>
            <a:softEdge rad="304800"/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4C71660-D18B-4870-87EB-241ABB8958D7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65 / 66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1EC78BB-742F-45DF-BC39-5312298E9836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Conclusion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02D56BBA-B171-4A64-82EB-7BA213B3E9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know…</a:t>
            </a:r>
          </a:p>
        </p:txBody>
      </p:sp>
    </p:spTree>
    <p:extLst>
      <p:ext uri="{BB962C8B-B14F-4D97-AF65-F5344CB8AC3E}">
        <p14:creationId xmlns:p14="http://schemas.microsoft.com/office/powerpoint/2010/main" val="55497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8FA53F0-8FC7-451D-B7E9-A077EB666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25750" y="548680"/>
            <a:ext cx="5892499" cy="4932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00000"/>
            </a:camera>
            <a:lightRig rig="threePt" dir="t"/>
          </a:scene3d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7933BD8-F104-4553-9648-3285A7DF27B4}"/>
              </a:ext>
            </a:extLst>
          </p:cNvPr>
          <p:cNvSpPr txBox="1"/>
          <p:nvPr/>
        </p:nvSpPr>
        <p:spPr>
          <a:xfrm>
            <a:off x="8412710" y="6550221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66 / 66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605E93-1CB7-4BD9-A6C2-B39C42759D52}"/>
              </a:ext>
            </a:extLst>
          </p:cNvPr>
          <p:cNvSpPr txBox="1"/>
          <p:nvPr/>
        </p:nvSpPr>
        <p:spPr>
          <a:xfrm>
            <a:off x="2555776" y="6550218"/>
            <a:ext cx="4032447" cy="30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cap="small" dirty="0">
                <a:ln w="6350" cap="sq" cmpd="sng">
                  <a:noFill/>
                  <a:bevel/>
                </a:ln>
                <a:solidFill>
                  <a:srgbClr val="002060"/>
                </a:solidFill>
              </a:rPr>
              <a:t>Conclusion</a:t>
            </a:r>
            <a:endParaRPr lang="en-GB" sz="1400" b="1" cap="small" dirty="0">
              <a:ln w="6350" cap="sq" cmpd="sng">
                <a:noFill/>
                <a:bevel/>
              </a:ln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4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>
            <a:extLst>
              <a:ext uri="{FF2B5EF4-FFF2-40B4-BE49-F238E27FC236}">
                <a16:creationId xmlns:a16="http://schemas.microsoft.com/office/drawing/2014/main" id="{35130D29-6CB2-41CA-8AE1-B1FF1EC131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080"/>
          <a:stretch/>
        </p:blipFill>
        <p:spPr>
          <a:xfrm>
            <a:off x="6744613" y="1340765"/>
            <a:ext cx="1785356" cy="2938527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DED56466-A15A-4D64-8A0C-310CB3EF80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557" r="22376"/>
          <a:stretch/>
        </p:blipFill>
        <p:spPr>
          <a:xfrm>
            <a:off x="4584374" y="1340766"/>
            <a:ext cx="2123114" cy="293852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F86D04C-3A92-420B-89B4-93409779AE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005" r="48777"/>
          <a:stretch/>
        </p:blipFill>
        <p:spPr>
          <a:xfrm>
            <a:off x="2424138" y="1340767"/>
            <a:ext cx="2135484" cy="293852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A3DAA57-5B2A-4381-8BA4-F48A07378C85}"/>
              </a:ext>
            </a:extLst>
          </p:cNvPr>
          <p:cNvSpPr txBox="1"/>
          <p:nvPr/>
        </p:nvSpPr>
        <p:spPr>
          <a:xfrm>
            <a:off x="8512096" y="655022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6 / 66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606BE2-5D40-43FE-A331-63BB2FF292B6}"/>
              </a:ext>
            </a:extLst>
          </p:cNvPr>
          <p:cNvSpPr txBox="1"/>
          <p:nvPr/>
        </p:nvSpPr>
        <p:spPr>
          <a:xfrm>
            <a:off x="3284622" y="6550222"/>
            <a:ext cx="264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Why a synchronous design ?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BCE4B665-C604-402E-95E9-FB774F80738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Race conditions - </a:t>
            </a:r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Espace réservé du contenu 1">
            <a:extLst>
              <a:ext uri="{FF2B5EF4-FFF2-40B4-BE49-F238E27FC236}">
                <a16:creationId xmlns:a16="http://schemas.microsoft.com/office/drawing/2014/main" id="{521A95FC-9937-43DD-82D1-72D45AB96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719196"/>
            <a:ext cx="4584374" cy="807223"/>
          </a:xfrm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latin typeface="Arial" panose="020B0604020202020204" pitchFamily="34" charset="0"/>
              </a:rPr>
              <a:t>Non critical races</a:t>
            </a:r>
            <a:endParaRPr lang="en-GB" sz="1800" b="1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105" name="Espace réservé du contenu 1">
            <a:extLst>
              <a:ext uri="{FF2B5EF4-FFF2-40B4-BE49-F238E27FC236}">
                <a16:creationId xmlns:a16="http://schemas.microsoft.com/office/drawing/2014/main" id="{0E1961BA-9506-4A66-8482-BBCB6644DAED}"/>
              </a:ext>
            </a:extLst>
          </p:cNvPr>
          <p:cNvSpPr txBox="1">
            <a:spLocks/>
          </p:cNvSpPr>
          <p:nvPr/>
        </p:nvSpPr>
        <p:spPr>
          <a:xfrm>
            <a:off x="4559626" y="719196"/>
            <a:ext cx="4584374" cy="8072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2">
                  <a:lumMod val="75000"/>
                </a:schemeClr>
              </a:buClr>
              <a:buFont typeface="Arial" pitchFamily="34" charset="0"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800" b="1" dirty="0">
                <a:latin typeface="Arial" panose="020B0604020202020204" pitchFamily="34" charset="0"/>
              </a:rPr>
              <a:t>Critical races</a:t>
            </a:r>
            <a:endParaRPr lang="en-GB" sz="1800" b="1" dirty="0">
              <a:latin typeface="Arial" panose="020B0604020202020204" pitchFamily="34" charset="0"/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DBFBAA7D-979B-4B12-959C-B9299926861F}"/>
              </a:ext>
            </a:extLst>
          </p:cNvPr>
          <p:cNvSpPr txBox="1"/>
          <p:nvPr/>
        </p:nvSpPr>
        <p:spPr>
          <a:xfrm>
            <a:off x="314816" y="4371438"/>
            <a:ext cx="20072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Possible transitions:</a:t>
            </a:r>
          </a:p>
          <a:p>
            <a:r>
              <a:rPr lang="en-GB" sz="1600" dirty="0"/>
              <a:t>00</a:t>
            </a:r>
            <a:r>
              <a:rPr lang="en-GB" sz="1600" dirty="0">
                <a:sym typeface="Wingdings 3" panose="05040102010807070707" pitchFamily="18" charset="2"/>
              </a:rPr>
              <a:t>11</a:t>
            </a:r>
          </a:p>
          <a:p>
            <a:r>
              <a:rPr lang="en-GB" sz="1600" dirty="0">
                <a:sym typeface="Wingdings 3" panose="05040102010807070707" pitchFamily="18" charset="2"/>
              </a:rPr>
              <a:t>00 01 11</a:t>
            </a:r>
          </a:p>
          <a:p>
            <a:r>
              <a:rPr lang="en-GB" sz="1600" dirty="0">
                <a:sym typeface="Wingdings 3" panose="05040102010807070707" pitchFamily="18" charset="2"/>
              </a:rPr>
              <a:t>00 10 11</a:t>
            </a:r>
            <a:endParaRPr lang="en-GB" sz="1600" dirty="0"/>
          </a:p>
        </p:txBody>
      </p: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2C389A87-810A-4409-A334-876CE614471D}"/>
              </a:ext>
            </a:extLst>
          </p:cNvPr>
          <p:cNvCxnSpPr/>
          <p:nvPr/>
        </p:nvCxnSpPr>
        <p:spPr>
          <a:xfrm>
            <a:off x="4572000" y="1278579"/>
            <a:ext cx="0" cy="4742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C4C6B84B-AC57-4860-BB29-DF75AB1597AB}"/>
              </a:ext>
            </a:extLst>
          </p:cNvPr>
          <p:cNvCxnSpPr>
            <a:cxnSpLocks/>
          </p:cNvCxnSpPr>
          <p:nvPr/>
        </p:nvCxnSpPr>
        <p:spPr>
          <a:xfrm>
            <a:off x="2411760" y="1409344"/>
            <a:ext cx="0" cy="44811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24D44DB0-6BDE-4FE8-B3D6-45FCB552A2D2}"/>
              </a:ext>
            </a:extLst>
          </p:cNvPr>
          <p:cNvCxnSpPr>
            <a:cxnSpLocks/>
          </p:cNvCxnSpPr>
          <p:nvPr/>
        </p:nvCxnSpPr>
        <p:spPr>
          <a:xfrm>
            <a:off x="6732240" y="1409344"/>
            <a:ext cx="0" cy="448117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ZoneTexte 111">
            <a:extLst>
              <a:ext uri="{FF2B5EF4-FFF2-40B4-BE49-F238E27FC236}">
                <a16:creationId xmlns:a16="http://schemas.microsoft.com/office/drawing/2014/main" id="{62890490-17E0-4B83-B154-8D6053664BB5}"/>
              </a:ext>
            </a:extLst>
          </p:cNvPr>
          <p:cNvSpPr txBox="1"/>
          <p:nvPr/>
        </p:nvSpPr>
        <p:spPr>
          <a:xfrm>
            <a:off x="2525286" y="4371438"/>
            <a:ext cx="20072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Possible transitions:</a:t>
            </a:r>
          </a:p>
          <a:p>
            <a:r>
              <a:rPr lang="en-GB" sz="1600" dirty="0"/>
              <a:t>00</a:t>
            </a:r>
            <a:r>
              <a:rPr lang="en-GB" sz="1600" dirty="0">
                <a:sym typeface="Wingdings 3" panose="05040102010807070707" pitchFamily="18" charset="2"/>
              </a:rPr>
              <a:t> 11 01</a:t>
            </a:r>
          </a:p>
          <a:p>
            <a:r>
              <a:rPr lang="en-GB" sz="1600" dirty="0">
                <a:sym typeface="Wingdings 3" panose="05040102010807070707" pitchFamily="18" charset="2"/>
              </a:rPr>
              <a:t>00 01</a:t>
            </a:r>
          </a:p>
          <a:p>
            <a:r>
              <a:rPr lang="en-GB" sz="1600" dirty="0">
                <a:sym typeface="Wingdings 3" panose="05040102010807070707" pitchFamily="18" charset="2"/>
              </a:rPr>
              <a:t>00 10 11 01</a:t>
            </a:r>
            <a:endParaRPr lang="en-GB" sz="1600" dirty="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5FE254E9-9F14-4FDB-800D-1A3E876DC019}"/>
              </a:ext>
            </a:extLst>
          </p:cNvPr>
          <p:cNvSpPr txBox="1"/>
          <p:nvPr/>
        </p:nvSpPr>
        <p:spPr>
          <a:xfrm>
            <a:off x="4685525" y="4371438"/>
            <a:ext cx="20072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Possible transitions:</a:t>
            </a:r>
          </a:p>
          <a:p>
            <a:r>
              <a:rPr lang="en-GB" sz="1600" dirty="0"/>
              <a:t>00</a:t>
            </a:r>
            <a:r>
              <a:rPr lang="en-GB" sz="1600" dirty="0">
                <a:sym typeface="Wingdings 3" panose="05040102010807070707" pitchFamily="18" charset="2"/>
              </a:rPr>
              <a:t> 11</a:t>
            </a:r>
          </a:p>
          <a:p>
            <a:r>
              <a:rPr lang="en-GB" sz="1600" dirty="0">
                <a:sym typeface="Wingdings 3" panose="05040102010807070707" pitchFamily="18" charset="2"/>
              </a:rPr>
              <a:t>00 01</a:t>
            </a:r>
          </a:p>
          <a:p>
            <a:r>
              <a:rPr lang="en-GB" sz="1600" dirty="0">
                <a:sym typeface="Wingdings 3" panose="05040102010807070707" pitchFamily="18" charset="2"/>
              </a:rPr>
              <a:t>00 10</a:t>
            </a:r>
            <a:endParaRPr lang="en-GB" sz="1600" dirty="0"/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303CAE87-F3C4-4D72-9E3A-C7903BBB9B4A}"/>
              </a:ext>
            </a:extLst>
          </p:cNvPr>
          <p:cNvSpPr txBox="1"/>
          <p:nvPr/>
        </p:nvSpPr>
        <p:spPr>
          <a:xfrm>
            <a:off x="6851813" y="4371438"/>
            <a:ext cx="20072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Possible transitions:</a:t>
            </a:r>
          </a:p>
          <a:p>
            <a:r>
              <a:rPr lang="en-GB" sz="1600" dirty="0"/>
              <a:t>00</a:t>
            </a:r>
            <a:r>
              <a:rPr lang="en-GB" sz="1600" dirty="0">
                <a:sym typeface="Wingdings 3" panose="05040102010807070707" pitchFamily="18" charset="2"/>
              </a:rPr>
              <a:t> 11</a:t>
            </a:r>
          </a:p>
          <a:p>
            <a:r>
              <a:rPr lang="en-GB" sz="1600" dirty="0">
                <a:sym typeface="Wingdings 3" panose="05040102010807070707" pitchFamily="18" charset="2"/>
              </a:rPr>
              <a:t>00 01 11</a:t>
            </a:r>
          </a:p>
          <a:p>
            <a:r>
              <a:rPr lang="en-GB" sz="1600" dirty="0">
                <a:sym typeface="Wingdings 3" panose="05040102010807070707" pitchFamily="18" charset="2"/>
              </a:rPr>
              <a:t>00 10</a:t>
            </a:r>
            <a:endParaRPr lang="en-GB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5D2BA2-D515-474A-94F6-00556E8BF9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5398"/>
          <a:stretch/>
        </p:blipFill>
        <p:spPr>
          <a:xfrm>
            <a:off x="395536" y="1340768"/>
            <a:ext cx="2003847" cy="2938527"/>
          </a:xfrm>
          <a:prstGeom prst="rect">
            <a:avLst/>
          </a:prstGeom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4FF63FE2-E5C2-4FE6-B6CF-E5126E058106}"/>
              </a:ext>
            </a:extLst>
          </p:cNvPr>
          <p:cNvSpPr/>
          <p:nvPr/>
        </p:nvSpPr>
        <p:spPr>
          <a:xfrm>
            <a:off x="1566714" y="3212976"/>
            <a:ext cx="455504" cy="455504"/>
          </a:xfrm>
          <a:prstGeom prst="ellipse">
            <a:avLst/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047FD0B-27E4-4934-BF33-DDE8C7BDD9E4}"/>
              </a:ext>
            </a:extLst>
          </p:cNvPr>
          <p:cNvSpPr/>
          <p:nvPr/>
        </p:nvSpPr>
        <p:spPr>
          <a:xfrm>
            <a:off x="3717093" y="2681455"/>
            <a:ext cx="455504" cy="455504"/>
          </a:xfrm>
          <a:prstGeom prst="ellipse">
            <a:avLst/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0CE4D96-B251-4226-B248-5A8A8E9CCCCD}"/>
              </a:ext>
            </a:extLst>
          </p:cNvPr>
          <p:cNvSpPr/>
          <p:nvPr/>
        </p:nvSpPr>
        <p:spPr>
          <a:xfrm>
            <a:off x="5870982" y="2687805"/>
            <a:ext cx="455504" cy="4555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8F50DA9-8A2A-4067-BE24-9933D20CBD03}"/>
              </a:ext>
            </a:extLst>
          </p:cNvPr>
          <p:cNvSpPr/>
          <p:nvPr/>
        </p:nvSpPr>
        <p:spPr>
          <a:xfrm>
            <a:off x="5873716" y="3767299"/>
            <a:ext cx="455504" cy="4555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260E536-EC99-4354-9CC8-D9378EE9AC45}"/>
              </a:ext>
            </a:extLst>
          </p:cNvPr>
          <p:cNvSpPr/>
          <p:nvPr/>
        </p:nvSpPr>
        <p:spPr>
          <a:xfrm>
            <a:off x="5868332" y="3225888"/>
            <a:ext cx="455504" cy="455504"/>
          </a:xfrm>
          <a:prstGeom prst="ellipse">
            <a:avLst/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A32C915-D336-46C9-A90D-96F9EB118D7D}"/>
              </a:ext>
            </a:extLst>
          </p:cNvPr>
          <p:cNvSpPr/>
          <p:nvPr/>
        </p:nvSpPr>
        <p:spPr>
          <a:xfrm>
            <a:off x="8023413" y="3227927"/>
            <a:ext cx="455504" cy="455504"/>
          </a:xfrm>
          <a:prstGeom prst="ellipse">
            <a:avLst/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01B87C6-2865-4622-8093-7E9433344CB4}"/>
              </a:ext>
            </a:extLst>
          </p:cNvPr>
          <p:cNvSpPr/>
          <p:nvPr/>
        </p:nvSpPr>
        <p:spPr>
          <a:xfrm>
            <a:off x="8024967" y="3764292"/>
            <a:ext cx="455504" cy="45550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89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05" grpId="0"/>
      <p:bldP spid="106" grpId="0"/>
      <p:bldP spid="11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5F26983-6CC0-4428-8C6B-E9F469D32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0" y="832702"/>
            <a:ext cx="9144000" cy="4968552"/>
          </a:xfrm>
        </p:spPr>
        <p:txBody>
          <a:bodyPr/>
          <a:lstStyle/>
          <a:p>
            <a:r>
              <a:rPr lang="en-US" sz="1800" b="1" dirty="0"/>
              <a:t>Unwanted switching transients </a:t>
            </a:r>
            <a:r>
              <a:rPr lang="en-US" sz="1800" dirty="0"/>
              <a:t>that may appear at the output of a circuit</a:t>
            </a:r>
            <a:br>
              <a:rPr lang="en-US" sz="1800" dirty="0"/>
            </a:br>
            <a:r>
              <a:rPr lang="en-US" sz="1800" dirty="0"/>
              <a:t>because different paths exhibit different propagation delays. </a:t>
            </a:r>
          </a:p>
          <a:p>
            <a:r>
              <a:rPr lang="en-US" sz="1800" dirty="0"/>
              <a:t>In asynchronous sequential circuits,</a:t>
            </a:r>
            <a:r>
              <a:rPr lang="en-US" sz="1800" b="1" dirty="0"/>
              <a:t> </a:t>
            </a:r>
            <a:r>
              <a:rPr lang="en-US" sz="1800" dirty="0"/>
              <a:t>may result in a </a:t>
            </a:r>
            <a:r>
              <a:rPr lang="en-US" sz="1800" b="1" dirty="0"/>
              <a:t>transition to a wrong stable state.</a:t>
            </a:r>
          </a:p>
          <a:p>
            <a:endParaRPr lang="en-US" sz="1800" dirty="0"/>
          </a:p>
          <a:p>
            <a:r>
              <a:rPr lang="en-US" sz="1800" b="1" dirty="0"/>
              <a:t>Static hazard: </a:t>
            </a:r>
            <a:r>
              <a:rPr lang="en-US" sz="1800" dirty="0"/>
              <a:t>when one input variable changes, the output changes momentarily before stabilizing to the correct value. </a:t>
            </a:r>
          </a:p>
          <a:p>
            <a:pPr lvl="1"/>
            <a:r>
              <a:rPr lang="en-US" sz="1400" dirty="0"/>
              <a:t>Static-1 Hazard: the output is currently 1 and after the inputs change, the output momentarily changes to 0,1 before settling on 1</a:t>
            </a:r>
          </a:p>
          <a:p>
            <a:pPr lvl="1"/>
            <a:r>
              <a:rPr lang="en-US" sz="1400" dirty="0"/>
              <a:t>Static-0 Hazard: the output is currently 0 and after the inputs change, the output momentarily changes to 1,0 before settling on 0</a:t>
            </a:r>
          </a:p>
          <a:p>
            <a:r>
              <a:rPr lang="en-US" sz="1800" b="1" dirty="0"/>
              <a:t>Dynamic hazard: </a:t>
            </a:r>
            <a:r>
              <a:rPr lang="en-US" sz="1800" dirty="0"/>
              <a:t>output changing more than once as a result of a single input change (often occurs in large circuits where there are different routes to the output from the input). </a:t>
            </a:r>
          </a:p>
          <a:p>
            <a:r>
              <a:rPr lang="en-US" sz="1800" b="1" dirty="0"/>
              <a:t>Functional hazard: </a:t>
            </a:r>
            <a:r>
              <a:rPr lang="en-US" sz="1800" dirty="0"/>
              <a:t>caused by a change applied to more than one input. There is no specific logical solution to eliminate them.</a:t>
            </a:r>
            <a:endParaRPr lang="fr-FR" sz="1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01A37B8-5610-4D7C-8C6B-C4887F8ADB9B}"/>
              </a:ext>
            </a:extLst>
          </p:cNvPr>
          <p:cNvSpPr txBox="1"/>
          <p:nvPr/>
        </p:nvSpPr>
        <p:spPr>
          <a:xfrm>
            <a:off x="8512096" y="655022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b="1" cap="small" dirty="0">
                <a:solidFill>
                  <a:srgbClr val="002060"/>
                </a:solidFill>
              </a:rPr>
              <a:t>7 / 66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B00CFB-6065-420F-B2D1-D8280318FBA6}"/>
              </a:ext>
            </a:extLst>
          </p:cNvPr>
          <p:cNvSpPr txBox="1"/>
          <p:nvPr/>
        </p:nvSpPr>
        <p:spPr>
          <a:xfrm>
            <a:off x="3284622" y="6550222"/>
            <a:ext cx="2643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cap="small" dirty="0">
                <a:solidFill>
                  <a:srgbClr val="002060"/>
                </a:solidFill>
              </a:rPr>
              <a:t>Why a synchronous design ?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AD1BF66-B58B-4BFA-A349-0D7FF4D1D93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74035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cap="small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Hazards</a:t>
            </a:r>
            <a:endParaRPr lang="fr-FR" sz="3200" cap="small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18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formation_contiue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ésentation INP N7 style clair">
  <a:themeElements>
    <a:clrScheme name="INP Toulous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63746"/>
      </a:accent1>
      <a:accent2>
        <a:srgbClr val="E5005D"/>
      </a:accent2>
      <a:accent3>
        <a:srgbClr val="05529A"/>
      </a:accent3>
      <a:accent4>
        <a:srgbClr val="F7931E"/>
      </a:accent4>
      <a:accent5>
        <a:srgbClr val="60BC56"/>
      </a:accent5>
      <a:accent6>
        <a:srgbClr val="000000"/>
      </a:accent6>
      <a:hlink>
        <a:srgbClr val="E5005D"/>
      </a:hlink>
      <a:folHlink>
        <a:srgbClr val="800080"/>
      </a:folHlink>
    </a:clrScheme>
    <a:fontScheme name="INP Toulou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33522</TotalTime>
  <Words>7504</Words>
  <Application>Microsoft Office PowerPoint</Application>
  <PresentationFormat>Affichage à l'écran (4:3)</PresentationFormat>
  <Paragraphs>2184</Paragraphs>
  <Slides>72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72</vt:i4>
      </vt:variant>
    </vt:vector>
  </HeadingPairs>
  <TitlesOfParts>
    <vt:vector size="81" baseType="lpstr">
      <vt:lpstr>Arial</vt:lpstr>
      <vt:lpstr>Arial,Italic</vt:lpstr>
      <vt:lpstr>Brush Script MT</vt:lpstr>
      <vt:lpstr>Calibri</vt:lpstr>
      <vt:lpstr>Cambria Math</vt:lpstr>
      <vt:lpstr>Courier New</vt:lpstr>
      <vt:lpstr>Times New Roman</vt:lpstr>
      <vt:lpstr>template_formation_contiue</vt:lpstr>
      <vt:lpstr>Présentation INP N7 style clair</vt:lpstr>
      <vt:lpstr>Digital system architecture</vt:lpstr>
      <vt:lpstr>Foreword</vt:lpstr>
      <vt:lpstr>Agenda</vt:lpstr>
      <vt:lpstr>Why a synchronous design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Synchronous  system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System  architecture and design trade-offs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FSM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 Systèmes Numériques</dc:title>
  <dc:creator>Blaise MULLIEZ</dc:creator>
  <cp:lastModifiedBy>Blaise MULLIEZ</cp:lastModifiedBy>
  <cp:revision>859</cp:revision>
  <cp:lastPrinted>2020-04-30T17:41:21Z</cp:lastPrinted>
  <dcterms:created xsi:type="dcterms:W3CDTF">2020-04-30T16:41:19Z</dcterms:created>
  <dcterms:modified xsi:type="dcterms:W3CDTF">2021-01-31T21:39:33Z</dcterms:modified>
</cp:coreProperties>
</file>