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76" r:id="rId3"/>
    <p:sldId id="277"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76" d="100"/>
          <a:sy n="76" d="100"/>
        </p:scale>
        <p:origin x="132" y="8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73BDE128-54F6-4906-BF25-C1C399D4AC5F}" type="datetimeFigureOut">
              <a:rPr lang="en-GB" smtClean="0"/>
              <a:t>18/01/2019</a:t>
            </a:fld>
            <a:endParaRPr lang="en-GB"/>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GB"/>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1E3C3F6D-2876-4DB0-BC16-097EADBA5B50}" type="slidenum">
              <a:rPr lang="en-GB" smtClean="0"/>
              <a:t>‹#›</a:t>
            </a:fld>
            <a:endParaRPr lang="en-GB"/>
          </a:p>
        </p:txBody>
      </p:sp>
    </p:spTree>
    <p:extLst>
      <p:ext uri="{BB962C8B-B14F-4D97-AF65-F5344CB8AC3E}">
        <p14:creationId xmlns:p14="http://schemas.microsoft.com/office/powerpoint/2010/main" val="350694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BDE128-54F6-4906-BF25-C1C399D4AC5F}" type="datetimeFigureOut">
              <a:rPr lang="en-GB" smtClean="0"/>
              <a:t>18/01/2019</a:t>
            </a:fld>
            <a:endParaRPr lang="en-GB"/>
          </a:p>
        </p:txBody>
      </p:sp>
      <p:sp>
        <p:nvSpPr>
          <p:cNvPr id="6" name="Footer Placeholder 5"/>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E3C3F6D-2876-4DB0-BC16-097EADBA5B50}" type="slidenum">
              <a:rPr lang="en-GB" smtClean="0"/>
              <a:t>‹#›</a:t>
            </a:fld>
            <a:endParaRPr lang="en-GB"/>
          </a:p>
        </p:txBody>
      </p:sp>
    </p:spTree>
    <p:extLst>
      <p:ext uri="{BB962C8B-B14F-4D97-AF65-F5344CB8AC3E}">
        <p14:creationId xmlns:p14="http://schemas.microsoft.com/office/powerpoint/2010/main" val="1947036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BDE128-54F6-4906-BF25-C1C399D4AC5F}" type="datetimeFigureOut">
              <a:rPr lang="en-GB" smtClean="0"/>
              <a:t>18/01/2019</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E3C3F6D-2876-4DB0-BC16-097EADBA5B50}" type="slidenum">
              <a:rPr lang="en-GB" smtClean="0"/>
              <a:t>‹#›</a:t>
            </a:fld>
            <a:endParaRPr lang="en-GB"/>
          </a:p>
        </p:txBody>
      </p:sp>
    </p:spTree>
    <p:extLst>
      <p:ext uri="{BB962C8B-B14F-4D97-AF65-F5344CB8AC3E}">
        <p14:creationId xmlns:p14="http://schemas.microsoft.com/office/powerpoint/2010/main" val="2386502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BDE128-54F6-4906-BF25-C1C399D4AC5F}" type="datetimeFigureOut">
              <a:rPr lang="en-GB" smtClean="0"/>
              <a:t>18/01/2019</a:t>
            </a:fld>
            <a:endParaRPr lang="en-GB"/>
          </a:p>
        </p:txBody>
      </p:sp>
      <p:sp>
        <p:nvSpPr>
          <p:cNvPr id="5" name="Footer Placeholder 4"/>
          <p:cNvSpPr>
            <a:spLocks noGrp="1"/>
          </p:cNvSpPr>
          <p:nvPr>
            <p:ph type="ftr" sz="quarter" idx="11"/>
          </p:nvPr>
        </p:nvSpPr>
        <p:spPr/>
        <p:txBody>
          <a:bodyPr/>
          <a:lstStyle/>
          <a:p>
            <a:endParaRPr lang="en-GB"/>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E3C3F6D-2876-4DB0-BC16-097EADBA5B50}" type="slidenum">
              <a:rPr lang="en-GB" smtClean="0"/>
              <a:t>‹#›</a:t>
            </a:fld>
            <a:endParaRPr lang="en-GB"/>
          </a:p>
        </p:txBody>
      </p:sp>
    </p:spTree>
    <p:extLst>
      <p:ext uri="{BB962C8B-B14F-4D97-AF65-F5344CB8AC3E}">
        <p14:creationId xmlns:p14="http://schemas.microsoft.com/office/powerpoint/2010/main" val="907285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BDE128-54F6-4906-BF25-C1C399D4AC5F}" type="datetimeFigureOut">
              <a:rPr lang="en-GB" smtClean="0"/>
              <a:t>18/01/2019</a:t>
            </a:fld>
            <a:endParaRPr lang="en-GB"/>
          </a:p>
        </p:txBody>
      </p:sp>
      <p:sp>
        <p:nvSpPr>
          <p:cNvPr id="5" name="Footer Placeholder 4"/>
          <p:cNvSpPr>
            <a:spLocks noGrp="1"/>
          </p:cNvSpPr>
          <p:nvPr>
            <p:ph type="ftr" sz="quarter" idx="11"/>
          </p:nvPr>
        </p:nvSpPr>
        <p:spPr/>
        <p:txBody>
          <a:bodyPr/>
          <a:lstStyle/>
          <a:p>
            <a:endParaRPr lang="en-GB"/>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E3C3F6D-2876-4DB0-BC16-097EADBA5B50}" type="slidenum">
              <a:rPr lang="en-GB" smtClean="0"/>
              <a:t>‹#›</a:t>
            </a:fld>
            <a:endParaRPr lang="en-GB"/>
          </a:p>
        </p:txBody>
      </p:sp>
    </p:spTree>
    <p:extLst>
      <p:ext uri="{BB962C8B-B14F-4D97-AF65-F5344CB8AC3E}">
        <p14:creationId xmlns:p14="http://schemas.microsoft.com/office/powerpoint/2010/main" val="1130012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3BDE128-54F6-4906-BF25-C1C399D4AC5F}" type="datetimeFigureOut">
              <a:rPr lang="en-GB" smtClean="0"/>
              <a:t>18/01/2019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E3C3F6D-2876-4DB0-BC16-097EADBA5B50}" type="slidenum">
              <a:rPr lang="en-GB" smtClean="0"/>
              <a:t>‹#›</a:t>
            </a:fld>
            <a:endParaRPr lang="en-GB"/>
          </a:p>
        </p:txBody>
      </p:sp>
    </p:spTree>
    <p:extLst>
      <p:ext uri="{BB962C8B-B14F-4D97-AF65-F5344CB8AC3E}">
        <p14:creationId xmlns:p14="http://schemas.microsoft.com/office/powerpoint/2010/main" val="1800023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3BDE128-54F6-4906-BF25-C1C399D4AC5F}" type="datetimeFigureOut">
              <a:rPr lang="en-GB" smtClean="0"/>
              <a:t>18/01/2019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E3C3F6D-2876-4DB0-BC16-097EADBA5B50}" type="slidenum">
              <a:rPr lang="en-GB" smtClean="0"/>
              <a:t>‹#›</a:t>
            </a:fld>
            <a:endParaRPr lang="en-GB"/>
          </a:p>
        </p:txBody>
      </p:sp>
    </p:spTree>
    <p:extLst>
      <p:ext uri="{BB962C8B-B14F-4D97-AF65-F5344CB8AC3E}">
        <p14:creationId xmlns:p14="http://schemas.microsoft.com/office/powerpoint/2010/main" val="3552344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BDE128-54F6-4906-BF25-C1C399D4AC5F}" type="datetimeFigureOut">
              <a:rPr lang="en-GB" smtClean="0"/>
              <a:t>18/01/2019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3C3F6D-2876-4DB0-BC16-097EADBA5B50}" type="slidenum">
              <a:rPr lang="en-GB" smtClean="0"/>
              <a:t>‹#›</a:t>
            </a:fld>
            <a:endParaRPr lang="en-GB"/>
          </a:p>
        </p:txBody>
      </p:sp>
    </p:spTree>
    <p:extLst>
      <p:ext uri="{BB962C8B-B14F-4D97-AF65-F5344CB8AC3E}">
        <p14:creationId xmlns:p14="http://schemas.microsoft.com/office/powerpoint/2010/main" val="4169800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BDE128-54F6-4906-BF25-C1C399D4AC5F}" type="datetimeFigureOut">
              <a:rPr lang="en-GB" smtClean="0"/>
              <a:t>18/01/2019</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E3C3F6D-2876-4DB0-BC16-097EADBA5B50}" type="slidenum">
              <a:rPr lang="en-GB" smtClean="0"/>
              <a:t>‹#›</a:t>
            </a:fld>
            <a:endParaRPr lang="en-GB"/>
          </a:p>
        </p:txBody>
      </p:sp>
    </p:spTree>
    <p:extLst>
      <p:ext uri="{BB962C8B-B14F-4D97-AF65-F5344CB8AC3E}">
        <p14:creationId xmlns:p14="http://schemas.microsoft.com/office/powerpoint/2010/main" val="3137551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BDE128-54F6-4906-BF25-C1C399D4AC5F}" type="datetimeFigureOut">
              <a:rPr lang="en-GB" smtClean="0"/>
              <a:t>18/01/2019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3C3F6D-2876-4DB0-BC16-097EADBA5B50}" type="slidenum">
              <a:rPr lang="en-GB" smtClean="0"/>
              <a:t>‹#›</a:t>
            </a:fld>
            <a:endParaRPr lang="en-GB"/>
          </a:p>
        </p:txBody>
      </p:sp>
    </p:spTree>
    <p:extLst>
      <p:ext uri="{BB962C8B-B14F-4D97-AF65-F5344CB8AC3E}">
        <p14:creationId xmlns:p14="http://schemas.microsoft.com/office/powerpoint/2010/main" val="2552434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BDE128-54F6-4906-BF25-C1C399D4AC5F}" type="datetimeFigureOut">
              <a:rPr lang="en-GB" smtClean="0"/>
              <a:t>18/01/2019</a:t>
            </a:fld>
            <a:endParaRPr lang="en-GB"/>
          </a:p>
        </p:txBody>
      </p:sp>
      <p:sp>
        <p:nvSpPr>
          <p:cNvPr id="5" name="Footer Placeholder 4"/>
          <p:cNvSpPr>
            <a:spLocks noGrp="1"/>
          </p:cNvSpPr>
          <p:nvPr>
            <p:ph type="ftr" sz="quarter" idx="11"/>
          </p:nvPr>
        </p:nvSpPr>
        <p:spPr/>
        <p:txBody>
          <a:bodyPr/>
          <a:lstStyle/>
          <a:p>
            <a:endParaRPr lang="en-GB"/>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E3C3F6D-2876-4DB0-BC16-097EADBA5B50}" type="slidenum">
              <a:rPr lang="en-GB" smtClean="0"/>
              <a:t>‹#›</a:t>
            </a:fld>
            <a:endParaRPr lang="en-GB"/>
          </a:p>
        </p:txBody>
      </p:sp>
    </p:spTree>
    <p:extLst>
      <p:ext uri="{BB962C8B-B14F-4D97-AF65-F5344CB8AC3E}">
        <p14:creationId xmlns:p14="http://schemas.microsoft.com/office/powerpoint/2010/main" val="3932824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3BDE128-54F6-4906-BF25-C1C399D4AC5F}" type="datetimeFigureOut">
              <a:rPr lang="en-GB" smtClean="0"/>
              <a:t>18/01/2019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E3C3F6D-2876-4DB0-BC16-097EADBA5B50}" type="slidenum">
              <a:rPr lang="en-GB" smtClean="0"/>
              <a:t>‹#›</a:t>
            </a:fld>
            <a:endParaRPr lang="en-GB"/>
          </a:p>
        </p:txBody>
      </p:sp>
    </p:spTree>
    <p:extLst>
      <p:ext uri="{BB962C8B-B14F-4D97-AF65-F5344CB8AC3E}">
        <p14:creationId xmlns:p14="http://schemas.microsoft.com/office/powerpoint/2010/main" val="856546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3BDE128-54F6-4906-BF25-C1C399D4AC5F}" type="datetimeFigureOut">
              <a:rPr lang="en-GB" smtClean="0"/>
              <a:t>18/01/2019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E3C3F6D-2876-4DB0-BC16-097EADBA5B50}" type="slidenum">
              <a:rPr lang="en-GB" smtClean="0"/>
              <a:t>‹#›</a:t>
            </a:fld>
            <a:endParaRPr lang="en-GB"/>
          </a:p>
        </p:txBody>
      </p:sp>
    </p:spTree>
    <p:extLst>
      <p:ext uri="{BB962C8B-B14F-4D97-AF65-F5344CB8AC3E}">
        <p14:creationId xmlns:p14="http://schemas.microsoft.com/office/powerpoint/2010/main" val="2111424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BDE128-54F6-4906-BF25-C1C399D4AC5F}" type="datetimeFigureOut">
              <a:rPr lang="en-GB" smtClean="0"/>
              <a:t>18/01/2019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E3C3F6D-2876-4DB0-BC16-097EADBA5B50}" type="slidenum">
              <a:rPr lang="en-GB" smtClean="0"/>
              <a:t>‹#›</a:t>
            </a:fld>
            <a:endParaRPr lang="en-GB"/>
          </a:p>
        </p:txBody>
      </p:sp>
    </p:spTree>
    <p:extLst>
      <p:ext uri="{BB962C8B-B14F-4D97-AF65-F5344CB8AC3E}">
        <p14:creationId xmlns:p14="http://schemas.microsoft.com/office/powerpoint/2010/main" val="1070420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BDE128-54F6-4906-BF25-C1C399D4AC5F}" type="datetimeFigureOut">
              <a:rPr lang="en-GB" smtClean="0"/>
              <a:t>18/01/2019</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E3C3F6D-2876-4DB0-BC16-097EADBA5B50}" type="slidenum">
              <a:rPr lang="en-GB" smtClean="0"/>
              <a:t>‹#›</a:t>
            </a:fld>
            <a:endParaRPr lang="en-GB"/>
          </a:p>
        </p:txBody>
      </p:sp>
    </p:spTree>
    <p:extLst>
      <p:ext uri="{BB962C8B-B14F-4D97-AF65-F5344CB8AC3E}">
        <p14:creationId xmlns:p14="http://schemas.microsoft.com/office/powerpoint/2010/main" val="521224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BDE128-54F6-4906-BF25-C1C399D4AC5F}" type="datetimeFigureOut">
              <a:rPr lang="en-GB" smtClean="0"/>
              <a:t>18/01/2019</a:t>
            </a:fld>
            <a:endParaRPr lang="en-GB"/>
          </a:p>
        </p:txBody>
      </p:sp>
      <p:sp>
        <p:nvSpPr>
          <p:cNvPr id="6" name="Footer Placeholder 5"/>
          <p:cNvSpPr>
            <a:spLocks noGrp="1"/>
          </p:cNvSpPr>
          <p:nvPr>
            <p:ph type="ftr" sz="quarter" idx="11"/>
          </p:nvPr>
        </p:nvSpPr>
        <p:spPr/>
        <p:txBody>
          <a:bodyPr/>
          <a:lstStyle/>
          <a:p>
            <a:endParaRPr lang="en-GB"/>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E3C3F6D-2876-4DB0-BC16-097EADBA5B50}" type="slidenum">
              <a:rPr lang="en-GB" smtClean="0"/>
              <a:t>‹#›</a:t>
            </a:fld>
            <a:endParaRPr lang="en-GB"/>
          </a:p>
        </p:txBody>
      </p:sp>
    </p:spTree>
    <p:extLst>
      <p:ext uri="{BB962C8B-B14F-4D97-AF65-F5344CB8AC3E}">
        <p14:creationId xmlns:p14="http://schemas.microsoft.com/office/powerpoint/2010/main" val="1245215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BDE128-54F6-4906-BF25-C1C399D4AC5F}" type="datetimeFigureOut">
              <a:rPr lang="en-GB" smtClean="0"/>
              <a:t>18/01/2019</a:t>
            </a:fld>
            <a:endParaRPr lang="en-GB"/>
          </a:p>
        </p:txBody>
      </p:sp>
      <p:sp>
        <p:nvSpPr>
          <p:cNvPr id="6" name="Footer Placeholder 5"/>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E3C3F6D-2876-4DB0-BC16-097EADBA5B50}" type="slidenum">
              <a:rPr lang="en-GB" smtClean="0"/>
              <a:t>‹#›</a:t>
            </a:fld>
            <a:endParaRPr lang="en-GB"/>
          </a:p>
        </p:txBody>
      </p:sp>
    </p:spTree>
    <p:extLst>
      <p:ext uri="{BB962C8B-B14F-4D97-AF65-F5344CB8AC3E}">
        <p14:creationId xmlns:p14="http://schemas.microsoft.com/office/powerpoint/2010/main" val="3171664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3BDE128-54F6-4906-BF25-C1C399D4AC5F}" type="datetimeFigureOut">
              <a:rPr lang="en-GB" smtClean="0"/>
              <a:t>18/01/2019</a:t>
            </a:fld>
            <a:endParaRPr lang="en-GB"/>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GB"/>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1E3C3F6D-2876-4DB0-BC16-097EADBA5B50}" type="slidenum">
              <a:rPr lang="en-GB" smtClean="0"/>
              <a:t>‹#›</a:t>
            </a:fld>
            <a:endParaRPr lang="en-GB"/>
          </a:p>
        </p:txBody>
      </p:sp>
    </p:spTree>
    <p:extLst>
      <p:ext uri="{BB962C8B-B14F-4D97-AF65-F5344CB8AC3E}">
        <p14:creationId xmlns:p14="http://schemas.microsoft.com/office/powerpoint/2010/main" val="1030583112"/>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Introduction to object oriented database systems</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210400087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Encapsulation: </a:t>
            </a:r>
            <a:r>
              <a:rPr lang="en-GB" i="1" dirty="0"/>
              <a:t>Thou shalt encapsulate thine objects</a:t>
            </a:r>
            <a:r>
              <a:rPr lang="en-GB" b="1" dirty="0"/>
              <a:t/>
            </a:r>
            <a:br>
              <a:rPr lang="en-GB" b="1" dirty="0"/>
            </a:br>
            <a:endParaRPr lang="en-GB" dirty="0"/>
          </a:p>
        </p:txBody>
      </p:sp>
      <p:sp>
        <p:nvSpPr>
          <p:cNvPr id="3" name="Content Placeholder 2"/>
          <p:cNvSpPr>
            <a:spLocks noGrp="1"/>
          </p:cNvSpPr>
          <p:nvPr>
            <p:ph idx="1"/>
          </p:nvPr>
        </p:nvSpPr>
        <p:spPr/>
        <p:txBody>
          <a:bodyPr>
            <a:normAutofit fontScale="92500" lnSpcReduction="10000"/>
          </a:bodyPr>
          <a:lstStyle/>
          <a:p>
            <a:r>
              <a:rPr lang="en-GB" dirty="0"/>
              <a:t>The idea of encapsulation comes from </a:t>
            </a:r>
          </a:p>
          <a:p>
            <a:pPr marL="971550" lvl="1" indent="-514350">
              <a:buFont typeface="+mj-lt"/>
              <a:buAutoNum type="romanLcPeriod"/>
            </a:pPr>
            <a:r>
              <a:rPr lang="en-GB" dirty="0" smtClean="0"/>
              <a:t>the </a:t>
            </a:r>
            <a:r>
              <a:rPr lang="en-GB" dirty="0"/>
              <a:t>need to cleanly distinguish between the specification and the implementation of an operation and </a:t>
            </a:r>
            <a:endParaRPr lang="en-GB" dirty="0" smtClean="0"/>
          </a:p>
          <a:p>
            <a:pPr marL="971550" lvl="1" indent="-514350">
              <a:buFont typeface="+mj-lt"/>
              <a:buAutoNum type="romanLcPeriod"/>
            </a:pPr>
            <a:r>
              <a:rPr lang="en-GB" dirty="0" smtClean="0"/>
              <a:t> </a:t>
            </a:r>
            <a:r>
              <a:rPr lang="en-GB" dirty="0"/>
              <a:t>the need for modularity. </a:t>
            </a:r>
            <a:endParaRPr lang="en-GB" dirty="0" smtClean="0"/>
          </a:p>
          <a:p>
            <a:r>
              <a:rPr lang="en-GB" dirty="0"/>
              <a:t>Modularity is necessary to structure complex applications designed and implemented by a team of programmers. It is also necessary as a tool for protection and authorization</a:t>
            </a:r>
            <a:r>
              <a:rPr lang="en-GB" dirty="0" smtClean="0"/>
              <a:t>.</a:t>
            </a:r>
          </a:p>
          <a:p>
            <a:r>
              <a:rPr lang="en-GB" dirty="0"/>
              <a:t>The idea of encapsulation in programming languages comes from abstract data types. In this view, an object has an interface part and an implementation part. The interface part is the specification of the set of operations that can be performed on the object. It is the only visible part of the object.</a:t>
            </a:r>
          </a:p>
        </p:txBody>
      </p:sp>
    </p:spTree>
    <p:extLst>
      <p:ext uri="{BB962C8B-B14F-4D97-AF65-F5344CB8AC3E}">
        <p14:creationId xmlns:p14="http://schemas.microsoft.com/office/powerpoint/2010/main" val="16453046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Encapsulation…</a:t>
            </a:r>
            <a:endParaRPr lang="en-GB" dirty="0"/>
          </a:p>
        </p:txBody>
      </p:sp>
      <p:sp>
        <p:nvSpPr>
          <p:cNvPr id="3" name="Content Placeholder 2"/>
          <p:cNvSpPr>
            <a:spLocks noGrp="1"/>
          </p:cNvSpPr>
          <p:nvPr>
            <p:ph idx="1"/>
          </p:nvPr>
        </p:nvSpPr>
        <p:spPr/>
        <p:txBody>
          <a:bodyPr/>
          <a:lstStyle/>
          <a:p>
            <a:r>
              <a:rPr lang="en-GB" dirty="0"/>
              <a:t>The implementation part has a data part and a procedural part. The data part is the representation or state of the object and the procedure part describes, in some programming language, the implementation of each operation</a:t>
            </a:r>
            <a:r>
              <a:rPr lang="en-GB" dirty="0" smtClean="0"/>
              <a:t>.</a:t>
            </a:r>
          </a:p>
          <a:p>
            <a:r>
              <a:rPr lang="en-GB" dirty="0"/>
              <a:t>The database translation of the principle is that an object encapsulates both program and data. In the database world, it is not clear whether the structural part of the type is or is not part of the interface (this depends on the system), while in the programming language world, the data structure is clearly part of the implementation and not of the interface.</a:t>
            </a:r>
          </a:p>
        </p:txBody>
      </p:sp>
    </p:spTree>
    <p:extLst>
      <p:ext uri="{BB962C8B-B14F-4D97-AF65-F5344CB8AC3E}">
        <p14:creationId xmlns:p14="http://schemas.microsoft.com/office/powerpoint/2010/main" val="12577681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Encapsulation example</a:t>
            </a:r>
            <a:endParaRPr lang="en-GB" dirty="0"/>
          </a:p>
        </p:txBody>
      </p:sp>
      <p:sp>
        <p:nvSpPr>
          <p:cNvPr id="3" name="Content Placeholder 2"/>
          <p:cNvSpPr>
            <a:spLocks noGrp="1"/>
          </p:cNvSpPr>
          <p:nvPr>
            <p:ph idx="1"/>
          </p:nvPr>
        </p:nvSpPr>
        <p:spPr/>
        <p:txBody>
          <a:bodyPr/>
          <a:lstStyle/>
          <a:p>
            <a:r>
              <a:rPr lang="en-GB" dirty="0"/>
              <a:t>Consider, for instance, an Employee</a:t>
            </a:r>
            <a:r>
              <a:rPr lang="en-GB" dirty="0" smtClean="0"/>
              <a:t>.</a:t>
            </a:r>
          </a:p>
          <a:p>
            <a:r>
              <a:rPr lang="en-GB" dirty="0"/>
              <a:t>In a relational system, an employee is represented by some tuple. It is queried using a relational language and, later, an application programmer writes programs to update this record such as to raise an Employee's salary or to fire an Employee</a:t>
            </a:r>
            <a:r>
              <a:rPr lang="en-GB" dirty="0" smtClean="0"/>
              <a:t>.</a:t>
            </a:r>
          </a:p>
          <a:p>
            <a:r>
              <a:rPr lang="en-GB" dirty="0"/>
              <a:t>Thus, in this approach, there is a sharp distinction between program and data, and between the query language (for </a:t>
            </a:r>
            <a:r>
              <a:rPr lang="en-GB" i="1" dirty="0"/>
              <a:t>ad hoc</a:t>
            </a:r>
            <a:r>
              <a:rPr lang="en-GB" dirty="0"/>
              <a:t> queries) and the programming language (for application programs).</a:t>
            </a:r>
          </a:p>
        </p:txBody>
      </p:sp>
    </p:spTree>
    <p:extLst>
      <p:ext uri="{BB962C8B-B14F-4D97-AF65-F5344CB8AC3E}">
        <p14:creationId xmlns:p14="http://schemas.microsoft.com/office/powerpoint/2010/main" val="16044019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GB" dirty="0"/>
          </a:p>
        </p:txBody>
      </p:sp>
      <p:sp>
        <p:nvSpPr>
          <p:cNvPr id="3" name="Content Placeholder 2"/>
          <p:cNvSpPr>
            <a:spLocks noGrp="1"/>
          </p:cNvSpPr>
          <p:nvPr>
            <p:ph idx="1"/>
          </p:nvPr>
        </p:nvSpPr>
        <p:spPr/>
        <p:txBody>
          <a:bodyPr>
            <a:normAutofit lnSpcReduction="10000"/>
          </a:bodyPr>
          <a:lstStyle/>
          <a:p>
            <a:r>
              <a:rPr lang="en-GB" dirty="0"/>
              <a:t>In an object-oriented system, we define the Employee as an object that has a data part (probably very similar to the record that was defined for the relational system) and an operation part, which consists of the </a:t>
            </a:r>
            <a:r>
              <a:rPr lang="en-GB" i="1" dirty="0"/>
              <a:t>raise</a:t>
            </a:r>
            <a:r>
              <a:rPr lang="en-GB" dirty="0"/>
              <a:t> and </a:t>
            </a:r>
            <a:r>
              <a:rPr lang="en-GB" i="1" dirty="0"/>
              <a:t>fire</a:t>
            </a:r>
            <a:r>
              <a:rPr lang="en-GB" dirty="0"/>
              <a:t> operations and other operations to access the Employee data. When storing a set of Employees, both the data and the operations are stored in the database</a:t>
            </a:r>
            <a:r>
              <a:rPr lang="en-GB" dirty="0" smtClean="0"/>
              <a:t>.</a:t>
            </a:r>
          </a:p>
          <a:p>
            <a:r>
              <a:rPr lang="en-GB" dirty="0"/>
              <a:t>Thus, there is a single model for data and operations, and information can be hidden. No operations, outside those specified in the interface, can be performed. This restriction holds for both update and retrieval operations</a:t>
            </a:r>
            <a:r>
              <a:rPr lang="en-GB" dirty="0" smtClean="0"/>
              <a:t>.</a:t>
            </a:r>
          </a:p>
          <a:p>
            <a:r>
              <a:rPr lang="en-GB" dirty="0"/>
              <a:t> proper encapsulation is obtained when only the operations are visible and the data and the implementation of the operations are hidden in the objects.</a:t>
            </a:r>
          </a:p>
        </p:txBody>
      </p:sp>
    </p:spTree>
    <p:extLst>
      <p:ext uri="{BB962C8B-B14F-4D97-AF65-F5344CB8AC3E}">
        <p14:creationId xmlns:p14="http://schemas.microsoft.com/office/powerpoint/2010/main" val="10211495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and Classes: </a:t>
            </a:r>
            <a:r>
              <a:rPr lang="en-GB" i="1" dirty="0"/>
              <a:t>Thou shalt support types or classes</a:t>
            </a:r>
            <a:endParaRPr lang="en-GB" dirty="0"/>
          </a:p>
        </p:txBody>
      </p:sp>
      <p:sp>
        <p:nvSpPr>
          <p:cNvPr id="3" name="Content Placeholder 2"/>
          <p:cNvSpPr>
            <a:spLocks noGrp="1"/>
          </p:cNvSpPr>
          <p:nvPr>
            <p:ph idx="1"/>
          </p:nvPr>
        </p:nvSpPr>
        <p:spPr/>
        <p:txBody>
          <a:bodyPr/>
          <a:lstStyle/>
          <a:p>
            <a:r>
              <a:rPr lang="en-GB" dirty="0"/>
              <a:t>A </a:t>
            </a:r>
            <a:r>
              <a:rPr lang="en-GB" i="1" dirty="0"/>
              <a:t>type</a:t>
            </a:r>
            <a:r>
              <a:rPr lang="en-GB" dirty="0"/>
              <a:t>, in an object-oriented system, summarizes the common features of a set of objects with the same characteristics. It corresponds to the notion of an abstract data type. It has two parts: the interface and the implementation (or implementations</a:t>
            </a:r>
            <a:r>
              <a:rPr lang="en-GB" dirty="0" smtClean="0"/>
              <a:t>).</a:t>
            </a:r>
          </a:p>
          <a:p>
            <a:r>
              <a:rPr lang="en-GB" dirty="0"/>
              <a:t>Only the interface part is visible to the users of the type, the implementation of the object is seen only by the type designer. The interface consists of a list of operations together with their signatures (i.e., the type of the input parameters and the type of the result</a:t>
            </a:r>
            <a:r>
              <a:rPr lang="en-GB" dirty="0" smtClean="0"/>
              <a:t>).</a:t>
            </a:r>
          </a:p>
          <a:p>
            <a:r>
              <a:rPr lang="en-GB" dirty="0"/>
              <a:t> types are mainly used </a:t>
            </a:r>
            <a:r>
              <a:rPr lang="en-GB" i="1" dirty="0"/>
              <a:t>at compile time</a:t>
            </a:r>
            <a:r>
              <a:rPr lang="en-GB" dirty="0"/>
              <a:t> to check the correctness of the programs.</a:t>
            </a:r>
          </a:p>
        </p:txBody>
      </p:sp>
    </p:spTree>
    <p:extLst>
      <p:ext uri="{BB962C8B-B14F-4D97-AF65-F5344CB8AC3E}">
        <p14:creationId xmlns:p14="http://schemas.microsoft.com/office/powerpoint/2010/main" val="168949522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and classes…</a:t>
            </a:r>
            <a:endParaRPr lang="en-GB" dirty="0"/>
          </a:p>
        </p:txBody>
      </p:sp>
      <p:sp>
        <p:nvSpPr>
          <p:cNvPr id="3" name="Content Placeholder 2"/>
          <p:cNvSpPr>
            <a:spLocks noGrp="1"/>
          </p:cNvSpPr>
          <p:nvPr>
            <p:ph idx="1"/>
          </p:nvPr>
        </p:nvSpPr>
        <p:spPr/>
        <p:txBody>
          <a:bodyPr/>
          <a:lstStyle/>
          <a:p>
            <a:r>
              <a:rPr lang="en-GB" dirty="0"/>
              <a:t>The notion of </a:t>
            </a:r>
            <a:r>
              <a:rPr lang="en-GB" i="1" dirty="0"/>
              <a:t>class</a:t>
            </a:r>
            <a:r>
              <a:rPr lang="en-GB" dirty="0"/>
              <a:t> is different from that of type. Its specification is the same as that of a type, but it is more of a run-time notion. It contains two aspects: an object factory and an object warehouse</a:t>
            </a:r>
            <a:r>
              <a:rPr lang="en-GB" dirty="0" smtClean="0"/>
              <a:t>.</a:t>
            </a:r>
          </a:p>
          <a:p>
            <a:r>
              <a:rPr lang="en-GB" dirty="0"/>
              <a:t>The object factory can be used to create new objects, by performing the operation </a:t>
            </a:r>
            <a:r>
              <a:rPr lang="en-GB" i="1" dirty="0"/>
              <a:t>new</a:t>
            </a:r>
            <a:r>
              <a:rPr lang="en-GB" dirty="0"/>
              <a:t> on the </a:t>
            </a:r>
            <a:r>
              <a:rPr lang="en-GB" dirty="0" smtClean="0"/>
              <a:t>class</a:t>
            </a:r>
          </a:p>
          <a:p>
            <a:r>
              <a:rPr lang="en-GB" dirty="0"/>
              <a:t>The object warehouse means that attached to the class is its extension, i.e., the set of objects that are instances of the class.</a:t>
            </a:r>
          </a:p>
        </p:txBody>
      </p:sp>
    </p:spTree>
    <p:extLst>
      <p:ext uri="{BB962C8B-B14F-4D97-AF65-F5344CB8AC3E}">
        <p14:creationId xmlns:p14="http://schemas.microsoft.com/office/powerpoint/2010/main" val="338008134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Class or Type </a:t>
            </a:r>
            <a:r>
              <a:rPr lang="en-GB" b="1" dirty="0" smtClean="0"/>
              <a:t>Hierarchies: </a:t>
            </a:r>
            <a:r>
              <a:rPr lang="en-GB" i="1" dirty="0"/>
              <a:t>Thine classes or types shalt inherit from their ancestors</a:t>
            </a:r>
            <a:r>
              <a:rPr lang="en-GB" b="1" dirty="0"/>
              <a:t/>
            </a:r>
            <a:br>
              <a:rPr lang="en-GB" b="1" dirty="0"/>
            </a:br>
            <a:endParaRPr lang="en-GB" dirty="0"/>
          </a:p>
        </p:txBody>
      </p:sp>
      <p:sp>
        <p:nvSpPr>
          <p:cNvPr id="3" name="Content Placeholder 2"/>
          <p:cNvSpPr>
            <a:spLocks noGrp="1"/>
          </p:cNvSpPr>
          <p:nvPr>
            <p:ph idx="1"/>
          </p:nvPr>
        </p:nvSpPr>
        <p:spPr/>
        <p:txBody>
          <a:bodyPr>
            <a:normAutofit/>
          </a:bodyPr>
          <a:lstStyle/>
          <a:p>
            <a:r>
              <a:rPr lang="en-GB" dirty="0"/>
              <a:t>Inheritance has two advantages: it is a powerful </a:t>
            </a:r>
            <a:r>
              <a:rPr lang="en-GB" dirty="0" err="1"/>
              <a:t>modeling</a:t>
            </a:r>
            <a:r>
              <a:rPr lang="en-GB" dirty="0"/>
              <a:t> tool, because it gives a concise and precise description of the world and it helps in factoring out shared specifications and implementations in applications</a:t>
            </a:r>
            <a:r>
              <a:rPr lang="en-GB" dirty="0" smtClean="0"/>
              <a:t>.</a:t>
            </a:r>
          </a:p>
          <a:p>
            <a:r>
              <a:rPr lang="en-GB" dirty="0"/>
              <a:t>An example will help illustrate the interest in having the system provide an inheritance mechanism. Assume that we have Employees and Students. Each Employee has a name, an age above 18 and a salary, he or she can die, get married and be paid (how dull is the life of the Employee!). Each Student has an age, a name and a set of grades. He or she can die, get married and have his or her GPA computed.</a:t>
            </a:r>
          </a:p>
        </p:txBody>
      </p:sp>
    </p:spTree>
    <p:extLst>
      <p:ext uri="{BB962C8B-B14F-4D97-AF65-F5344CB8AC3E}">
        <p14:creationId xmlns:p14="http://schemas.microsoft.com/office/powerpoint/2010/main" val="4562198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Inheritance…</a:t>
            </a:r>
            <a:endParaRPr lang="en-GB" dirty="0"/>
          </a:p>
        </p:txBody>
      </p:sp>
      <p:sp>
        <p:nvSpPr>
          <p:cNvPr id="3" name="Content Placeholder 2"/>
          <p:cNvSpPr>
            <a:spLocks noGrp="1"/>
          </p:cNvSpPr>
          <p:nvPr>
            <p:ph idx="1"/>
          </p:nvPr>
        </p:nvSpPr>
        <p:spPr/>
        <p:txBody>
          <a:bodyPr>
            <a:normAutofit/>
          </a:bodyPr>
          <a:lstStyle/>
          <a:p>
            <a:r>
              <a:rPr lang="en-GB" dirty="0"/>
              <a:t>In a relational system, the data base designer defines a relation for Employee, a relation for Student, writes the code for the </a:t>
            </a:r>
            <a:r>
              <a:rPr lang="en-GB" i="1" dirty="0"/>
              <a:t>die, marry</a:t>
            </a:r>
            <a:r>
              <a:rPr lang="en-GB" dirty="0"/>
              <a:t> and </a:t>
            </a:r>
            <a:r>
              <a:rPr lang="en-GB" i="1" dirty="0"/>
              <a:t>pay</a:t>
            </a:r>
            <a:r>
              <a:rPr lang="en-GB" dirty="0"/>
              <a:t> operations on the Employee relation, and writes the code for the </a:t>
            </a:r>
            <a:r>
              <a:rPr lang="en-GB" i="1" dirty="0"/>
              <a:t>die, marry</a:t>
            </a:r>
            <a:r>
              <a:rPr lang="en-GB" dirty="0"/>
              <a:t> and </a:t>
            </a:r>
            <a:r>
              <a:rPr lang="en-GB" i="1" dirty="0"/>
              <a:t>GPA computation</a:t>
            </a:r>
            <a:r>
              <a:rPr lang="en-GB" dirty="0"/>
              <a:t> for the Student relation. Thus, </a:t>
            </a:r>
            <a:r>
              <a:rPr lang="en-GB" dirty="0" smtClean="0"/>
              <a:t>the </a:t>
            </a:r>
            <a:r>
              <a:rPr lang="en-GB" dirty="0"/>
              <a:t>application programmer writes six programs</a:t>
            </a:r>
            <a:r>
              <a:rPr lang="en-GB" dirty="0" smtClean="0"/>
              <a:t>.</a:t>
            </a:r>
          </a:p>
          <a:p>
            <a:r>
              <a:rPr lang="en-GB" dirty="0"/>
              <a:t>In an object-oriented system, using the inheritance property, we recognize that Employees and Students are Persons; thus, they have something in common (the fact of being a Person), and they also have something specific. We introduce a type Person, which has attributes </a:t>
            </a:r>
            <a:r>
              <a:rPr lang="en-GB" i="1" dirty="0"/>
              <a:t>name</a:t>
            </a:r>
            <a:r>
              <a:rPr lang="en-GB" dirty="0"/>
              <a:t> and </a:t>
            </a:r>
            <a:r>
              <a:rPr lang="en-GB" i="1" dirty="0"/>
              <a:t>age</a:t>
            </a:r>
            <a:r>
              <a:rPr lang="en-GB" dirty="0"/>
              <a:t> and we write the operations </a:t>
            </a:r>
            <a:r>
              <a:rPr lang="en-GB" i="1" dirty="0"/>
              <a:t>die</a:t>
            </a:r>
            <a:r>
              <a:rPr lang="en-GB" dirty="0"/>
              <a:t> and </a:t>
            </a:r>
            <a:r>
              <a:rPr lang="en-GB" i="1" dirty="0"/>
              <a:t>marry</a:t>
            </a:r>
            <a:r>
              <a:rPr lang="en-GB" dirty="0"/>
              <a:t> for this </a:t>
            </a:r>
            <a:r>
              <a:rPr lang="en-GB" dirty="0" smtClean="0"/>
              <a:t>type</a:t>
            </a:r>
            <a:endParaRPr lang="en-GB" dirty="0"/>
          </a:p>
        </p:txBody>
      </p:sp>
    </p:spTree>
    <p:extLst>
      <p:ext uri="{BB962C8B-B14F-4D97-AF65-F5344CB8AC3E}">
        <p14:creationId xmlns:p14="http://schemas.microsoft.com/office/powerpoint/2010/main" val="335832874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Inheritance…</a:t>
            </a:r>
            <a:endParaRPr lang="en-GB" dirty="0"/>
          </a:p>
        </p:txBody>
      </p:sp>
      <p:sp>
        <p:nvSpPr>
          <p:cNvPr id="3" name="Content Placeholder 2"/>
          <p:cNvSpPr>
            <a:spLocks noGrp="1"/>
          </p:cNvSpPr>
          <p:nvPr>
            <p:ph idx="1"/>
          </p:nvPr>
        </p:nvSpPr>
        <p:spPr/>
        <p:txBody>
          <a:bodyPr/>
          <a:lstStyle/>
          <a:p>
            <a:r>
              <a:rPr lang="en-GB" dirty="0" smtClean="0"/>
              <a:t>. Then, we declare that Employees are special types of Persons, who inherit attributes and operations, and have a special attribute </a:t>
            </a:r>
            <a:r>
              <a:rPr lang="en-GB" i="1" dirty="0" smtClean="0"/>
              <a:t>salary</a:t>
            </a:r>
            <a:r>
              <a:rPr lang="en-GB" dirty="0" smtClean="0"/>
              <a:t> and a special operation </a:t>
            </a:r>
            <a:r>
              <a:rPr lang="en-GB" i="1" dirty="0" smtClean="0"/>
              <a:t>pay</a:t>
            </a:r>
            <a:r>
              <a:rPr lang="en-GB" dirty="0" smtClean="0"/>
              <a:t>. Similarly, we declare that a Student is a special kind of Person, with a specific </a:t>
            </a:r>
            <a:r>
              <a:rPr lang="en-GB" i="1" dirty="0" smtClean="0"/>
              <a:t>set-of-grades</a:t>
            </a:r>
            <a:r>
              <a:rPr lang="en-GB" dirty="0" smtClean="0"/>
              <a:t> attribute and a special operation </a:t>
            </a:r>
            <a:r>
              <a:rPr lang="en-GB" i="1" dirty="0" smtClean="0"/>
              <a:t>GPA computation</a:t>
            </a:r>
            <a:r>
              <a:rPr lang="en-GB" dirty="0" smtClean="0"/>
              <a:t>.</a:t>
            </a:r>
          </a:p>
          <a:p>
            <a:endParaRPr lang="en-GB" dirty="0"/>
          </a:p>
        </p:txBody>
      </p:sp>
    </p:spTree>
    <p:extLst>
      <p:ext uri="{BB962C8B-B14F-4D97-AF65-F5344CB8AC3E}">
        <p14:creationId xmlns:p14="http://schemas.microsoft.com/office/powerpoint/2010/main" val="3200841493"/>
      </p:ext>
    </p:extLst>
  </p:cSld>
  <p:clrMapOvr>
    <a:masterClrMapping/>
  </p:clrMapOvr>
  <p:transition spd="slow">
    <p:wheel spokes="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Overriding, overloading and late </a:t>
            </a:r>
            <a:r>
              <a:rPr lang="en-GB" b="1" dirty="0" smtClean="0"/>
              <a:t>binding: </a:t>
            </a:r>
            <a:r>
              <a:rPr lang="en-GB" i="1" dirty="0"/>
              <a:t>Thou shalt not bind prematurely</a:t>
            </a:r>
            <a:r>
              <a:rPr lang="en-GB" b="1" dirty="0"/>
              <a:t/>
            </a:r>
            <a:br>
              <a:rPr lang="en-GB" b="1" dirty="0"/>
            </a:br>
            <a:endParaRPr lang="en-GB" dirty="0"/>
          </a:p>
        </p:txBody>
      </p:sp>
      <p:sp>
        <p:nvSpPr>
          <p:cNvPr id="3" name="Content Placeholder 2"/>
          <p:cNvSpPr>
            <a:spLocks noGrp="1"/>
          </p:cNvSpPr>
          <p:nvPr>
            <p:ph idx="1"/>
          </p:nvPr>
        </p:nvSpPr>
        <p:spPr/>
        <p:txBody>
          <a:bodyPr/>
          <a:lstStyle/>
          <a:p>
            <a:r>
              <a:rPr lang="en-GB" dirty="0"/>
              <a:t>In contrast to the previous example, there are cases where one wants to have the same name used for different operations. </a:t>
            </a:r>
            <a:endParaRPr lang="en-GB" dirty="0" smtClean="0"/>
          </a:p>
          <a:p>
            <a:r>
              <a:rPr lang="en-GB" dirty="0" smtClean="0"/>
              <a:t>Consider</a:t>
            </a:r>
            <a:r>
              <a:rPr lang="en-GB" dirty="0"/>
              <a:t>, for example, the </a:t>
            </a:r>
            <a:r>
              <a:rPr lang="en-GB" i="1" dirty="0"/>
              <a:t>display</a:t>
            </a:r>
            <a:r>
              <a:rPr lang="en-GB" dirty="0"/>
              <a:t> operation: it takes an object as input and displays it on the screen. Depending on the type of the object, we want to use different display mechanisms. </a:t>
            </a:r>
            <a:endParaRPr lang="en-GB" dirty="0" smtClean="0"/>
          </a:p>
          <a:p>
            <a:r>
              <a:rPr lang="en-GB" dirty="0" smtClean="0"/>
              <a:t>If </a:t>
            </a:r>
            <a:r>
              <a:rPr lang="en-GB" dirty="0"/>
              <a:t>the object is a picture, we want it to appear on the screen. If the object is a person, we want some form of a tuple printed. Finally, if the object is a graph, we will want its graphical representation.</a:t>
            </a:r>
          </a:p>
        </p:txBody>
      </p:sp>
    </p:spTree>
    <p:extLst>
      <p:ext uri="{BB962C8B-B14F-4D97-AF65-F5344CB8AC3E}">
        <p14:creationId xmlns:p14="http://schemas.microsoft.com/office/powerpoint/2010/main" val="3749638293"/>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Difference between RDBMS AND OODBMS</a:t>
            </a:r>
            <a:endParaRPr lang="en-GB" dirty="0"/>
          </a:p>
        </p:txBody>
      </p:sp>
      <p:sp>
        <p:nvSpPr>
          <p:cNvPr id="3" name="Content Placeholder 2"/>
          <p:cNvSpPr>
            <a:spLocks noGrp="1"/>
          </p:cNvSpPr>
          <p:nvPr>
            <p:ph idx="1"/>
          </p:nvPr>
        </p:nvSpPr>
        <p:spPr/>
        <p:txBody>
          <a:bodyPr/>
          <a:lstStyle/>
          <a:p>
            <a:r>
              <a:rPr lang="en-GB" dirty="0"/>
              <a:t>RDBMS is a database management system that is based on the relational model introduced by E.F. </a:t>
            </a:r>
            <a:r>
              <a:rPr lang="en-GB" dirty="0" err="1"/>
              <a:t>Codd</a:t>
            </a:r>
            <a:r>
              <a:rPr lang="en-GB" dirty="0"/>
              <a:t>. OODBMS is a database management system in which the data is represented in the form of objects as used in object-oriented programming</a:t>
            </a:r>
            <a:r>
              <a:rPr lang="en-GB" dirty="0" smtClean="0"/>
              <a:t>.</a:t>
            </a:r>
          </a:p>
          <a:p>
            <a:r>
              <a:rPr lang="en-GB" dirty="0"/>
              <a:t>RDBMS is table-oriented while OODBMS is object-oriented</a:t>
            </a:r>
            <a:r>
              <a:rPr lang="en-GB" dirty="0" smtClean="0"/>
              <a:t>.</a:t>
            </a:r>
          </a:p>
          <a:p>
            <a:r>
              <a:rPr lang="en-GB" dirty="0"/>
              <a:t>OODBMS handles larger and complex data than RDBMS</a:t>
            </a:r>
            <a:r>
              <a:rPr lang="en-GB" dirty="0" smtClean="0"/>
              <a:t>.</a:t>
            </a:r>
          </a:p>
          <a:p>
            <a:r>
              <a:rPr lang="en-GB" dirty="0"/>
              <a:t>RDBMS is simple as it stores data in tables (columns and rows). The structure of data is complex in OODBMS because of involvement of different data types.</a:t>
            </a:r>
          </a:p>
        </p:txBody>
      </p:sp>
    </p:spTree>
    <p:extLst>
      <p:ext uri="{BB962C8B-B14F-4D97-AF65-F5344CB8AC3E}">
        <p14:creationId xmlns:p14="http://schemas.microsoft.com/office/powerpoint/2010/main" val="2421552436"/>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Overriding…</a:t>
            </a:r>
            <a:endParaRPr lang="en-GB" dirty="0"/>
          </a:p>
        </p:txBody>
      </p:sp>
      <p:sp>
        <p:nvSpPr>
          <p:cNvPr id="3" name="Content Placeholder 2"/>
          <p:cNvSpPr>
            <a:spLocks noGrp="1"/>
          </p:cNvSpPr>
          <p:nvPr>
            <p:ph idx="1"/>
          </p:nvPr>
        </p:nvSpPr>
        <p:spPr/>
        <p:txBody>
          <a:bodyPr/>
          <a:lstStyle/>
          <a:p>
            <a:r>
              <a:rPr lang="en-GB" dirty="0"/>
              <a:t>In an object-oriented system, we define the display operation at the object type level (the most general type in the system). Thus, display has a single name and can be used indifferently on graphs, persons and pictures</a:t>
            </a:r>
            <a:r>
              <a:rPr lang="en-GB" dirty="0" smtClean="0"/>
              <a:t>.</a:t>
            </a:r>
          </a:p>
          <a:p>
            <a:endParaRPr lang="en-GB" dirty="0"/>
          </a:p>
        </p:txBody>
      </p:sp>
    </p:spTree>
    <p:extLst>
      <p:ext uri="{BB962C8B-B14F-4D97-AF65-F5344CB8AC3E}">
        <p14:creationId xmlns:p14="http://schemas.microsoft.com/office/powerpoint/2010/main" val="1200739336"/>
      </p:ext>
    </p:extLst>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Computational </a:t>
            </a:r>
            <a:r>
              <a:rPr lang="en-GB" b="1" dirty="0" smtClean="0"/>
              <a:t>completeness: </a:t>
            </a:r>
            <a:r>
              <a:rPr lang="en-GB" i="1" dirty="0"/>
              <a:t>Thou shalt be computationally complete</a:t>
            </a:r>
            <a:r>
              <a:rPr lang="en-GB" b="1" dirty="0"/>
              <a:t/>
            </a:r>
            <a:br>
              <a:rPr lang="en-GB" b="1" dirty="0"/>
            </a:br>
            <a:endParaRPr lang="en-GB" dirty="0"/>
          </a:p>
        </p:txBody>
      </p:sp>
      <p:sp>
        <p:nvSpPr>
          <p:cNvPr id="3" name="Content Placeholder 2"/>
          <p:cNvSpPr>
            <a:spLocks noGrp="1"/>
          </p:cNvSpPr>
          <p:nvPr>
            <p:ph idx="1"/>
          </p:nvPr>
        </p:nvSpPr>
        <p:spPr/>
        <p:txBody>
          <a:bodyPr/>
          <a:lstStyle/>
          <a:p>
            <a:r>
              <a:rPr lang="en-GB" dirty="0"/>
              <a:t>more powerful than a database system which only stores and retrieves data and performs simple computations on atomic values.</a:t>
            </a:r>
          </a:p>
        </p:txBody>
      </p:sp>
    </p:spTree>
    <p:extLst>
      <p:ext uri="{BB962C8B-B14F-4D97-AF65-F5344CB8AC3E}">
        <p14:creationId xmlns:p14="http://schemas.microsoft.com/office/powerpoint/2010/main" val="4463329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Differences…</a:t>
            </a:r>
            <a:endParaRPr lang="en-GB" dirty="0"/>
          </a:p>
        </p:txBody>
      </p:sp>
      <p:sp>
        <p:nvSpPr>
          <p:cNvPr id="3" name="Content Placeholder 2"/>
          <p:cNvSpPr>
            <a:spLocks noGrp="1"/>
          </p:cNvSpPr>
          <p:nvPr>
            <p:ph idx="1"/>
          </p:nvPr>
        </p:nvSpPr>
        <p:spPr/>
        <p:txBody>
          <a:bodyPr/>
          <a:lstStyle/>
          <a:p>
            <a:r>
              <a:rPr lang="en-GB" dirty="0"/>
              <a:t>Normalization is used to eliminate data redundancy in RDBMS. Whereas, OODBMS uses inheritance and encapsulation to reduce data redundancy.</a:t>
            </a:r>
          </a:p>
        </p:txBody>
      </p:sp>
    </p:spTree>
    <p:extLst>
      <p:ext uri="{BB962C8B-B14F-4D97-AF65-F5344CB8AC3E}">
        <p14:creationId xmlns:p14="http://schemas.microsoft.com/office/powerpoint/2010/main" val="388920475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ODBMS</a:t>
            </a:r>
            <a:endParaRPr lang="en-GB" dirty="0"/>
          </a:p>
        </p:txBody>
      </p:sp>
      <p:sp>
        <p:nvSpPr>
          <p:cNvPr id="3" name="Content Placeholder 2"/>
          <p:cNvSpPr>
            <a:spLocks noGrp="1"/>
          </p:cNvSpPr>
          <p:nvPr>
            <p:ph idx="1"/>
          </p:nvPr>
        </p:nvSpPr>
        <p:spPr/>
        <p:txBody>
          <a:bodyPr/>
          <a:lstStyle/>
          <a:p>
            <a:r>
              <a:rPr lang="en-GB" dirty="0"/>
              <a:t>The interest in object-oriented databases seems to be driven by the needs of design support systems (e.g., CAD, CASE, Office Information Systems). These applications require databases that can handle very complex data, that can evolve gracefully, and that can provide the high-performance dictated by interactive systems.</a:t>
            </a:r>
          </a:p>
        </p:txBody>
      </p:sp>
    </p:spTree>
    <p:extLst>
      <p:ext uri="{BB962C8B-B14F-4D97-AF65-F5344CB8AC3E}">
        <p14:creationId xmlns:p14="http://schemas.microsoft.com/office/powerpoint/2010/main" val="2488790622"/>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Mandatory features</a:t>
            </a:r>
            <a:endParaRPr lang="en-GB" dirty="0"/>
          </a:p>
        </p:txBody>
      </p:sp>
      <p:sp>
        <p:nvSpPr>
          <p:cNvPr id="3" name="Content Placeholder 2"/>
          <p:cNvSpPr>
            <a:spLocks noGrp="1"/>
          </p:cNvSpPr>
          <p:nvPr>
            <p:ph idx="1"/>
          </p:nvPr>
        </p:nvSpPr>
        <p:spPr/>
        <p:txBody>
          <a:bodyPr/>
          <a:lstStyle/>
          <a:p>
            <a:r>
              <a:rPr lang="en-GB" dirty="0"/>
              <a:t>An object-oriented database system must satisfy two criteria: </a:t>
            </a:r>
            <a:endParaRPr lang="en-GB" dirty="0" smtClean="0"/>
          </a:p>
          <a:p>
            <a:pPr marL="971550" lvl="1" indent="-514350">
              <a:buFont typeface="+mj-lt"/>
              <a:buAutoNum type="romanLcPeriod"/>
            </a:pPr>
            <a:r>
              <a:rPr lang="en-GB" dirty="0" smtClean="0"/>
              <a:t>it </a:t>
            </a:r>
            <a:r>
              <a:rPr lang="en-GB" dirty="0"/>
              <a:t>should be a DBMS, </a:t>
            </a:r>
            <a:r>
              <a:rPr lang="en-GB" dirty="0" smtClean="0"/>
              <a:t>and</a:t>
            </a:r>
          </a:p>
          <a:p>
            <a:pPr marL="971550" lvl="1" indent="-514350">
              <a:buFont typeface="+mj-lt"/>
              <a:buAutoNum type="romanLcPeriod"/>
            </a:pPr>
            <a:r>
              <a:rPr lang="en-GB" dirty="0" smtClean="0"/>
              <a:t> </a:t>
            </a:r>
            <a:r>
              <a:rPr lang="en-GB" dirty="0"/>
              <a:t>it should be an object-oriented system, i.e., to the extent </a:t>
            </a:r>
            <a:r>
              <a:rPr lang="en-GB" dirty="0" smtClean="0"/>
              <a:t>possible, it </a:t>
            </a:r>
            <a:r>
              <a:rPr lang="en-GB" dirty="0"/>
              <a:t>should be consistent with the current crop of object-oriented programming languages. </a:t>
            </a:r>
          </a:p>
        </p:txBody>
      </p:sp>
    </p:spTree>
    <p:extLst>
      <p:ext uri="{BB962C8B-B14F-4D97-AF65-F5344CB8AC3E}">
        <p14:creationId xmlns:p14="http://schemas.microsoft.com/office/powerpoint/2010/main" val="10523059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i</a:t>
            </a:r>
            <a:r>
              <a:rPr lang="en-GB" dirty="0" smtClean="0"/>
              <a:t>. It should be a database</a:t>
            </a:r>
            <a:endParaRPr lang="en-GB" dirty="0"/>
          </a:p>
        </p:txBody>
      </p:sp>
      <p:sp>
        <p:nvSpPr>
          <p:cNvPr id="3" name="Content Placeholder 2"/>
          <p:cNvSpPr>
            <a:spLocks noGrp="1"/>
          </p:cNvSpPr>
          <p:nvPr>
            <p:ph idx="1"/>
          </p:nvPr>
        </p:nvSpPr>
        <p:spPr/>
        <p:txBody>
          <a:bodyPr/>
          <a:lstStyle/>
          <a:p>
            <a:pPr marL="0" indent="0">
              <a:buNone/>
            </a:pPr>
            <a:r>
              <a:rPr lang="en-GB" dirty="0"/>
              <a:t>The first criterion translates into five features: </a:t>
            </a:r>
            <a:endParaRPr lang="en-GB" dirty="0" smtClean="0"/>
          </a:p>
          <a:p>
            <a:pPr marL="914400" lvl="1" indent="-457200">
              <a:buFont typeface="+mj-lt"/>
              <a:buAutoNum type="alphaLcParenR"/>
            </a:pPr>
            <a:r>
              <a:rPr lang="en-GB" dirty="0" smtClean="0"/>
              <a:t>persistence</a:t>
            </a:r>
            <a:r>
              <a:rPr lang="en-GB" dirty="0"/>
              <a:t>, </a:t>
            </a:r>
            <a:endParaRPr lang="en-GB" dirty="0" smtClean="0"/>
          </a:p>
          <a:p>
            <a:pPr marL="914400" lvl="1" indent="-457200">
              <a:buFont typeface="+mj-lt"/>
              <a:buAutoNum type="alphaLcParenR"/>
            </a:pPr>
            <a:r>
              <a:rPr lang="en-GB" dirty="0" smtClean="0"/>
              <a:t>secondary </a:t>
            </a:r>
            <a:r>
              <a:rPr lang="en-GB" dirty="0"/>
              <a:t>storage management, </a:t>
            </a:r>
            <a:endParaRPr lang="en-GB" dirty="0" smtClean="0"/>
          </a:p>
          <a:p>
            <a:pPr marL="914400" lvl="1" indent="-457200">
              <a:buFont typeface="+mj-lt"/>
              <a:buAutoNum type="alphaLcParenR"/>
            </a:pPr>
            <a:r>
              <a:rPr lang="en-GB" dirty="0" smtClean="0"/>
              <a:t>concurrency</a:t>
            </a:r>
            <a:r>
              <a:rPr lang="en-GB" dirty="0"/>
              <a:t>, </a:t>
            </a:r>
            <a:endParaRPr lang="en-GB" dirty="0" smtClean="0"/>
          </a:p>
          <a:p>
            <a:pPr marL="914400" lvl="1" indent="-457200">
              <a:buFont typeface="+mj-lt"/>
              <a:buAutoNum type="alphaLcParenR"/>
            </a:pPr>
            <a:r>
              <a:rPr lang="en-GB" dirty="0" smtClean="0"/>
              <a:t>recovery </a:t>
            </a:r>
            <a:r>
              <a:rPr lang="en-GB" dirty="0"/>
              <a:t>and </a:t>
            </a:r>
            <a:endParaRPr lang="en-GB" dirty="0" smtClean="0"/>
          </a:p>
          <a:p>
            <a:pPr marL="914400" lvl="1" indent="-457200">
              <a:buFont typeface="+mj-lt"/>
              <a:buAutoNum type="alphaLcParenR"/>
            </a:pPr>
            <a:r>
              <a:rPr lang="en-GB" dirty="0" smtClean="0"/>
              <a:t>an</a:t>
            </a:r>
            <a:r>
              <a:rPr lang="en-GB" dirty="0"/>
              <a:t> </a:t>
            </a:r>
            <a:r>
              <a:rPr lang="en-GB" i="1" dirty="0"/>
              <a:t>ad hoc</a:t>
            </a:r>
            <a:r>
              <a:rPr lang="en-GB" dirty="0"/>
              <a:t> query facility. </a:t>
            </a:r>
          </a:p>
        </p:txBody>
      </p:sp>
    </p:spTree>
    <p:extLst>
      <p:ext uri="{BB962C8B-B14F-4D97-AF65-F5344CB8AC3E}">
        <p14:creationId xmlns:p14="http://schemas.microsoft.com/office/powerpoint/2010/main" val="151491336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ii. It should be an object oriented system</a:t>
            </a:r>
            <a:endParaRPr lang="en-GB" dirty="0"/>
          </a:p>
        </p:txBody>
      </p:sp>
      <p:sp>
        <p:nvSpPr>
          <p:cNvPr id="3" name="Content Placeholder 2"/>
          <p:cNvSpPr>
            <a:spLocks noGrp="1"/>
          </p:cNvSpPr>
          <p:nvPr>
            <p:ph idx="1"/>
          </p:nvPr>
        </p:nvSpPr>
        <p:spPr/>
        <p:txBody>
          <a:bodyPr/>
          <a:lstStyle/>
          <a:p>
            <a:pPr marL="0" indent="0">
              <a:buNone/>
            </a:pPr>
            <a:r>
              <a:rPr lang="en-GB" dirty="0"/>
              <a:t>The second one translates into eight features: </a:t>
            </a:r>
            <a:endParaRPr lang="en-GB" dirty="0" smtClean="0"/>
          </a:p>
          <a:p>
            <a:pPr marL="914400" lvl="1" indent="-457200">
              <a:buFont typeface="+mj-lt"/>
              <a:buAutoNum type="alphaLcParenR"/>
            </a:pPr>
            <a:r>
              <a:rPr lang="en-GB" dirty="0" smtClean="0"/>
              <a:t>complex </a:t>
            </a:r>
            <a:r>
              <a:rPr lang="en-GB" dirty="0"/>
              <a:t>objects, </a:t>
            </a:r>
            <a:endParaRPr lang="en-GB" dirty="0" smtClean="0"/>
          </a:p>
          <a:p>
            <a:pPr marL="914400" lvl="1" indent="-457200">
              <a:buFont typeface="+mj-lt"/>
              <a:buAutoNum type="alphaLcParenR"/>
            </a:pPr>
            <a:r>
              <a:rPr lang="en-GB" dirty="0" smtClean="0"/>
              <a:t>object </a:t>
            </a:r>
            <a:r>
              <a:rPr lang="en-GB" dirty="0"/>
              <a:t>identity, </a:t>
            </a:r>
            <a:endParaRPr lang="en-GB" dirty="0" smtClean="0"/>
          </a:p>
          <a:p>
            <a:pPr marL="914400" lvl="1" indent="-457200">
              <a:buFont typeface="+mj-lt"/>
              <a:buAutoNum type="alphaLcParenR"/>
            </a:pPr>
            <a:r>
              <a:rPr lang="en-GB" dirty="0" smtClean="0"/>
              <a:t>encapsulation</a:t>
            </a:r>
            <a:r>
              <a:rPr lang="en-GB" dirty="0"/>
              <a:t>, </a:t>
            </a:r>
            <a:endParaRPr lang="en-GB" dirty="0" smtClean="0"/>
          </a:p>
          <a:p>
            <a:pPr marL="914400" lvl="1" indent="-457200">
              <a:buFont typeface="+mj-lt"/>
              <a:buAutoNum type="alphaLcParenR"/>
            </a:pPr>
            <a:r>
              <a:rPr lang="en-GB" dirty="0" smtClean="0"/>
              <a:t>types </a:t>
            </a:r>
            <a:r>
              <a:rPr lang="en-GB" dirty="0"/>
              <a:t>or classes, </a:t>
            </a:r>
            <a:endParaRPr lang="en-GB" dirty="0" smtClean="0"/>
          </a:p>
          <a:p>
            <a:pPr marL="914400" lvl="1" indent="-457200">
              <a:buFont typeface="+mj-lt"/>
              <a:buAutoNum type="alphaLcParenR"/>
            </a:pPr>
            <a:r>
              <a:rPr lang="en-GB" dirty="0" smtClean="0"/>
              <a:t>inheritance</a:t>
            </a:r>
            <a:r>
              <a:rPr lang="en-GB" dirty="0"/>
              <a:t>, </a:t>
            </a:r>
            <a:endParaRPr lang="en-GB" dirty="0" smtClean="0"/>
          </a:p>
          <a:p>
            <a:pPr marL="914400" lvl="1" indent="-457200">
              <a:buFont typeface="+mj-lt"/>
              <a:buAutoNum type="alphaLcParenR"/>
            </a:pPr>
            <a:r>
              <a:rPr lang="en-GB" dirty="0" smtClean="0"/>
              <a:t>overriding </a:t>
            </a:r>
            <a:r>
              <a:rPr lang="en-GB" dirty="0"/>
              <a:t>combined with late binding, </a:t>
            </a:r>
            <a:endParaRPr lang="en-GB" dirty="0" smtClean="0"/>
          </a:p>
          <a:p>
            <a:pPr marL="914400" lvl="1" indent="-457200">
              <a:buFont typeface="+mj-lt"/>
              <a:buAutoNum type="alphaLcParenR"/>
            </a:pPr>
            <a:r>
              <a:rPr lang="en-GB" dirty="0" smtClean="0"/>
              <a:t>extensibility </a:t>
            </a:r>
            <a:r>
              <a:rPr lang="en-GB" dirty="0"/>
              <a:t>and </a:t>
            </a:r>
            <a:endParaRPr lang="en-GB" dirty="0" smtClean="0"/>
          </a:p>
          <a:p>
            <a:pPr marL="914400" lvl="1" indent="-457200">
              <a:buFont typeface="+mj-lt"/>
              <a:buAutoNum type="alphaLcParenR"/>
            </a:pPr>
            <a:r>
              <a:rPr lang="en-GB" dirty="0" smtClean="0"/>
              <a:t>computational </a:t>
            </a:r>
            <a:r>
              <a:rPr lang="en-GB" dirty="0"/>
              <a:t>completeness.</a:t>
            </a:r>
          </a:p>
        </p:txBody>
      </p:sp>
    </p:spTree>
    <p:extLst>
      <p:ext uri="{BB962C8B-B14F-4D97-AF65-F5344CB8AC3E}">
        <p14:creationId xmlns:p14="http://schemas.microsoft.com/office/powerpoint/2010/main" val="15181530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Complex Objects</a:t>
            </a:r>
            <a:endParaRPr lang="en-GB" dirty="0"/>
          </a:p>
        </p:txBody>
      </p:sp>
      <p:sp>
        <p:nvSpPr>
          <p:cNvPr id="3" name="Content Placeholder 2"/>
          <p:cNvSpPr>
            <a:spLocks noGrp="1"/>
          </p:cNvSpPr>
          <p:nvPr>
            <p:ph idx="1"/>
          </p:nvPr>
        </p:nvSpPr>
        <p:spPr/>
        <p:txBody>
          <a:bodyPr>
            <a:normAutofit lnSpcReduction="10000"/>
          </a:bodyPr>
          <a:lstStyle/>
          <a:p>
            <a:r>
              <a:rPr lang="en-GB" dirty="0" smtClean="0"/>
              <a:t>The </a:t>
            </a:r>
            <a:r>
              <a:rPr lang="en-GB" dirty="0"/>
              <a:t>simplest objects are objects such as </a:t>
            </a:r>
            <a:endParaRPr lang="en-GB" dirty="0" smtClean="0"/>
          </a:p>
          <a:p>
            <a:pPr marL="971550" lvl="1" indent="-514350">
              <a:buFont typeface="+mj-lt"/>
              <a:buAutoNum type="romanLcPeriod"/>
            </a:pPr>
            <a:r>
              <a:rPr lang="en-GB" dirty="0" smtClean="0"/>
              <a:t>integers</a:t>
            </a:r>
            <a:r>
              <a:rPr lang="en-GB" dirty="0"/>
              <a:t>, </a:t>
            </a:r>
            <a:endParaRPr lang="en-GB" dirty="0" smtClean="0"/>
          </a:p>
          <a:p>
            <a:pPr marL="971550" lvl="1" indent="-514350">
              <a:buFont typeface="+mj-lt"/>
              <a:buAutoNum type="romanLcPeriod"/>
            </a:pPr>
            <a:r>
              <a:rPr lang="en-GB" dirty="0" smtClean="0"/>
              <a:t>characters</a:t>
            </a:r>
            <a:r>
              <a:rPr lang="en-GB" dirty="0"/>
              <a:t>, </a:t>
            </a:r>
            <a:endParaRPr lang="en-GB" dirty="0" smtClean="0"/>
          </a:p>
          <a:p>
            <a:pPr marL="971550" lvl="1" indent="-514350">
              <a:buFont typeface="+mj-lt"/>
              <a:buAutoNum type="romanLcPeriod"/>
            </a:pPr>
            <a:r>
              <a:rPr lang="en-GB" dirty="0" smtClean="0"/>
              <a:t>byte </a:t>
            </a:r>
            <a:r>
              <a:rPr lang="en-GB" dirty="0"/>
              <a:t>strings of any length, </a:t>
            </a:r>
            <a:endParaRPr lang="en-GB" dirty="0" smtClean="0"/>
          </a:p>
          <a:p>
            <a:pPr marL="971550" lvl="1" indent="-514350">
              <a:buFont typeface="+mj-lt"/>
              <a:buAutoNum type="romanLcPeriod"/>
            </a:pPr>
            <a:r>
              <a:rPr lang="en-GB" dirty="0" err="1" smtClean="0"/>
              <a:t>booleans</a:t>
            </a:r>
            <a:r>
              <a:rPr lang="en-GB" dirty="0" smtClean="0"/>
              <a:t> </a:t>
            </a:r>
            <a:r>
              <a:rPr lang="en-GB" dirty="0"/>
              <a:t>and </a:t>
            </a:r>
            <a:endParaRPr lang="en-GB" dirty="0" smtClean="0"/>
          </a:p>
          <a:p>
            <a:pPr marL="971550" lvl="1" indent="-514350">
              <a:buFont typeface="+mj-lt"/>
              <a:buAutoNum type="romanLcPeriod"/>
            </a:pPr>
            <a:r>
              <a:rPr lang="en-GB" dirty="0" smtClean="0"/>
              <a:t>floats </a:t>
            </a:r>
            <a:r>
              <a:rPr lang="en-GB" dirty="0"/>
              <a:t>(one might add other atomic types). </a:t>
            </a:r>
            <a:endParaRPr lang="en-GB" dirty="0" smtClean="0"/>
          </a:p>
          <a:p>
            <a:r>
              <a:rPr lang="en-GB" dirty="0"/>
              <a:t>There are various complex object constructors: tuples, sets, bags, lists, and arrays are examples. The minimal set of constructors that the system should have are set, list and tuple. </a:t>
            </a:r>
            <a:r>
              <a:rPr lang="en-GB" i="1" dirty="0"/>
              <a:t>Sets</a:t>
            </a:r>
            <a:r>
              <a:rPr lang="en-GB" dirty="0"/>
              <a:t> are critical because they are a natural way of representing collections from the real world.</a:t>
            </a:r>
          </a:p>
        </p:txBody>
      </p:sp>
    </p:spTree>
    <p:extLst>
      <p:ext uri="{BB962C8B-B14F-4D97-AF65-F5344CB8AC3E}">
        <p14:creationId xmlns:p14="http://schemas.microsoft.com/office/powerpoint/2010/main" val="408065508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 Identity: </a:t>
            </a:r>
            <a:r>
              <a:rPr lang="en-GB" i="1" dirty="0"/>
              <a:t>Thou shalt support object identity</a:t>
            </a:r>
            <a:endParaRPr lang="en-GB" dirty="0"/>
          </a:p>
        </p:txBody>
      </p:sp>
      <p:sp>
        <p:nvSpPr>
          <p:cNvPr id="3" name="Content Placeholder 2"/>
          <p:cNvSpPr>
            <a:spLocks noGrp="1"/>
          </p:cNvSpPr>
          <p:nvPr>
            <p:ph idx="1"/>
          </p:nvPr>
        </p:nvSpPr>
        <p:spPr/>
        <p:txBody>
          <a:bodyPr/>
          <a:lstStyle/>
          <a:p>
            <a:r>
              <a:rPr lang="en-GB" dirty="0"/>
              <a:t>The idea is the following: in a model with object identity, an object has an existence which is independent of its value</a:t>
            </a:r>
            <a:r>
              <a:rPr lang="en-GB" dirty="0" smtClean="0"/>
              <a:t>.</a:t>
            </a:r>
          </a:p>
          <a:p>
            <a:r>
              <a:rPr lang="en-GB" dirty="0"/>
              <a:t>This has two implications: one is object sharing and the other one is object updates.</a:t>
            </a:r>
          </a:p>
        </p:txBody>
      </p:sp>
    </p:spTree>
    <p:extLst>
      <p:ext uri="{BB962C8B-B14F-4D97-AF65-F5344CB8AC3E}">
        <p14:creationId xmlns:p14="http://schemas.microsoft.com/office/powerpoint/2010/main" val="10148009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ilk Glas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93</TotalTime>
  <Words>880</Words>
  <Application>Microsoft Office PowerPoint</Application>
  <PresentationFormat>Widescreen</PresentationFormat>
  <Paragraphs>83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Ion Boardroom</vt:lpstr>
      <vt:lpstr>Introduction to object oriented database systems</vt:lpstr>
      <vt:lpstr>Difference between RDBMS AND OODBMS</vt:lpstr>
      <vt:lpstr>Differences…</vt:lpstr>
      <vt:lpstr>Why ODBMS</vt:lpstr>
      <vt:lpstr>Mandatory features</vt:lpstr>
      <vt:lpstr>i. It should be a database</vt:lpstr>
      <vt:lpstr>ii. It should be an object oriented system</vt:lpstr>
      <vt:lpstr>Complex Objects</vt:lpstr>
      <vt:lpstr>Object Identity: Thou shalt support object identity</vt:lpstr>
      <vt:lpstr>Encapsulation: Thou shalt encapsulate thine objects </vt:lpstr>
      <vt:lpstr>Encapsulation…</vt:lpstr>
      <vt:lpstr>Encapsulation example</vt:lpstr>
      <vt:lpstr>Example…</vt:lpstr>
      <vt:lpstr>Types and Classes: Thou shalt support types or classes</vt:lpstr>
      <vt:lpstr>Types and classes…</vt:lpstr>
      <vt:lpstr>Class or Type Hierarchies: Thine classes or types shalt inherit from their ancestors </vt:lpstr>
      <vt:lpstr>Inheritance…</vt:lpstr>
      <vt:lpstr>Inheritance…</vt:lpstr>
      <vt:lpstr>Overriding, overloading and late binding: Thou shalt not bind prematurely </vt:lpstr>
      <vt:lpstr>Overriding…</vt:lpstr>
      <vt:lpstr>Computational completeness: Thou shalt be computationally complete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object oriented database systems</dc:title>
  <dc:creator>Bildad Mbagara</dc:creator>
  <cp:lastModifiedBy>Bildad Mbagara</cp:lastModifiedBy>
  <cp:revision>10</cp:revision>
  <dcterms:created xsi:type="dcterms:W3CDTF">2019-01-18T13:19:45Z</dcterms:created>
  <dcterms:modified xsi:type="dcterms:W3CDTF">2019-01-18T14:53:18Z</dcterms:modified>
</cp:coreProperties>
</file>