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9" r:id="rId3"/>
    <p:sldId id="320" r:id="rId4"/>
    <p:sldId id="312" r:id="rId5"/>
    <p:sldId id="333" r:id="rId6"/>
    <p:sldId id="325" r:id="rId7"/>
    <p:sldId id="321" r:id="rId8"/>
    <p:sldId id="322" r:id="rId9"/>
    <p:sldId id="324" r:id="rId10"/>
    <p:sldId id="326" r:id="rId11"/>
    <p:sldId id="327" r:id="rId12"/>
    <p:sldId id="329" r:id="rId13"/>
    <p:sldId id="330" r:id="rId14"/>
    <p:sldId id="331" r:id="rId15"/>
    <p:sldId id="332" r:id="rId16"/>
    <p:sldId id="343" r:id="rId17"/>
    <p:sldId id="334" r:id="rId18"/>
    <p:sldId id="335" r:id="rId19"/>
    <p:sldId id="336" r:id="rId20"/>
    <p:sldId id="341" r:id="rId21"/>
    <p:sldId id="33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2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84326"/>
  </p:normalViewPr>
  <p:slideViewPr>
    <p:cSldViewPr snapToGrid="0" snapToObjects="1">
      <p:cViewPr varScale="1">
        <p:scale>
          <a:sx n="92" d="100"/>
          <a:sy n="92" d="100"/>
        </p:scale>
        <p:origin x="2016" y="176"/>
      </p:cViewPr>
      <p:guideLst>
        <p:guide orient="horz" pos="1117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D7B3-7401-5E45-BD86-6BD8CAF884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4441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7BC08-64B9-834C-AC8E-BEBECBE807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625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Good </a:t>
            </a:r>
            <a:r>
              <a:rPr lang="fr-FR" dirty="0" err="1" smtClean="0"/>
              <a:t>afternoon</a:t>
            </a:r>
            <a:r>
              <a:rPr lang="fr-FR" dirty="0" smtClean="0"/>
              <a:t>!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30 minutes 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I </a:t>
            </a:r>
            <a:r>
              <a:rPr lang="fr-FR" baseline="0" dirty="0" err="1" smtClean="0"/>
              <a:t>did</a:t>
            </a:r>
            <a:r>
              <a:rPr lang="fr-FR" baseline="0" dirty="0" smtClean="0"/>
              <a:t> in the last 5 </a:t>
            </a:r>
            <a:r>
              <a:rPr lang="fr-FR" baseline="0" dirty="0" err="1" smtClean="0"/>
              <a:t>months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Michael and </a:t>
            </a:r>
            <a:r>
              <a:rPr lang="fr-FR" baseline="0" dirty="0" err="1" smtClean="0"/>
              <a:t>Nathanael</a:t>
            </a:r>
            <a:r>
              <a:rPr lang="fr-FR" baseline="0" dirty="0" smtClean="0"/>
              <a:t>. The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I chose for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Graph </a:t>
            </a:r>
            <a:r>
              <a:rPr lang="fr-FR" baseline="0" dirty="0" err="1" smtClean="0"/>
              <a:t>Laplacians</a:t>
            </a:r>
            <a:r>
              <a:rPr lang="fr-FR" baseline="0" dirty="0" smtClean="0"/>
              <a:t> for rotation equivariant Neural Networks </a:t>
            </a:r>
            <a:r>
              <a:rPr lang="fr-FR" baseline="0" dirty="0" err="1" smtClean="0"/>
              <a:t>since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the main goal of the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if in the last </a:t>
            </a:r>
            <a:r>
              <a:rPr lang="fr-FR" baseline="0" dirty="0" err="1" smtClean="0"/>
              <a:t>weeks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started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investigating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kind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discrete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Laplacians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later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247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first </a:t>
            </a:r>
            <a:r>
              <a:rPr lang="fr-FR" dirty="0" err="1" smtClean="0"/>
              <a:t>result</a:t>
            </a:r>
            <a:r>
              <a:rPr lang="fr-FR" dirty="0" smtClean="0"/>
              <a:t>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to </a:t>
            </a:r>
            <a:r>
              <a:rPr lang="fr-FR" dirty="0" err="1" smtClean="0"/>
              <a:t>modify</a:t>
            </a:r>
            <a:r>
              <a:rPr lang="fr-FR" baseline="0" dirty="0" smtClean="0"/>
              <a:t> the graph of </a:t>
            </a:r>
            <a:r>
              <a:rPr lang="fr-FR" baseline="0" dirty="0" err="1" smtClean="0"/>
              <a:t>DeepSphere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tuning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width</a:t>
            </a:r>
            <a:r>
              <a:rPr lang="fr-FR" baseline="0" dirty="0" smtClean="0"/>
              <a:t> and the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nighbors</a:t>
            </a:r>
            <a:r>
              <a:rPr lang="fr-FR" baseline="0" dirty="0" smtClean="0"/>
              <a:t> of the graph in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improve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equivariance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managed</a:t>
            </a:r>
            <a:r>
              <a:rPr lang="fr-FR" baseline="0" dirty="0" smtClean="0"/>
              <a:t> to do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pay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price</a:t>
            </a:r>
            <a:r>
              <a:rPr lang="fr-FR" baseline="0" dirty="0" smtClean="0"/>
              <a:t>: the </a:t>
            </a:r>
            <a:r>
              <a:rPr lang="fr-FR" baseline="0" dirty="0" err="1" smtClean="0"/>
              <a:t>computational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complexity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algorithm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more, but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O(n5/4). </a:t>
            </a:r>
            <a:r>
              <a:rPr lang="fr-FR" baseline="0" dirty="0" err="1" smtClean="0"/>
              <a:t>However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having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payed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price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managed</a:t>
            </a:r>
            <a:r>
              <a:rPr lang="fr-FR" baseline="0" dirty="0" smtClean="0"/>
              <a:t> to have an </a:t>
            </a:r>
            <a:r>
              <a:rPr lang="fr-FR" baseline="0" dirty="0" err="1" smtClean="0"/>
              <a:t>equivariance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30 to 5 percent, and plus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shows convergence to 0 as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more and more the </a:t>
            </a:r>
            <a:r>
              <a:rPr lang="fr-FR" baseline="0" dirty="0" err="1" smtClean="0"/>
              <a:t>sphere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3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first </a:t>
            </a:r>
            <a:r>
              <a:rPr lang="fr-FR" baseline="0" dirty="0" err="1" smtClean="0"/>
              <a:t>enouraging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attention to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sampling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schemes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sphere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HEALPix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observed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case, as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expecting</a:t>
            </a:r>
            <a:r>
              <a:rPr lang="fr-FR" baseline="0" dirty="0" smtClean="0"/>
              <a:t>, the HKG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more.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show a source signal </a:t>
            </a:r>
            <a:r>
              <a:rPr lang="fr-FR" baseline="0" dirty="0" err="1" smtClean="0"/>
              <a:t>diffused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HKG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poles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sampled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more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equator</a:t>
            </a:r>
            <a:r>
              <a:rPr lang="fr-FR" baseline="0" dirty="0" smtClean="0"/>
              <a:t>: as a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, the signal diffuses not </a:t>
            </a:r>
            <a:r>
              <a:rPr lang="fr-FR" baseline="0" dirty="0" err="1" smtClean="0"/>
              <a:t>homogeneusly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shphere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expected</a:t>
            </a:r>
            <a:r>
              <a:rPr lang="fr-FR" baseline="0" dirty="0" smtClean="0"/>
              <a:t>, andas </a:t>
            </a:r>
            <a:r>
              <a:rPr lang="fr-FR" baseline="0" dirty="0" err="1" smtClean="0"/>
              <a:t>shown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leftmost</a:t>
            </a:r>
            <a:r>
              <a:rPr lang="fr-FR" baseline="0" dirty="0" smtClean="0"/>
              <a:t> figure, but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kind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attracted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equator</a:t>
            </a:r>
            <a:r>
              <a:rPr lang="fr-FR" baseline="0" dirty="0" smtClean="0"/>
              <a:t>. And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a </a:t>
            </a:r>
            <a:r>
              <a:rPr lang="fr-FR" baseline="0" dirty="0" err="1" smtClean="0"/>
              <a:t>behavor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an alternative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(or an alternative graph) to </a:t>
            </a:r>
            <a:r>
              <a:rPr lang="fr-FR" baseline="0" dirty="0" err="1" smtClean="0"/>
              <a:t>filter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signals</a:t>
            </a:r>
            <a:r>
              <a:rPr lang="fr-FR" baseline="0" dirty="0" smtClean="0"/>
              <a:t> on a </a:t>
            </a:r>
            <a:r>
              <a:rPr lang="fr-FR" baseline="0" dirty="0" err="1" smtClean="0"/>
              <a:t>sphere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sampled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uniformly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91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Looking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investigated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Finite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Element</a:t>
            </a:r>
            <a:r>
              <a:rPr lang="fr-FR" baseline="0" dirty="0" smtClean="0"/>
              <a:t> Method. 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numerical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mathematics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the solution of </a:t>
            </a:r>
            <a:r>
              <a:rPr lang="fr-FR" baseline="0" dirty="0" err="1" smtClean="0"/>
              <a:t>differential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Let’s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how to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discrete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Laplacian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FEM. First,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shown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eigenvalue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rewritten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following</a:t>
            </a:r>
            <a:r>
              <a:rPr lang="fr-FR" baseline="0" dirty="0" smtClean="0"/>
              <a:t> WEAK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. DO IT ON THE BLACKBOARD.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662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Finite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Element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Method (FEM)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method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solve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Galerkin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problem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where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space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space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continuous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piecewise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linear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functions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defined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on a triangulation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Suc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space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has n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degrees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freedom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where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n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number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vertices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the triangulation, and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then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spanned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by n basis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.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We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choose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as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basis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represented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here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that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1 on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vertex and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0 on all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others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.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We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represent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each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fucntion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f_h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living in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such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space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as a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linear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combination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these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n basis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. Observe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that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coefficient of 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exactluy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value of 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evaluated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on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vertex.</a:t>
                </a:r>
                <a:endParaRPr lang="fr-FR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Finite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Element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Method (FEM)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method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solve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Galerkin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problem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where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space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it-IT" b="0" i="0" smtClean="0">
                    <a:latin typeface="Cambria Math" charset="0"/>
                    <a:ea typeface="Avenir Book" charset="0"/>
                    <a:cs typeface="Avenir Book" charset="0"/>
                  </a:rPr>
                  <a:t>𝑉_ℎ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space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continuous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piecewise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linear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functions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defined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on a triangulation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Suc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space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has n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degrees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freedom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where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n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number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vertices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the triangulation, and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then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spanned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by n basis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.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We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choose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as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basis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represented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here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that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1 on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vertex and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0 on all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others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.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We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represent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each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fucntion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f_h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living in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such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space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as a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linear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combination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these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n basis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functions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. Observe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that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coefficient of 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is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exactluy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the value of f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evaluated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on the </a:t>
                </a:r>
                <a:r>
                  <a:rPr lang="fr-FR" baseline="0" dirty="0" err="1" smtClean="0">
                    <a:latin typeface="+mn-lt"/>
                    <a:ea typeface="+mn-ea"/>
                    <a:cs typeface="+mn-cs"/>
                  </a:rPr>
                  <a:t>ith</a:t>
                </a:r>
                <a:r>
                  <a:rPr lang="fr-FR" baseline="0" dirty="0" smtClean="0">
                    <a:latin typeface="+mn-lt"/>
                    <a:ea typeface="+mn-ea"/>
                    <a:cs typeface="+mn-cs"/>
                  </a:rPr>
                  <a:t> vertex.</a:t>
                </a:r>
                <a:endParaRPr lang="fr-FR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53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Writing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Galerkin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n times,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time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v_h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=phi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obtain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following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algebraic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generalized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eigenvalue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matrix A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called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stiffness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matrix, B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the mass matrix.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Thanks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to the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choice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of the basis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functions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phi,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these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are all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matrices: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here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see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their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sparsity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pattern in case of the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HEALPix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sampling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scheme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N_side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= 8. There are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because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the support of the basis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functions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phi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chose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extremely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localized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these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integrals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corrresponding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to the (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i,j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) entry,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will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be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different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from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zero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only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if the supports of the (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i,j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) basis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functions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phi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intersect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which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does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not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happen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often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53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There’s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theorem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states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as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longest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edge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the triangulation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goes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zero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the FEM solution converges to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continuous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one. </a:t>
            </a: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Remark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it’s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only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case (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together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random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)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have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such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theorem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740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So,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quivalent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finding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spectral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decomposition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the matrix B^{-1}A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which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not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symmetric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thus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have a -1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here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it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such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VBV^T=I.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Through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the FEM the Fourier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transform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approximated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by the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scalar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product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of the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approximated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functions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f_h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Y_h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exactly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equal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to the dot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product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in Rn of the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sampled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vectors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v, f </a:t>
            </a:r>
            <a:r>
              <a:rPr lang="fr-FR" baseline="0" dirty="0" err="1" smtClean="0">
                <a:latin typeface="Avenir Book" charset="0"/>
                <a:ea typeface="Avenir Book" charset="0"/>
                <a:cs typeface="Avenir Book" charset="0"/>
              </a:rPr>
              <a:t>defined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by the mass matrix B.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048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signal  f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kernel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k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defined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as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following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matrix multiplication,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V^TB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FEM Fourier matrix.</a:t>
            </a:r>
          </a:p>
          <a:p>
            <a:r>
              <a:rPr lang="fr-FR" dirty="0" smtClean="0">
                <a:latin typeface="+mn-lt"/>
                <a:ea typeface="+mn-ea"/>
                <a:cs typeface="+mn-cs"/>
              </a:rPr>
              <a:t>Blablabla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</a:t>
            </a:r>
          </a:p>
          <a:p>
            <a:r>
              <a:rPr lang="fr-FR" baseline="0" dirty="0" err="1" smtClean="0">
                <a:latin typeface="+mn-lt"/>
                <a:ea typeface="+mn-ea"/>
                <a:cs typeface="+mn-cs"/>
              </a:rPr>
              <a:t>Here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we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recognize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a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form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for the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filtering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matrix Omega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that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is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extremely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similar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to the graph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filtering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, but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is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more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general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,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being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the matrix V not orthogonal and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thus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replacing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the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transposed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</a:t>
            </a:r>
            <a:r>
              <a:rPr lang="fr-FR" baseline="0" dirty="0" err="1" smtClean="0">
                <a:latin typeface="+mn-lt"/>
                <a:ea typeface="+mn-ea"/>
                <a:cs typeface="+mn-cs"/>
              </a:rPr>
              <a:t>with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 the inverse.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53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reason</a:t>
            </a:r>
            <a:r>
              <a:rPr lang="fr-FR" dirty="0" smtClean="0"/>
              <a:t>, a</a:t>
            </a:r>
            <a:r>
              <a:rPr lang="fr-FR" baseline="0" dirty="0" smtClean="0"/>
              <a:t> polynomial </a:t>
            </a:r>
            <a:r>
              <a:rPr lang="fr-FR" baseline="0" dirty="0" err="1" smtClean="0"/>
              <a:t>filter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 by a matrix </a:t>
            </a:r>
            <a:r>
              <a:rPr lang="fr-FR" baseline="0" dirty="0" err="1" smtClean="0"/>
              <a:t>omega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polynomial of the FEM </a:t>
            </a:r>
            <a:r>
              <a:rPr lang="fr-FR" baseline="0" dirty="0" err="1" smtClean="0"/>
              <a:t>Laplacian</a:t>
            </a:r>
            <a:r>
              <a:rPr lang="fr-FR" baseline="0" dirty="0" smtClean="0"/>
              <a:t> B^{-1}A. </a:t>
            </a:r>
            <a:r>
              <a:rPr lang="fr-FR" baseline="0" dirty="0" err="1" smtClean="0"/>
              <a:t>However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comes</a:t>
            </a:r>
            <a:r>
              <a:rPr lang="fr-FR" baseline="0" dirty="0" smtClean="0"/>
              <a:t> at a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high </a:t>
            </a:r>
            <a:r>
              <a:rPr lang="fr-FR" baseline="0" dirty="0" err="1" smtClean="0"/>
              <a:t>cost</a:t>
            </a:r>
            <a:r>
              <a:rPr lang="fr-FR" baseline="0" dirty="0" smtClean="0"/>
              <a:t>: B^{-1} A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symmetrix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full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presence</a:t>
            </a:r>
            <a:r>
              <a:rPr lang="fr-FR" baseline="0" dirty="0" smtClean="0"/>
              <a:t> of B^{-1}. A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matrix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cost</a:t>
            </a:r>
            <a:r>
              <a:rPr lang="fr-FR" baseline="0" dirty="0" smtClean="0"/>
              <a:t> O(n2), more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the FFT </a:t>
            </a:r>
            <a:r>
              <a:rPr lang="fr-FR" baseline="0" dirty="0" err="1" smtClean="0"/>
              <a:t>algorithms</a:t>
            </a:r>
            <a:r>
              <a:rPr lang="fr-FR" baseline="0" dirty="0" smtClean="0"/>
              <a:t> of O(n3/2).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217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solution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common</a:t>
            </a:r>
            <a:r>
              <a:rPr lang="fr-FR" dirty="0" smtClean="0"/>
              <a:t> in the FEM </a:t>
            </a:r>
            <a:r>
              <a:rPr lang="fr-FR" dirty="0" err="1" smtClean="0"/>
              <a:t>literature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to use the </a:t>
            </a:r>
            <a:r>
              <a:rPr lang="fr-FR" dirty="0" err="1" smtClean="0"/>
              <a:t>lumped</a:t>
            </a:r>
            <a:r>
              <a:rPr lang="fr-FR" dirty="0" smtClean="0"/>
              <a:t> mass matrix D as an approximation of B.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D^{-1}A </a:t>
            </a:r>
            <a:r>
              <a:rPr lang="fr-FR" baseline="0" dirty="0" err="1" smtClean="0"/>
              <a:t>keeps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sparsity</a:t>
            </a:r>
            <a:r>
              <a:rPr lang="fr-FR" baseline="0" dirty="0" smtClean="0"/>
              <a:t> pattern as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leading</a:t>
            </a:r>
            <a:r>
              <a:rPr lang="fr-FR" baseline="0" dirty="0" smtClean="0"/>
              <a:t> to an efficient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.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39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First, </a:t>
            </a:r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introduce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basic concepts of Fourier </a:t>
            </a:r>
            <a:r>
              <a:rPr lang="fr-FR" dirty="0" err="1" smtClean="0"/>
              <a:t>analysis</a:t>
            </a:r>
            <a:r>
              <a:rPr lang="fr-FR" dirty="0" smtClean="0"/>
              <a:t> on the </a:t>
            </a:r>
            <a:r>
              <a:rPr lang="fr-FR" dirty="0" err="1" smtClean="0"/>
              <a:t>sphere</a:t>
            </a:r>
            <a:r>
              <a:rPr lang="fr-FR" dirty="0" smtClean="0"/>
              <a:t>. Fourier </a:t>
            </a:r>
            <a:r>
              <a:rPr lang="fr-FR" dirty="0" err="1" smtClean="0"/>
              <a:t>analysis</a:t>
            </a:r>
            <a:r>
              <a:rPr lang="fr-FR" dirty="0" smtClean="0"/>
              <a:t> on the </a:t>
            </a:r>
            <a:r>
              <a:rPr lang="fr-FR" dirty="0" err="1" smtClean="0"/>
              <a:t>sphere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consists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coordinate</a:t>
            </a:r>
            <a:r>
              <a:rPr lang="fr-FR" baseline="0" dirty="0" smtClean="0"/>
              <a:t> system of the </a:t>
            </a:r>
            <a:r>
              <a:rPr lang="fr-FR" baseline="0" dirty="0" err="1" smtClean="0"/>
              <a:t>space</a:t>
            </a:r>
            <a:r>
              <a:rPr lang="fr-FR" baseline="0" dirty="0" smtClean="0"/>
              <a:t> L^2 the </a:t>
            </a:r>
            <a:r>
              <a:rPr lang="fr-FR" baseline="0" dirty="0" err="1" smtClean="0"/>
              <a:t>orthonormal</a:t>
            </a:r>
            <a:r>
              <a:rPr lang="fr-FR" baseline="0" dirty="0" smtClean="0"/>
              <a:t> basis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eigenvectors</a:t>
            </a:r>
            <a:r>
              <a:rPr lang="fr-FR" baseline="0" dirty="0" smtClean="0"/>
              <a:t> of the of the Laplace-Beltrami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spherical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harmonics</a:t>
            </a:r>
            <a:r>
              <a:rPr lang="fr-FR" baseline="0" dirty="0" smtClean="0"/>
              <a:t>. Important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spherical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harmonics</a:t>
            </a:r>
            <a:r>
              <a:rPr lang="fr-FR" baseline="0" dirty="0" smtClean="0"/>
              <a:t> are the </a:t>
            </a:r>
            <a:r>
              <a:rPr lang="fr-FR" baseline="0" dirty="0" err="1" smtClean="0"/>
              <a:t>following</a:t>
            </a:r>
            <a:r>
              <a:rPr lang="fr-FR" baseline="0" dirty="0" smtClean="0"/>
              <a:t>: the </a:t>
            </a:r>
            <a:r>
              <a:rPr lang="fr-FR" baseline="0" dirty="0" err="1" smtClean="0"/>
              <a:t>eigenspaces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increasing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odd</a:t>
            </a:r>
            <a:r>
              <a:rPr lang="fr-FR" baseline="0" dirty="0" smtClean="0"/>
              <a:t>, dimension (1, 3, 5, 7, 9, </a:t>
            </a:r>
            <a:r>
              <a:rPr lang="mr-IN" baseline="0" dirty="0" smtClean="0"/>
              <a:t>…</a:t>
            </a:r>
            <a:r>
              <a:rPr lang="fr-FR" baseline="0" dirty="0" smtClean="0"/>
              <a:t>) and to index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spherical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harmonics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use the </a:t>
            </a:r>
            <a:r>
              <a:rPr lang="fr-FR" baseline="0" dirty="0" err="1" smtClean="0"/>
              <a:t>parameter</a:t>
            </a:r>
            <a:r>
              <a:rPr lang="fr-FR" baseline="0" dirty="0" smtClean="0"/>
              <a:t> \</a:t>
            </a:r>
            <a:r>
              <a:rPr lang="fr-FR" baseline="0" dirty="0" err="1" smtClean="0"/>
              <a:t>ell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degree</a:t>
            </a:r>
            <a:r>
              <a:rPr lang="fr-FR" baseline="0" dirty="0" smtClean="0"/>
              <a:t>)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identifies the </a:t>
            </a:r>
            <a:r>
              <a:rPr lang="fr-FR" baseline="0" dirty="0" err="1" smtClean="0"/>
              <a:t>eigenspace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belongs</a:t>
            </a:r>
            <a:r>
              <a:rPr lang="fr-FR" baseline="0" dirty="0" smtClean="0"/>
              <a:t> to, and the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m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range in the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dimensions of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eigenspace</a:t>
            </a:r>
            <a:r>
              <a:rPr lang="fr-FR" baseline="0" dirty="0" smtClean="0"/>
              <a:t>. All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eigenspaces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closed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respect to rotations, </a:t>
            </a:r>
            <a:r>
              <a:rPr lang="fr-FR" baseline="0" dirty="0" err="1" smtClean="0"/>
              <a:t>meaning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rotation of a </a:t>
            </a:r>
            <a:r>
              <a:rPr lang="fr-FR" baseline="0" dirty="0" err="1" smtClean="0"/>
              <a:t>spherical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harmonic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in a 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combination</a:t>
            </a:r>
            <a:r>
              <a:rPr lang="fr-FR" baseline="0" dirty="0" smtClean="0"/>
              <a:t> of SH of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degree</a:t>
            </a:r>
            <a:r>
              <a:rPr lang="fr-FR" baseline="0" dirty="0" smtClean="0"/>
              <a:t>. This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basis of </a:t>
            </a:r>
            <a:r>
              <a:rPr lang="fr-FR" baseline="0" dirty="0" err="1" smtClean="0"/>
              <a:t>SHs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block-</a:t>
            </a:r>
            <a:r>
              <a:rPr lang="fr-FR" baseline="0" dirty="0" err="1" smtClean="0"/>
              <a:t>diagonalize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rotation-invariant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convolutions.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340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By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explicitely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solving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these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integrals</a:t>
                </a:r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it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can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be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shown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lumped</a:t>
                </a:r>
                <a:r>
                  <a:rPr lang="fr-FR" baseline="0" dirty="0" smtClean="0"/>
                  <a:t> FEM </a:t>
                </a:r>
                <a:r>
                  <a:rPr lang="fr-FR" baseline="0" dirty="0" err="1" smtClean="0"/>
                  <a:t>Laplacian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actually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equivalent</a:t>
                </a:r>
                <a:r>
                  <a:rPr lang="fr-FR" baseline="0" dirty="0" smtClean="0"/>
                  <a:t> to </a:t>
                </a:r>
                <a:r>
                  <a:rPr lang="fr-FR" baseline="0" dirty="0" err="1" smtClean="0"/>
                  <a:t>another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Laplacian</a:t>
                </a:r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derived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from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discrete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geometry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related</a:t>
                </a:r>
                <a:r>
                  <a:rPr lang="fr-FR" baseline="0" dirty="0" smtClean="0"/>
                  <a:t> to the local </a:t>
                </a:r>
                <a:r>
                  <a:rPr lang="fr-FR" baseline="0" dirty="0" err="1" smtClean="0"/>
                  <a:t>curvature</a:t>
                </a:r>
                <a:r>
                  <a:rPr lang="fr-FR" baseline="0" dirty="0" smtClean="0"/>
                  <a:t> of the surface, </a:t>
                </a:r>
                <a:r>
                  <a:rPr lang="fr-FR" baseline="0" dirty="0" err="1" smtClean="0"/>
                  <a:t>where</a:t>
                </a:r>
                <a:r>
                  <a:rPr lang="fr-FR" baseline="0" dirty="0" smtClean="0"/>
                  <a:t> the entries of the matrices D, A are </a:t>
                </a:r>
                <a:r>
                  <a:rPr lang="fr-FR" baseline="0" dirty="0" err="1" smtClean="0"/>
                  <a:t>equal</a:t>
                </a:r>
                <a:r>
                  <a:rPr lang="fr-FR" baseline="0" dirty="0" smtClean="0"/>
                  <a:t> to the </a:t>
                </a:r>
                <a:r>
                  <a:rPr lang="fr-FR" baseline="0" dirty="0" err="1" smtClean="0"/>
                  <a:t>follwing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geometrical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quantities</a:t>
                </a:r>
                <a:r>
                  <a:rPr lang="fr-FR" baseline="0" dirty="0" smtClean="0"/>
                  <a:t>: </a:t>
                </a:r>
                <a:r>
                  <a:rPr lang="fr-FR" baseline="0" dirty="0" err="1" smtClean="0"/>
                  <a:t>A_i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sum</a:t>
                </a:r>
                <a:r>
                  <a:rPr lang="fr-FR" baseline="0" dirty="0" smtClean="0"/>
                  <a:t> of the aire of all the triangles of the triangulation sharing the </a:t>
                </a:r>
                <a:r>
                  <a:rPr lang="fr-FR" baseline="0" dirty="0" err="1" smtClean="0"/>
                  <a:t>ith</a:t>
                </a:r>
                <a:r>
                  <a:rPr lang="fr-FR" baseline="0" dirty="0" smtClean="0"/>
                  <a:t> vertex, and alpha, beta are the opposite angles of the triangles sharing the </a:t>
                </a:r>
                <a:r>
                  <a:rPr lang="fr-FR" baseline="0" dirty="0" err="1" smtClean="0"/>
                  <a:t>edge</a:t>
                </a:r>
                <a:r>
                  <a:rPr lang="fr-FR" baseline="0" dirty="0" smtClean="0"/>
                  <a:t> (</a:t>
                </a:r>
                <a:r>
                  <a:rPr lang="fr-FR" baseline="0" dirty="0" err="1" smtClean="0"/>
                  <a:t>ij</a:t>
                </a:r>
                <a:r>
                  <a:rPr lang="fr-FR" baseline="0" dirty="0" smtClean="0"/>
                  <a:t>). </a:t>
                </a:r>
              </a:p>
              <a:p>
                <a:endParaRPr lang="fr-FR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The FEM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𝑩</m:t>
                        </m:r>
                      </m:e>
                      <m:sup>
                        <m:r>
                          <a:rPr lang="it-IT" b="1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𝟏</m:t>
                        </m:r>
                      </m:sup>
                    </m:sSup>
                    <m:r>
                      <a:rPr lang="it-IT" b="1" i="1" smtClean="0">
                        <a:latin typeface="Cambria Math" charset="0"/>
                        <a:ea typeface="Avenir Book" charset="0"/>
                        <a:cs typeface="Avenir Book" charset="0"/>
                      </a:rPr>
                      <m:t>𝑨</m:t>
                    </m:r>
                  </m:oMath>
                </a14:m>
                <a:r>
                  <a:rPr lang="fr-FR" b="1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shows us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in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general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case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where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irregularity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sampling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makes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necessary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have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represented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by the mass matrix B,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discrete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needs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be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full and not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And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when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I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say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needs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be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like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, I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refer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the convergence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theorem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we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stated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before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. 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his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llumped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approximation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D^{-1}A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and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geometrical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meaning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show us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again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the importance of a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in case of a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equiarea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sampling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scheme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, but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remember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an approximation of the FEM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not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even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proved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converge to the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true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continuous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Laplace-Beltrami.</a:t>
                </a:r>
                <a:endParaRPr lang="fr-FR" b="1" dirty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endParaRPr lang="fr-FR" dirty="0" smtClean="0"/>
              </a:p>
              <a:p>
                <a:r>
                  <a:rPr lang="fr-FR" dirty="0" smtClean="0"/>
                  <a:t>Once </a:t>
                </a:r>
                <a:r>
                  <a:rPr lang="fr-FR" dirty="0" err="1" smtClean="0"/>
                  <a:t>estabilished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connection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FEM and </a:t>
                </a:r>
                <a:r>
                  <a:rPr lang="fr-FR" dirty="0" err="1" smtClean="0"/>
                  <a:t>discrete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geometry</a:t>
                </a:r>
                <a:r>
                  <a:rPr lang="fr-FR" dirty="0" smtClean="0"/>
                  <a:t>,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other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interesting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connections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made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obtained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through</a:t>
                </a:r>
                <a:r>
                  <a:rPr lang="fr-FR" baseline="0" dirty="0" smtClean="0"/>
                  <a:t> </a:t>
                </a:r>
                <a:r>
                  <a:rPr lang="fr-FR" dirty="0" err="1" smtClean="0"/>
                  <a:t>Discrete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External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Calculus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trying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answer</a:t>
                </a:r>
                <a:r>
                  <a:rPr lang="fr-FR" dirty="0" smtClean="0"/>
                  <a:t> at the question: </a:t>
                </a:r>
                <a:r>
                  <a:rPr lang="fr-FR" dirty="0" err="1" smtClean="0"/>
                  <a:t>when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really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necessary</a:t>
                </a:r>
                <a:r>
                  <a:rPr lang="fr-FR" dirty="0" smtClean="0"/>
                  <a:t> to have a non </a:t>
                </a:r>
                <a:r>
                  <a:rPr lang="fr-FR" dirty="0" err="1" smtClean="0"/>
                  <a:t>symmetric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</a:t>
                </a:r>
                <a:r>
                  <a:rPr lang="fr-FR" dirty="0" smtClean="0"/>
                  <a:t>?</a:t>
                </a:r>
              </a:p>
            </p:txBody>
          </p:sp>
        </mc:Choice>
        <mc:Fallback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By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explicitely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solving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these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integrals</a:t>
                </a:r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it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can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be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shown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that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lumped</a:t>
                </a:r>
                <a:r>
                  <a:rPr lang="fr-FR" baseline="0" dirty="0" smtClean="0"/>
                  <a:t> FEM </a:t>
                </a:r>
                <a:r>
                  <a:rPr lang="fr-FR" baseline="0" dirty="0" err="1" smtClean="0"/>
                  <a:t>Laplacian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actually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equivalent</a:t>
                </a:r>
                <a:r>
                  <a:rPr lang="fr-FR" baseline="0" dirty="0" smtClean="0"/>
                  <a:t> to </a:t>
                </a:r>
                <a:r>
                  <a:rPr lang="fr-FR" baseline="0" dirty="0" err="1" smtClean="0"/>
                  <a:t>another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Laplacian</a:t>
                </a:r>
                <a:r>
                  <a:rPr lang="fr-FR" baseline="0" dirty="0" smtClean="0"/>
                  <a:t>, </a:t>
                </a:r>
                <a:r>
                  <a:rPr lang="fr-FR" baseline="0" dirty="0" err="1" smtClean="0"/>
                  <a:t>derived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from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discrete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geometry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related</a:t>
                </a:r>
                <a:r>
                  <a:rPr lang="fr-FR" baseline="0" dirty="0" smtClean="0"/>
                  <a:t> to the local </a:t>
                </a:r>
                <a:r>
                  <a:rPr lang="fr-FR" baseline="0" dirty="0" err="1" smtClean="0"/>
                  <a:t>curvature</a:t>
                </a:r>
                <a:r>
                  <a:rPr lang="fr-FR" baseline="0" dirty="0" smtClean="0"/>
                  <a:t> of the surface, </a:t>
                </a:r>
                <a:r>
                  <a:rPr lang="fr-FR" baseline="0" dirty="0" err="1" smtClean="0"/>
                  <a:t>where</a:t>
                </a:r>
                <a:r>
                  <a:rPr lang="fr-FR" baseline="0" dirty="0" smtClean="0"/>
                  <a:t> the entries of the matrices D, A are </a:t>
                </a:r>
                <a:r>
                  <a:rPr lang="fr-FR" baseline="0" dirty="0" err="1" smtClean="0"/>
                  <a:t>equal</a:t>
                </a:r>
                <a:r>
                  <a:rPr lang="fr-FR" baseline="0" dirty="0" smtClean="0"/>
                  <a:t> to the </a:t>
                </a:r>
                <a:r>
                  <a:rPr lang="fr-FR" baseline="0" dirty="0" err="1" smtClean="0"/>
                  <a:t>follwing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geometrical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quantities</a:t>
                </a:r>
                <a:r>
                  <a:rPr lang="fr-FR" baseline="0" dirty="0" smtClean="0"/>
                  <a:t>: </a:t>
                </a:r>
                <a:r>
                  <a:rPr lang="fr-FR" baseline="0" dirty="0" err="1" smtClean="0"/>
                  <a:t>A_i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is</a:t>
                </a:r>
                <a:r>
                  <a:rPr lang="fr-FR" baseline="0" dirty="0" smtClean="0"/>
                  <a:t> the </a:t>
                </a:r>
                <a:r>
                  <a:rPr lang="fr-FR" baseline="0" dirty="0" err="1" smtClean="0"/>
                  <a:t>sum</a:t>
                </a:r>
                <a:r>
                  <a:rPr lang="fr-FR" baseline="0" dirty="0" smtClean="0"/>
                  <a:t> of the aire of all the triangles of the triangulation sharing the </a:t>
                </a:r>
                <a:r>
                  <a:rPr lang="fr-FR" baseline="0" dirty="0" err="1" smtClean="0"/>
                  <a:t>ith</a:t>
                </a:r>
                <a:r>
                  <a:rPr lang="fr-FR" baseline="0" dirty="0" smtClean="0"/>
                  <a:t> vertex, and alpha, beta are the opposite angles of the triangles sharing the </a:t>
                </a:r>
                <a:r>
                  <a:rPr lang="fr-FR" baseline="0" dirty="0" err="1" smtClean="0"/>
                  <a:t>edge</a:t>
                </a:r>
                <a:r>
                  <a:rPr lang="fr-FR" baseline="0" dirty="0" smtClean="0"/>
                  <a:t> (</a:t>
                </a:r>
                <a:r>
                  <a:rPr lang="fr-FR" baseline="0" dirty="0" err="1" smtClean="0"/>
                  <a:t>ij</a:t>
                </a:r>
                <a:r>
                  <a:rPr lang="fr-FR" baseline="0" dirty="0" smtClean="0"/>
                  <a:t>). </a:t>
                </a:r>
              </a:p>
              <a:p>
                <a:endParaRPr lang="fr-FR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The FEM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it-IT" b="1" i="0" smtClean="0">
                    <a:latin typeface="Cambria Math" charset="0"/>
                    <a:ea typeface="Avenir Book" charset="0"/>
                    <a:cs typeface="Avenir Book" charset="0"/>
                  </a:rPr>
                  <a:t>𝑩^(−𝟏) 𝑨</a:t>
                </a:r>
                <a:r>
                  <a:rPr lang="fr-FR" b="1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shows us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in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general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case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where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irregularity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sampling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makes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necessary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have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represented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by the mass matrix B,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discrete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needs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be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full and not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And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when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I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say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needs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be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like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, I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refer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the convergence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theorem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we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stated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before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. 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his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llumped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approximation 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D^{-1}A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and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its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geometrical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meaning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show us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again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the importance of a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symmetric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in case of a non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equiarea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sampling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scheme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, but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remember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an approximation of the FEM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LAplacian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that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not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even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proved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to converge to the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true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baseline="0" dirty="0" err="1" smtClean="0">
                    <a:latin typeface="Avenir Book" charset="0"/>
                    <a:ea typeface="Avenir Book" charset="0"/>
                    <a:cs typeface="Avenir Book" charset="0"/>
                  </a:rPr>
                  <a:t>continuous</a:t>
                </a:r>
                <a:r>
                  <a:rPr lang="fr-FR" baseline="0" dirty="0" smtClean="0">
                    <a:latin typeface="Avenir Book" charset="0"/>
                    <a:ea typeface="Avenir Book" charset="0"/>
                    <a:cs typeface="Avenir Book" charset="0"/>
                  </a:rPr>
                  <a:t> Laplace-Beltrami.</a:t>
                </a:r>
                <a:endParaRPr lang="fr-FR" b="1" dirty="0">
                  <a:latin typeface="Avenir Book" charset="0"/>
                  <a:ea typeface="Avenir Book" charset="0"/>
                  <a:cs typeface="Avenir Book" charset="0"/>
                </a:endParaRPr>
              </a:p>
              <a:p>
                <a:endParaRPr lang="fr-FR" dirty="0" smtClean="0"/>
              </a:p>
              <a:p>
                <a:r>
                  <a:rPr lang="fr-FR" dirty="0" smtClean="0"/>
                  <a:t>Once </a:t>
                </a:r>
                <a:r>
                  <a:rPr lang="fr-FR" dirty="0" err="1" smtClean="0"/>
                  <a:t>estabilished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connection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FEM and </a:t>
                </a:r>
                <a:r>
                  <a:rPr lang="fr-FR" dirty="0" err="1" smtClean="0"/>
                  <a:t>discrete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geometry</a:t>
                </a:r>
                <a:r>
                  <a:rPr lang="fr-FR" dirty="0" smtClean="0"/>
                  <a:t>,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other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interesting</a:t>
                </a:r>
                <a:r>
                  <a:rPr lang="fr-FR" baseline="0" dirty="0" smtClean="0"/>
                  <a:t> </a:t>
                </a:r>
                <a:r>
                  <a:rPr lang="fr-FR" dirty="0" smtClean="0"/>
                  <a:t>connections </a:t>
                </a:r>
                <a:r>
                  <a:rPr lang="fr-FR" dirty="0" err="1" smtClean="0"/>
                  <a:t>can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</a:t>
                </a:r>
                <a:r>
                  <a:rPr lang="fr-FR" dirty="0" smtClean="0"/>
                  <a:t> made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Laplacians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obtained</a:t>
                </a:r>
                <a:r>
                  <a:rPr lang="fr-FR" baseline="0" dirty="0" smtClean="0"/>
                  <a:t> </a:t>
                </a:r>
                <a:r>
                  <a:rPr lang="fr-FR" baseline="0" dirty="0" err="1" smtClean="0"/>
                  <a:t>through</a:t>
                </a:r>
                <a:r>
                  <a:rPr lang="fr-FR" baseline="0" dirty="0" smtClean="0"/>
                  <a:t> </a:t>
                </a:r>
                <a:r>
                  <a:rPr lang="fr-FR" dirty="0" err="1" smtClean="0"/>
                  <a:t>Discrete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External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Calculus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trying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answer</a:t>
                </a:r>
                <a:r>
                  <a:rPr lang="fr-FR" dirty="0" smtClean="0"/>
                  <a:t> at the question: </a:t>
                </a:r>
                <a:r>
                  <a:rPr lang="fr-FR" dirty="0" err="1" smtClean="0"/>
                  <a:t>when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really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necessary</a:t>
                </a:r>
                <a:r>
                  <a:rPr lang="fr-FR" dirty="0" smtClean="0"/>
                  <a:t> to have a non </a:t>
                </a:r>
                <a:r>
                  <a:rPr lang="fr-FR" dirty="0" err="1" smtClean="0"/>
                  <a:t>symmetric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Laplacian</a:t>
                </a:r>
                <a:r>
                  <a:rPr lang="fr-FR" dirty="0" smtClean="0"/>
                  <a:t>?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37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conclude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showing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how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illustrated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far compare in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equivariance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of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F(f) =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Lf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four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one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magnitude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full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FEM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able to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equivariance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HKGL, and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manages to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0.5% -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lumped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approximation D−1A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reducing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computational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of one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magnitude. D−1A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really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close to the performances of the graph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Khasanova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Frossard.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theorem</a:t>
            </a:r>
            <a:r>
              <a:rPr lang="fr-FR" dirty="0" smtClean="0"/>
              <a:t> states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fourier</a:t>
            </a:r>
            <a:r>
              <a:rPr lang="fr-FR" dirty="0" smtClean="0"/>
              <a:t> </a:t>
            </a:r>
            <a:r>
              <a:rPr lang="fr-FR" dirty="0" err="1" smtClean="0"/>
              <a:t>transorm</a:t>
            </a:r>
            <a:r>
              <a:rPr lang="fr-FR" dirty="0" smtClean="0"/>
              <a:t> of</a:t>
            </a:r>
            <a:r>
              <a:rPr lang="fr-FR" baseline="0" dirty="0" smtClean="0"/>
              <a:t> the convolution of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signals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pointwise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product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transforms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extending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nown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fact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Euclidean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domains</a:t>
            </a:r>
            <a:r>
              <a:rPr lang="fr-FR" baseline="0" dirty="0" smtClean="0"/>
              <a:t>.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do convolutions in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ways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graphs and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Finite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Element</a:t>
            </a:r>
            <a:r>
              <a:rPr lang="fr-FR" baseline="0" dirty="0" smtClean="0"/>
              <a:t> Method. In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cases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do convolutions in the spectral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important.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4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</a:t>
            </a:r>
            <a:r>
              <a:rPr lang="fr-FR" baseline="0" dirty="0" smtClean="0"/>
              <a:t>k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everyone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room know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a graph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notation, 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go straight to </a:t>
            </a:r>
            <a:r>
              <a:rPr lang="fr-FR" baseline="0" dirty="0" err="1" smtClean="0"/>
              <a:t>defining</a:t>
            </a:r>
            <a:r>
              <a:rPr lang="fr-FR" baseline="0" dirty="0" smtClean="0"/>
              <a:t> how to </a:t>
            </a:r>
            <a:r>
              <a:rPr lang="fr-FR" baseline="0" dirty="0" err="1" smtClean="0"/>
              <a:t>convolve</a:t>
            </a:r>
            <a:r>
              <a:rPr lang="fr-FR" baseline="0" dirty="0" smtClean="0"/>
              <a:t> a signal on a graph. 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by a matrix multiplication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matrix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I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Omega_G^k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equal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product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3 matrices </a:t>
            </a:r>
            <a:r>
              <a:rPr lang="fr-FR" baseline="0" dirty="0" err="1" smtClean="0"/>
              <a:t>representing</a:t>
            </a:r>
            <a:r>
              <a:rPr lang="fr-FR" baseline="0" dirty="0" smtClean="0"/>
              <a:t> the spectral </a:t>
            </a:r>
            <a:r>
              <a:rPr lang="fr-FR" baseline="0" dirty="0" err="1" smtClean="0"/>
              <a:t>decomposition</a:t>
            </a:r>
            <a:r>
              <a:rPr lang="fr-FR" baseline="0" dirty="0" smtClean="0"/>
              <a:t> of the graph </a:t>
            </a:r>
            <a:r>
              <a:rPr lang="fr-FR" baseline="0" dirty="0" err="1" smtClean="0"/>
              <a:t>Laplacian</a:t>
            </a:r>
            <a:r>
              <a:rPr lang="fr-FR" baseline="0" dirty="0" smtClean="0"/>
              <a:t> L. k(Lambda)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diagonal matrix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one of </a:t>
            </a:r>
            <a:r>
              <a:rPr lang="fr-FR" baseline="0" dirty="0" err="1" smtClean="0"/>
              <a:t>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elements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equal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k </a:t>
            </a:r>
            <a:r>
              <a:rPr lang="fr-FR" baseline="0" dirty="0" err="1" smtClean="0"/>
              <a:t>applied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corresponding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eigenvalue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1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spectral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since</a:t>
            </a:r>
            <a:r>
              <a:rPr lang="fr-FR" baseline="0" dirty="0" smtClean="0"/>
              <a:t> the matrix V^T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matrix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projects</a:t>
            </a:r>
            <a:r>
              <a:rPr lang="fr-FR" baseline="0" dirty="0" smtClean="0"/>
              <a:t> f on the </a:t>
            </a:r>
            <a:r>
              <a:rPr lang="fr-FR" baseline="0" dirty="0" err="1" smtClean="0"/>
              <a:t>eigenbasis</a:t>
            </a:r>
            <a:r>
              <a:rPr lang="fr-FR" baseline="0" dirty="0" smtClean="0"/>
              <a:t> of the graph </a:t>
            </a:r>
            <a:r>
              <a:rPr lang="fr-FR" baseline="0" dirty="0" err="1" smtClean="0"/>
              <a:t>Laplacian</a:t>
            </a:r>
            <a:r>
              <a:rPr lang="fr-FR" baseline="0" dirty="0" smtClean="0"/>
              <a:t> (the Fourier matrix), k(Lambda)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block </a:t>
            </a:r>
            <a:r>
              <a:rPr lang="fr-FR" baseline="0" dirty="0" err="1" smtClean="0"/>
              <a:t>diagonalization</a:t>
            </a:r>
            <a:r>
              <a:rPr lang="fr-FR" baseline="0" dirty="0" smtClean="0"/>
              <a:t> of the convolution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chosen</a:t>
            </a:r>
            <a:r>
              <a:rPr lang="fr-FR" baseline="0" dirty="0" smtClean="0"/>
              <a:t>, (in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a diagonal matrix) and the matrix V </a:t>
            </a:r>
            <a:r>
              <a:rPr lang="fr-FR" baseline="0" dirty="0" err="1" smtClean="0"/>
              <a:t>represents</a:t>
            </a:r>
            <a:r>
              <a:rPr lang="fr-FR" baseline="0" dirty="0" smtClean="0"/>
              <a:t> the inverse </a:t>
            </a:r>
            <a:r>
              <a:rPr lang="fr-FR" baseline="0" dirty="0" err="1" smtClean="0"/>
              <a:t>discrete</a:t>
            </a:r>
            <a:r>
              <a:rPr lang="fr-FR" baseline="0" dirty="0" smtClean="0"/>
              <a:t> Fourier </a:t>
            </a:r>
            <a:r>
              <a:rPr lang="fr-FR" baseline="0" dirty="0" err="1" smtClean="0"/>
              <a:t>transform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67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use the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filter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instead</a:t>
            </a:r>
            <a:r>
              <a:rPr lang="fr-FR" baseline="0" dirty="0" smtClean="0"/>
              <a:t> of convolution. So, </a:t>
            </a:r>
            <a:r>
              <a:rPr lang="fr-FR" baseline="0" dirty="0" err="1" smtClean="0"/>
              <a:t>forst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thing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mean</a:t>
            </a:r>
            <a:r>
              <a:rPr lang="fr-FR" baseline="0" dirty="0" smtClean="0"/>
              <a:t> for a </a:t>
            </a:r>
            <a:r>
              <a:rPr lang="fr-FR" baseline="0" dirty="0" err="1" smtClean="0"/>
              <a:t>filter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equivariant to rotation?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rotation and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must commute. </a:t>
            </a:r>
            <a:r>
              <a:rPr lang="fr-FR" baseline="0" dirty="0" err="1" smtClean="0"/>
              <a:t>Continuous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perfectly</a:t>
            </a:r>
            <a:r>
              <a:rPr lang="fr-FR" baseline="0" dirty="0" smtClean="0"/>
              <a:t> equivariant to rotations, </a:t>
            </a:r>
            <a:r>
              <a:rPr lang="fr-FR" baseline="0" dirty="0" err="1" smtClean="0"/>
              <a:t>meaning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perfectly</a:t>
            </a:r>
            <a:r>
              <a:rPr lang="fr-FR" baseline="0" dirty="0" smtClean="0"/>
              <a:t> commutes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rotation. </a:t>
            </a:r>
            <a:r>
              <a:rPr lang="fr-FR" baseline="0" dirty="0" err="1" smtClean="0"/>
              <a:t>However</a:t>
            </a:r>
            <a:r>
              <a:rPr lang="fr-FR" baseline="0" dirty="0" smtClean="0"/>
              <a:t>, as </a:t>
            </a:r>
            <a:r>
              <a:rPr lang="fr-FR" baseline="0" dirty="0" err="1" smtClean="0"/>
              <a:t>soon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discretize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things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forced</a:t>
            </a:r>
            <a:r>
              <a:rPr lang="fr-FR" baseline="0" dirty="0" smtClean="0"/>
              <a:t> to do approximations.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figure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on the let a signal f, and on the top right the </a:t>
            </a:r>
            <a:r>
              <a:rPr lang="fr-FR" baseline="0" dirty="0" err="1" smtClean="0"/>
              <a:t>results</a:t>
            </a:r>
            <a:r>
              <a:rPr lang="fr-FR" baseline="0" dirty="0" smtClean="0"/>
              <a:t> of first </a:t>
            </a:r>
            <a:r>
              <a:rPr lang="fr-FR" baseline="0" dirty="0" err="1" smtClean="0"/>
              <a:t>rotating</a:t>
            </a:r>
            <a:r>
              <a:rPr lang="fr-FR" baseline="0" dirty="0" smtClean="0"/>
              <a:t> the signal and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, and on the </a:t>
            </a:r>
            <a:r>
              <a:rPr lang="fr-FR" baseline="0" dirty="0" err="1" smtClean="0"/>
              <a:t>bottom</a:t>
            </a:r>
            <a:r>
              <a:rPr lang="fr-FR" baseline="0" dirty="0" smtClean="0"/>
              <a:t> </a:t>
            </a:r>
            <a:r>
              <a:rPr lang="fr-FR" baseline="0" dirty="0" smtClean="0"/>
              <a:t>right the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of first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rotating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clearly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tho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signals</a:t>
            </a:r>
            <a:r>
              <a:rPr lang="fr-FR" baseline="0" dirty="0" smtClean="0"/>
              <a:t> on the right, </a:t>
            </a:r>
            <a:r>
              <a:rPr lang="fr-FR" baseline="0" dirty="0" err="1" smtClean="0"/>
              <a:t>meaning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algorithm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perfectly</a:t>
            </a:r>
            <a:r>
              <a:rPr lang="fr-FR" baseline="0" dirty="0" smtClean="0"/>
              <a:t> equivariant to rotations. For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already</a:t>
            </a:r>
            <a:r>
              <a:rPr lang="fr-FR" baseline="0" dirty="0" smtClean="0"/>
              <a:t> know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, to do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DeepSphere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8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 </a:t>
            </a:r>
            <a:r>
              <a:rPr lang="fr-FR" dirty="0" err="1" smtClean="0"/>
              <a:t>so</a:t>
            </a:r>
            <a:r>
              <a:rPr lang="fr-FR" dirty="0" smtClean="0"/>
              <a:t> how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design a graph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equivariant to rotations?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state an important concept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guided</a:t>
            </a:r>
            <a:r>
              <a:rPr lang="fr-FR" baseline="0" dirty="0" smtClean="0"/>
              <a:t> us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: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If the graph Fourier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transform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approximates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continuous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Fourier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transform</a:t>
            </a:r>
            <a:r>
              <a:rPr lang="fr-FR" baseline="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graph Fourier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transform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rotation equivariant</a:t>
            </a:r>
            <a:r>
              <a:rPr lang="fr-FR" baseline="0" dirty="0" smtClean="0">
                <a:latin typeface="+mn-lt"/>
                <a:ea typeface="+mn-ea"/>
                <a:cs typeface="+mn-cs"/>
              </a:rPr>
              <a:t>.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Actually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the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designing</a:t>
            </a:r>
            <a:r>
              <a:rPr lang="fr-FR" baseline="0" dirty="0" smtClean="0"/>
              <a:t> rotation equivariant convolutions. For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know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, the graph of prof. </a:t>
            </a:r>
            <a:r>
              <a:rPr lang="fr-FR" baseline="0" dirty="0" err="1" smtClean="0"/>
              <a:t>Khasanova</a:t>
            </a:r>
            <a:r>
              <a:rPr lang="fr-FR" baseline="0" dirty="0" smtClean="0"/>
              <a:t> and Frossard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of rotation equivariant graph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do not use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concept. </a:t>
            </a:r>
            <a:r>
              <a:rPr lang="fr-FR" baseline="0" dirty="0" err="1" smtClean="0"/>
              <a:t>However</a:t>
            </a:r>
            <a:r>
              <a:rPr lang="fr-FR" baseline="0" dirty="0" smtClean="0"/>
              <a:t>, if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decide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pursue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road to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rotation equivariant graphs,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a good graph to use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Heat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Graph, </a:t>
            </a:r>
            <a:r>
              <a:rPr lang="fr-FR" baseline="0" dirty="0" err="1" smtClean="0"/>
              <a:t>studied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Belkin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Nyiogi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random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sampling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scheme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converges </a:t>
            </a:r>
            <a:r>
              <a:rPr lang="fr-FR" baseline="0" dirty="0" err="1" smtClean="0"/>
              <a:t>spectrally</a:t>
            </a:r>
            <a:r>
              <a:rPr lang="fr-FR" baseline="0" dirty="0" smtClean="0"/>
              <a:t> to the Laplace-Beltrami </a:t>
            </a:r>
            <a:r>
              <a:rPr lang="fr-FR" baseline="0" dirty="0" err="1" smtClean="0"/>
              <a:t>operator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sphere</a:t>
            </a:r>
            <a:r>
              <a:rPr lang="fr-FR" baseline="0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04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So, if </a:t>
            </a:r>
            <a:r>
              <a:rPr lang="fr-FR" dirty="0" err="1" smtClean="0"/>
              <a:t>used</a:t>
            </a:r>
            <a:r>
              <a:rPr lang="fr-FR" dirty="0" smtClean="0"/>
              <a:t> on 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equiarea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sampling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scheme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HEALPix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HKG </a:t>
            </a:r>
            <a:r>
              <a:rPr lang="fr-FR" baseline="0" dirty="0" err="1" smtClean="0"/>
              <a:t>Laplacin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eigenvectors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approximated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sampled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spherical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harmonics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equiarea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sampling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scheme</a:t>
            </a:r>
            <a:r>
              <a:rPr lang="fr-FR" baseline="0" dirty="0" smtClean="0"/>
              <a:t>, the dot </a:t>
            </a:r>
            <a:r>
              <a:rPr lang="fr-FR" baseline="0" dirty="0" err="1" smtClean="0"/>
              <a:t>product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graph </a:t>
            </a:r>
            <a:r>
              <a:rPr lang="fr-FR" baseline="0" dirty="0" err="1" smtClean="0"/>
              <a:t>Laplacian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eigenvectors</a:t>
            </a:r>
            <a:r>
              <a:rPr lang="fr-FR" baseline="0" dirty="0" smtClean="0"/>
              <a:t> and a signal f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approximates</a:t>
            </a:r>
            <a:r>
              <a:rPr lang="fr-FR" baseline="0" dirty="0" smtClean="0"/>
              <a:t> the L2 </a:t>
            </a:r>
            <a:r>
              <a:rPr lang="fr-FR" baseline="0" dirty="0" err="1" smtClean="0"/>
              <a:t>product</a:t>
            </a:r>
            <a:r>
              <a:rPr lang="fr-FR" baseline="0" dirty="0" smtClean="0"/>
              <a:t> of the respective </a:t>
            </a:r>
            <a:r>
              <a:rPr lang="fr-FR" baseline="0" dirty="0" err="1" smtClean="0"/>
              <a:t>continuous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signals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164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reason</a:t>
            </a:r>
            <a:r>
              <a:rPr lang="fr-FR" dirty="0" smtClean="0"/>
              <a:t> for </a:t>
            </a:r>
            <a:r>
              <a:rPr lang="fr-FR" dirty="0" err="1" smtClean="0"/>
              <a:t>which</a:t>
            </a:r>
            <a:r>
              <a:rPr lang="fr-FR" dirty="0" smtClean="0"/>
              <a:t> the </a:t>
            </a:r>
            <a:r>
              <a:rPr lang="fr-FR" dirty="0" err="1" smtClean="0"/>
              <a:t>HEALPix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sampling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scheme</a:t>
            </a:r>
            <a:r>
              <a:rPr lang="fr-FR" baseline="0" dirty="0" smtClean="0"/>
              <a:t> and a </a:t>
            </a:r>
            <a:r>
              <a:rPr lang="fr-FR" baseline="0" dirty="0" err="1" smtClean="0"/>
              <a:t>sparse</a:t>
            </a:r>
            <a:r>
              <a:rPr lang="fr-FR" baseline="0" dirty="0" smtClean="0"/>
              <a:t> version of the HKGL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DeepSphere</a:t>
            </a:r>
            <a:r>
              <a:rPr lang="fr-FR" baseline="0" dirty="0" smtClean="0"/>
              <a:t>, a graph CNN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layer </a:t>
            </a:r>
            <a:r>
              <a:rPr lang="fr-FR" baseline="0" dirty="0" err="1" smtClean="0"/>
              <a:t>implements</a:t>
            </a:r>
            <a:r>
              <a:rPr lang="fr-FR" baseline="0" dirty="0" smtClean="0"/>
              <a:t> a graph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measured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equivariance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of the diffusion </a:t>
            </a:r>
            <a:r>
              <a:rPr lang="fr-FR" baseline="0" dirty="0" err="1" smtClean="0"/>
              <a:t>filtering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DeepSphere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spherical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harmonic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degree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showing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peaks</a:t>
            </a:r>
            <a:r>
              <a:rPr lang="fr-FR" baseline="0" dirty="0" smtClean="0"/>
              <a:t> of 30%, and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decrease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sample</a:t>
            </a:r>
            <a:r>
              <a:rPr lang="fr-FR" baseline="0" dirty="0" smtClean="0"/>
              <a:t> more  and more the </a:t>
            </a:r>
            <a:r>
              <a:rPr lang="fr-FR" baseline="0" dirty="0" err="1" smtClean="0"/>
              <a:t>sphere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CH" smtClean="0"/>
              <a:t>11/06/2018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BC08-64B9-834C-AC8E-BEBECBE807A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80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6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2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8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7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94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3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D723-5D3C-1B4D-9732-372E95E714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5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1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1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1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1.png"/><Relationship Id="rId10" Type="http://schemas.openxmlformats.org/officeDocument/2006/relationships/image" Target="../media/image4.png"/><Relationship Id="rId1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4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7.png"/><Relationship Id="rId10" Type="http://schemas.openxmlformats.org/officeDocument/2006/relationships/image" Target="../media/image1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1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hyperlink" Target="https://rodluger.github.io/starry/v0.3.0/tutorials/basics1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1.png"/><Relationship Id="rId8" Type="http://schemas.openxmlformats.org/officeDocument/2006/relationships/image" Target="../media/image4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7500" y="561175"/>
            <a:ext cx="8509000" cy="1314667"/>
          </a:xfrm>
        </p:spPr>
        <p:txBody>
          <a:bodyPr>
            <a:normAutofit fontScale="90000"/>
          </a:bodyPr>
          <a:lstStyle/>
          <a:p>
            <a:r>
              <a:rPr lang="fr-FR" sz="4000" dirty="0" smtClean="0">
                <a:latin typeface="Avenir Next" charset="0"/>
                <a:ea typeface="Avenir Next" charset="0"/>
                <a:cs typeface="Avenir Next" charset="0"/>
              </a:rPr>
              <a:t>GRAPH LAPLACIANS FOR ROTATION EQUIVARIANT NEURAL NETWORKS</a:t>
            </a:r>
            <a:endParaRPr lang="fr-FR" sz="4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016000" y="4600362"/>
            <a:ext cx="9975850" cy="1655762"/>
          </a:xfrm>
        </p:spPr>
        <p:txBody>
          <a:bodyPr>
            <a:normAutofit fontScale="550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Supervised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by:    Michaël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Deferrard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(EPFL)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         Nathanaël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Perraudin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(SDSC </a:t>
            </a:r>
            <a:r>
              <a:rPr lang="mr-IN" dirty="0" smtClean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ETH)</a:t>
            </a:r>
          </a:p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         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Piercesare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Secchi (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Politecnico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di Milano)</a:t>
            </a:r>
          </a:p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                 Pierre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Vandergheynst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(EPFL)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42" y="3940557"/>
            <a:ext cx="1808216" cy="5269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3807676"/>
            <a:ext cx="2470924" cy="93724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356811" y="2082753"/>
            <a:ext cx="61382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Master </a:t>
            </a:r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thesis</a:t>
            </a:r>
            <a:r>
              <a:rPr lang="fr-FR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in </a:t>
            </a:r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Computational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 Science and Engineering</a:t>
            </a:r>
          </a:p>
          <a:p>
            <a:pPr algn="ctr"/>
            <a:endParaRPr lang="fr-FR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School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 of Basic Sciences</a:t>
            </a:r>
          </a:p>
          <a:p>
            <a:pPr algn="ctr"/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Department</a:t>
            </a:r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 of </a:t>
            </a:r>
            <a:r>
              <a:rPr lang="fr-FR" dirty="0" err="1" smtClean="0">
                <a:latin typeface="Avenir Next" charset="0"/>
                <a:ea typeface="Avenir Next" charset="0"/>
                <a:cs typeface="Avenir Next" charset="0"/>
              </a:rPr>
              <a:t>Mathematics</a:t>
            </a:r>
            <a:endParaRPr lang="fr-FR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fr-FR" dirty="0" smtClean="0">
                <a:latin typeface="Avenir Next" charset="0"/>
                <a:ea typeface="Avenir Next" charset="0"/>
                <a:cs typeface="Avenir Next" charset="0"/>
              </a:rPr>
              <a:t>École Polytechnique Fédérale de Lausanne</a:t>
            </a:r>
            <a:endParaRPr lang="fr-FR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592449" y="1558322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2.0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improved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version of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DeepSphere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layer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implements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polynomial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(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but not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too</a:t>
            </a:r>
            <a:r>
              <a:rPr lang="fr-FR" b="1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b="1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)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spherical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signal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HEALPix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10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ea typeface="Avenir Book" charset="0"/>
                <a:cs typeface="Avenir Book" charset="0"/>
              </a:rPr>
              <a:t> 2.0</a:t>
            </a:r>
            <a:endParaRPr lang="fr-FR" dirty="0">
              <a:ea typeface="Avenir Book" charset="0"/>
              <a:cs typeface="Avenir Book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81" y="2852806"/>
            <a:ext cx="975644" cy="43849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0872"/>
            <a:ext cx="9144000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a typeface="Avenir Book" charset="0"/>
                <a:cs typeface="Avenir Book" charset="0"/>
              </a:rPr>
              <a:t>Non-</a:t>
            </a:r>
            <a:r>
              <a:rPr lang="fr-FR" dirty="0" err="1" smtClean="0">
                <a:ea typeface="Avenir Book" charset="0"/>
                <a:cs typeface="Avenir Book" charset="0"/>
              </a:rPr>
              <a:t>equiarea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ea typeface="Avenir Book" charset="0"/>
                <a:cs typeface="Avenir Book" charset="0"/>
              </a:rPr>
              <a:t>sampling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ea typeface="Avenir Book" charset="0"/>
                <a:cs typeface="Avenir Book" charset="0"/>
              </a:rPr>
              <a:t>schemes</a:t>
            </a:r>
            <a:endParaRPr lang="fr-FR" dirty="0">
              <a:ea typeface="Avenir Book" charset="0"/>
              <a:cs typeface="Avenir Book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7" y="1175390"/>
            <a:ext cx="6809865" cy="445849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28650" y="558963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Figure: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eft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FEM diffusion of a point source signal. Right, diffusion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obtained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2" y="2682400"/>
            <a:ext cx="6557394" cy="592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628650" y="394418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Galerkin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discretized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version of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weak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eigenvalue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ambient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space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finite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dimensional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77" y="4590516"/>
            <a:ext cx="6950245" cy="1488834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4557" y="365126"/>
            <a:ext cx="8415130" cy="1325563"/>
          </a:xfrm>
        </p:spPr>
        <p:txBody>
          <a:bodyPr/>
          <a:lstStyle/>
          <a:p>
            <a:r>
              <a:rPr lang="fr-FR" dirty="0" err="1" smtClean="0"/>
              <a:t>Towards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Method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80" y="1698112"/>
            <a:ext cx="1938684" cy="6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628650" y="3577028"/>
                <a:ext cx="7886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Finite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Element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Method (FEM)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a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method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to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solve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Galerkin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problem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where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space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charset="0"/>
                            <a:ea typeface="Avenir Book" charset="0"/>
                            <a:cs typeface="Avenir Book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is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space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of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continuous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piecewise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linear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functions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defined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 on a triangulation of the </a:t>
                </a:r>
                <a:r>
                  <a:rPr lang="fr-FR" dirty="0" err="1" smtClean="0">
                    <a:latin typeface="Avenir Book" charset="0"/>
                    <a:ea typeface="Avenir Book" charset="0"/>
                    <a:cs typeface="Avenir Book" charset="0"/>
                  </a:rPr>
                  <a:t>sphere</a:t>
                </a:r>
                <a:r>
                  <a:rPr lang="fr-FR" dirty="0" smtClean="0">
                    <a:latin typeface="Avenir Book" charset="0"/>
                    <a:ea typeface="Avenir Book" charset="0"/>
                    <a:cs typeface="Avenir Book" charset="0"/>
                  </a:rPr>
                  <a:t>.</a:t>
                </a:r>
                <a:endParaRPr lang="fr-FR" dirty="0"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77028"/>
                <a:ext cx="788670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18" t="-3974" b="-99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77" y="4590516"/>
            <a:ext cx="6950245" cy="148883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49" y="2006115"/>
            <a:ext cx="1879831" cy="116761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" y="1815781"/>
            <a:ext cx="2285684" cy="15246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18" y="2057122"/>
            <a:ext cx="2750769" cy="989256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a typeface="Avenir Book" charset="0"/>
                <a:cs typeface="Avenir Book" charset="0"/>
              </a:rPr>
              <a:t>The </a:t>
            </a:r>
            <a:r>
              <a:rPr lang="fr-FR" dirty="0" err="1" smtClean="0">
                <a:ea typeface="Avenir Book" charset="0"/>
                <a:cs typeface="Avenir Book" charset="0"/>
              </a:rPr>
              <a:t>Finite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>
                <a:ea typeface="Avenir Book" charset="0"/>
                <a:cs typeface="Avenir Book" charset="0"/>
              </a:rPr>
              <a:t>Element</a:t>
            </a:r>
            <a:r>
              <a:rPr lang="fr-FR" dirty="0"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ea typeface="Avenir Book" charset="0"/>
                <a:cs typeface="Avenir Book" charset="0"/>
              </a:rPr>
              <a:t>Method (FEM)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14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28650" y="3738012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Writing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Galerkin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times,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time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obtain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following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algebraic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generalized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eigenvalue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problem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49" y="2006115"/>
            <a:ext cx="1879831" cy="11676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" y="1815781"/>
            <a:ext cx="2285684" cy="15246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18" y="2057122"/>
            <a:ext cx="2750769" cy="9892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16" y="3735452"/>
            <a:ext cx="941849" cy="3743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30" y="3808024"/>
            <a:ext cx="223795" cy="2292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8" y="4447551"/>
            <a:ext cx="5293672" cy="180783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34" y="4617828"/>
            <a:ext cx="1528516" cy="1548367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Avenir Book" charset="0"/>
                <a:cs typeface="Avenir Book" charset="0"/>
              </a:rPr>
              <a:t>The </a:t>
            </a:r>
            <a:r>
              <a:rPr lang="fr-FR" dirty="0" err="1">
                <a:ea typeface="Avenir Book" charset="0"/>
                <a:cs typeface="Avenir Book" charset="0"/>
              </a:rPr>
              <a:t>Finite</a:t>
            </a:r>
            <a:r>
              <a:rPr lang="fr-FR" dirty="0">
                <a:ea typeface="Avenir Book" charset="0"/>
                <a:cs typeface="Avenir Book" charset="0"/>
              </a:rPr>
              <a:t> </a:t>
            </a:r>
            <a:r>
              <a:rPr lang="fr-FR" dirty="0" err="1">
                <a:ea typeface="Avenir Book" charset="0"/>
                <a:cs typeface="Avenir Book" charset="0"/>
              </a:rPr>
              <a:t>Element</a:t>
            </a:r>
            <a:r>
              <a:rPr lang="fr-FR" dirty="0">
                <a:ea typeface="Avenir Book" charset="0"/>
                <a:cs typeface="Avenir Book" charset="0"/>
              </a:rPr>
              <a:t> Method (FEM)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15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1909107"/>
            <a:ext cx="4347191" cy="148460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Avenir Book" charset="0"/>
                <a:cs typeface="Avenir Book" charset="0"/>
              </a:rPr>
              <a:t>FEM </a:t>
            </a:r>
            <a:r>
              <a:rPr lang="fr-FR" dirty="0" smtClean="0">
                <a:ea typeface="Avenir Book" charset="0"/>
                <a:cs typeface="Avenir Book" charset="0"/>
              </a:rPr>
              <a:t>convergence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8651" y="4256690"/>
            <a:ext cx="788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PUT THEOREM HERE</a:t>
            </a: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Remark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it’s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b="1" i="1" dirty="0" err="1" smtClean="0">
                <a:latin typeface="Avenir Book" charset="0"/>
                <a:ea typeface="Avenir Book" charset="0"/>
                <a:cs typeface="Avenir Book" charset="0"/>
              </a:rPr>
              <a:t>only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case (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together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w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random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)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have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such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theorem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16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1909107"/>
            <a:ext cx="4347191" cy="148460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28053" y="3856809"/>
            <a:ext cx="4940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Equivalent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finding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decomposition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</a:t>
            </a: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eigenvectors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are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such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FEM Fourier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transform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06" y="4766900"/>
            <a:ext cx="1269085" cy="4391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231" y="5522951"/>
            <a:ext cx="2452234" cy="69413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Avenir Book" charset="0"/>
                <a:cs typeface="Avenir Book" charset="0"/>
              </a:rPr>
              <a:t>FEM Fourier </a:t>
            </a:r>
            <a:r>
              <a:rPr lang="fr-FR" dirty="0" err="1">
                <a:ea typeface="Avenir Book" charset="0"/>
                <a:cs typeface="Avenir Book" charset="0"/>
              </a:rPr>
              <a:t>transform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76" y="3849852"/>
            <a:ext cx="1823855" cy="3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17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1909107"/>
            <a:ext cx="4347191" cy="148460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28650" y="3627379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signal   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kernel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   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defined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as the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following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matrix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multiplication,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FEM Fourier matrix.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29" y="4358613"/>
            <a:ext cx="3692542" cy="200031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06" y="3669471"/>
            <a:ext cx="134407" cy="2256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53" y="3666910"/>
            <a:ext cx="150387" cy="22817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49" y="3975100"/>
            <a:ext cx="500611" cy="22925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Avenir Book" charset="0"/>
                <a:cs typeface="Avenir Book" charset="0"/>
              </a:rPr>
              <a:t>FEM </a:t>
            </a:r>
            <a:r>
              <a:rPr lang="fr-FR" dirty="0" err="1">
                <a:ea typeface="Avenir Book" charset="0"/>
                <a:cs typeface="Avenir Book" charset="0"/>
              </a:rPr>
              <a:t>filtering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19" y="5497346"/>
            <a:ext cx="1249183" cy="43222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74543" y="4717945"/>
            <a:ext cx="7794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not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symmetric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full.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   .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18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04" y="3959450"/>
            <a:ext cx="5717380" cy="48965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1909107"/>
            <a:ext cx="4347191" cy="1484606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5054283"/>
            <a:ext cx="616055" cy="241683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5325932"/>
            <a:ext cx="616055" cy="241683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Avenir Book" charset="0"/>
                <a:cs typeface="Avenir Book" charset="0"/>
              </a:rPr>
              <a:t>FEM polynomial </a:t>
            </a:r>
            <a:r>
              <a:rPr lang="fr-FR" dirty="0" err="1">
                <a:ea typeface="Avenir Book" charset="0"/>
                <a:cs typeface="Avenir Book" charset="0"/>
              </a:rPr>
              <a:t>filtering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19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28650" y="3632095"/>
            <a:ext cx="7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not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symmetric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457" y="4081633"/>
            <a:ext cx="1371301" cy="108599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1909107"/>
            <a:ext cx="4347191" cy="148460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866" y="4015814"/>
            <a:ext cx="2583184" cy="50731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5337791"/>
            <a:ext cx="571128" cy="22405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5604048"/>
            <a:ext cx="571128" cy="224058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Avenir Book" charset="0"/>
                <a:cs typeface="Avenir Book" charset="0"/>
              </a:rPr>
              <a:t>Lumped</a:t>
            </a:r>
            <a:r>
              <a:rPr lang="fr-FR" dirty="0">
                <a:ea typeface="Avenir Book" charset="0"/>
                <a:cs typeface="Avenir Book" charset="0"/>
              </a:rPr>
              <a:t> FEM </a:t>
            </a:r>
            <a:r>
              <a:rPr lang="fr-FR" dirty="0" err="1">
                <a:ea typeface="Avenir Book" charset="0"/>
                <a:cs typeface="Avenir Book" charset="0"/>
              </a:rPr>
              <a:t>Laplacian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2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6" y="2700975"/>
            <a:ext cx="3336747" cy="2175221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0" y="3212559"/>
            <a:ext cx="4160520" cy="756803"/>
          </a:xfr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7" y="2816521"/>
            <a:ext cx="627950" cy="21409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60" y="1788395"/>
            <a:ext cx="3408680" cy="71495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440305" y="4796821"/>
            <a:ext cx="491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[1]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8456" y="6045062"/>
            <a:ext cx="8386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[</a:t>
            </a:r>
            <a:r>
              <a:rPr lang="fr-FR" sz="1200" dirty="0"/>
              <a:t>1] </a:t>
            </a:r>
            <a:r>
              <a:rPr lang="fr-FR" sz="1200" i="1" dirty="0" err="1" smtClean="0"/>
              <a:t>Starry</a:t>
            </a:r>
            <a:r>
              <a:rPr lang="fr-FR" sz="1200" i="1" dirty="0" smtClean="0"/>
              <a:t>: </a:t>
            </a:r>
            <a:r>
              <a:rPr lang="fr-FR" sz="1200" i="1" dirty="0" err="1" smtClean="0"/>
              <a:t>analytic</a:t>
            </a:r>
            <a:r>
              <a:rPr lang="fr-FR" sz="1200" i="1" dirty="0" smtClean="0"/>
              <a:t> occultation light </a:t>
            </a:r>
            <a:r>
              <a:rPr lang="fr-FR" sz="1200" i="1" dirty="0" err="1" smtClean="0"/>
              <a:t>curves</a:t>
            </a:r>
            <a:r>
              <a:rPr lang="fr-FR" sz="1200" dirty="0" smtClean="0"/>
              <a:t>, Luger R. et al., </a:t>
            </a:r>
            <a:r>
              <a:rPr lang="fr-FR" sz="1200" dirty="0" smtClean="0">
                <a:hlinkClick r:id="rId9"/>
              </a:rPr>
              <a:t>https</a:t>
            </a:r>
            <a:r>
              <a:rPr lang="fr-FR" sz="1200" dirty="0">
                <a:hlinkClick r:id="rId9"/>
              </a:rPr>
              <a:t>://</a:t>
            </a:r>
            <a:r>
              <a:rPr lang="fr-FR" sz="1200" dirty="0" err="1">
                <a:hlinkClick r:id="rId9"/>
              </a:rPr>
              <a:t>rodluger.github.io</a:t>
            </a:r>
            <a:r>
              <a:rPr lang="fr-FR" sz="1200" dirty="0">
                <a:hlinkClick r:id="rId9"/>
              </a:rPr>
              <a:t>/</a:t>
            </a:r>
            <a:r>
              <a:rPr lang="fr-FR" sz="1200" dirty="0" err="1">
                <a:hlinkClick r:id="rId9"/>
              </a:rPr>
              <a:t>starry</a:t>
            </a:r>
            <a:r>
              <a:rPr lang="fr-FR" sz="1200" dirty="0">
                <a:hlinkClick r:id="rId9"/>
              </a:rPr>
              <a:t>/v0.3.0/</a:t>
            </a:r>
            <a:r>
              <a:rPr lang="fr-FR" sz="1200" dirty="0" err="1">
                <a:hlinkClick r:id="rId9"/>
              </a:rPr>
              <a:t>tutorials</a:t>
            </a:r>
            <a:r>
              <a:rPr lang="fr-FR" sz="1200" dirty="0">
                <a:hlinkClick r:id="rId9"/>
              </a:rPr>
              <a:t>/basics1.html</a:t>
            </a:r>
            <a:endParaRPr lang="fr-FR" sz="1200" dirty="0"/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Fourier </a:t>
            </a:r>
            <a:r>
              <a:rPr lang="fr-FR" dirty="0" err="1" smtClean="0"/>
              <a:t>analysis</a:t>
            </a:r>
            <a:r>
              <a:rPr lang="fr-FR" dirty="0" smtClean="0"/>
              <a:t> on the </a:t>
            </a:r>
            <a:r>
              <a:rPr lang="fr-FR" dirty="0" err="1" smtClean="0"/>
              <a:t>sphere</a:t>
            </a:r>
            <a:r>
              <a:rPr lang="fr-FR" dirty="0"/>
              <a:t> </a:t>
            </a:r>
            <a:r>
              <a:rPr lang="fr-FR" dirty="0" smtClean="0"/>
              <a:t>and the</a:t>
            </a:r>
            <a:r>
              <a:rPr lang="fr-FR" dirty="0"/>
              <a:t> </a:t>
            </a:r>
            <a:r>
              <a:rPr lang="fr-FR" dirty="0" err="1" smtClean="0"/>
              <a:t>spherical</a:t>
            </a:r>
            <a:r>
              <a:rPr lang="fr-FR" dirty="0" smtClean="0"/>
              <a:t> </a:t>
            </a:r>
            <a:r>
              <a:rPr lang="fr-FR" dirty="0" err="1" smtClean="0"/>
              <a:t>harmonics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5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20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2" y="2578079"/>
            <a:ext cx="1282838" cy="79680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19" y="2613740"/>
            <a:ext cx="1229297" cy="81999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67" y="1909107"/>
            <a:ext cx="4347191" cy="148460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414" y="1862043"/>
            <a:ext cx="687367" cy="69629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8650" y="1674832"/>
            <a:ext cx="7886700" cy="185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Avenir Book" charset="0"/>
                <a:cs typeface="Avenir Book" charset="0"/>
              </a:rPr>
              <a:t>Lumped</a:t>
            </a:r>
            <a:r>
              <a:rPr lang="fr-FR" dirty="0">
                <a:ea typeface="Avenir Book" charset="0"/>
                <a:cs typeface="Avenir Book" charset="0"/>
              </a:rPr>
              <a:t> FEM </a:t>
            </a:r>
            <a:r>
              <a:rPr lang="fr-FR" dirty="0" err="1" smtClean="0">
                <a:ea typeface="Avenir Book" charset="0"/>
                <a:cs typeface="Avenir Book" charset="0"/>
              </a:rPr>
              <a:t>Laplacian</a:t>
            </a:r>
            <a:r>
              <a:rPr lang="fr-FR" dirty="0"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ea typeface="Avenir Book" charset="0"/>
                <a:cs typeface="Avenir Book" charset="0"/>
              </a:rPr>
              <a:t>as a graph </a:t>
            </a:r>
            <a:r>
              <a:rPr lang="fr-FR" dirty="0" err="1" smtClean="0"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308" y="3820722"/>
            <a:ext cx="3122211" cy="177326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71" y="3944638"/>
            <a:ext cx="3588543" cy="20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3331"/>
            <a:ext cx="9144000" cy="45720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Martino Milani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21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Avenir Book" charset="0"/>
                <a:cs typeface="Avenir Book" charset="0"/>
              </a:rPr>
              <a:t>Equivariance</a:t>
            </a:r>
            <a:r>
              <a:rPr lang="fr-FR" dirty="0">
                <a:ea typeface="Avenir Book" charset="0"/>
                <a:cs typeface="Avenir Book" charset="0"/>
              </a:rPr>
              <a:t> </a:t>
            </a:r>
            <a:r>
              <a:rPr lang="fr-FR" dirty="0" err="1">
                <a:ea typeface="Avenir Book" charset="0"/>
                <a:cs typeface="Avenir Book" charset="0"/>
              </a:rPr>
              <a:t>error</a:t>
            </a:r>
            <a:r>
              <a:rPr lang="fr-FR" dirty="0">
                <a:ea typeface="Avenir Book" charset="0"/>
                <a:cs typeface="Avenir Book" charset="0"/>
              </a:rPr>
              <a:t/>
            </a:r>
            <a:br>
              <a:rPr lang="fr-FR" dirty="0">
                <a:ea typeface="Avenir Book" charset="0"/>
                <a:cs typeface="Avenir Book" charset="0"/>
              </a:rPr>
            </a:br>
            <a:r>
              <a:rPr lang="fr-FR" dirty="0">
                <a:ea typeface="Avenir Book" charset="0"/>
                <a:cs typeface="Avenir Book" charset="0"/>
              </a:rPr>
              <a:t>and </a:t>
            </a:r>
            <a:r>
              <a:rPr lang="fr-FR" dirty="0" err="1">
                <a:ea typeface="Avenir Book" charset="0"/>
                <a:cs typeface="Avenir Book" charset="0"/>
              </a:rPr>
              <a:t>computational</a:t>
            </a:r>
            <a:r>
              <a:rPr lang="fr-FR" dirty="0">
                <a:ea typeface="Avenir Book" charset="0"/>
                <a:cs typeface="Avenir Book" charset="0"/>
              </a:rPr>
              <a:t> time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317500" y="3781869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Convolution on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performed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in the spectral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domain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as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usual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: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Complexity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FFT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algorithms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        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3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Convolution on the </a:t>
            </a:r>
            <a:r>
              <a:rPr lang="fr-FR" dirty="0" err="1" smtClean="0"/>
              <a:t>sphere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59" y="1690689"/>
            <a:ext cx="7229475" cy="1463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22" y="4047296"/>
            <a:ext cx="2140811" cy="4809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95" y="4894315"/>
            <a:ext cx="757238" cy="3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4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convolutions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35" y="2314903"/>
            <a:ext cx="1421130" cy="3296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35" y="2639113"/>
            <a:ext cx="1325641" cy="352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92" y="3602842"/>
            <a:ext cx="1256125" cy="41026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52300" y="1703800"/>
            <a:ext cx="800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Given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weighted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adjacency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matrix     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define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graph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</a:t>
            </a:r>
          </a:p>
          <a:p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f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ollowing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matrix: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" y="4542558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Convolving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on the graph a signal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kernel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defined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as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following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matrix multiplication: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2300" y="3140891"/>
            <a:ext cx="800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symmetric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so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by the spectral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decomposition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theorem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decompose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in: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60" y="1771219"/>
            <a:ext cx="301553" cy="2436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468" y="4595766"/>
            <a:ext cx="134407" cy="2256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15" y="4593205"/>
            <a:ext cx="150387" cy="22817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6" y="5296751"/>
            <a:ext cx="2098062" cy="35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5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convolutions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35" y="2314903"/>
            <a:ext cx="1421130" cy="3296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35" y="2639113"/>
            <a:ext cx="1325641" cy="3528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92" y="3602842"/>
            <a:ext cx="1256125" cy="41026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52300" y="1703800"/>
            <a:ext cx="800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Given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weighted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adjacency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matrix     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define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graph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</a:t>
            </a:r>
          </a:p>
          <a:p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f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ollowing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matrix: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28651" y="4542558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Convolving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on the graph a signal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kernel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   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defined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as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following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matrix multiplication: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2300" y="3140891"/>
            <a:ext cx="800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symmetric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so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by the spectral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decomposition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theorem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decompose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in: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60" y="1771219"/>
            <a:ext cx="301553" cy="24368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468" y="4595766"/>
            <a:ext cx="134407" cy="22561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15" y="4593205"/>
            <a:ext cx="150387" cy="22817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6" y="5296751"/>
            <a:ext cx="2098062" cy="35808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94" y="5654834"/>
            <a:ext cx="2140811" cy="4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Rotation Equivariant </a:t>
            </a:r>
            <a:r>
              <a:rPr lang="fr-FR" dirty="0" err="1" smtClean="0"/>
              <a:t>Filtering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3" y="1501540"/>
            <a:ext cx="7648053" cy="435454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28650" y="1882588"/>
            <a:ext cx="78867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If the graph 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F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ourier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transform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approximates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continuous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Fourier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transform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then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graph Fourier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transform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rotation equivariant. 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7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Equivariance</a:t>
            </a:r>
            <a:r>
              <a:rPr lang="fr-FR" dirty="0" smtClean="0"/>
              <a:t> of graph </a:t>
            </a:r>
            <a:r>
              <a:rPr lang="fr-FR" dirty="0" err="1" smtClean="0"/>
              <a:t>filtering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28650" y="3811831"/>
            <a:ext cx="78867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Heat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Kernel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Graph (HKG):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Belkin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et al.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p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roved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that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random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scheme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, in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probability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[2]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62" y="5542757"/>
            <a:ext cx="2041775" cy="35946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815" y="4345313"/>
            <a:ext cx="1904222" cy="46466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6" y="2423466"/>
            <a:ext cx="3091224" cy="4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90904" y="3261677"/>
            <a:ext cx="7886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The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eigenvectors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approximate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spherical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harmonics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he dot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product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of the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eigenvectors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and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signal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well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approximates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the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corresponding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Fourier coefficient.</a:t>
            </a: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8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ea typeface="Avenir Book" charset="0"/>
                <a:cs typeface="Avenir Book" charset="0"/>
              </a:rPr>
              <a:t>HEALPix</a:t>
            </a:r>
            <a:r>
              <a:rPr lang="fr-FR" dirty="0" smtClean="0">
                <a:ea typeface="Avenir Book" charset="0"/>
                <a:cs typeface="Avenir Book" charset="0"/>
              </a:rPr>
              <a:t>: </a:t>
            </a:r>
            <a:r>
              <a:rPr lang="fr-FR" dirty="0" err="1" smtClean="0">
                <a:ea typeface="Avenir Book" charset="0"/>
                <a:cs typeface="Avenir Book" charset="0"/>
              </a:rPr>
              <a:t>equiarea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ea typeface="Avenir Book" charset="0"/>
                <a:cs typeface="Avenir Book" charset="0"/>
              </a:rPr>
              <a:t>sampling</a:t>
            </a:r>
            <a:r>
              <a:rPr lang="fr-FR" dirty="0" smtClean="0"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ea typeface="Avenir Book" charset="0"/>
                <a:cs typeface="Avenir Book" charset="0"/>
              </a:rPr>
              <a:t>scheme</a:t>
            </a:r>
            <a:endParaRPr lang="fr-FR" dirty="0">
              <a:ea typeface="Avenir Book" charset="0"/>
              <a:cs typeface="Avenir Book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51" y="1750664"/>
            <a:ext cx="2552910" cy="123945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6" y="5448158"/>
            <a:ext cx="3091224" cy="45034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72" y="3792807"/>
            <a:ext cx="1395668" cy="4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92449" y="1558322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Spherical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Graph </a:t>
            </a:r>
            <a:r>
              <a:rPr lang="fr-FR" dirty="0" err="1">
                <a:latin typeface="Avenir Book" charset="0"/>
                <a:ea typeface="Avenir Book" charset="0"/>
                <a:cs typeface="Avenir Book" charset="0"/>
              </a:rPr>
              <a:t>Convolutional</a:t>
            </a:r>
            <a:r>
              <a:rPr lang="fr-FR" dirty="0">
                <a:latin typeface="Avenir Book" charset="0"/>
                <a:ea typeface="Avenir Book" charset="0"/>
                <a:cs typeface="Avenir Book" charset="0"/>
              </a:rPr>
              <a:t> Neural Network</a:t>
            </a: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Each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layer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implements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a polynomial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sparse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HKG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Laplacian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of a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spherical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signal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sampled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HEALPix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AutoNum type="arabicParenR"/>
            </a:pPr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Filtering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r-FR" dirty="0" err="1" smtClean="0">
                <a:latin typeface="Avenir Book" charset="0"/>
                <a:ea typeface="Avenir Book" charset="0"/>
                <a:cs typeface="Avenir Book" charset="0"/>
              </a:rPr>
              <a:t>is</a:t>
            </a:r>
            <a:r>
              <a:rPr lang="fr-FR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endParaRPr lang="fr-FR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fr-FR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11.06.18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Martino Milani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D723-5D3C-1B4D-9732-372E95E71430}" type="slidenum">
              <a:rPr lang="fr-FR" smtClean="0"/>
              <a:t>9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499104"/>
            <a:ext cx="273404" cy="7961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76356"/>
            <a:ext cx="469590" cy="345120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ea typeface="Avenir Book" charset="0"/>
                <a:cs typeface="Avenir Book" charset="0"/>
              </a:rPr>
              <a:t>DeepSphere</a:t>
            </a:r>
            <a:r>
              <a:rPr lang="fr-FR" dirty="0" smtClean="0">
                <a:ea typeface="Avenir Book" charset="0"/>
                <a:cs typeface="Avenir Book" charset="0"/>
              </a:rPr>
              <a:t> 1.0</a:t>
            </a:r>
            <a:endParaRPr lang="fr-FR" dirty="0">
              <a:ea typeface="Avenir Book" charset="0"/>
              <a:cs typeface="Avenir Book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6496"/>
            <a:ext cx="9144000" cy="26894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67" y="2883885"/>
            <a:ext cx="660133" cy="4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2607</Words>
  <Application>Microsoft Macintosh PowerPoint</Application>
  <PresentationFormat>Présentation à l'écran (4:3)</PresentationFormat>
  <Paragraphs>260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Avenir Book</vt:lpstr>
      <vt:lpstr>Avenir Next</vt:lpstr>
      <vt:lpstr>Calibri</vt:lpstr>
      <vt:lpstr>Calibri Light</vt:lpstr>
      <vt:lpstr>Cambria Math</vt:lpstr>
      <vt:lpstr>Mangal</vt:lpstr>
      <vt:lpstr>Arial</vt:lpstr>
      <vt:lpstr>Thème Office</vt:lpstr>
      <vt:lpstr>GRAPH LAPLACIANS FOR ROTATION EQUIVARIANT NEURAL NETWORKS</vt:lpstr>
      <vt:lpstr>Fourier analysis on the sphere and the spherical harmonics</vt:lpstr>
      <vt:lpstr>Convolution on the sphere</vt:lpstr>
      <vt:lpstr>Graph convolutions</vt:lpstr>
      <vt:lpstr>Graph convolutions</vt:lpstr>
      <vt:lpstr>Rotation Equivariant Filtering</vt:lpstr>
      <vt:lpstr>Equivariance of graph filtering</vt:lpstr>
      <vt:lpstr>HEALPix: equiarea sampling scheme</vt:lpstr>
      <vt:lpstr>DeepSphere 1.0</vt:lpstr>
      <vt:lpstr>DeepSphere 2.0</vt:lpstr>
      <vt:lpstr>Non-equiarea sampling schemes</vt:lpstr>
      <vt:lpstr>Towards the Finite Element Method</vt:lpstr>
      <vt:lpstr>The Finite Element Method (FEM)</vt:lpstr>
      <vt:lpstr>The Finite Element Method (FEM)</vt:lpstr>
      <vt:lpstr>FEM convergence</vt:lpstr>
      <vt:lpstr>FEM Fourier transform</vt:lpstr>
      <vt:lpstr>FEM filtering</vt:lpstr>
      <vt:lpstr>FEM polynomial filtering</vt:lpstr>
      <vt:lpstr>Lumped FEM Laplacian</vt:lpstr>
      <vt:lpstr>Lumped FEM Laplacian as a graph Laplacian </vt:lpstr>
      <vt:lpstr>Equivariance error and computational time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Data Analysis and Two-Tier Mapper</dc:title>
  <dc:creator>Martino Milani</dc:creator>
  <cp:lastModifiedBy>Martino Milani</cp:lastModifiedBy>
  <cp:revision>89</cp:revision>
  <cp:lastPrinted>2018-06-10T23:23:51Z</cp:lastPrinted>
  <dcterms:created xsi:type="dcterms:W3CDTF">2018-06-10T17:57:12Z</dcterms:created>
  <dcterms:modified xsi:type="dcterms:W3CDTF">2019-07-14T21:41:40Z</dcterms:modified>
</cp:coreProperties>
</file>