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6" r:id="rId2"/>
    <p:sldId id="325" r:id="rId3"/>
    <p:sldId id="309" r:id="rId4"/>
    <p:sldId id="320" r:id="rId5"/>
    <p:sldId id="312" r:id="rId6"/>
    <p:sldId id="347" r:id="rId7"/>
    <p:sldId id="321" r:id="rId8"/>
    <p:sldId id="322" r:id="rId9"/>
    <p:sldId id="324" r:id="rId10"/>
    <p:sldId id="326" r:id="rId11"/>
    <p:sldId id="327" r:id="rId12"/>
    <p:sldId id="329" r:id="rId13"/>
    <p:sldId id="330" r:id="rId14"/>
    <p:sldId id="331" r:id="rId15"/>
    <p:sldId id="332" r:id="rId16"/>
    <p:sldId id="343" r:id="rId17"/>
    <p:sldId id="334" r:id="rId18"/>
    <p:sldId id="335" r:id="rId19"/>
    <p:sldId id="336" r:id="rId20"/>
    <p:sldId id="341" r:id="rId21"/>
    <p:sldId id="338" r:id="rId22"/>
    <p:sldId id="348" r:id="rId2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7" userDrawn="1">
          <p15:clr>
            <a:srgbClr val="A4A3A4"/>
          </p15:clr>
        </p15:guide>
        <p15:guide id="2" pos="27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43"/>
    <p:restoredTop sz="89812"/>
  </p:normalViewPr>
  <p:slideViewPr>
    <p:cSldViewPr snapToGrid="0" snapToObjects="1">
      <p:cViewPr>
        <p:scale>
          <a:sx n="130" d="100"/>
          <a:sy n="130" d="100"/>
        </p:scale>
        <p:origin x="776" y="-1144"/>
      </p:cViewPr>
      <p:guideLst>
        <p:guide orient="horz" pos="1117"/>
        <p:guide pos="278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fr-CH" smtClean="0"/>
              <a:t>11/06/2018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B6D7B3-7401-5E45-BD86-6BD8CAF884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7144415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fr-CH" smtClean="0"/>
              <a:t>11/06/2018</a:t>
            </a:r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7BC08-64B9-834C-AC8E-BEBECBE807A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4662532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5 </a:t>
            </a:r>
            <a:r>
              <a:rPr lang="fr-FR" baseline="0" dirty="0" err="1" smtClean="0"/>
              <a:t>months</a:t>
            </a:r>
            <a:r>
              <a:rPr lang="fr-FR" baseline="0" dirty="0" smtClean="0"/>
              <a:t> Michael and </a:t>
            </a:r>
            <a:r>
              <a:rPr lang="fr-FR" baseline="0" dirty="0" err="1" smtClean="0"/>
              <a:t>Nathanael</a:t>
            </a:r>
            <a:r>
              <a:rPr lang="fr-FR" baseline="0" dirty="0" smtClean="0"/>
              <a:t>. </a:t>
            </a:r>
          </a:p>
          <a:p>
            <a:r>
              <a:rPr lang="fr-FR" baseline="0" dirty="0" smtClean="0"/>
              <a:t>Graphs main topic of the </a:t>
            </a:r>
            <a:r>
              <a:rPr lang="fr-FR" baseline="0" dirty="0" err="1" smtClean="0"/>
              <a:t>project</a:t>
            </a:r>
            <a:r>
              <a:rPr lang="fr-FR" baseline="0" dirty="0" smtClean="0"/>
              <a:t>, </a:t>
            </a:r>
          </a:p>
          <a:p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investigated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other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kind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discrete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Laplacians</a:t>
            </a:r>
            <a:r>
              <a:rPr lang="fr-FR" baseline="0" dirty="0" smtClean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7BC08-64B9-834C-AC8E-BEBECBE807A1}" type="slidenum">
              <a:rPr lang="fr-FR" smtClean="0"/>
              <a:t>1</a:t>
            </a:fld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fr-CH" smtClean="0"/>
              <a:t>11/06/2018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12470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err="1" smtClean="0"/>
              <a:t>tuning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kernel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width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number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neighbors</a:t>
            </a:r>
            <a:endParaRPr lang="fr-FR" baseline="0" dirty="0" smtClean="0"/>
          </a:p>
          <a:p>
            <a:r>
              <a:rPr lang="fr-FR" baseline="0" dirty="0" err="1" smtClean="0"/>
              <a:t>price</a:t>
            </a:r>
            <a:r>
              <a:rPr lang="fr-FR" baseline="0" dirty="0" smtClean="0"/>
              <a:t>: the </a:t>
            </a:r>
            <a:r>
              <a:rPr lang="fr-FR" baseline="0" dirty="0" err="1" smtClean="0"/>
              <a:t>computational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complexity</a:t>
            </a:r>
            <a:r>
              <a:rPr lang="fr-FR" baseline="0" dirty="0" smtClean="0"/>
              <a:t> </a:t>
            </a:r>
          </a:p>
          <a:p>
            <a:r>
              <a:rPr lang="fr-FR" baseline="0" dirty="0" err="1" smtClean="0"/>
              <a:t>from</a:t>
            </a:r>
            <a:r>
              <a:rPr lang="fr-FR" baseline="0" dirty="0" smtClean="0"/>
              <a:t> 30 to 5 percent</a:t>
            </a:r>
          </a:p>
          <a:p>
            <a:r>
              <a:rPr lang="fr-FR" baseline="0" dirty="0" smtClean="0"/>
              <a:t>convergence to 0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CH" smtClean="0"/>
              <a:t>11/06/2018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BC08-64B9-834C-AC8E-BEBECBE807A1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4336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moved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our</a:t>
            </a:r>
            <a:r>
              <a:rPr lang="fr-FR" baseline="0" dirty="0" smtClean="0"/>
              <a:t> attention to </a:t>
            </a:r>
            <a:r>
              <a:rPr lang="fr-FR" baseline="0" dirty="0" err="1" smtClean="0"/>
              <a:t>other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sampling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schemes</a:t>
            </a:r>
            <a:r>
              <a:rPr lang="fr-FR" baseline="0" dirty="0" smtClean="0"/>
              <a:t> of the </a:t>
            </a:r>
            <a:r>
              <a:rPr lang="fr-FR" baseline="0" dirty="0" err="1" smtClean="0"/>
              <a:t>sphere</a:t>
            </a:r>
            <a:r>
              <a:rPr lang="fr-FR" baseline="0" dirty="0" smtClean="0"/>
              <a:t>.</a:t>
            </a:r>
          </a:p>
          <a:p>
            <a:r>
              <a:rPr lang="fr-FR" baseline="0" dirty="0" smtClean="0"/>
              <a:t>the HKG </a:t>
            </a:r>
            <a:r>
              <a:rPr lang="fr-FR" baseline="0" dirty="0" err="1" smtClean="0"/>
              <a:t>does</a:t>
            </a:r>
            <a:r>
              <a:rPr lang="fr-FR" baseline="0" dirty="0" smtClean="0"/>
              <a:t> not </a:t>
            </a:r>
            <a:r>
              <a:rPr lang="fr-FR" baseline="0" dirty="0" err="1" smtClean="0"/>
              <a:t>work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well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any</a:t>
            </a:r>
            <a:r>
              <a:rPr lang="fr-FR" baseline="0" dirty="0" smtClean="0"/>
              <a:t> more.</a:t>
            </a:r>
          </a:p>
          <a:p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need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find</a:t>
            </a:r>
            <a:r>
              <a:rPr lang="fr-FR" baseline="0" dirty="0" smtClean="0"/>
              <a:t> an alternative </a:t>
            </a:r>
            <a:r>
              <a:rPr lang="fr-FR" baseline="0" dirty="0" err="1" smtClean="0"/>
              <a:t>way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CH" smtClean="0"/>
              <a:t>11/06/2018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BC08-64B9-834C-AC8E-BEBECBE807A1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84919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Looking</a:t>
            </a:r>
            <a:r>
              <a:rPr lang="fr-FR" baseline="0" dirty="0" smtClean="0"/>
              <a:t> for </a:t>
            </a:r>
            <a:r>
              <a:rPr lang="fr-FR" baseline="0" dirty="0" err="1" smtClean="0"/>
              <a:t>such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method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investigated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Finite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Element</a:t>
            </a:r>
            <a:r>
              <a:rPr lang="fr-FR" baseline="0" dirty="0" smtClean="0"/>
              <a:t> Method. </a:t>
            </a:r>
          </a:p>
          <a:p>
            <a:r>
              <a:rPr lang="fr-FR" baseline="0" dirty="0" err="1" smtClean="0"/>
              <a:t>very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used</a:t>
            </a:r>
            <a:r>
              <a:rPr lang="fr-FR" baseline="0" dirty="0" smtClean="0"/>
              <a:t> in </a:t>
            </a:r>
            <a:r>
              <a:rPr lang="fr-FR" baseline="0" dirty="0" err="1" smtClean="0"/>
              <a:t>numerical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mathematics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find</a:t>
            </a:r>
            <a:r>
              <a:rPr lang="fr-FR" baseline="0" dirty="0" smtClean="0"/>
              <a:t> the solution of </a:t>
            </a:r>
            <a:r>
              <a:rPr lang="fr-FR" baseline="0" dirty="0" err="1" smtClean="0"/>
              <a:t>differential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problems</a:t>
            </a:r>
            <a:r>
              <a:rPr lang="fr-FR" baseline="0" dirty="0" smtClean="0"/>
              <a:t>.</a:t>
            </a:r>
          </a:p>
          <a:p>
            <a:r>
              <a:rPr lang="fr-FR" baseline="0" dirty="0" err="1" smtClean="0"/>
              <a:t>Let’s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see</a:t>
            </a:r>
            <a:r>
              <a:rPr lang="fr-FR" baseline="0" dirty="0" smtClean="0"/>
              <a:t> how to </a:t>
            </a:r>
            <a:r>
              <a:rPr lang="fr-FR" baseline="0" dirty="0" err="1" smtClean="0"/>
              <a:t>build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discrete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Laplacian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using</a:t>
            </a:r>
            <a:r>
              <a:rPr lang="fr-FR" baseline="0" dirty="0" smtClean="0"/>
              <a:t> the FEM</a:t>
            </a:r>
          </a:p>
          <a:p>
            <a:r>
              <a:rPr lang="fr-FR" baseline="0" dirty="0" err="1" smtClean="0"/>
              <a:t>Strong</a:t>
            </a:r>
            <a:r>
              <a:rPr lang="fr-FR" baseline="0" dirty="0" smtClean="0"/>
              <a:t>=</a:t>
            </a:r>
            <a:r>
              <a:rPr lang="fr-FR" baseline="0" dirty="0" err="1" smtClean="0"/>
              <a:t>weak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form</a:t>
            </a:r>
            <a:endParaRPr lang="fr-FR" baseline="0" dirty="0" smtClean="0"/>
          </a:p>
          <a:p>
            <a:r>
              <a:rPr lang="fr-FR" baseline="0" dirty="0" err="1" smtClean="0"/>
              <a:t>Galerkin</a:t>
            </a:r>
            <a:r>
              <a:rPr lang="fr-FR" baseline="0" dirty="0" smtClean="0"/>
              <a:t>: projection on </a:t>
            </a:r>
            <a:r>
              <a:rPr lang="fr-FR" baseline="0" dirty="0" err="1" smtClean="0"/>
              <a:t>finite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dimensional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space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CH" smtClean="0"/>
              <a:t>11/06/2018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BC08-64B9-834C-AC8E-BEBECBE807A1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56625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es commentair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FEM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=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Galerking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with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charset="0"/>
                            <a:ea typeface="Avenir Book" charset="0"/>
                            <a:cs typeface="Avenir Book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𝑉</m:t>
                        </m:r>
                      </m:e>
                      <m:sub>
                        <m:r>
                          <a:rPr lang="it-IT" b="0" i="1" smtClean="0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continuous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piecewise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linear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functions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defined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on a triangulation of the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sphere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.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 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n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degrees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 of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freedom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,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spanned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 by n basis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functions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. 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Describe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 basis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function</a:t>
                </a:r>
                <a:endParaRPr lang="fr-FR" baseline="0" dirty="0" smtClean="0">
                  <a:latin typeface="+mn-lt"/>
                  <a:ea typeface="+mn-ea"/>
                  <a:cs typeface="+mn-cs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f_h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 as a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linear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combination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 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f_i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=f(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x_i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)</a:t>
                </a:r>
                <a:endParaRPr lang="fr-FR" dirty="0">
                  <a:latin typeface="Avenir Book" charset="0"/>
                  <a:ea typeface="Avenir Book" charset="0"/>
                  <a:cs typeface="Avenir Book" charset="0"/>
                </a:endParaRPr>
              </a:p>
            </p:txBody>
          </p:sp>
        </mc:Choice>
        <mc:Fallback xmlns="">
          <p:sp>
            <p:nvSpPr>
              <p:cNvPr id="3" name="Espace réservé des commentair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The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Finite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Element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Method (FEM)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is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a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method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to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solve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the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Galerkin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problem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where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the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space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it-IT" b="0" i="0" smtClean="0">
                    <a:latin typeface="Cambria Math" charset="0"/>
                    <a:ea typeface="Avenir Book" charset="0"/>
                    <a:cs typeface="Avenir Book" charset="0"/>
                  </a:rPr>
                  <a:t>𝑉_ℎ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is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the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space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of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continuous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piecewise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linear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functions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defined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on a triangulation of the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sphere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.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 Suc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space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 has n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degrees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 of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freedom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,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where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 n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is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 the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number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 of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vertices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 of the triangulation, and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it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is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then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spanned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 by n basis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functions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.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We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choose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 as the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ith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 basis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function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 the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functions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represented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here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that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is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 1 on the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ith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 vertex and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is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 0 on all the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others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.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We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represent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each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fucntion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f_h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 living in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such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space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 as a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linear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combination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 of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these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 n basis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functions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. Observe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that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 the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ith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 coefficient of f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is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exactluy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 the value of f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evaluated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 on the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ith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 vertex.</a:t>
                </a:r>
                <a:endParaRPr lang="fr-FR" dirty="0">
                  <a:latin typeface="Avenir Book" charset="0"/>
                  <a:ea typeface="Avenir Book" charset="0"/>
                  <a:cs typeface="Avenir Book" charset="0"/>
                </a:endParaRPr>
              </a:p>
            </p:txBody>
          </p:sp>
        </mc:Fallback>
      </mc:AlternateContent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CH" smtClean="0"/>
              <a:t>11/06/2018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BC08-64B9-834C-AC8E-BEBECBE807A1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96533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Galerkin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problem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n times,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each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time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with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v_h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=phi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>
                <a:latin typeface="Avenir Book" charset="0"/>
                <a:ea typeface="Avenir Book" charset="0"/>
                <a:cs typeface="Avenir Book" charset="0"/>
              </a:rPr>
              <a:t>A </a:t>
            </a:r>
            <a:r>
              <a:rPr lang="fr-FR" baseline="0" dirty="0" err="1" smtClean="0">
                <a:latin typeface="Avenir Book" charset="0"/>
                <a:ea typeface="Avenir Book" charset="0"/>
                <a:cs typeface="Avenir Book" charset="0"/>
              </a:rPr>
              <a:t>stiffness</a:t>
            </a:r>
            <a:r>
              <a:rPr lang="fr-FR" baseline="0" dirty="0" smtClean="0">
                <a:latin typeface="Avenir Book" charset="0"/>
                <a:ea typeface="Avenir Book" charset="0"/>
                <a:cs typeface="Avenir Book" charset="0"/>
              </a:rPr>
              <a:t> matrix, B mass matrix.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>
                <a:latin typeface="Avenir Book" charset="0"/>
                <a:ea typeface="Avenir Book" charset="0"/>
                <a:cs typeface="Avenir Book" charset="0"/>
              </a:rPr>
              <a:t>Phi -&gt; </a:t>
            </a:r>
            <a:r>
              <a:rPr lang="fr-FR" baseline="0" dirty="0" err="1" smtClean="0">
                <a:latin typeface="Avenir Book" charset="0"/>
                <a:ea typeface="Avenir Book" charset="0"/>
                <a:cs typeface="Avenir Book" charset="0"/>
              </a:rPr>
              <a:t>sparse</a:t>
            </a:r>
            <a:r>
              <a:rPr lang="fr-FR" baseline="0" dirty="0" smtClean="0">
                <a:latin typeface="Avenir Book" charset="0"/>
                <a:ea typeface="Avenir Book" charset="0"/>
                <a:cs typeface="Avenir Book" charset="0"/>
              </a:rPr>
              <a:t> matrices</a:t>
            </a:r>
            <a:endParaRPr lang="fr-FR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CH" smtClean="0"/>
              <a:t>11/06/2018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BC08-64B9-834C-AC8E-BEBECBE807A1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25311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There’s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a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theorem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that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states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that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as the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longest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edge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of the triangulation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goes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to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zero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, the FEM solution converges to the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continuous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one. </a:t>
            </a:r>
          </a:p>
          <a:p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Remark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: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it’s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the </a:t>
            </a:r>
            <a:r>
              <a:rPr lang="fr-FR" b="1" dirty="0" err="1" smtClean="0">
                <a:latin typeface="Avenir Book" charset="0"/>
                <a:ea typeface="Avenir Book" charset="0"/>
                <a:cs typeface="Avenir Book" charset="0"/>
              </a:rPr>
              <a:t>only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case (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together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with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the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random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HKG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Laplacian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)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where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we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have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such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a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theorem</a:t>
            </a:r>
            <a:endParaRPr lang="fr-FR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CH" smtClean="0"/>
              <a:t>11/06/2018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BC08-64B9-834C-AC8E-BEBECBE807A1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87404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So,</a:t>
            </a:r>
            <a:r>
              <a:rPr lang="fr-FR" baseline="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baseline="0" dirty="0" err="1" smtClean="0">
                <a:latin typeface="Avenir Book" charset="0"/>
                <a:ea typeface="Avenir Book" charset="0"/>
                <a:cs typeface="Avenir Book" charset="0"/>
              </a:rPr>
              <a:t>this</a:t>
            </a:r>
            <a:r>
              <a:rPr lang="fr-FR" baseline="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baseline="0" dirty="0" err="1" smtClean="0">
                <a:latin typeface="Avenir Book" charset="0"/>
                <a:ea typeface="Avenir Book" charset="0"/>
                <a:cs typeface="Avenir Book" charset="0"/>
              </a:rPr>
              <a:t>is</a:t>
            </a:r>
            <a:r>
              <a:rPr lang="fr-FR" baseline="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baseline="0" dirty="0" err="1" smtClean="0">
                <a:latin typeface="Avenir Book" charset="0"/>
                <a:ea typeface="Avenir Book" charset="0"/>
                <a:cs typeface="Avenir Book" charset="0"/>
              </a:rPr>
              <a:t>e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quivalent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to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finding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the spectral</a:t>
            </a:r>
            <a:r>
              <a:rPr lang="fr-FR" baseline="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decomposition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of</a:t>
            </a:r>
            <a:r>
              <a:rPr lang="fr-FR" baseline="0" dirty="0" smtClean="0">
                <a:latin typeface="Avenir Book" charset="0"/>
                <a:ea typeface="Avenir Book" charset="0"/>
                <a:cs typeface="Avenir Book" charset="0"/>
              </a:rPr>
              <a:t> the matrix B^{-1}A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err="1" smtClean="0">
                <a:latin typeface="Avenir Book" charset="0"/>
                <a:ea typeface="Avenir Book" charset="0"/>
                <a:cs typeface="Avenir Book" charset="0"/>
              </a:rPr>
              <a:t>is</a:t>
            </a:r>
            <a:r>
              <a:rPr lang="fr-FR" baseline="0" dirty="0" smtClean="0">
                <a:latin typeface="Avenir Book" charset="0"/>
                <a:ea typeface="Avenir Book" charset="0"/>
                <a:cs typeface="Avenir Book" charset="0"/>
              </a:rPr>
              <a:t> not </a:t>
            </a:r>
            <a:r>
              <a:rPr lang="fr-FR" baseline="0" dirty="0" err="1" smtClean="0">
                <a:latin typeface="Avenir Book" charset="0"/>
                <a:ea typeface="Avenir Book" charset="0"/>
                <a:cs typeface="Avenir Book" charset="0"/>
              </a:rPr>
              <a:t>symmetric</a:t>
            </a:r>
            <a:r>
              <a:rPr lang="fr-FR" baseline="0" dirty="0" smtClean="0">
                <a:latin typeface="Avenir Book" charset="0"/>
                <a:ea typeface="Avenir Book" charset="0"/>
                <a:cs typeface="Avenir Book" charset="0"/>
              </a:rPr>
              <a:t>, </a:t>
            </a:r>
            <a:r>
              <a:rPr lang="fr-FR" baseline="0" dirty="0" err="1" smtClean="0">
                <a:latin typeface="Avenir Book" charset="0"/>
                <a:ea typeface="Avenir Book" charset="0"/>
                <a:cs typeface="Avenir Book" charset="0"/>
              </a:rPr>
              <a:t>thus</a:t>
            </a:r>
            <a:r>
              <a:rPr lang="fr-FR" baseline="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baseline="0" dirty="0" err="1" smtClean="0">
                <a:latin typeface="Avenir Book" charset="0"/>
                <a:ea typeface="Avenir Book" charset="0"/>
                <a:cs typeface="Avenir Book" charset="0"/>
              </a:rPr>
              <a:t>we</a:t>
            </a:r>
            <a:r>
              <a:rPr lang="fr-FR" baseline="0" dirty="0" smtClean="0">
                <a:latin typeface="Avenir Book" charset="0"/>
                <a:ea typeface="Avenir Book" charset="0"/>
                <a:cs typeface="Avenir Book" charset="0"/>
              </a:rPr>
              <a:t> have a -1 </a:t>
            </a:r>
            <a:r>
              <a:rPr lang="fr-FR" baseline="0" dirty="0" err="1" smtClean="0">
                <a:latin typeface="Avenir Book" charset="0"/>
                <a:ea typeface="Avenir Book" charset="0"/>
                <a:cs typeface="Avenir Book" charset="0"/>
              </a:rPr>
              <a:t>here</a:t>
            </a:r>
            <a:r>
              <a:rPr lang="fr-FR" baseline="0" dirty="0" smtClean="0">
                <a:latin typeface="Avenir Book" charset="0"/>
                <a:ea typeface="Avenir Book" charset="0"/>
                <a:cs typeface="Avenir Book" charset="0"/>
              </a:rPr>
              <a:t> and </a:t>
            </a:r>
            <a:r>
              <a:rPr lang="fr-FR" baseline="0" dirty="0" err="1" smtClean="0">
                <a:latin typeface="Avenir Book" charset="0"/>
                <a:ea typeface="Avenir Book" charset="0"/>
                <a:cs typeface="Avenir Book" charset="0"/>
              </a:rPr>
              <a:t>it</a:t>
            </a:r>
            <a:r>
              <a:rPr lang="fr-FR" baseline="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baseline="0" dirty="0" err="1" smtClean="0">
                <a:latin typeface="Avenir Book" charset="0"/>
                <a:ea typeface="Avenir Book" charset="0"/>
                <a:cs typeface="Avenir Book" charset="0"/>
              </a:rPr>
              <a:t>is</a:t>
            </a:r>
            <a:r>
              <a:rPr lang="fr-FR" baseline="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baseline="0" dirty="0" err="1" smtClean="0">
                <a:latin typeface="Avenir Book" charset="0"/>
                <a:ea typeface="Avenir Book" charset="0"/>
                <a:cs typeface="Avenir Book" charset="0"/>
              </a:rPr>
              <a:t>such</a:t>
            </a:r>
            <a:r>
              <a:rPr lang="fr-FR" baseline="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baseline="0" dirty="0" err="1" smtClean="0">
                <a:latin typeface="Avenir Book" charset="0"/>
                <a:ea typeface="Avenir Book" charset="0"/>
                <a:cs typeface="Avenir Book" charset="0"/>
              </a:rPr>
              <a:t>that</a:t>
            </a:r>
            <a:r>
              <a:rPr lang="fr-FR" baseline="0" dirty="0" smtClean="0">
                <a:latin typeface="Avenir Book" charset="0"/>
                <a:ea typeface="Avenir Book" charset="0"/>
                <a:cs typeface="Avenir Book" charset="0"/>
              </a:rPr>
              <a:t> VBV^T=I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>
                <a:latin typeface="Avenir Book" charset="0"/>
                <a:ea typeface="Avenir Book" charset="0"/>
                <a:cs typeface="Avenir Book" charset="0"/>
              </a:rPr>
              <a:t>Read last line</a:t>
            </a:r>
            <a:endParaRPr lang="fr-FR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CH" smtClean="0"/>
              <a:t>11/06/2018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BC08-64B9-834C-AC8E-BEBECBE807A1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50489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>
                <a:latin typeface="+mn-lt"/>
                <a:ea typeface="+mn-ea"/>
                <a:cs typeface="+mn-cs"/>
              </a:rPr>
              <a:t>Read.</a:t>
            </a:r>
          </a:p>
          <a:p>
            <a:r>
              <a:rPr lang="fr-FR" baseline="0" dirty="0" smtClean="0">
                <a:latin typeface="+mn-lt"/>
                <a:ea typeface="+mn-ea"/>
                <a:cs typeface="+mn-cs"/>
              </a:rPr>
              <a:t>Rewrite </a:t>
            </a:r>
          </a:p>
          <a:p>
            <a:r>
              <a:rPr lang="fr-FR" baseline="0" dirty="0" err="1" smtClean="0">
                <a:latin typeface="+mn-lt"/>
                <a:ea typeface="+mn-ea"/>
                <a:cs typeface="+mn-cs"/>
              </a:rPr>
              <a:t>Parallel</a:t>
            </a:r>
            <a:r>
              <a:rPr lang="fr-FR" baseline="0" dirty="0" smtClean="0">
                <a:latin typeface="+mn-lt"/>
                <a:ea typeface="+mn-ea"/>
                <a:cs typeface="+mn-cs"/>
              </a:rPr>
              <a:t> </a:t>
            </a:r>
            <a:r>
              <a:rPr lang="fr-FR" baseline="0" dirty="0" err="1" smtClean="0">
                <a:latin typeface="+mn-lt"/>
                <a:ea typeface="+mn-ea"/>
                <a:cs typeface="+mn-cs"/>
              </a:rPr>
              <a:t>with</a:t>
            </a:r>
            <a:r>
              <a:rPr lang="fr-FR" baseline="0" dirty="0" smtClean="0">
                <a:latin typeface="+mn-lt"/>
                <a:ea typeface="+mn-ea"/>
                <a:cs typeface="+mn-cs"/>
              </a:rPr>
              <a:t> graph. More </a:t>
            </a:r>
            <a:r>
              <a:rPr lang="fr-FR" baseline="0" dirty="0" err="1" smtClean="0">
                <a:latin typeface="+mn-lt"/>
                <a:ea typeface="+mn-ea"/>
                <a:cs typeface="+mn-cs"/>
              </a:rPr>
              <a:t>general</a:t>
            </a:r>
            <a:r>
              <a:rPr lang="fr-FR" baseline="0" dirty="0" smtClean="0">
                <a:latin typeface="+mn-lt"/>
                <a:ea typeface="+mn-ea"/>
                <a:cs typeface="+mn-cs"/>
              </a:rPr>
              <a:t>. Inverse </a:t>
            </a:r>
            <a:r>
              <a:rPr lang="fr-FR" baseline="0" dirty="0" err="1" smtClean="0">
                <a:latin typeface="+mn-lt"/>
                <a:ea typeface="+mn-ea"/>
                <a:cs typeface="+mn-cs"/>
              </a:rPr>
              <a:t>instead</a:t>
            </a:r>
            <a:r>
              <a:rPr lang="fr-FR" baseline="0" dirty="0" smtClean="0">
                <a:latin typeface="+mn-lt"/>
                <a:ea typeface="+mn-ea"/>
                <a:cs typeface="+mn-cs"/>
              </a:rPr>
              <a:t> of </a:t>
            </a:r>
            <a:r>
              <a:rPr lang="fr-FR" baseline="0" dirty="0" err="1" smtClean="0">
                <a:latin typeface="+mn-lt"/>
                <a:ea typeface="+mn-ea"/>
                <a:cs typeface="+mn-cs"/>
              </a:rPr>
              <a:t>transposed</a:t>
            </a:r>
            <a:endParaRPr lang="fr-FR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CH" smtClean="0"/>
              <a:t>11/06/2018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BC08-64B9-834C-AC8E-BEBECBE807A1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56539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err="1" smtClean="0"/>
              <a:t>very</a:t>
            </a:r>
            <a:r>
              <a:rPr lang="fr-FR" baseline="0" dirty="0" smtClean="0"/>
              <a:t> high </a:t>
            </a:r>
            <a:r>
              <a:rPr lang="fr-FR" baseline="0" dirty="0" err="1" smtClean="0"/>
              <a:t>cost</a:t>
            </a:r>
            <a:r>
              <a:rPr lang="fr-FR" baseline="0" dirty="0" smtClean="0"/>
              <a:t>: B^{-1}A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full </a:t>
            </a:r>
          </a:p>
          <a:p>
            <a:r>
              <a:rPr lang="fr-FR" baseline="0" dirty="0" smtClean="0"/>
              <a:t>O(n2), more </a:t>
            </a:r>
            <a:r>
              <a:rPr lang="fr-FR" baseline="0" dirty="0" err="1" smtClean="0"/>
              <a:t>than</a:t>
            </a:r>
            <a:r>
              <a:rPr lang="fr-FR" baseline="0" dirty="0" smtClean="0"/>
              <a:t> the FFT </a:t>
            </a:r>
            <a:r>
              <a:rPr lang="fr-FR" baseline="0" dirty="0" err="1" smtClean="0"/>
              <a:t>algorithms</a:t>
            </a:r>
            <a:r>
              <a:rPr lang="fr-FR" baseline="0" dirty="0" smtClean="0"/>
              <a:t> of O(n3/2).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CH" smtClean="0"/>
              <a:t>11/06/2018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BC08-64B9-834C-AC8E-BEBECBE807A1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22178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 </a:t>
            </a:r>
            <a:r>
              <a:rPr lang="fr-FR" dirty="0" err="1" smtClean="0"/>
              <a:t>approx</a:t>
            </a:r>
            <a:r>
              <a:rPr lang="fr-FR" baseline="0" dirty="0" smtClean="0"/>
              <a:t> </a:t>
            </a:r>
            <a:r>
              <a:rPr lang="fr-FR" dirty="0" smtClean="0"/>
              <a:t>B.</a:t>
            </a:r>
          </a:p>
          <a:p>
            <a:r>
              <a:rPr lang="fr-FR" baseline="0" dirty="0" smtClean="0"/>
              <a:t>D^{-1}A </a:t>
            </a:r>
            <a:r>
              <a:rPr lang="fr-FR" baseline="0" dirty="0" err="1" smtClean="0"/>
              <a:t>sparse</a:t>
            </a:r>
            <a:endParaRPr lang="fr-FR" baseline="0" dirty="0" smtClean="0"/>
          </a:p>
          <a:p>
            <a:r>
              <a:rPr lang="fr-FR" baseline="0" dirty="0" smtClean="0"/>
              <a:t>efficient </a:t>
            </a:r>
            <a:r>
              <a:rPr lang="fr-FR" baseline="0" dirty="0" err="1" smtClean="0"/>
              <a:t>filtering</a:t>
            </a:r>
            <a:r>
              <a:rPr lang="fr-FR" baseline="0" dirty="0" smtClean="0"/>
              <a:t>.</a:t>
            </a: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CH" smtClean="0"/>
              <a:t>11/06/2018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BC08-64B9-834C-AC8E-BEBECBE807A1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7392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Filtering</a:t>
            </a:r>
            <a:r>
              <a:rPr lang="fr-FR" dirty="0" smtClean="0"/>
              <a:t>=convolution.</a:t>
            </a:r>
            <a:endParaRPr lang="fr-FR" baseline="0" dirty="0" smtClean="0"/>
          </a:p>
          <a:p>
            <a:r>
              <a:rPr lang="fr-FR" baseline="0" dirty="0" smtClean="0"/>
              <a:t>equivariant to rotation = rotation and </a:t>
            </a:r>
            <a:r>
              <a:rPr lang="fr-FR" baseline="0" dirty="0" err="1" smtClean="0"/>
              <a:t>filtering</a:t>
            </a:r>
            <a:r>
              <a:rPr lang="fr-FR" baseline="0" dirty="0" smtClean="0"/>
              <a:t> must commute.</a:t>
            </a:r>
          </a:p>
          <a:p>
            <a:r>
              <a:rPr lang="fr-FR" baseline="0" dirty="0" err="1" smtClean="0"/>
              <a:t>discretization:forced</a:t>
            </a:r>
            <a:r>
              <a:rPr lang="fr-FR" baseline="0" dirty="0" smtClean="0"/>
              <a:t> to do approximations</a:t>
            </a:r>
          </a:p>
          <a:p>
            <a:r>
              <a:rPr lang="fr-FR" baseline="0" dirty="0" smtClean="0"/>
              <a:t>the </a:t>
            </a:r>
            <a:r>
              <a:rPr lang="fr-FR" baseline="0" dirty="0" err="1" smtClean="0"/>
              <a:t>algorithm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used</a:t>
            </a:r>
            <a:r>
              <a:rPr lang="fr-FR" baseline="0" dirty="0" smtClean="0"/>
              <a:t> for </a:t>
            </a:r>
            <a:r>
              <a:rPr lang="fr-FR" baseline="0" dirty="0" err="1" smtClean="0"/>
              <a:t>this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filtering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not </a:t>
            </a:r>
            <a:r>
              <a:rPr lang="fr-FR" baseline="0" dirty="0" err="1" smtClean="0"/>
              <a:t>perfectly</a:t>
            </a:r>
            <a:r>
              <a:rPr lang="fr-FR" baseline="0" dirty="0" smtClean="0"/>
              <a:t> equivariant to rotations.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CH" smtClean="0"/>
              <a:t>11/06/2018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BC08-64B9-834C-AC8E-BEBECBE807A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48115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es commentair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fr-FR" dirty="0" smtClean="0"/>
                  <a:t>FEM=DEC</a:t>
                </a:r>
                <a:endParaRPr lang="fr-FR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irregularity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of the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sampling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mr-IN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–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need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of a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metric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B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-&gt; B-1A  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full,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not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symmetric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Recall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convergence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theorem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. 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DA: non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equiarea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-&gt; non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symmetric</a:t>
                </a:r>
                <a:endParaRPr lang="fr-FR" baseline="0" dirty="0" smtClean="0">
                  <a:latin typeface="Avenir Book" charset="0"/>
                  <a:ea typeface="Avenir Book" charset="0"/>
                  <a:cs typeface="Avenir Book" charset="0"/>
                </a:endParaRPr>
              </a:p>
              <a:p>
                <a:endParaRPr lang="fr-FR" baseline="0" dirty="0" smtClean="0"/>
              </a:p>
              <a:p>
                <a:r>
                  <a:rPr lang="fr-FR" baseline="0" dirty="0" err="1" smtClean="0"/>
                  <a:t>other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interesting</a:t>
                </a:r>
                <a:r>
                  <a:rPr lang="fr-FR" baseline="0" dirty="0" smtClean="0"/>
                  <a:t> </a:t>
                </a:r>
                <a:r>
                  <a:rPr lang="fr-FR" dirty="0" smtClean="0"/>
                  <a:t>connections </a:t>
                </a:r>
                <a:r>
                  <a:rPr lang="fr-FR" dirty="0" err="1" smtClean="0"/>
                  <a:t>can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be</a:t>
                </a:r>
                <a:r>
                  <a:rPr lang="fr-FR" dirty="0" smtClean="0"/>
                  <a:t> made </a:t>
                </a:r>
                <a:r>
                  <a:rPr lang="fr-FR" dirty="0" err="1" smtClean="0"/>
                  <a:t>with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Laplacians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obtained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through</a:t>
                </a:r>
                <a:r>
                  <a:rPr lang="fr-FR" baseline="0" dirty="0" smtClean="0"/>
                  <a:t> </a:t>
                </a:r>
                <a:r>
                  <a:rPr lang="fr-FR" dirty="0" err="1" smtClean="0"/>
                  <a:t>Discrete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External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Calculus</a:t>
                </a:r>
                <a:r>
                  <a:rPr lang="fr-FR" dirty="0" smtClean="0"/>
                  <a:t>, </a:t>
                </a:r>
                <a:r>
                  <a:rPr lang="fr-FR" dirty="0" err="1" smtClean="0"/>
                  <a:t>trying</a:t>
                </a:r>
                <a:r>
                  <a:rPr lang="fr-FR" dirty="0" smtClean="0"/>
                  <a:t> to </a:t>
                </a:r>
                <a:r>
                  <a:rPr lang="fr-FR" dirty="0" err="1" smtClean="0"/>
                  <a:t>answer</a:t>
                </a:r>
                <a:r>
                  <a:rPr lang="fr-FR" dirty="0" smtClean="0"/>
                  <a:t> at the question: </a:t>
                </a:r>
                <a:r>
                  <a:rPr lang="fr-FR" dirty="0" err="1" smtClean="0"/>
                  <a:t>when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is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it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really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necessary</a:t>
                </a:r>
                <a:r>
                  <a:rPr lang="fr-FR" dirty="0" smtClean="0"/>
                  <a:t> to have a non </a:t>
                </a:r>
                <a:r>
                  <a:rPr lang="fr-FR" dirty="0" err="1" smtClean="0"/>
                  <a:t>symmetric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Laplacian</a:t>
                </a:r>
                <a:r>
                  <a:rPr lang="fr-FR" dirty="0" smtClean="0"/>
                  <a:t>? </a:t>
                </a:r>
                <a:r>
                  <a:rPr lang="fr-FR" dirty="0" err="1" smtClean="0"/>
                  <a:t>Work</a:t>
                </a:r>
                <a:r>
                  <a:rPr lang="fr-FR" dirty="0" smtClean="0"/>
                  <a:t> in </a:t>
                </a:r>
                <a:r>
                  <a:rPr lang="fr-FR" dirty="0" err="1" smtClean="0"/>
                  <a:t>progress</a:t>
                </a:r>
                <a:endParaRPr lang="fr-FR" dirty="0" smtClean="0"/>
              </a:p>
            </p:txBody>
          </p:sp>
        </mc:Choice>
        <mc:Fallback xmlns="">
          <p:sp>
            <p:nvSpPr>
              <p:cNvPr id="3" name="Espace réservé des commentair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fr-FR" dirty="0" smtClean="0"/>
                  <a:t>By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explicitely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solving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these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integrals</a:t>
                </a:r>
                <a:r>
                  <a:rPr lang="fr-FR" baseline="0" dirty="0" smtClean="0"/>
                  <a:t>, </a:t>
                </a:r>
                <a:r>
                  <a:rPr lang="fr-FR" baseline="0" dirty="0" err="1" smtClean="0"/>
                  <a:t>it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can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be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shown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that</a:t>
                </a:r>
                <a:r>
                  <a:rPr lang="fr-FR" baseline="0" dirty="0" smtClean="0"/>
                  <a:t> the </a:t>
                </a:r>
                <a:r>
                  <a:rPr lang="fr-FR" baseline="0" dirty="0" err="1" smtClean="0"/>
                  <a:t>lumped</a:t>
                </a:r>
                <a:r>
                  <a:rPr lang="fr-FR" baseline="0" dirty="0" smtClean="0"/>
                  <a:t> FEM </a:t>
                </a:r>
                <a:r>
                  <a:rPr lang="fr-FR" baseline="0" dirty="0" err="1" smtClean="0"/>
                  <a:t>Laplacian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is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actually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equivalent</a:t>
                </a:r>
                <a:r>
                  <a:rPr lang="fr-FR" baseline="0" dirty="0" smtClean="0"/>
                  <a:t> to </a:t>
                </a:r>
                <a:r>
                  <a:rPr lang="fr-FR" baseline="0" dirty="0" err="1" smtClean="0"/>
                  <a:t>another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Laplacian</a:t>
                </a:r>
                <a:r>
                  <a:rPr lang="fr-FR" baseline="0" dirty="0" smtClean="0"/>
                  <a:t>, </a:t>
                </a:r>
                <a:r>
                  <a:rPr lang="fr-FR" baseline="0" dirty="0" err="1" smtClean="0"/>
                  <a:t>derived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from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discrete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geometry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related</a:t>
                </a:r>
                <a:r>
                  <a:rPr lang="fr-FR" baseline="0" dirty="0" smtClean="0"/>
                  <a:t> to the local </a:t>
                </a:r>
                <a:r>
                  <a:rPr lang="fr-FR" baseline="0" dirty="0" err="1" smtClean="0"/>
                  <a:t>curvature</a:t>
                </a:r>
                <a:r>
                  <a:rPr lang="fr-FR" baseline="0" dirty="0" smtClean="0"/>
                  <a:t> of the surface, </a:t>
                </a:r>
                <a:r>
                  <a:rPr lang="fr-FR" baseline="0" dirty="0" err="1" smtClean="0"/>
                  <a:t>where</a:t>
                </a:r>
                <a:r>
                  <a:rPr lang="fr-FR" baseline="0" dirty="0" smtClean="0"/>
                  <a:t> the entries of the matrices D, A are </a:t>
                </a:r>
                <a:r>
                  <a:rPr lang="fr-FR" baseline="0" dirty="0" err="1" smtClean="0"/>
                  <a:t>equal</a:t>
                </a:r>
                <a:r>
                  <a:rPr lang="fr-FR" baseline="0" dirty="0" smtClean="0"/>
                  <a:t> to the </a:t>
                </a:r>
                <a:r>
                  <a:rPr lang="fr-FR" baseline="0" dirty="0" err="1" smtClean="0"/>
                  <a:t>follwing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geometrical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quantities</a:t>
                </a:r>
                <a:r>
                  <a:rPr lang="fr-FR" baseline="0" dirty="0" smtClean="0"/>
                  <a:t>: </a:t>
                </a:r>
                <a:r>
                  <a:rPr lang="fr-FR" baseline="0" dirty="0" err="1" smtClean="0"/>
                  <a:t>A_i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is</a:t>
                </a:r>
                <a:r>
                  <a:rPr lang="fr-FR" baseline="0" dirty="0" smtClean="0"/>
                  <a:t> the </a:t>
                </a:r>
                <a:r>
                  <a:rPr lang="fr-FR" baseline="0" dirty="0" err="1" smtClean="0"/>
                  <a:t>sum</a:t>
                </a:r>
                <a:r>
                  <a:rPr lang="fr-FR" baseline="0" dirty="0" smtClean="0"/>
                  <a:t> of the aire of all the triangles of the triangulation sharing the </a:t>
                </a:r>
                <a:r>
                  <a:rPr lang="fr-FR" baseline="0" dirty="0" err="1" smtClean="0"/>
                  <a:t>ith</a:t>
                </a:r>
                <a:r>
                  <a:rPr lang="fr-FR" baseline="0" dirty="0" smtClean="0"/>
                  <a:t> vertex, and alpha, beta are the opposite angles of the triangles sharing the </a:t>
                </a:r>
                <a:r>
                  <a:rPr lang="fr-FR" baseline="0" dirty="0" err="1" smtClean="0"/>
                  <a:t>edge</a:t>
                </a:r>
                <a:r>
                  <a:rPr lang="fr-FR" baseline="0" dirty="0" smtClean="0"/>
                  <a:t> (</a:t>
                </a:r>
                <a:r>
                  <a:rPr lang="fr-FR" baseline="0" dirty="0" err="1" smtClean="0"/>
                  <a:t>ij</a:t>
                </a:r>
                <a:r>
                  <a:rPr lang="fr-FR" baseline="0" dirty="0" smtClean="0"/>
                  <a:t>). </a:t>
                </a:r>
              </a:p>
              <a:p>
                <a:endParaRPr lang="fr-FR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The FEM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Laplacian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it-IT" b="1" i="0" smtClean="0">
                    <a:latin typeface="Cambria Math" charset="0"/>
                    <a:ea typeface="Avenir Book" charset="0"/>
                    <a:cs typeface="Avenir Book" charset="0"/>
                  </a:rPr>
                  <a:t>𝑩^(−𝟏) 𝑨</a:t>
                </a:r>
                <a:r>
                  <a:rPr lang="fr-FR" b="1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shows us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that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in the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general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case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where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the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irregularity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of the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sampling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makes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it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necessary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to have a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metric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represented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by the mass matrix B, the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discrete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Laplacian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needs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to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be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full and not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symmetric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. 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And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when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I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say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that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it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needs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to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be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like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it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, I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refer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to the convergence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theorem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we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stated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before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. T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his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llumped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approximation 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D^{-1}A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and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its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geometrical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meaning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show us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again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the importance of a non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symmetric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Laplacian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in case of a non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equiarea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sampling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scheme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, but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remember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that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this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is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an approximation of the FEM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LAplacian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that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is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not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even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proved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to converge to the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true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continuous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Laplace-Beltrami.</a:t>
                </a:r>
                <a:endParaRPr lang="fr-FR" b="1" dirty="0">
                  <a:latin typeface="Avenir Book" charset="0"/>
                  <a:ea typeface="Avenir Book" charset="0"/>
                  <a:cs typeface="Avenir Book" charset="0"/>
                </a:endParaRPr>
              </a:p>
              <a:p>
                <a:endParaRPr lang="fr-FR" dirty="0" smtClean="0"/>
              </a:p>
              <a:p>
                <a:r>
                  <a:rPr lang="fr-FR" dirty="0" smtClean="0"/>
                  <a:t>Once </a:t>
                </a:r>
                <a:r>
                  <a:rPr lang="fr-FR" dirty="0" err="1" smtClean="0"/>
                  <a:t>estabilished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this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connection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between</a:t>
                </a:r>
                <a:r>
                  <a:rPr lang="fr-FR" dirty="0" smtClean="0"/>
                  <a:t> FEM and </a:t>
                </a:r>
                <a:r>
                  <a:rPr lang="fr-FR" dirty="0" err="1" smtClean="0"/>
                  <a:t>discrete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geometry</a:t>
                </a:r>
                <a:r>
                  <a:rPr lang="fr-FR" dirty="0" smtClean="0"/>
                  <a:t>,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other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interesting</a:t>
                </a:r>
                <a:r>
                  <a:rPr lang="fr-FR" baseline="0" dirty="0" smtClean="0"/>
                  <a:t> </a:t>
                </a:r>
                <a:r>
                  <a:rPr lang="fr-FR" dirty="0" smtClean="0"/>
                  <a:t>connections </a:t>
                </a:r>
                <a:r>
                  <a:rPr lang="fr-FR" dirty="0" err="1" smtClean="0"/>
                  <a:t>can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be</a:t>
                </a:r>
                <a:r>
                  <a:rPr lang="fr-FR" dirty="0" smtClean="0"/>
                  <a:t> made </a:t>
                </a:r>
                <a:r>
                  <a:rPr lang="fr-FR" dirty="0" err="1" smtClean="0"/>
                  <a:t>with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Laplacians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obtained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through</a:t>
                </a:r>
                <a:r>
                  <a:rPr lang="fr-FR" baseline="0" dirty="0" smtClean="0"/>
                  <a:t> </a:t>
                </a:r>
                <a:r>
                  <a:rPr lang="fr-FR" dirty="0" err="1" smtClean="0"/>
                  <a:t>Discrete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External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Calculus</a:t>
                </a:r>
                <a:r>
                  <a:rPr lang="fr-FR" dirty="0" smtClean="0"/>
                  <a:t>, </a:t>
                </a:r>
                <a:r>
                  <a:rPr lang="fr-FR" dirty="0" err="1" smtClean="0"/>
                  <a:t>trying</a:t>
                </a:r>
                <a:r>
                  <a:rPr lang="fr-FR" dirty="0" smtClean="0"/>
                  <a:t> to </a:t>
                </a:r>
                <a:r>
                  <a:rPr lang="fr-FR" dirty="0" err="1" smtClean="0"/>
                  <a:t>answer</a:t>
                </a:r>
                <a:r>
                  <a:rPr lang="fr-FR" dirty="0" smtClean="0"/>
                  <a:t> at the question: </a:t>
                </a:r>
                <a:r>
                  <a:rPr lang="fr-FR" dirty="0" err="1" smtClean="0"/>
                  <a:t>when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is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it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really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necessary</a:t>
                </a:r>
                <a:r>
                  <a:rPr lang="fr-FR" dirty="0" smtClean="0"/>
                  <a:t> to have a non </a:t>
                </a:r>
                <a:r>
                  <a:rPr lang="fr-FR" dirty="0" err="1" smtClean="0"/>
                  <a:t>symmetric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Laplacian</a:t>
                </a:r>
                <a:r>
                  <a:rPr lang="fr-FR" dirty="0" smtClean="0"/>
                  <a:t>?</a:t>
                </a:r>
              </a:p>
            </p:txBody>
          </p:sp>
        </mc:Fallback>
      </mc:AlternateContent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CH" smtClean="0"/>
              <a:t>11/06/2018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BC08-64B9-834C-AC8E-BEBECBE807A1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92370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filter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F(f) =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Lf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fr-F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Future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better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comprehend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limitations of graph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filtering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through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study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DEC and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Laplacians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Characterize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necessary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have of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symmetry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sparsity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CH" smtClean="0"/>
              <a:t>11/06/2018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BC08-64B9-834C-AC8E-BEBECBE807A1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545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filter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F(f) =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Lf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fr-F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Future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better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comprehend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limitations of graph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filtering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through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study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DEC and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Laplacians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Characterize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necessary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have of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symmetry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sparsity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CH" smtClean="0"/>
              <a:t>11/06/2018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BC08-64B9-834C-AC8E-BEBECBE807A1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678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err="1" smtClean="0"/>
              <a:t>coordinate</a:t>
            </a:r>
            <a:r>
              <a:rPr lang="fr-FR" baseline="0" dirty="0" smtClean="0"/>
              <a:t> system </a:t>
            </a:r>
          </a:p>
          <a:p>
            <a:r>
              <a:rPr lang="fr-FR" baseline="0" dirty="0" err="1" smtClean="0"/>
              <a:t>increasing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odd</a:t>
            </a:r>
            <a:r>
              <a:rPr lang="fr-FR" baseline="0" dirty="0" smtClean="0"/>
              <a:t>, dimension (1, 3, 5, 7, 9, </a:t>
            </a:r>
            <a:r>
              <a:rPr lang="mr-IN" baseline="0" dirty="0" smtClean="0"/>
              <a:t>…</a:t>
            </a:r>
            <a:r>
              <a:rPr lang="fr-FR" baseline="0" dirty="0" smtClean="0"/>
              <a:t>) </a:t>
            </a:r>
          </a:p>
          <a:p>
            <a:r>
              <a:rPr lang="fr-FR" baseline="0" dirty="0" smtClean="0"/>
              <a:t>\</a:t>
            </a:r>
            <a:r>
              <a:rPr lang="fr-FR" baseline="0" dirty="0" err="1" smtClean="0"/>
              <a:t>ell</a:t>
            </a:r>
            <a:r>
              <a:rPr lang="fr-FR" baseline="0" dirty="0" smtClean="0"/>
              <a:t> (</a:t>
            </a:r>
            <a:r>
              <a:rPr lang="fr-FR" baseline="0" dirty="0" err="1" smtClean="0"/>
              <a:t>called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degree</a:t>
            </a:r>
            <a:r>
              <a:rPr lang="fr-FR" baseline="0" dirty="0" smtClean="0"/>
              <a:t>)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identifies the </a:t>
            </a:r>
            <a:r>
              <a:rPr lang="fr-FR" baseline="0" dirty="0" err="1" smtClean="0"/>
              <a:t>eigenspace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order</a:t>
            </a:r>
            <a:r>
              <a:rPr lang="fr-FR" baseline="0" dirty="0" smtClean="0"/>
              <a:t> m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will</a:t>
            </a:r>
            <a:r>
              <a:rPr lang="fr-FR" baseline="0" dirty="0" smtClean="0"/>
              <a:t> range in the </a:t>
            </a:r>
            <a:r>
              <a:rPr lang="fr-FR" baseline="0" dirty="0" err="1" smtClean="0"/>
              <a:t>number</a:t>
            </a:r>
            <a:r>
              <a:rPr lang="fr-FR" baseline="0" dirty="0" smtClean="0"/>
              <a:t> of dimensions.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CH" smtClean="0"/>
              <a:t>11/06/2018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BC08-64B9-834C-AC8E-BEBECBE807A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9340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Convolution: </a:t>
            </a:r>
            <a:r>
              <a:rPr lang="fr-FR" dirty="0" err="1" smtClean="0"/>
              <a:t>weighted</a:t>
            </a:r>
            <a:r>
              <a:rPr lang="fr-FR" dirty="0" smtClean="0"/>
              <a:t> </a:t>
            </a:r>
            <a:r>
              <a:rPr lang="fr-FR" dirty="0" err="1" smtClean="0"/>
              <a:t>integral</a:t>
            </a:r>
            <a:r>
              <a:rPr lang="fr-FR" dirty="0" smtClean="0"/>
              <a:t> f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product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where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kernel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rotated</a:t>
            </a:r>
            <a:endParaRPr lang="fr-FR" baseline="0" dirty="0" smtClean="0"/>
          </a:p>
          <a:p>
            <a:r>
              <a:rPr lang="fr-FR" baseline="0" dirty="0" err="1" smtClean="0"/>
              <a:t>Same</a:t>
            </a:r>
            <a:r>
              <a:rPr lang="fr-FR" baseline="0" dirty="0" smtClean="0"/>
              <a:t> as in </a:t>
            </a:r>
            <a:r>
              <a:rPr lang="fr-FR" baseline="0" dirty="0" err="1" smtClean="0"/>
              <a:t>euclidean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domains</a:t>
            </a:r>
            <a:endParaRPr lang="fr-FR" baseline="0" dirty="0" smtClean="0"/>
          </a:p>
          <a:p>
            <a:r>
              <a:rPr lang="fr-FR" baseline="0" dirty="0" err="1" smtClean="0"/>
              <a:t>complexity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CH" smtClean="0"/>
              <a:t>11/06/2018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BC08-64B9-834C-AC8E-BEBECBE807A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140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Vertices</a:t>
            </a:r>
            <a:r>
              <a:rPr lang="fr-FR" dirty="0" smtClean="0"/>
              <a:t> </a:t>
            </a:r>
            <a:r>
              <a:rPr lang="fr-FR" dirty="0" err="1" smtClean="0"/>
              <a:t>sampled</a:t>
            </a:r>
            <a:r>
              <a:rPr lang="fr-FR" baseline="0" dirty="0" smtClean="0"/>
              <a:t> on the surface of the </a:t>
            </a:r>
            <a:r>
              <a:rPr lang="fr-FR" baseline="0" dirty="0" err="1" smtClean="0"/>
              <a:t>sphere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connected</a:t>
            </a:r>
            <a:r>
              <a:rPr lang="fr-FR" baseline="0" dirty="0" smtClean="0"/>
              <a:t> by </a:t>
            </a:r>
            <a:r>
              <a:rPr lang="fr-FR" baseline="0" dirty="0" err="1" smtClean="0"/>
              <a:t>edges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different</a:t>
            </a:r>
            <a:r>
              <a:rPr lang="fr-FR" baseline="0" dirty="0" smtClean="0"/>
              <a:t> importance. </a:t>
            </a:r>
          </a:p>
          <a:p>
            <a:r>
              <a:rPr lang="fr-FR" baseline="0" dirty="0" err="1" smtClean="0"/>
              <a:t>Everything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encoded</a:t>
            </a:r>
            <a:r>
              <a:rPr lang="fr-FR" baseline="0" dirty="0" smtClean="0"/>
              <a:t> in </a:t>
            </a:r>
            <a:r>
              <a:rPr lang="fr-FR" baseline="0" dirty="0" err="1" smtClean="0"/>
              <a:t>adjacency</a:t>
            </a:r>
            <a:r>
              <a:rPr lang="fr-FR" baseline="0" dirty="0" smtClean="0"/>
              <a:t> matrix W.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CH" smtClean="0"/>
              <a:t>11/06/2018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BC08-64B9-834C-AC8E-BEBECBE807A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0110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Discrete</a:t>
            </a:r>
            <a:r>
              <a:rPr lang="fr-FR" dirty="0" smtClean="0"/>
              <a:t> </a:t>
            </a:r>
            <a:r>
              <a:rPr lang="fr-FR" dirty="0" err="1" smtClean="0"/>
              <a:t>Laplacian</a:t>
            </a:r>
            <a:r>
              <a:rPr lang="fr-FR" dirty="0" smtClean="0"/>
              <a:t>: </a:t>
            </a:r>
            <a:r>
              <a:rPr lang="fr-FR" dirty="0" err="1" smtClean="0"/>
              <a:t>we</a:t>
            </a:r>
            <a:r>
              <a:rPr lang="fr-FR" baseline="0" dirty="0" smtClean="0"/>
              <a:t> have a </a:t>
            </a:r>
            <a:r>
              <a:rPr lang="fr-FR" baseline="0" dirty="0" err="1" smtClean="0"/>
              <a:t>fourier</a:t>
            </a:r>
            <a:r>
              <a:rPr lang="fr-FR" baseline="0" dirty="0" smtClean="0"/>
              <a:t> basis of </a:t>
            </a:r>
            <a:r>
              <a:rPr lang="fr-FR" baseline="0" dirty="0" err="1" smtClean="0"/>
              <a:t>its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eigenvectors</a:t>
            </a:r>
            <a:r>
              <a:rPr lang="fr-FR" baseline="0" dirty="0" smtClean="0"/>
              <a:t>.</a:t>
            </a:r>
          </a:p>
          <a:p>
            <a:r>
              <a:rPr lang="fr-FR" baseline="0" dirty="0" smtClean="0"/>
              <a:t>To </a:t>
            </a:r>
            <a:r>
              <a:rPr lang="fr-FR" baseline="0" dirty="0" err="1" smtClean="0"/>
              <a:t>convolve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project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multiply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elementwise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come back.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CH" smtClean="0"/>
              <a:t>11/06/2018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BC08-64B9-834C-AC8E-BEBECBE807A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5808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err="1" smtClean="0"/>
              <a:t>it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not the </a:t>
            </a:r>
            <a:r>
              <a:rPr lang="fr-FR" baseline="0" dirty="0" err="1" smtClean="0"/>
              <a:t>only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way</a:t>
            </a:r>
            <a:r>
              <a:rPr lang="fr-FR" baseline="0" dirty="0" smtClean="0"/>
              <a:t>: the graph of prof. </a:t>
            </a:r>
            <a:r>
              <a:rPr lang="fr-FR" baseline="0" dirty="0" err="1" smtClean="0"/>
              <a:t>Khasanova</a:t>
            </a:r>
            <a:r>
              <a:rPr lang="fr-FR" baseline="0" dirty="0" smtClean="0"/>
              <a:t> and Frossard</a:t>
            </a:r>
          </a:p>
          <a:p>
            <a:r>
              <a:rPr lang="fr-FR" baseline="0" dirty="0" smtClean="0"/>
              <a:t>a good graph to use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Heat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Kernel</a:t>
            </a:r>
            <a:r>
              <a:rPr lang="fr-FR" baseline="0" dirty="0" smtClean="0"/>
              <a:t> Graph,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CH" smtClean="0"/>
              <a:t>11/06/2018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BC08-64B9-834C-AC8E-BEBECBE807A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91047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Uniform: 1.</a:t>
            </a:r>
          </a:p>
          <a:p>
            <a:r>
              <a:rPr lang="fr-FR" dirty="0" err="1" smtClean="0"/>
              <a:t>Equiarea</a:t>
            </a:r>
            <a:r>
              <a:rPr lang="fr-FR" dirty="0" smtClean="0"/>
              <a:t>:</a:t>
            </a:r>
            <a:r>
              <a:rPr lang="fr-FR" baseline="0" dirty="0" smtClean="0"/>
              <a:t> 2.</a:t>
            </a:r>
          </a:p>
          <a:p>
            <a:endParaRPr lang="fr-FR" baseline="0" dirty="0" smtClean="0"/>
          </a:p>
          <a:p>
            <a:r>
              <a:rPr lang="fr-FR" baseline="0" dirty="0" err="1" smtClean="0"/>
              <a:t>HEALPix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both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CH" smtClean="0"/>
              <a:t>11/06/2018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BC08-64B9-834C-AC8E-BEBECBE807A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2164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polynomial: no </a:t>
            </a:r>
            <a:r>
              <a:rPr lang="fr-FR" dirty="0" err="1" smtClean="0"/>
              <a:t>need</a:t>
            </a:r>
            <a:r>
              <a:rPr lang="fr-FR" dirty="0" smtClean="0"/>
              <a:t> of </a:t>
            </a:r>
            <a:r>
              <a:rPr lang="fr-FR" dirty="0" err="1" smtClean="0"/>
              <a:t>computing</a:t>
            </a:r>
            <a:r>
              <a:rPr lang="fr-FR" dirty="0" smtClean="0"/>
              <a:t> </a:t>
            </a:r>
            <a:r>
              <a:rPr lang="fr-FR" dirty="0" err="1" smtClean="0"/>
              <a:t>VLambdaV^T</a:t>
            </a:r>
            <a:r>
              <a:rPr lang="fr-FR" dirty="0" smtClean="0"/>
              <a:t>.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spars.e</a:t>
            </a:r>
            <a:r>
              <a:rPr lang="fr-FR" baseline="0" dirty="0" smtClean="0"/>
              <a:t>: </a:t>
            </a:r>
            <a:r>
              <a:rPr lang="fr-FR" baseline="0" dirty="0" err="1" smtClean="0"/>
              <a:t>fast</a:t>
            </a:r>
            <a:r>
              <a:rPr lang="fr-FR" baseline="0" dirty="0" smtClean="0"/>
              <a:t> multiplications </a:t>
            </a:r>
            <a:r>
              <a:rPr lang="fr-FR" baseline="0" dirty="0" err="1" smtClean="0"/>
              <a:t>thus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fast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filtering</a:t>
            </a:r>
            <a:endParaRPr lang="fr-FR" baseline="0" dirty="0" smtClean="0"/>
          </a:p>
          <a:p>
            <a:r>
              <a:rPr lang="fr-FR" baseline="0" dirty="0" err="1" smtClean="0"/>
              <a:t>Monochromatic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signals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CH" smtClean="0"/>
              <a:t>11/06/2018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BC08-64B9-834C-AC8E-BEBECBE807A1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8800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11.06.18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723-5D3C-1B4D-9732-372E95E714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1961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11.06.18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723-5D3C-1B4D-9732-372E95E714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0327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11.06.18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723-5D3C-1B4D-9732-372E95E714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5638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11.06.18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723-5D3C-1B4D-9732-372E95E714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79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11.06.18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723-5D3C-1B4D-9732-372E95E714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87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11.06.18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723-5D3C-1B4D-9732-372E95E714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5306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11.06.18</a:t>
            </a:r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723-5D3C-1B4D-9732-372E95E714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4838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11.06.18</a:t>
            </a: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723-5D3C-1B4D-9732-372E95E714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79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11.06.18</a:t>
            </a:r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723-5D3C-1B4D-9732-372E95E714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3944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11.06.18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723-5D3C-1B4D-9732-372E95E714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6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11.06.18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723-5D3C-1B4D-9732-372E95E714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5393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H" smtClean="0"/>
              <a:t>11.06.18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2D723-5D3C-1B4D-9732-372E95E714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1530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1.png"/><Relationship Id="rId6" Type="http://schemas.openxmlformats.org/officeDocument/2006/relationships/image" Target="../media/image4.png"/><Relationship Id="rId7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1.png"/><Relationship Id="rId8" Type="http://schemas.openxmlformats.org/officeDocument/2006/relationships/image" Target="../media/image4.png"/><Relationship Id="rId9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9" Type="http://schemas.openxmlformats.org/officeDocument/2006/relationships/image" Target="../media/image1.png"/><Relationship Id="rId10" Type="http://schemas.openxmlformats.org/officeDocument/2006/relationships/image" Target="../media/image4.png"/><Relationship Id="rId11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3.png"/><Relationship Id="rId6" Type="http://schemas.openxmlformats.org/officeDocument/2006/relationships/image" Target="../media/image1.png"/><Relationship Id="rId7" Type="http://schemas.openxmlformats.org/officeDocument/2006/relationships/image" Target="../media/image4.png"/><Relationship Id="rId8" Type="http://schemas.openxmlformats.org/officeDocument/2006/relationships/image" Target="../media/image45.png"/><Relationship Id="rId9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3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1.png"/><Relationship Id="rId9" Type="http://schemas.openxmlformats.org/officeDocument/2006/relationships/image" Target="../media/image4.png"/><Relationship Id="rId10" Type="http://schemas.openxmlformats.org/officeDocument/2006/relationships/image" Target="../media/image48.png"/><Relationship Id="rId11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.png"/><Relationship Id="rId1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3.png"/><Relationship Id="rId6" Type="http://schemas.openxmlformats.org/officeDocument/2006/relationships/image" Target="../media/image49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50.png"/><Relationship Id="rId10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51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3.png"/><Relationship Id="rId8" Type="http://schemas.openxmlformats.org/officeDocument/2006/relationships/image" Target="../media/image52.png"/><Relationship Id="rId9" Type="http://schemas.openxmlformats.org/officeDocument/2006/relationships/image" Target="../media/image1.png"/><Relationship Id="rId10" Type="http://schemas.openxmlformats.org/officeDocument/2006/relationships/image" Target="../media/image4.png"/><Relationship Id="rId11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Relationship Id="rId9" Type="http://schemas.openxmlformats.org/officeDocument/2006/relationships/image" Target="../media/image1.png"/><Relationship Id="rId10" Type="http://schemas.openxmlformats.org/officeDocument/2006/relationships/image" Target="../media/image4.png"/><Relationship Id="rId11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3.png"/><Relationship Id="rId6" Type="http://schemas.openxmlformats.org/officeDocument/2006/relationships/image" Target="../media/image1.png"/><Relationship Id="rId7" Type="http://schemas.openxmlformats.org/officeDocument/2006/relationships/image" Target="../media/image4.png"/><Relationship Id="rId8" Type="http://schemas.openxmlformats.org/officeDocument/2006/relationships/image" Target="../media/image56.png"/><Relationship Id="rId9" Type="http://schemas.openxmlformats.org/officeDocument/2006/relationships/image" Target="../media/image57.png"/><Relationship Id="rId10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30.png"/><Relationship Id="rId7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hyperlink" Target="https://rodluger.github.io/starry/v0.3.0/tutorials/basics1.html" TargetMode="External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3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8.png"/><Relationship Id="rId6" Type="http://schemas.openxmlformats.org/officeDocument/2006/relationships/image" Target="../media/image25.png"/><Relationship Id="rId7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17500" y="561175"/>
            <a:ext cx="8509000" cy="1314667"/>
          </a:xfrm>
        </p:spPr>
        <p:txBody>
          <a:bodyPr>
            <a:normAutofit fontScale="90000"/>
          </a:bodyPr>
          <a:lstStyle/>
          <a:p>
            <a:r>
              <a:rPr lang="fr-FR" sz="4000" dirty="0" smtClean="0">
                <a:latin typeface="Avenir Next" charset="0"/>
                <a:ea typeface="Avenir Next" charset="0"/>
                <a:cs typeface="Avenir Next" charset="0"/>
              </a:rPr>
              <a:t>GRAPH LAPLACIANS FOR ROTATION EQUIVARIANT NEURAL NETWORKS</a:t>
            </a:r>
            <a:endParaRPr lang="fr-FR" sz="4000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-1016000" y="4600362"/>
            <a:ext cx="9975850" cy="1655762"/>
          </a:xfrm>
        </p:spPr>
        <p:txBody>
          <a:bodyPr>
            <a:normAutofit fontScale="55000" lnSpcReduction="20000"/>
          </a:bodyPr>
          <a:lstStyle/>
          <a:p>
            <a:endParaRPr lang="fr-FR" dirty="0" smtClean="0"/>
          </a:p>
          <a:p>
            <a:endParaRPr lang="fr-FR" dirty="0"/>
          </a:p>
          <a:p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Supervised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by:    Michaël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Deferrard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(EPFL)</a:t>
            </a:r>
            <a:endParaRPr lang="fr-FR" dirty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fr-FR" dirty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                                         Nathanaël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Perraudin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(SDSC </a:t>
            </a:r>
            <a:r>
              <a:rPr lang="mr-IN" dirty="0" smtClean="0">
                <a:latin typeface="Avenir Book" charset="0"/>
                <a:ea typeface="Avenir Book" charset="0"/>
                <a:cs typeface="Avenir Book" charset="0"/>
              </a:rPr>
              <a:t>–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ETH)</a:t>
            </a:r>
          </a:p>
          <a:p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                                                  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Piercesare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Secchi (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Politecnico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di Milano)</a:t>
            </a:r>
          </a:p>
          <a:p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                                Pierre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Vandergheynst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(EPFL)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dirty="0" smtClean="0"/>
              <a:t>16.07.19</a:t>
            </a:r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723-5D3C-1B4D-9732-372E95E71430}" type="slidenum">
              <a:rPr lang="fr-FR" smtClean="0"/>
              <a:t>1</a:t>
            </a:fld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6499104"/>
            <a:ext cx="273404" cy="7961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942" y="3940557"/>
            <a:ext cx="1808216" cy="52692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0" y="3807676"/>
            <a:ext cx="2470924" cy="937247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350" y="6376356"/>
            <a:ext cx="469590" cy="34512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502890" y="2169535"/>
            <a:ext cx="61382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latin typeface="Avenir Next" charset="0"/>
                <a:ea typeface="Avenir Next" charset="0"/>
                <a:cs typeface="Avenir Next" charset="0"/>
              </a:rPr>
              <a:t>Master </a:t>
            </a:r>
            <a:r>
              <a:rPr lang="fr-FR" dirty="0" err="1" smtClean="0">
                <a:latin typeface="Avenir Next" charset="0"/>
                <a:ea typeface="Avenir Next" charset="0"/>
                <a:cs typeface="Avenir Next" charset="0"/>
              </a:rPr>
              <a:t>thesis</a:t>
            </a:r>
            <a:r>
              <a:rPr lang="fr-FR" dirty="0"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fr-FR" dirty="0" smtClean="0">
                <a:latin typeface="Avenir Next" charset="0"/>
                <a:ea typeface="Avenir Next" charset="0"/>
                <a:cs typeface="Avenir Next" charset="0"/>
              </a:rPr>
              <a:t>in </a:t>
            </a:r>
            <a:r>
              <a:rPr lang="fr-FR" dirty="0" err="1" smtClean="0">
                <a:latin typeface="Avenir Next" charset="0"/>
                <a:ea typeface="Avenir Next" charset="0"/>
                <a:cs typeface="Avenir Next" charset="0"/>
              </a:rPr>
              <a:t>Computational</a:t>
            </a:r>
            <a:r>
              <a:rPr lang="fr-FR" dirty="0" smtClean="0">
                <a:latin typeface="Avenir Next" charset="0"/>
                <a:ea typeface="Avenir Next" charset="0"/>
                <a:cs typeface="Avenir Next" charset="0"/>
              </a:rPr>
              <a:t> Science and Engineering</a:t>
            </a:r>
          </a:p>
          <a:p>
            <a:pPr algn="ctr"/>
            <a:endParaRPr lang="fr-FR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ctr"/>
            <a:r>
              <a:rPr lang="fr-FR" dirty="0" err="1" smtClean="0">
                <a:latin typeface="Avenir Next" charset="0"/>
                <a:ea typeface="Avenir Next" charset="0"/>
                <a:cs typeface="Avenir Next" charset="0"/>
              </a:rPr>
              <a:t>School</a:t>
            </a:r>
            <a:r>
              <a:rPr lang="fr-FR" dirty="0" smtClean="0">
                <a:latin typeface="Avenir Next" charset="0"/>
                <a:ea typeface="Avenir Next" charset="0"/>
                <a:cs typeface="Avenir Next" charset="0"/>
              </a:rPr>
              <a:t> of Basic Sciences</a:t>
            </a:r>
          </a:p>
          <a:p>
            <a:pPr algn="ctr"/>
            <a:r>
              <a:rPr lang="fr-FR" dirty="0" err="1" smtClean="0">
                <a:latin typeface="Avenir Next" charset="0"/>
                <a:ea typeface="Avenir Next" charset="0"/>
                <a:cs typeface="Avenir Next" charset="0"/>
              </a:rPr>
              <a:t>Department</a:t>
            </a:r>
            <a:r>
              <a:rPr lang="fr-FR" dirty="0" smtClean="0">
                <a:latin typeface="Avenir Next" charset="0"/>
                <a:ea typeface="Avenir Next" charset="0"/>
                <a:cs typeface="Avenir Next" charset="0"/>
              </a:rPr>
              <a:t> of </a:t>
            </a:r>
            <a:r>
              <a:rPr lang="fr-FR" dirty="0" err="1" smtClean="0">
                <a:latin typeface="Avenir Next" charset="0"/>
                <a:ea typeface="Avenir Next" charset="0"/>
                <a:cs typeface="Avenir Next" charset="0"/>
              </a:rPr>
              <a:t>Mathematics</a:t>
            </a:r>
            <a:endParaRPr lang="fr-FR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ctr"/>
            <a:r>
              <a:rPr lang="fr-FR" dirty="0" smtClean="0">
                <a:latin typeface="Avenir Next" charset="0"/>
                <a:ea typeface="Avenir Next" charset="0"/>
                <a:cs typeface="Avenir Next" charset="0"/>
              </a:rPr>
              <a:t>École Polytechnique Fédérale de Lausanne</a:t>
            </a:r>
            <a:endParaRPr lang="fr-FR" dirty="0">
              <a:latin typeface="Avenir Next" charset="0"/>
              <a:ea typeface="Avenir Next" charset="0"/>
              <a:cs typeface="Avenir Nex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44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/>
          <p:cNvSpPr txBox="1"/>
          <p:nvPr/>
        </p:nvSpPr>
        <p:spPr>
          <a:xfrm>
            <a:off x="592449" y="1558322"/>
            <a:ext cx="7886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DeepSphere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2.0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is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an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improved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version of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DeepSphere</a:t>
            </a:r>
            <a:endParaRPr lang="fr-FR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285750" indent="-285750">
              <a:buFont typeface="Arial" charset="0"/>
              <a:buChar char="•"/>
            </a:pPr>
            <a:endParaRPr lang="fr-FR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Each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layer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implements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a </a:t>
            </a:r>
            <a:r>
              <a:rPr lang="fr-FR" b="1" dirty="0" smtClean="0">
                <a:latin typeface="Avenir Book" charset="0"/>
                <a:ea typeface="Avenir Book" charset="0"/>
                <a:cs typeface="Avenir Book" charset="0"/>
              </a:rPr>
              <a:t>polynomial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filter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of a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sparse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(but</a:t>
            </a:r>
            <a:r>
              <a:rPr lang="fr-FR" b="1" dirty="0" smtClean="0">
                <a:latin typeface="Avenir Book" charset="0"/>
                <a:ea typeface="Avenir Book" charset="0"/>
                <a:cs typeface="Avenir Book" charset="0"/>
              </a:rPr>
              <a:t> not </a:t>
            </a:r>
            <a:r>
              <a:rPr lang="fr-FR" b="1" dirty="0" err="1" smtClean="0">
                <a:latin typeface="Avenir Book" charset="0"/>
                <a:ea typeface="Avenir Book" charset="0"/>
                <a:cs typeface="Avenir Book" charset="0"/>
              </a:rPr>
              <a:t>too</a:t>
            </a:r>
            <a:r>
              <a:rPr lang="fr-FR" b="1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b="1" dirty="0" err="1" smtClean="0">
                <a:latin typeface="Avenir Book" charset="0"/>
                <a:ea typeface="Avenir Book" charset="0"/>
                <a:cs typeface="Avenir Book" charset="0"/>
              </a:rPr>
              <a:t>sparse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) HKG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Laplacian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of a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spherical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signal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sampled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with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HEALPix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.</a:t>
            </a:r>
            <a:endParaRPr lang="fr-FR" dirty="0">
              <a:latin typeface="Avenir Book" charset="0"/>
              <a:ea typeface="Avenir Book" charset="0"/>
              <a:cs typeface="Avenir Book" charset="0"/>
            </a:endParaRPr>
          </a:p>
          <a:p>
            <a:pPr marL="342900" indent="-342900">
              <a:buAutoNum type="arabicParenR"/>
            </a:pPr>
            <a:endParaRPr lang="fr-FR" dirty="0">
              <a:latin typeface="Avenir Book" charset="0"/>
              <a:ea typeface="Avenir Book" charset="0"/>
              <a:cs typeface="Avenir Book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Filtering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is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</a:p>
          <a:p>
            <a:endParaRPr lang="fr-FR" dirty="0">
              <a:latin typeface="Avenir Book" charset="0"/>
              <a:ea typeface="Avenir Book" charset="0"/>
              <a:cs typeface="Avenir Book" charset="0"/>
            </a:endParaRPr>
          </a:p>
          <a:p>
            <a:endParaRPr lang="fr-FR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723-5D3C-1B4D-9732-372E95E71430}" type="slidenum">
              <a:rPr lang="fr-FR" smtClean="0"/>
              <a:t>10</a:t>
            </a:fld>
            <a:endParaRPr lang="fr-FR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6499104"/>
            <a:ext cx="273404" cy="79618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350" y="6376356"/>
            <a:ext cx="469590" cy="345120"/>
          </a:xfrm>
          <a:prstGeom prst="rect">
            <a:avLst/>
          </a:prstGeo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>
                <a:ea typeface="Avenir Book" charset="0"/>
                <a:cs typeface="Avenir Book" charset="0"/>
              </a:rPr>
              <a:t>DeepSphere</a:t>
            </a:r>
            <a:r>
              <a:rPr lang="fr-FR" dirty="0" smtClean="0">
                <a:ea typeface="Avenir Book" charset="0"/>
                <a:cs typeface="Avenir Book" charset="0"/>
              </a:rPr>
              <a:t> 2.0</a:t>
            </a:r>
            <a:endParaRPr lang="fr-FR" dirty="0">
              <a:ea typeface="Avenir Book" charset="0"/>
              <a:cs typeface="Avenir Book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081" y="2852806"/>
            <a:ext cx="975644" cy="438492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0872"/>
            <a:ext cx="9144000" cy="2689412"/>
          </a:xfrm>
          <a:prstGeom prst="rect">
            <a:avLst/>
          </a:prstGeom>
        </p:spPr>
      </p:pic>
      <p:cxnSp>
        <p:nvCxnSpPr>
          <p:cNvPr id="12" name="Connecteur droit 11"/>
          <p:cNvCxnSpPr/>
          <p:nvPr/>
        </p:nvCxnSpPr>
        <p:spPr>
          <a:xfrm>
            <a:off x="1110827" y="4092713"/>
            <a:ext cx="645771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738366" y="3984991"/>
            <a:ext cx="372461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chemeClr val="accent2">
                    <a:lumMod val="50000"/>
                  </a:schemeClr>
                </a:solidFill>
              </a:rPr>
              <a:t>0.10</a:t>
            </a:r>
            <a:endParaRPr lang="fr-FR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" name="Espace réservé de la date 7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r>
              <a:rPr lang="fr-CH" dirty="0" smtClean="0"/>
              <a:t>16.07.19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128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ea typeface="Avenir Book" charset="0"/>
                <a:cs typeface="Avenir Book" charset="0"/>
              </a:rPr>
              <a:t>Non-</a:t>
            </a:r>
            <a:r>
              <a:rPr lang="fr-FR" dirty="0" err="1" smtClean="0">
                <a:ea typeface="Avenir Book" charset="0"/>
                <a:cs typeface="Avenir Book" charset="0"/>
              </a:rPr>
              <a:t>equiarea</a:t>
            </a:r>
            <a:r>
              <a:rPr lang="fr-FR" dirty="0" smtClean="0"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ea typeface="Avenir Book" charset="0"/>
                <a:cs typeface="Avenir Book" charset="0"/>
              </a:rPr>
              <a:t>sampling</a:t>
            </a:r>
            <a:r>
              <a:rPr lang="fr-FR" dirty="0" smtClean="0"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ea typeface="Avenir Book" charset="0"/>
                <a:cs typeface="Avenir Book" charset="0"/>
              </a:rPr>
              <a:t>schemes</a:t>
            </a:r>
            <a:endParaRPr lang="fr-FR" dirty="0">
              <a:ea typeface="Avenir Book" charset="0"/>
              <a:cs typeface="Avenir Book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Martino Milani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723-5D3C-1B4D-9732-372E95E71430}" type="slidenum">
              <a:rPr lang="fr-FR" smtClean="0"/>
              <a:t>11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067" y="1175390"/>
            <a:ext cx="6809865" cy="4458493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628650" y="5589637"/>
            <a:ext cx="78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Figure: </a:t>
            </a:r>
            <a:r>
              <a:rPr lang="fr-FR" dirty="0" err="1">
                <a:latin typeface="Avenir Book" charset="0"/>
                <a:ea typeface="Avenir Book" charset="0"/>
                <a:cs typeface="Avenir Book" charset="0"/>
              </a:rPr>
              <a:t>l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eft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, FEM diffusion of a point source signal. Right, diffusion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obtained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with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the HKG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Laplacian</a:t>
            </a:r>
            <a:endParaRPr lang="fr-FR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6499104"/>
            <a:ext cx="273404" cy="79618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350" y="6376356"/>
            <a:ext cx="469590" cy="345120"/>
          </a:xfrm>
          <a:prstGeom prst="rect">
            <a:avLst/>
          </a:prstGeom>
        </p:spPr>
      </p:pic>
      <p:sp>
        <p:nvSpPr>
          <p:cNvPr id="12" name="Espace réservé de la date 7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r>
              <a:rPr lang="fr-CH" dirty="0" smtClean="0"/>
              <a:t>16.07.19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809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Martino Milani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723-5D3C-1B4D-9732-372E95E71430}" type="slidenum">
              <a:rPr lang="fr-FR" smtClean="0"/>
              <a:t>12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302" y="2682400"/>
            <a:ext cx="6557394" cy="5923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ZoneTexte 9"/>
          <p:cNvSpPr txBox="1"/>
          <p:nvPr/>
        </p:nvSpPr>
        <p:spPr>
          <a:xfrm>
            <a:off x="628650" y="3944185"/>
            <a:ext cx="78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The </a:t>
            </a:r>
            <a:r>
              <a:rPr lang="fr-FR" b="1" dirty="0" err="1" smtClean="0">
                <a:latin typeface="Avenir Book" charset="0"/>
                <a:ea typeface="Avenir Book" charset="0"/>
                <a:cs typeface="Avenir Book" charset="0"/>
              </a:rPr>
              <a:t>Galerkin</a:t>
            </a:r>
            <a:r>
              <a:rPr lang="fr-FR" b="1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b="1" dirty="0" err="1" smtClean="0">
                <a:latin typeface="Avenir Book" charset="0"/>
                <a:ea typeface="Avenir Book" charset="0"/>
                <a:cs typeface="Avenir Book" charset="0"/>
              </a:rPr>
              <a:t>problem</a:t>
            </a:r>
            <a:r>
              <a:rPr lang="fr-FR" b="1" dirty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is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a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discretized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version of the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weak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eigenvalue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problem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,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where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the ambient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space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is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finite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dimensional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:</a:t>
            </a:r>
            <a:endParaRPr lang="fr-FR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274" y="4685738"/>
            <a:ext cx="5361072" cy="1148412"/>
          </a:xfrm>
          <a:prstGeom prst="rect">
            <a:avLst/>
          </a:prstGeo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344557" y="365126"/>
            <a:ext cx="8415130" cy="1325563"/>
          </a:xfrm>
        </p:spPr>
        <p:txBody>
          <a:bodyPr/>
          <a:lstStyle/>
          <a:p>
            <a:r>
              <a:rPr lang="fr-FR" dirty="0" err="1" smtClean="0"/>
              <a:t>Towards</a:t>
            </a:r>
            <a:r>
              <a:rPr lang="fr-FR" dirty="0" smtClean="0"/>
              <a:t> the </a:t>
            </a:r>
            <a:r>
              <a:rPr lang="fr-FR" dirty="0" err="1" smtClean="0"/>
              <a:t>Finite</a:t>
            </a:r>
            <a:r>
              <a:rPr lang="fr-FR" dirty="0" smtClean="0"/>
              <a:t> </a:t>
            </a:r>
            <a:r>
              <a:rPr lang="fr-FR" dirty="0" err="1" smtClean="0"/>
              <a:t>Element</a:t>
            </a:r>
            <a:r>
              <a:rPr lang="fr-FR" dirty="0" smtClean="0"/>
              <a:t> Method (FEM)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6499104"/>
            <a:ext cx="273404" cy="79618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350" y="6376356"/>
            <a:ext cx="469590" cy="345120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780" y="1698112"/>
            <a:ext cx="1938684" cy="629719"/>
          </a:xfrm>
          <a:prstGeom prst="rect">
            <a:avLst/>
          </a:prstGeom>
        </p:spPr>
      </p:pic>
      <p:sp>
        <p:nvSpPr>
          <p:cNvPr id="15" name="Espace réservé de la date 7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r>
              <a:rPr lang="fr-CH" dirty="0" smtClean="0"/>
              <a:t>16.07.19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969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Martino Milani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723-5D3C-1B4D-9732-372E95E71430}" type="slidenum">
              <a:rPr lang="fr-FR" smtClean="0"/>
              <a:t>13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628650" y="3577028"/>
                <a:ext cx="78867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The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Finite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Element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Method (FEM)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is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a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method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to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solve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the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Galerkin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problem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where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the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space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charset="0"/>
                            <a:ea typeface="Avenir Book" charset="0"/>
                            <a:cs typeface="Avenir Book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𝑉</m:t>
                        </m:r>
                      </m:e>
                      <m:sub>
                        <m:r>
                          <a:rPr lang="it-IT" b="0" i="1" smtClean="0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is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the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space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of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continuous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piecewise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linear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functions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defined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on a triangulation of the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sphere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.</a:t>
                </a:r>
                <a:endParaRPr lang="fr-FR" dirty="0">
                  <a:latin typeface="Avenir Book" charset="0"/>
                  <a:ea typeface="Avenir Book" charset="0"/>
                  <a:cs typeface="Avenir Book" charset="0"/>
                </a:endParaRPr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577028"/>
                <a:ext cx="7886700" cy="923330"/>
              </a:xfrm>
              <a:prstGeom prst="rect">
                <a:avLst/>
              </a:prstGeom>
              <a:blipFill rotWithShape="0">
                <a:blip r:embed="rId3"/>
                <a:stretch>
                  <a:fillRect l="-618" t="-3974" b="-993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ag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149" y="2006115"/>
            <a:ext cx="1879831" cy="1167619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65" y="1815781"/>
            <a:ext cx="2285684" cy="1524653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218" y="2057122"/>
            <a:ext cx="2750769" cy="989256"/>
          </a:xfrm>
          <a:prstGeom prst="rect">
            <a:avLst/>
          </a:prstGeom>
        </p:spPr>
      </p:pic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ea typeface="Avenir Book" charset="0"/>
                <a:cs typeface="Avenir Book" charset="0"/>
              </a:rPr>
              <a:t>The </a:t>
            </a:r>
            <a:r>
              <a:rPr lang="fr-FR" dirty="0" err="1" smtClean="0">
                <a:ea typeface="Avenir Book" charset="0"/>
                <a:cs typeface="Avenir Book" charset="0"/>
              </a:rPr>
              <a:t>Finite</a:t>
            </a:r>
            <a:r>
              <a:rPr lang="fr-FR" dirty="0" smtClean="0">
                <a:ea typeface="Avenir Book" charset="0"/>
                <a:cs typeface="Avenir Book" charset="0"/>
              </a:rPr>
              <a:t> </a:t>
            </a:r>
            <a:r>
              <a:rPr lang="fr-FR" dirty="0" err="1">
                <a:ea typeface="Avenir Book" charset="0"/>
                <a:cs typeface="Avenir Book" charset="0"/>
              </a:rPr>
              <a:t>Element</a:t>
            </a:r>
            <a:r>
              <a:rPr lang="fr-FR" dirty="0">
                <a:ea typeface="Avenir Book" charset="0"/>
                <a:cs typeface="Avenir Book" charset="0"/>
              </a:rPr>
              <a:t> </a:t>
            </a:r>
            <a:r>
              <a:rPr lang="fr-FR" dirty="0" smtClean="0">
                <a:ea typeface="Avenir Book" charset="0"/>
                <a:cs typeface="Avenir Book" charset="0"/>
              </a:rPr>
              <a:t>Method (FEM)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6499104"/>
            <a:ext cx="273404" cy="79618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350" y="6376356"/>
            <a:ext cx="469590" cy="345120"/>
          </a:xfrm>
          <a:prstGeom prst="rect">
            <a:avLst/>
          </a:prstGeom>
        </p:spPr>
      </p:pic>
      <p:sp>
        <p:nvSpPr>
          <p:cNvPr id="17" name="Espace réservé de la date 7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r>
              <a:rPr lang="fr-CH" dirty="0" smtClean="0"/>
              <a:t>16.07.19</a:t>
            </a:r>
            <a:endParaRPr lang="fr-FR" dirty="0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274" y="4685738"/>
            <a:ext cx="5361072" cy="114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14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Martino Milani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723-5D3C-1B4D-9732-372E95E71430}" type="slidenum">
              <a:rPr lang="fr-FR" smtClean="0"/>
              <a:t>14</a:t>
            </a:fld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628650" y="3738012"/>
            <a:ext cx="78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Writing the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Galerkin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problem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    times,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each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time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with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               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we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obtain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the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following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b="1" dirty="0" err="1" smtClean="0">
                <a:latin typeface="Avenir Book" charset="0"/>
                <a:ea typeface="Avenir Book" charset="0"/>
                <a:cs typeface="Avenir Book" charset="0"/>
              </a:rPr>
              <a:t>algebraic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generalized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eigenvalue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problem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:</a:t>
            </a:r>
            <a:endParaRPr lang="fr-FR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149" y="2006115"/>
            <a:ext cx="1879831" cy="1167619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65" y="1815781"/>
            <a:ext cx="2285684" cy="1524653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218" y="2057122"/>
            <a:ext cx="2750769" cy="98925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916" y="3735452"/>
            <a:ext cx="941849" cy="37439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430" y="3808024"/>
            <a:ext cx="223795" cy="229253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834" y="4617828"/>
            <a:ext cx="1528516" cy="1548367"/>
          </a:xfrm>
          <a:prstGeom prst="rect">
            <a:avLst/>
          </a:prstGeo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Avenir Book" charset="0"/>
                <a:cs typeface="Avenir Book" charset="0"/>
              </a:rPr>
              <a:t>The </a:t>
            </a:r>
            <a:r>
              <a:rPr lang="fr-FR" dirty="0" err="1">
                <a:ea typeface="Avenir Book" charset="0"/>
                <a:cs typeface="Avenir Book" charset="0"/>
              </a:rPr>
              <a:t>Finite</a:t>
            </a:r>
            <a:r>
              <a:rPr lang="fr-FR" dirty="0">
                <a:ea typeface="Avenir Book" charset="0"/>
                <a:cs typeface="Avenir Book" charset="0"/>
              </a:rPr>
              <a:t> </a:t>
            </a:r>
            <a:r>
              <a:rPr lang="fr-FR" dirty="0" err="1">
                <a:ea typeface="Avenir Book" charset="0"/>
                <a:cs typeface="Avenir Book" charset="0"/>
              </a:rPr>
              <a:t>Element</a:t>
            </a:r>
            <a:r>
              <a:rPr lang="fr-FR" dirty="0">
                <a:ea typeface="Avenir Book" charset="0"/>
                <a:cs typeface="Avenir Book" charset="0"/>
              </a:rPr>
              <a:t> Method (FEM)</a:t>
            </a:r>
            <a:endParaRPr lang="fr-FR" dirty="0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6499104"/>
            <a:ext cx="273404" cy="79618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350" y="6376356"/>
            <a:ext cx="469590" cy="345120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13" y="4454355"/>
            <a:ext cx="5578498" cy="1687797"/>
          </a:xfrm>
          <a:prstGeom prst="rect">
            <a:avLst/>
          </a:prstGeom>
        </p:spPr>
      </p:pic>
      <p:sp>
        <p:nvSpPr>
          <p:cNvPr id="18" name="Espace réservé de la date 7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r>
              <a:rPr lang="fr-CH" dirty="0" smtClean="0"/>
              <a:t>16.07.19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109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Martino Milani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723-5D3C-1B4D-9732-372E95E71430}" type="slidenum">
              <a:rPr lang="fr-FR" smtClean="0"/>
              <a:t>15</a:t>
            </a:fld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512" y="2578079"/>
            <a:ext cx="1282838" cy="796809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719" y="2613740"/>
            <a:ext cx="1229297" cy="819996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414" y="1862043"/>
            <a:ext cx="687367" cy="696294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628650" y="1674832"/>
            <a:ext cx="7886700" cy="185808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Avenir Book" charset="0"/>
                <a:cs typeface="Avenir Book" charset="0"/>
              </a:rPr>
              <a:t>FEM </a:t>
            </a:r>
            <a:r>
              <a:rPr lang="fr-FR" dirty="0" smtClean="0">
                <a:ea typeface="Avenir Book" charset="0"/>
                <a:cs typeface="Avenir Book" charset="0"/>
              </a:rPr>
              <a:t>convergence</a:t>
            </a:r>
            <a:endParaRPr lang="fr-FR" dirty="0"/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6499104"/>
            <a:ext cx="273404" cy="79618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350" y="6376356"/>
            <a:ext cx="469590" cy="34512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628651" y="4256690"/>
            <a:ext cx="7886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 smtClean="0">
              <a:latin typeface="Avenir Book" charset="0"/>
              <a:ea typeface="Avenir Book" charset="0"/>
              <a:cs typeface="Avenir Book" charset="0"/>
            </a:endParaRPr>
          </a:p>
          <a:p>
            <a:endParaRPr lang="fr-FR" dirty="0">
              <a:latin typeface="Avenir Book" charset="0"/>
              <a:ea typeface="Avenir Book" charset="0"/>
              <a:cs typeface="Avenir Book" charset="0"/>
            </a:endParaRPr>
          </a:p>
          <a:p>
            <a:endParaRPr lang="fr-FR" dirty="0" smtClean="0">
              <a:latin typeface="Avenir Book" charset="0"/>
              <a:ea typeface="Avenir Book" charset="0"/>
              <a:cs typeface="Avenir Book" charset="0"/>
            </a:endParaRPr>
          </a:p>
          <a:p>
            <a:endParaRPr lang="fr-FR" dirty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Remark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: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it’s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the </a:t>
            </a:r>
            <a:r>
              <a:rPr lang="fr-FR" b="1" i="1" dirty="0" err="1" smtClean="0">
                <a:latin typeface="Avenir Book" charset="0"/>
                <a:ea typeface="Avenir Book" charset="0"/>
                <a:cs typeface="Avenir Book" charset="0"/>
              </a:rPr>
              <a:t>only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case (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together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>
                <a:latin typeface="Avenir Book" charset="0"/>
                <a:ea typeface="Avenir Book" charset="0"/>
                <a:cs typeface="Avenir Book" charset="0"/>
              </a:rPr>
              <a:t>w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ith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the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random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HKG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Laplacian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)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where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we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have a convergence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theorem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. </a:t>
            </a:r>
            <a:endParaRPr lang="fr-FR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998" y="3751333"/>
            <a:ext cx="3466004" cy="124901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16" y="1874973"/>
            <a:ext cx="4883538" cy="1477534"/>
          </a:xfrm>
          <a:prstGeom prst="rect">
            <a:avLst/>
          </a:prstGeom>
        </p:spPr>
      </p:pic>
      <p:sp>
        <p:nvSpPr>
          <p:cNvPr id="17" name="Espace réservé de la date 7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r>
              <a:rPr lang="fr-CH" dirty="0" smtClean="0"/>
              <a:t>16.07.19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6001719" y="4757512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[5]</a:t>
            </a:r>
            <a:endParaRPr lang="fr-FR" sz="1200" dirty="0"/>
          </a:p>
        </p:txBody>
      </p:sp>
      <p:sp>
        <p:nvSpPr>
          <p:cNvPr id="22" name="ZoneTexte 21"/>
          <p:cNvSpPr txBox="1"/>
          <p:nvPr/>
        </p:nvSpPr>
        <p:spPr>
          <a:xfrm>
            <a:off x="208456" y="6154066"/>
            <a:ext cx="838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[5] </a:t>
            </a:r>
            <a:r>
              <a:rPr lang="fr-FR" sz="1000" i="1" dirty="0" smtClean="0"/>
              <a:t>A priori </a:t>
            </a:r>
            <a:r>
              <a:rPr lang="fr-FR" sz="1000" i="1" dirty="0" err="1" smtClean="0"/>
              <a:t>estimates</a:t>
            </a:r>
            <a:r>
              <a:rPr lang="fr-FR" sz="1000" i="1" dirty="0" smtClean="0"/>
              <a:t> for the FEM approximations to </a:t>
            </a:r>
            <a:r>
              <a:rPr lang="fr-FR" sz="1000" i="1" dirty="0" err="1" smtClean="0"/>
              <a:t>eigenvalues</a:t>
            </a:r>
            <a:r>
              <a:rPr lang="fr-FR" sz="1000" i="1" dirty="0" smtClean="0"/>
              <a:t> and </a:t>
            </a:r>
            <a:r>
              <a:rPr lang="fr-FR" sz="1000" i="1" dirty="0" err="1" smtClean="0"/>
              <a:t>eigenfunctions</a:t>
            </a:r>
            <a:r>
              <a:rPr lang="fr-FR" sz="1000" i="1" dirty="0" smtClean="0"/>
              <a:t> of the Laplace-Beltrami </a:t>
            </a:r>
            <a:r>
              <a:rPr lang="fr-FR" sz="1000" i="1" dirty="0" err="1" smtClean="0"/>
              <a:t>operator</a:t>
            </a:r>
            <a:r>
              <a:rPr lang="fr-FR" sz="1000" dirty="0" smtClean="0"/>
              <a:t>, Bonito et al., 2017.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153343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Martino Milani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723-5D3C-1B4D-9732-372E95E71430}" type="slidenum">
              <a:rPr lang="fr-FR" smtClean="0"/>
              <a:t>16</a:t>
            </a:fld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512" y="2578079"/>
            <a:ext cx="1282838" cy="796809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719" y="2613740"/>
            <a:ext cx="1229297" cy="819996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414" y="1862043"/>
            <a:ext cx="687367" cy="696294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428053" y="3856809"/>
            <a:ext cx="494077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Equivalent to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finding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the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decomposition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    </a:t>
            </a:r>
          </a:p>
          <a:p>
            <a:endParaRPr lang="fr-FR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The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eigenvectors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are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such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that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: </a:t>
            </a:r>
          </a:p>
          <a:p>
            <a:endParaRPr lang="fr-FR" dirty="0">
              <a:latin typeface="Avenir Book" charset="0"/>
              <a:ea typeface="Avenir Book" charset="0"/>
              <a:cs typeface="Avenir Book" charset="0"/>
            </a:endParaRPr>
          </a:p>
          <a:p>
            <a:endParaRPr lang="fr-FR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FEM Fourier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transform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: </a:t>
            </a:r>
            <a:endParaRPr lang="fr-FR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806" y="4766900"/>
            <a:ext cx="1269085" cy="439114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231" y="5522951"/>
            <a:ext cx="2452234" cy="694136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628650" y="1674832"/>
            <a:ext cx="7886700" cy="185808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Avenir Book" charset="0"/>
                <a:cs typeface="Avenir Book" charset="0"/>
              </a:rPr>
              <a:t>FEM Fourier </a:t>
            </a:r>
            <a:r>
              <a:rPr lang="fr-FR" dirty="0" err="1">
                <a:ea typeface="Avenir Book" charset="0"/>
                <a:cs typeface="Avenir Book" charset="0"/>
              </a:rPr>
              <a:t>transform</a:t>
            </a:r>
            <a:endParaRPr lang="fr-FR" dirty="0"/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6499104"/>
            <a:ext cx="273404" cy="79618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350" y="6376356"/>
            <a:ext cx="469590" cy="345120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976" y="3849852"/>
            <a:ext cx="1823855" cy="390826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16" y="1874973"/>
            <a:ext cx="4883538" cy="1477534"/>
          </a:xfrm>
          <a:prstGeom prst="rect">
            <a:avLst/>
          </a:prstGeom>
        </p:spPr>
      </p:pic>
      <p:sp>
        <p:nvSpPr>
          <p:cNvPr id="22" name="Espace réservé de la date 7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r>
              <a:rPr lang="fr-CH" dirty="0" smtClean="0"/>
              <a:t>16.07.19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541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Martino Milani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723-5D3C-1B4D-9732-372E95E71430}" type="slidenum">
              <a:rPr lang="fr-FR" smtClean="0"/>
              <a:t>17</a:t>
            </a:fld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512" y="2578079"/>
            <a:ext cx="1282838" cy="796809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719" y="2613740"/>
            <a:ext cx="1229297" cy="819996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414" y="1862043"/>
            <a:ext cx="687367" cy="69629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28650" y="3627379"/>
            <a:ext cx="7886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Filtering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a </a:t>
            </a:r>
            <a:r>
              <a:rPr lang="fr-FR" dirty="0">
                <a:latin typeface="Avenir Book" charset="0"/>
                <a:ea typeface="Avenir Book" charset="0"/>
                <a:cs typeface="Avenir Book" charset="0"/>
              </a:rPr>
              <a:t>signal    </a:t>
            </a:r>
            <a:r>
              <a:rPr lang="fr-FR" dirty="0" err="1">
                <a:latin typeface="Avenir Book" charset="0"/>
                <a:ea typeface="Avenir Book" charset="0"/>
                <a:cs typeface="Avenir Book" charset="0"/>
              </a:rPr>
              <a:t>with</a:t>
            </a:r>
            <a:r>
              <a:rPr lang="fr-FR" dirty="0">
                <a:latin typeface="Avenir Book" charset="0"/>
                <a:ea typeface="Avenir Book" charset="0"/>
                <a:cs typeface="Avenir Book" charset="0"/>
              </a:rPr>
              <a:t> a </a:t>
            </a:r>
            <a:r>
              <a:rPr lang="fr-FR" dirty="0" err="1">
                <a:latin typeface="Avenir Book" charset="0"/>
                <a:ea typeface="Avenir Book" charset="0"/>
                <a:cs typeface="Avenir Book" charset="0"/>
              </a:rPr>
              <a:t>kernel</a:t>
            </a:r>
            <a:r>
              <a:rPr lang="fr-FR" dirty="0">
                <a:latin typeface="Avenir Book" charset="0"/>
                <a:ea typeface="Avenir Book" charset="0"/>
                <a:cs typeface="Avenir Book" charset="0"/>
              </a:rPr>
              <a:t>     </a:t>
            </a:r>
            <a:r>
              <a:rPr lang="fr-FR" dirty="0" err="1">
                <a:latin typeface="Avenir Book" charset="0"/>
                <a:ea typeface="Avenir Book" charset="0"/>
                <a:cs typeface="Avenir Book" charset="0"/>
              </a:rPr>
              <a:t>is</a:t>
            </a:r>
            <a:r>
              <a:rPr lang="fr-FR" dirty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>
                <a:latin typeface="Avenir Book" charset="0"/>
                <a:ea typeface="Avenir Book" charset="0"/>
                <a:cs typeface="Avenir Book" charset="0"/>
              </a:rPr>
              <a:t>defined</a:t>
            </a:r>
            <a:r>
              <a:rPr lang="fr-FR" dirty="0">
                <a:latin typeface="Avenir Book" charset="0"/>
                <a:ea typeface="Avenir Book" charset="0"/>
                <a:cs typeface="Avenir Book" charset="0"/>
              </a:rPr>
              <a:t> as the </a:t>
            </a:r>
            <a:r>
              <a:rPr lang="fr-FR" dirty="0" err="1">
                <a:latin typeface="Avenir Book" charset="0"/>
                <a:ea typeface="Avenir Book" charset="0"/>
                <a:cs typeface="Avenir Book" charset="0"/>
              </a:rPr>
              <a:t>following</a:t>
            </a:r>
            <a:r>
              <a:rPr lang="fr-FR" dirty="0">
                <a:latin typeface="Avenir Book" charset="0"/>
                <a:ea typeface="Avenir Book" charset="0"/>
                <a:cs typeface="Avenir Book" charset="0"/>
              </a:rPr>
              <a:t> matrix 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multiplication,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where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       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is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the FEM Fourier matrix.</a:t>
            </a:r>
            <a:endParaRPr lang="fr-FR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729" y="4358613"/>
            <a:ext cx="3692542" cy="2000318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706" y="3669471"/>
            <a:ext cx="134407" cy="225612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853" y="3666910"/>
            <a:ext cx="150387" cy="228173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249" y="3975100"/>
            <a:ext cx="500611" cy="229252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628650" y="1674832"/>
            <a:ext cx="7886700" cy="185808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Avenir Book" charset="0"/>
                <a:cs typeface="Avenir Book" charset="0"/>
              </a:rPr>
              <a:t>FEM </a:t>
            </a:r>
            <a:r>
              <a:rPr lang="fr-FR" dirty="0" err="1">
                <a:ea typeface="Avenir Book" charset="0"/>
                <a:cs typeface="Avenir Book" charset="0"/>
              </a:rPr>
              <a:t>filtering</a:t>
            </a:r>
            <a:endParaRPr lang="fr-FR" dirty="0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6499104"/>
            <a:ext cx="273404" cy="79618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350" y="6376356"/>
            <a:ext cx="469590" cy="345120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16" y="1874973"/>
            <a:ext cx="4883538" cy="1477534"/>
          </a:xfrm>
          <a:prstGeom prst="rect">
            <a:avLst/>
          </a:prstGeom>
        </p:spPr>
      </p:pic>
      <p:sp>
        <p:nvSpPr>
          <p:cNvPr id="25" name="Espace réservé de la date 7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r>
              <a:rPr lang="fr-CH" dirty="0" smtClean="0"/>
              <a:t>16.07.19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704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19" y="5497346"/>
            <a:ext cx="1249183" cy="432227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674543" y="4717945"/>
            <a:ext cx="77949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fr-FR" dirty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        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is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not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symmetric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.</a:t>
            </a:r>
            <a:endParaRPr lang="fr-FR" dirty="0">
              <a:latin typeface="Avenir Book" charset="0"/>
              <a:ea typeface="Avenir Book" charset="0"/>
              <a:cs typeface="Avenir Book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fr-FR" dirty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        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is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full.</a:t>
            </a:r>
          </a:p>
          <a:p>
            <a:pPr marL="285750" indent="-285750">
              <a:buFont typeface="Arial" charset="0"/>
              <a:buChar char="•"/>
            </a:pPr>
            <a:r>
              <a:rPr lang="fr-FR" dirty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               .</a:t>
            </a:r>
          </a:p>
          <a:p>
            <a:endParaRPr lang="fr-FR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Martino Milani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723-5D3C-1B4D-9732-372E95E71430}" type="slidenum">
              <a:rPr lang="fr-FR" smtClean="0"/>
              <a:t>18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361" y="4181371"/>
            <a:ext cx="3921278" cy="335828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512" y="2578079"/>
            <a:ext cx="1282838" cy="796809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719" y="2613740"/>
            <a:ext cx="1229297" cy="819996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414" y="1862043"/>
            <a:ext cx="687367" cy="696294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628650" y="1674832"/>
            <a:ext cx="7886700" cy="1858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567" y="5054283"/>
            <a:ext cx="616055" cy="241683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567" y="5325932"/>
            <a:ext cx="616055" cy="241683"/>
          </a:xfrm>
          <a:prstGeom prst="rect">
            <a:avLst/>
          </a:prstGeo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Avenir Book" charset="0"/>
                <a:cs typeface="Avenir Book" charset="0"/>
              </a:rPr>
              <a:t>FEM polynomial </a:t>
            </a:r>
            <a:r>
              <a:rPr lang="fr-FR" dirty="0" err="1">
                <a:ea typeface="Avenir Book" charset="0"/>
                <a:cs typeface="Avenir Book" charset="0"/>
              </a:rPr>
              <a:t>filtering</a:t>
            </a:r>
            <a:endParaRPr lang="fr-FR" dirty="0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6499104"/>
            <a:ext cx="273404" cy="79618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350" y="6376356"/>
            <a:ext cx="469590" cy="345120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16" y="1874973"/>
            <a:ext cx="4883538" cy="1477534"/>
          </a:xfrm>
          <a:prstGeom prst="rect">
            <a:avLst/>
          </a:prstGeom>
        </p:spPr>
      </p:pic>
      <p:sp>
        <p:nvSpPr>
          <p:cNvPr id="20" name="Espace réservé de la date 7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r>
              <a:rPr lang="fr-CH" dirty="0" smtClean="0"/>
              <a:t>16.07.19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661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Martino Milani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723-5D3C-1B4D-9732-372E95E71430}" type="slidenum">
              <a:rPr lang="fr-FR" smtClean="0"/>
              <a:t>19</a:t>
            </a:fld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628650" y="3632095"/>
            <a:ext cx="78867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285750" indent="-285750">
              <a:buFont typeface="Arial" charset="0"/>
              <a:buChar char="•"/>
            </a:pPr>
            <a:endParaRPr lang="fr-FR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285750" indent="-285750">
              <a:buFont typeface="Arial" charset="0"/>
              <a:buChar char="•"/>
            </a:pPr>
            <a:endParaRPr lang="fr-FR" dirty="0">
              <a:latin typeface="Avenir Book" charset="0"/>
              <a:ea typeface="Avenir Book" charset="0"/>
              <a:cs typeface="Avenir Book" charset="0"/>
            </a:endParaRPr>
          </a:p>
          <a:p>
            <a:pPr marL="285750" indent="-285750">
              <a:buFont typeface="Arial" charset="0"/>
              <a:buChar char="•"/>
            </a:pPr>
            <a:endParaRPr lang="fr-FR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285750" indent="-285750">
              <a:buFont typeface="Arial" charset="0"/>
              <a:buChar char="•"/>
            </a:pPr>
            <a:endParaRPr lang="fr-FR" dirty="0">
              <a:latin typeface="Avenir Book" charset="0"/>
              <a:ea typeface="Avenir Book" charset="0"/>
              <a:cs typeface="Avenir Book" charset="0"/>
            </a:endParaRPr>
          </a:p>
          <a:p>
            <a:pPr marL="285750" indent="-285750">
              <a:buFont typeface="Arial" charset="0"/>
              <a:buChar char="•"/>
            </a:pPr>
            <a:endParaRPr lang="fr-FR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fr-FR" dirty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       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is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not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symmetric</a:t>
            </a:r>
            <a:r>
              <a:rPr lang="fr-FR" dirty="0">
                <a:latin typeface="Avenir Book" charset="0"/>
                <a:ea typeface="Avenir Book" charset="0"/>
                <a:cs typeface="Avenir Book" charset="0"/>
              </a:rPr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fr-FR" dirty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       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is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sparse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.</a:t>
            </a:r>
            <a:endParaRPr lang="fr-FR" dirty="0">
              <a:latin typeface="Avenir Book" charset="0"/>
              <a:ea typeface="Avenir Book" charset="0"/>
              <a:cs typeface="Avenir Book" charset="0"/>
            </a:endParaRPr>
          </a:p>
          <a:p>
            <a:pPr marL="285750" indent="-285750">
              <a:buFont typeface="Arial" charset="0"/>
              <a:buChar char="•"/>
            </a:pPr>
            <a:endParaRPr lang="fr-FR" dirty="0" smtClean="0">
              <a:latin typeface="Avenir Book" charset="0"/>
              <a:ea typeface="Avenir Book" charset="0"/>
              <a:cs typeface="Avenir Book" charset="0"/>
            </a:endParaRPr>
          </a:p>
          <a:p>
            <a:endParaRPr lang="fr-FR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457" y="4081633"/>
            <a:ext cx="1371301" cy="1085997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512" y="2578079"/>
            <a:ext cx="1282838" cy="796809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719" y="2613740"/>
            <a:ext cx="1229297" cy="819996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414" y="1862043"/>
            <a:ext cx="687367" cy="69629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628650" y="1674832"/>
            <a:ext cx="7886700" cy="1858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845" y="4142097"/>
            <a:ext cx="2032309" cy="399131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567" y="5337791"/>
            <a:ext cx="571128" cy="224058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567" y="5604048"/>
            <a:ext cx="571128" cy="224058"/>
          </a:xfrm>
          <a:prstGeom prst="rect">
            <a:avLst/>
          </a:prstGeo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ea typeface="Avenir Book" charset="0"/>
                <a:cs typeface="Avenir Book" charset="0"/>
              </a:rPr>
              <a:t>Lumped</a:t>
            </a:r>
            <a:r>
              <a:rPr lang="fr-FR" dirty="0">
                <a:ea typeface="Avenir Book" charset="0"/>
                <a:cs typeface="Avenir Book" charset="0"/>
              </a:rPr>
              <a:t> FEM </a:t>
            </a:r>
            <a:r>
              <a:rPr lang="fr-FR" dirty="0" err="1">
                <a:ea typeface="Avenir Book" charset="0"/>
                <a:cs typeface="Avenir Book" charset="0"/>
              </a:rPr>
              <a:t>Laplacian</a:t>
            </a:r>
            <a:endParaRPr lang="fr-FR" dirty="0"/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6499104"/>
            <a:ext cx="273404" cy="79618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350" y="6376356"/>
            <a:ext cx="469590" cy="345120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16" y="1874973"/>
            <a:ext cx="4883538" cy="1477534"/>
          </a:xfrm>
          <a:prstGeom prst="rect">
            <a:avLst/>
          </a:prstGeom>
        </p:spPr>
      </p:pic>
      <p:sp>
        <p:nvSpPr>
          <p:cNvPr id="24" name="Espace réservé de la date 7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r>
              <a:rPr lang="fr-CH" dirty="0" smtClean="0"/>
              <a:t>16.07.19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91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Rotation Equivariant </a:t>
            </a:r>
            <a:r>
              <a:rPr lang="fr-FR" dirty="0" err="1" smtClean="0"/>
              <a:t>Filtering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723-5D3C-1B4D-9732-372E95E71430}" type="slidenum">
              <a:rPr lang="fr-FR" smtClean="0"/>
              <a:t>2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73" y="1501540"/>
            <a:ext cx="7648053" cy="435454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6499104"/>
            <a:ext cx="273404" cy="79618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350" y="6376356"/>
            <a:ext cx="469590" cy="345120"/>
          </a:xfrm>
          <a:prstGeom prst="rect">
            <a:avLst/>
          </a:prstGeom>
        </p:spPr>
      </p:pic>
      <p:sp>
        <p:nvSpPr>
          <p:cNvPr id="10" name="Espace réservé de la date 7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r>
              <a:rPr lang="fr-CH" dirty="0" smtClean="0"/>
              <a:t>16.07.19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172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Martino Milani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723-5D3C-1B4D-9732-372E95E71430}" type="slidenum">
              <a:rPr lang="fr-FR" smtClean="0"/>
              <a:t>20</a:t>
            </a:fld>
            <a:endParaRPr lang="fr-FR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512" y="2578079"/>
            <a:ext cx="1282838" cy="796809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719" y="2613740"/>
            <a:ext cx="1229297" cy="819996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414" y="1862043"/>
            <a:ext cx="687367" cy="69629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628650" y="1674832"/>
            <a:ext cx="7886700" cy="1858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ea typeface="Avenir Book" charset="0"/>
                <a:cs typeface="Avenir Book" charset="0"/>
              </a:rPr>
              <a:t>Lumped</a:t>
            </a:r>
            <a:r>
              <a:rPr lang="fr-FR" dirty="0">
                <a:ea typeface="Avenir Book" charset="0"/>
                <a:cs typeface="Avenir Book" charset="0"/>
              </a:rPr>
              <a:t> FEM </a:t>
            </a:r>
            <a:r>
              <a:rPr lang="fr-FR" dirty="0" err="1" smtClean="0">
                <a:ea typeface="Avenir Book" charset="0"/>
                <a:cs typeface="Avenir Book" charset="0"/>
              </a:rPr>
              <a:t>Laplacian</a:t>
            </a:r>
            <a:r>
              <a:rPr lang="fr-FR" dirty="0">
                <a:ea typeface="Avenir Book" charset="0"/>
                <a:cs typeface="Avenir Book" charset="0"/>
              </a:rPr>
              <a:t> </a:t>
            </a:r>
            <a:r>
              <a:rPr lang="fr-FR" dirty="0" smtClean="0">
                <a:ea typeface="Avenir Book" charset="0"/>
                <a:cs typeface="Avenir Book" charset="0"/>
              </a:rPr>
              <a:t>as a graph </a:t>
            </a:r>
            <a:r>
              <a:rPr lang="fr-FR" dirty="0" err="1" smtClean="0">
                <a:ea typeface="Avenir Book" charset="0"/>
                <a:cs typeface="Avenir Book" charset="0"/>
              </a:rPr>
              <a:t>Laplacian</a:t>
            </a:r>
            <a:r>
              <a:rPr lang="fr-FR" dirty="0" smtClean="0">
                <a:ea typeface="Avenir Book" charset="0"/>
                <a:cs typeface="Avenir Book" charset="0"/>
              </a:rPr>
              <a:t> </a:t>
            </a:r>
            <a:endParaRPr lang="fr-FR" dirty="0"/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6499104"/>
            <a:ext cx="273404" cy="79618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350" y="6376356"/>
            <a:ext cx="469590" cy="34512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308" y="3820722"/>
            <a:ext cx="3122211" cy="1773264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171" y="3944638"/>
            <a:ext cx="3588543" cy="2046259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16" y="1874973"/>
            <a:ext cx="4883538" cy="1477534"/>
          </a:xfrm>
          <a:prstGeom prst="rect">
            <a:avLst/>
          </a:prstGeom>
        </p:spPr>
      </p:pic>
      <p:sp>
        <p:nvSpPr>
          <p:cNvPr id="19" name="Espace réservé de la date 7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r>
              <a:rPr lang="fr-CH" dirty="0" smtClean="0"/>
              <a:t>16.07.19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239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3331"/>
            <a:ext cx="9144000" cy="4572000"/>
          </a:xfrm>
          <a:prstGeom prst="rect">
            <a:avLst/>
          </a:prstGeom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Martino Milani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723-5D3C-1B4D-9732-372E95E71430}" type="slidenum">
              <a:rPr lang="fr-FR" smtClean="0"/>
              <a:t>21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ea typeface="Avenir Book" charset="0"/>
                <a:cs typeface="Avenir Book" charset="0"/>
              </a:rPr>
              <a:t>Equivariance</a:t>
            </a:r>
            <a:r>
              <a:rPr lang="fr-FR" dirty="0">
                <a:ea typeface="Avenir Book" charset="0"/>
                <a:cs typeface="Avenir Book" charset="0"/>
              </a:rPr>
              <a:t> </a:t>
            </a:r>
            <a:r>
              <a:rPr lang="fr-FR" dirty="0" err="1">
                <a:ea typeface="Avenir Book" charset="0"/>
                <a:cs typeface="Avenir Book" charset="0"/>
              </a:rPr>
              <a:t>error</a:t>
            </a:r>
            <a:r>
              <a:rPr lang="fr-FR" dirty="0">
                <a:ea typeface="Avenir Book" charset="0"/>
                <a:cs typeface="Avenir Book" charset="0"/>
              </a:rPr>
              <a:t/>
            </a:r>
            <a:br>
              <a:rPr lang="fr-FR" dirty="0">
                <a:ea typeface="Avenir Book" charset="0"/>
                <a:cs typeface="Avenir Book" charset="0"/>
              </a:rPr>
            </a:br>
            <a:r>
              <a:rPr lang="fr-FR" dirty="0">
                <a:ea typeface="Avenir Book" charset="0"/>
                <a:cs typeface="Avenir Book" charset="0"/>
              </a:rPr>
              <a:t>and </a:t>
            </a:r>
            <a:r>
              <a:rPr lang="fr-FR" dirty="0" err="1">
                <a:ea typeface="Avenir Book" charset="0"/>
                <a:cs typeface="Avenir Book" charset="0"/>
              </a:rPr>
              <a:t>computational</a:t>
            </a:r>
            <a:r>
              <a:rPr lang="fr-FR" dirty="0">
                <a:ea typeface="Avenir Book" charset="0"/>
                <a:cs typeface="Avenir Book" charset="0"/>
              </a:rPr>
              <a:t> time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6499104"/>
            <a:ext cx="273404" cy="79618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350" y="6376356"/>
            <a:ext cx="469590" cy="345120"/>
          </a:xfrm>
          <a:prstGeom prst="rect">
            <a:avLst/>
          </a:prstGeom>
        </p:spPr>
      </p:pic>
      <p:sp>
        <p:nvSpPr>
          <p:cNvPr id="11" name="Espace réservé de la date 7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r>
              <a:rPr lang="fr-CH" dirty="0" smtClean="0"/>
              <a:t>16.07.19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652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922" y="3848678"/>
            <a:ext cx="5015345" cy="2507673"/>
          </a:xfrm>
          <a:prstGeom prst="rect">
            <a:avLst/>
          </a:prstGeom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Martino Milani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723-5D3C-1B4D-9732-372E95E71430}" type="slidenum">
              <a:rPr lang="fr-FR" smtClean="0"/>
              <a:t>22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ea typeface="Avenir Book" charset="0"/>
                <a:cs typeface="Avenir Book" charset="0"/>
              </a:rPr>
              <a:t>Conclusions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6499104"/>
            <a:ext cx="273404" cy="79618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350" y="6376356"/>
            <a:ext cx="469590" cy="345120"/>
          </a:xfrm>
          <a:prstGeom prst="rect">
            <a:avLst/>
          </a:prstGeom>
        </p:spPr>
      </p:pic>
      <p:sp>
        <p:nvSpPr>
          <p:cNvPr id="11" name="Espace réservé de la date 7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r>
              <a:rPr lang="fr-CH" dirty="0" smtClean="0"/>
              <a:t>16.07.19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050" y="936818"/>
            <a:ext cx="4544890" cy="1336733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453" y="2250143"/>
            <a:ext cx="4549487" cy="1338085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192097" y="1652835"/>
            <a:ext cx="442146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342900" indent="-342900">
              <a:buFontTx/>
              <a:buAutoNum type="arabicParenR"/>
            </a:pP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We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>
                <a:latin typeface="Avenir Book" charset="0"/>
                <a:ea typeface="Avenir Book" charset="0"/>
                <a:cs typeface="Avenir Book" charset="0"/>
              </a:rPr>
              <a:t>gained</a:t>
            </a:r>
            <a:r>
              <a:rPr lang="fr-FR" dirty="0">
                <a:latin typeface="Avenir Book" charset="0"/>
                <a:ea typeface="Avenir Book" charset="0"/>
                <a:cs typeface="Avenir Book" charset="0"/>
              </a:rPr>
              <a:t> a </a:t>
            </a:r>
            <a:r>
              <a:rPr lang="fr-FR" dirty="0" err="1">
                <a:latin typeface="Avenir Book" charset="0"/>
                <a:ea typeface="Avenir Book" charset="0"/>
                <a:cs typeface="Avenir Book" charset="0"/>
              </a:rPr>
              <a:t>better</a:t>
            </a:r>
            <a:r>
              <a:rPr lang="fr-FR" dirty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>
                <a:latin typeface="Avenir Book" charset="0"/>
                <a:ea typeface="Avenir Book" charset="0"/>
                <a:cs typeface="Avenir Book" charset="0"/>
              </a:rPr>
              <a:t>understanding</a:t>
            </a:r>
            <a:r>
              <a:rPr lang="fr-FR" dirty="0">
                <a:latin typeface="Avenir Book" charset="0"/>
                <a:ea typeface="Avenir Book" charset="0"/>
                <a:cs typeface="Avenir Book" charset="0"/>
              </a:rPr>
              <a:t> of the 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HKG.</a:t>
            </a:r>
            <a:endParaRPr lang="fr-FR" dirty="0">
              <a:latin typeface="Avenir Book" charset="0"/>
              <a:ea typeface="Avenir Book" charset="0"/>
              <a:cs typeface="Avenir Book" charset="0"/>
            </a:endParaRPr>
          </a:p>
          <a:p>
            <a:pPr marL="342900" indent="-342900">
              <a:buAutoNum type="arabicParenR"/>
            </a:pP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We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put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that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knowledge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in practice,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improving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the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Equivariance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Error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of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DeepSphere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.</a:t>
            </a:r>
          </a:p>
          <a:p>
            <a:pPr marL="342900" indent="-342900">
              <a:buAutoNum type="arabicParenR"/>
            </a:pPr>
            <a:endParaRPr lang="fr-FR" dirty="0">
              <a:latin typeface="Avenir Book" charset="0"/>
              <a:ea typeface="Avenir Book" charset="0"/>
              <a:cs typeface="Avenir Book" charset="0"/>
            </a:endParaRPr>
          </a:p>
          <a:p>
            <a:pPr marL="342900" indent="-342900">
              <a:buAutoNum type="arabicParenR"/>
            </a:pPr>
            <a:endParaRPr lang="fr-FR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342900" indent="-342900">
              <a:buAutoNum type="arabicParenR"/>
            </a:pPr>
            <a:endParaRPr lang="fr-FR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342900" indent="-342900">
              <a:buAutoNum type="arabicParenR"/>
            </a:pP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We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investigated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different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Discrete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Laplacians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,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from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Differential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Geometry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to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Numerical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Mathematics</a:t>
            </a:r>
            <a:endParaRPr lang="fr-FR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342900" indent="-342900">
              <a:buAutoNum type="arabicParenR"/>
            </a:pP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We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used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this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knowledge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to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better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understand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the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advantages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and limitations of Graph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Laplacians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when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it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comes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to non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uniform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sampling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of the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sphere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.</a:t>
            </a:r>
          </a:p>
        </p:txBody>
      </p:sp>
      <p:sp>
        <p:nvSpPr>
          <p:cNvPr id="4" name="Flèche vers le bas 3"/>
          <p:cNvSpPr/>
          <p:nvPr/>
        </p:nvSpPr>
        <p:spPr>
          <a:xfrm>
            <a:off x="6529442" y="1980428"/>
            <a:ext cx="361507" cy="7017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955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723-5D3C-1B4D-9732-372E95E71430}" type="slidenum">
              <a:rPr lang="fr-FR" smtClean="0"/>
              <a:t>3</a:t>
            </a:fld>
            <a:endParaRPr lang="fr-FR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6499104"/>
            <a:ext cx="273404" cy="79618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350" y="6376356"/>
            <a:ext cx="469590" cy="34512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76" y="2700975"/>
            <a:ext cx="3336747" cy="2175221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56" y="2729755"/>
            <a:ext cx="627950" cy="214093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298" y="2675401"/>
            <a:ext cx="2755905" cy="578040"/>
          </a:xfrm>
          <a:prstGeom prst="rect">
            <a:avLst/>
          </a:prstGeom>
        </p:spPr>
      </p:pic>
      <p:sp>
        <p:nvSpPr>
          <p:cNvPr id="16" name="ZoneTexte 15"/>
          <p:cNvSpPr txBox="1"/>
          <p:nvPr/>
        </p:nvSpPr>
        <p:spPr>
          <a:xfrm>
            <a:off x="4269723" y="4982194"/>
            <a:ext cx="491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[1]</a:t>
            </a:r>
            <a:endParaRPr lang="fr-FR" sz="1200" dirty="0"/>
          </a:p>
        </p:txBody>
      </p:sp>
      <p:sp>
        <p:nvSpPr>
          <p:cNvPr id="17" name="ZoneTexte 16"/>
          <p:cNvSpPr txBox="1"/>
          <p:nvPr/>
        </p:nvSpPr>
        <p:spPr>
          <a:xfrm>
            <a:off x="208456" y="6045062"/>
            <a:ext cx="838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[</a:t>
            </a:r>
            <a:r>
              <a:rPr lang="fr-FR" sz="1000" dirty="0"/>
              <a:t>1] </a:t>
            </a:r>
            <a:r>
              <a:rPr lang="fr-FR" sz="1000" i="1" dirty="0" err="1" smtClean="0"/>
              <a:t>Starry</a:t>
            </a:r>
            <a:r>
              <a:rPr lang="fr-FR" sz="1000" i="1" dirty="0" smtClean="0"/>
              <a:t>: </a:t>
            </a:r>
            <a:r>
              <a:rPr lang="fr-FR" sz="1000" i="1" dirty="0" err="1" smtClean="0"/>
              <a:t>analytic</a:t>
            </a:r>
            <a:r>
              <a:rPr lang="fr-FR" sz="1000" i="1" dirty="0" smtClean="0"/>
              <a:t> occultation light </a:t>
            </a:r>
            <a:r>
              <a:rPr lang="fr-FR" sz="1000" i="1" dirty="0" err="1" smtClean="0"/>
              <a:t>curves</a:t>
            </a:r>
            <a:r>
              <a:rPr lang="fr-FR" sz="1000" dirty="0" smtClean="0"/>
              <a:t>, Luger R. et al., </a:t>
            </a:r>
            <a:r>
              <a:rPr lang="fr-FR" sz="1000" dirty="0" smtClean="0">
                <a:hlinkClick r:id="rId8"/>
              </a:rPr>
              <a:t>https</a:t>
            </a:r>
            <a:r>
              <a:rPr lang="fr-FR" sz="1000" dirty="0">
                <a:hlinkClick r:id="rId8"/>
              </a:rPr>
              <a:t>://</a:t>
            </a:r>
            <a:r>
              <a:rPr lang="fr-FR" sz="1000" dirty="0" err="1">
                <a:hlinkClick r:id="rId8"/>
              </a:rPr>
              <a:t>rodluger.github.io</a:t>
            </a:r>
            <a:r>
              <a:rPr lang="fr-FR" sz="1000" dirty="0">
                <a:hlinkClick r:id="rId8"/>
              </a:rPr>
              <a:t>/</a:t>
            </a:r>
            <a:r>
              <a:rPr lang="fr-FR" sz="1000" dirty="0" err="1">
                <a:hlinkClick r:id="rId8"/>
              </a:rPr>
              <a:t>starry</a:t>
            </a:r>
            <a:r>
              <a:rPr lang="fr-FR" sz="1000" dirty="0">
                <a:hlinkClick r:id="rId8"/>
              </a:rPr>
              <a:t>/v0.3.0/</a:t>
            </a:r>
            <a:r>
              <a:rPr lang="fr-FR" sz="1000" dirty="0" err="1">
                <a:hlinkClick r:id="rId8"/>
              </a:rPr>
              <a:t>tutorials</a:t>
            </a:r>
            <a:r>
              <a:rPr lang="fr-FR" sz="1000" dirty="0">
                <a:hlinkClick r:id="rId8"/>
              </a:rPr>
              <a:t>/basics1.html</a:t>
            </a:r>
            <a:endParaRPr lang="fr-FR" sz="1000" dirty="0"/>
          </a:p>
        </p:txBody>
      </p:sp>
      <p:sp>
        <p:nvSpPr>
          <p:cNvPr id="22" name="Titre 2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Fourier </a:t>
            </a:r>
            <a:r>
              <a:rPr lang="fr-FR" dirty="0" err="1" smtClean="0"/>
              <a:t>analysis</a:t>
            </a:r>
            <a:r>
              <a:rPr lang="fr-FR" dirty="0" smtClean="0"/>
              <a:t> on the </a:t>
            </a:r>
            <a:r>
              <a:rPr lang="fr-FR" dirty="0" err="1" smtClean="0"/>
              <a:t>sphere</a:t>
            </a:r>
            <a:r>
              <a:rPr lang="fr-FR" dirty="0"/>
              <a:t> </a:t>
            </a:r>
            <a:r>
              <a:rPr lang="fr-FR" dirty="0" smtClean="0"/>
              <a:t>and the</a:t>
            </a:r>
            <a:r>
              <a:rPr lang="fr-FR" dirty="0"/>
              <a:t> </a:t>
            </a:r>
            <a:r>
              <a:rPr lang="fr-FR" dirty="0" err="1" smtClean="0"/>
              <a:t>spherical</a:t>
            </a:r>
            <a:r>
              <a:rPr lang="fr-FR" dirty="0" smtClean="0"/>
              <a:t> </a:t>
            </a:r>
            <a:r>
              <a:rPr lang="fr-FR" dirty="0" err="1" smtClean="0"/>
              <a:t>harmonics</a:t>
            </a:r>
            <a:endParaRPr lang="fr-FR" dirty="0"/>
          </a:p>
        </p:txBody>
      </p:sp>
      <p:sp>
        <p:nvSpPr>
          <p:cNvPr id="18" name="Espace réservé de la date 7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r>
              <a:rPr lang="fr-CH" dirty="0" smtClean="0"/>
              <a:t>16.07.19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101" y="4941264"/>
            <a:ext cx="3336747" cy="570498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5204298" y="4280170"/>
            <a:ext cx="3025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Dimension of the   th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eigenspace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: </a:t>
            </a:r>
            <a:endParaRPr lang="fr-FR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902" y="4316415"/>
            <a:ext cx="154807" cy="256233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650" y="4608893"/>
            <a:ext cx="732203" cy="24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53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317500" y="4390691"/>
            <a:ext cx="64828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Convolutions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can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be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done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in the spectral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domain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as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usual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:</a:t>
            </a:r>
          </a:p>
          <a:p>
            <a:pPr marL="285750" indent="-285750">
              <a:buFont typeface="Arial" charset="0"/>
              <a:buChar char="•"/>
            </a:pPr>
            <a:endParaRPr lang="fr-FR" dirty="0">
              <a:latin typeface="Avenir Book" charset="0"/>
              <a:ea typeface="Avenir Book" charset="0"/>
              <a:cs typeface="Avenir Book" charset="0"/>
            </a:endParaRPr>
          </a:p>
          <a:p>
            <a:pPr marL="285750" indent="-285750">
              <a:buFont typeface="Arial" charset="0"/>
              <a:buChar char="•"/>
            </a:pPr>
            <a:endParaRPr lang="fr-FR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Complexity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of FFT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algorithms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is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            .</a:t>
            </a:r>
            <a:endParaRPr lang="fr-FR" dirty="0">
              <a:latin typeface="Avenir Book" charset="0"/>
              <a:ea typeface="Avenir Book" charset="0"/>
              <a:cs typeface="Avenir Book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Convolutions are </a:t>
            </a:r>
            <a:r>
              <a:rPr lang="fr-FR" b="1" dirty="0" smtClean="0">
                <a:latin typeface="Avenir Book" charset="0"/>
                <a:ea typeface="Avenir Book" charset="0"/>
                <a:cs typeface="Avenir Book" charset="0"/>
              </a:rPr>
              <a:t>rotation equivariant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operations</a:t>
            </a:r>
            <a:endParaRPr lang="fr-FR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723-5D3C-1B4D-9732-372E95E71430}" type="slidenum">
              <a:rPr lang="fr-FR" smtClean="0"/>
              <a:t>4</a:t>
            </a:fld>
            <a:endParaRPr lang="fr-FR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6499104"/>
            <a:ext cx="273404" cy="79618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350" y="6376356"/>
            <a:ext cx="469590" cy="345120"/>
          </a:xfrm>
          <a:prstGeom prst="rect">
            <a:avLst/>
          </a:prstGeo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Convolution on the </a:t>
            </a:r>
            <a:r>
              <a:rPr lang="fr-FR" dirty="0" err="1" smtClean="0"/>
              <a:t>sphere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522" y="4656118"/>
            <a:ext cx="2140811" cy="480975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264" y="5226620"/>
            <a:ext cx="757238" cy="307350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269" y="1850365"/>
            <a:ext cx="4190452" cy="727456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317500" y="2006627"/>
            <a:ext cx="5679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Definition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:                                                                   .</a:t>
            </a:r>
            <a:endParaRPr lang="fr-FR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6" name="Espace réservé de la date 7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r>
              <a:rPr lang="fr-CH" dirty="0" smtClean="0"/>
              <a:t>16.07.19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78" y="2691897"/>
            <a:ext cx="7370610" cy="16126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ZoneTexte 16"/>
          <p:cNvSpPr txBox="1"/>
          <p:nvPr/>
        </p:nvSpPr>
        <p:spPr>
          <a:xfrm>
            <a:off x="208456" y="6045062"/>
            <a:ext cx="838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[</a:t>
            </a:r>
            <a:r>
              <a:rPr lang="fr-FR" sz="1000" dirty="0"/>
              <a:t>2</a:t>
            </a:r>
            <a:r>
              <a:rPr lang="fr-FR" sz="1000" dirty="0" smtClean="0"/>
              <a:t>] </a:t>
            </a:r>
            <a:r>
              <a:rPr lang="fr-FR" sz="1000" i="1" dirty="0" err="1"/>
              <a:t>Computing</a:t>
            </a:r>
            <a:r>
              <a:rPr lang="fr-FR" sz="1000" i="1" dirty="0"/>
              <a:t> Fourier </a:t>
            </a:r>
            <a:r>
              <a:rPr lang="fr-FR" sz="1000" i="1" dirty="0" err="1"/>
              <a:t>Transforms</a:t>
            </a:r>
            <a:r>
              <a:rPr lang="fr-FR" sz="1000" i="1" dirty="0"/>
              <a:t> and Convolutions on the </a:t>
            </a:r>
            <a:r>
              <a:rPr lang="fr-FR" sz="1000" i="1" dirty="0" smtClean="0"/>
              <a:t>2-Sphere</a:t>
            </a:r>
            <a:r>
              <a:rPr lang="fr-FR" sz="1000" dirty="0" smtClean="0"/>
              <a:t>, </a:t>
            </a:r>
            <a:r>
              <a:rPr lang="fr-FR" sz="1000" dirty="0" err="1" smtClean="0"/>
              <a:t>Driscoll</a:t>
            </a:r>
            <a:r>
              <a:rPr lang="fr-FR" sz="1000" dirty="0" smtClean="0"/>
              <a:t> J.R. and </a:t>
            </a:r>
            <a:r>
              <a:rPr lang="fr-FR" sz="1000" dirty="0" err="1" smtClean="0"/>
              <a:t>Healy</a:t>
            </a:r>
            <a:r>
              <a:rPr lang="fr-FR" sz="1000" dirty="0" smtClean="0"/>
              <a:t> D.M., 1994.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5641072" y="303259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[2]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57090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912" y="716596"/>
            <a:ext cx="6392176" cy="6392176"/>
          </a:xfrm>
          <a:prstGeom prst="rect">
            <a:avLst/>
          </a:prstGeom>
        </p:spPr>
      </p:pic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723-5D3C-1B4D-9732-372E95E71430}" type="slidenum">
              <a:rPr lang="fr-FR" smtClean="0"/>
              <a:t>5</a:t>
            </a:fld>
            <a:endParaRPr lang="fr-FR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6499104"/>
            <a:ext cx="273404" cy="79618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350" y="6376356"/>
            <a:ext cx="469590" cy="345120"/>
          </a:xfrm>
          <a:prstGeom prst="rect">
            <a:avLst/>
          </a:prstGeo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Our </a:t>
            </a:r>
            <a:r>
              <a:rPr lang="fr-FR" dirty="0" err="1" smtClean="0"/>
              <a:t>tool</a:t>
            </a:r>
            <a:r>
              <a:rPr lang="fr-FR" dirty="0" smtClean="0"/>
              <a:t> to </a:t>
            </a:r>
            <a:r>
              <a:rPr lang="fr-FR" dirty="0" err="1" smtClean="0"/>
              <a:t>perform</a:t>
            </a:r>
            <a:r>
              <a:rPr lang="fr-FR" dirty="0" smtClean="0"/>
              <a:t> </a:t>
            </a:r>
            <a:r>
              <a:rPr lang="fr-FR" dirty="0" err="1" smtClean="0"/>
              <a:t>fast</a:t>
            </a:r>
            <a:r>
              <a:rPr lang="fr-FR" dirty="0" smtClean="0"/>
              <a:t> </a:t>
            </a:r>
            <a:r>
              <a:rPr lang="fr-FR" dirty="0" err="1" smtClean="0"/>
              <a:t>spherical</a:t>
            </a:r>
            <a:r>
              <a:rPr lang="fr-FR" dirty="0" smtClean="0"/>
              <a:t> convolutions: graphs.</a:t>
            </a:r>
            <a:endParaRPr lang="fr-FR" dirty="0"/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178" y="4798659"/>
            <a:ext cx="301553" cy="24368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6798970" y="4429327"/>
            <a:ext cx="1951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Adjacency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matrix</a:t>
            </a:r>
          </a:p>
        </p:txBody>
      </p:sp>
      <p:sp>
        <p:nvSpPr>
          <p:cNvPr id="25" name="Espace réservé de la date 7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r>
              <a:rPr lang="fr-CH" dirty="0" smtClean="0"/>
              <a:t>16.07.19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62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357" y="1771219"/>
            <a:ext cx="301553" cy="243680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>
            <a:off x="652300" y="3140891"/>
            <a:ext cx="800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The graph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Laplacian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is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symmetric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:</a:t>
            </a:r>
            <a:endParaRPr lang="fr-FR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723-5D3C-1B4D-9732-372E95E71430}" type="slidenum">
              <a:rPr lang="fr-FR" smtClean="0"/>
              <a:t>6</a:t>
            </a:fld>
            <a:endParaRPr lang="fr-FR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6499104"/>
            <a:ext cx="273404" cy="79618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350" y="6376356"/>
            <a:ext cx="469590" cy="345120"/>
          </a:xfrm>
          <a:prstGeom prst="rect">
            <a:avLst/>
          </a:prstGeo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Graph convolutions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435" y="2126340"/>
            <a:ext cx="1421130" cy="32967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372" y="2405155"/>
            <a:ext cx="1325641" cy="35285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822" y="3523776"/>
            <a:ext cx="1256125" cy="410267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652300" y="1703800"/>
            <a:ext cx="789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Given a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weighted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adjacency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matrix     ,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define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the graph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Laplacian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to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be</a:t>
            </a:r>
            <a:endParaRPr lang="fr-FR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628651" y="4542558"/>
            <a:ext cx="7886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Convolving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on the graph a signal   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with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a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kernel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   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is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defined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as:</a:t>
            </a:r>
          </a:p>
          <a:p>
            <a:endParaRPr lang="fr-FR" dirty="0">
              <a:latin typeface="Avenir Book" charset="0"/>
              <a:ea typeface="Avenir Book" charset="0"/>
              <a:cs typeface="Avenir Book" charset="0"/>
            </a:endParaRPr>
          </a:p>
          <a:p>
            <a:endParaRPr lang="fr-FR" dirty="0" smtClean="0">
              <a:latin typeface="Avenir Book" charset="0"/>
              <a:ea typeface="Avenir Book" charset="0"/>
              <a:cs typeface="Avenir Book" charset="0"/>
            </a:endParaRPr>
          </a:p>
          <a:p>
            <a:endParaRPr lang="fr-FR" dirty="0" smtClean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   Notice the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similarity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with</a:t>
            </a:r>
            <a:endParaRPr lang="fr-FR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593" y="4594798"/>
            <a:ext cx="134407" cy="225612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740" y="4592237"/>
            <a:ext cx="150387" cy="228173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326" y="5064074"/>
            <a:ext cx="2098062" cy="358083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326" y="5593028"/>
            <a:ext cx="1983119" cy="400681"/>
          </a:xfrm>
          <a:prstGeom prst="rect">
            <a:avLst/>
          </a:prstGeom>
        </p:spPr>
      </p:pic>
      <p:sp>
        <p:nvSpPr>
          <p:cNvPr id="23" name="Espace réservé de la date 7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r>
              <a:rPr lang="fr-CH" dirty="0" smtClean="0"/>
              <a:t>16.07.19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09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914" y="2622908"/>
            <a:ext cx="3019124" cy="439837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590903" y="2668824"/>
            <a:ext cx="787859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mtClean="0">
                <a:latin typeface="Avenir Book" charset="0"/>
                <a:ea typeface="Avenir Book" charset="0"/>
                <a:cs typeface="Avenir Book" charset="0"/>
              </a:rPr>
              <a:t>KEY 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CONCEPT: </a:t>
            </a:r>
            <a:r>
              <a:rPr lang="fr-FR" b="1" dirty="0" smtClean="0">
                <a:latin typeface="Avenir Book" charset="0"/>
                <a:ea typeface="Avenir Book" charset="0"/>
                <a:cs typeface="Avenir Book" charset="0"/>
              </a:rPr>
              <a:t>if</a:t>
            </a:r>
            <a:r>
              <a:rPr lang="fr-FR" dirty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                                                </a:t>
            </a:r>
            <a:r>
              <a:rPr lang="fr-FR" b="1" dirty="0" err="1" smtClean="0">
                <a:latin typeface="Avenir Book" charset="0"/>
                <a:ea typeface="Avenir Book" charset="0"/>
                <a:cs typeface="Avenir Book" charset="0"/>
              </a:rPr>
              <a:t>then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the graph Fourier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transform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will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be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rotation equivariant. </a:t>
            </a:r>
            <a:endParaRPr lang="fr-FR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723-5D3C-1B4D-9732-372E95E71430}" type="slidenum">
              <a:rPr lang="fr-FR" smtClean="0"/>
              <a:t>7</a:t>
            </a:fld>
            <a:endParaRPr lang="fr-FR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6499104"/>
            <a:ext cx="273404" cy="79618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350" y="6376356"/>
            <a:ext cx="469590" cy="345120"/>
          </a:xfrm>
          <a:prstGeom prst="rect">
            <a:avLst/>
          </a:prstGeo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How to </a:t>
            </a:r>
            <a:r>
              <a:rPr lang="fr-FR" dirty="0" err="1" smtClean="0"/>
              <a:t>build</a:t>
            </a:r>
            <a:r>
              <a:rPr lang="fr-FR" dirty="0" smtClean="0"/>
              <a:t> a rotation equivariant graph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28650" y="3665319"/>
            <a:ext cx="788670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Heat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Kernel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Graph (HKG):</a:t>
            </a:r>
          </a:p>
          <a:p>
            <a:endParaRPr lang="fr-FR" dirty="0">
              <a:latin typeface="Avenir Book" charset="0"/>
              <a:ea typeface="Avenir Book" charset="0"/>
              <a:cs typeface="Avenir Book" charset="0"/>
            </a:endParaRPr>
          </a:p>
          <a:p>
            <a:endParaRPr lang="fr-FR" dirty="0" smtClean="0">
              <a:latin typeface="Avenir Book" charset="0"/>
              <a:ea typeface="Avenir Book" charset="0"/>
              <a:cs typeface="Avenir Book" charset="0"/>
            </a:endParaRPr>
          </a:p>
          <a:p>
            <a:endParaRPr lang="fr-FR" dirty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Belkin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et al. </a:t>
            </a:r>
            <a:r>
              <a:rPr lang="fr-FR" dirty="0" err="1">
                <a:latin typeface="Avenir Book" charset="0"/>
                <a:ea typeface="Avenir Book" charset="0"/>
                <a:cs typeface="Avenir Book" charset="0"/>
              </a:rPr>
              <a:t>p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roved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that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with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a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random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sampling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scheme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, in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probability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sz="1000" dirty="0" smtClean="0">
                <a:latin typeface="Avenir Book" charset="0"/>
                <a:ea typeface="Avenir Book" charset="0"/>
                <a:cs typeface="Avenir Book" charset="0"/>
              </a:rPr>
              <a:t>[3]</a:t>
            </a:r>
            <a:endParaRPr lang="fr-FR" sz="1000" dirty="0">
              <a:latin typeface="Avenir Book" charset="0"/>
              <a:ea typeface="Avenir Book" charset="0"/>
              <a:cs typeface="Avenir Book" charset="0"/>
            </a:endParaRPr>
          </a:p>
          <a:p>
            <a:endParaRPr lang="fr-FR" dirty="0" smtClean="0">
              <a:latin typeface="Avenir Book" charset="0"/>
              <a:ea typeface="Avenir Book" charset="0"/>
              <a:cs typeface="Avenir Book" charset="0"/>
            </a:endParaRPr>
          </a:p>
          <a:p>
            <a:endParaRPr lang="fr-FR" dirty="0" smtClean="0">
              <a:latin typeface="Avenir Book" charset="0"/>
              <a:ea typeface="Avenir Book" charset="0"/>
              <a:cs typeface="Avenir Book" charset="0"/>
            </a:endParaRPr>
          </a:p>
          <a:p>
            <a:endParaRPr lang="fr-FR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60" y="5289785"/>
            <a:ext cx="2041775" cy="359467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040" y="4031452"/>
            <a:ext cx="2231920" cy="640006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086" y="2083151"/>
            <a:ext cx="1256125" cy="410267"/>
          </a:xfrm>
          <a:prstGeom prst="rect">
            <a:avLst/>
          </a:prstGeom>
        </p:spPr>
      </p:pic>
      <p:sp>
        <p:nvSpPr>
          <p:cNvPr id="17" name="Espace réservé de la date 7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r>
              <a:rPr lang="fr-CH" dirty="0" smtClean="0"/>
              <a:t>16.07.19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208456" y="6045062"/>
            <a:ext cx="838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[</a:t>
            </a:r>
            <a:r>
              <a:rPr lang="fr-FR" sz="1000" dirty="0"/>
              <a:t>3</a:t>
            </a:r>
            <a:r>
              <a:rPr lang="fr-FR" sz="1000" dirty="0" smtClean="0"/>
              <a:t>] Convergence of </a:t>
            </a:r>
            <a:r>
              <a:rPr lang="fr-FR" sz="1000" i="1" dirty="0" err="1" smtClean="0"/>
              <a:t>Laplacian</a:t>
            </a:r>
            <a:r>
              <a:rPr lang="fr-FR" sz="1000" i="1" dirty="0" smtClean="0"/>
              <a:t> </a:t>
            </a:r>
            <a:r>
              <a:rPr lang="fr-FR" sz="1000" i="1" dirty="0" err="1" smtClean="0"/>
              <a:t>Eigenmaps</a:t>
            </a:r>
            <a:r>
              <a:rPr lang="fr-FR" sz="1000" dirty="0" smtClean="0"/>
              <a:t>, </a:t>
            </a:r>
            <a:r>
              <a:rPr lang="fr-FR" sz="1000" dirty="0" err="1" smtClean="0"/>
              <a:t>Belkin</a:t>
            </a:r>
            <a:r>
              <a:rPr lang="fr-FR" sz="1000" dirty="0" smtClean="0"/>
              <a:t> M. and </a:t>
            </a:r>
            <a:r>
              <a:rPr lang="fr-FR" sz="1000" dirty="0" err="1" smtClean="0"/>
              <a:t>Nyiogi</a:t>
            </a:r>
            <a:r>
              <a:rPr lang="fr-FR" sz="1000" dirty="0"/>
              <a:t> P</a:t>
            </a:r>
            <a:r>
              <a:rPr lang="fr-FR" sz="1000" dirty="0" smtClean="0"/>
              <a:t>,, in </a:t>
            </a:r>
            <a:r>
              <a:rPr lang="fr-FR" sz="1000" dirty="0" err="1"/>
              <a:t>Advances</a:t>
            </a:r>
            <a:r>
              <a:rPr lang="fr-FR" sz="1000" dirty="0"/>
              <a:t> in Neural Information </a:t>
            </a:r>
            <a:r>
              <a:rPr lang="fr-FR" sz="1000" dirty="0" err="1"/>
              <a:t>Processing</a:t>
            </a:r>
            <a:r>
              <a:rPr lang="fr-FR" sz="1000" dirty="0"/>
              <a:t> </a:t>
            </a:r>
            <a:r>
              <a:rPr lang="fr-FR" sz="1000" dirty="0" err="1"/>
              <a:t>Systems</a:t>
            </a:r>
            <a:r>
              <a:rPr lang="fr-FR" sz="1000" dirty="0"/>
              <a:t> </a:t>
            </a:r>
            <a:r>
              <a:rPr lang="fr-FR" sz="1000" dirty="0" smtClean="0"/>
              <a:t>19, 2007</a:t>
            </a:r>
            <a:r>
              <a:rPr lang="fr-FR" sz="1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5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590904" y="3261677"/>
            <a:ext cx="78867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The HKG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Laplacian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eigenvectors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well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approximate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the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spherical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harmonics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:</a:t>
            </a:r>
          </a:p>
          <a:p>
            <a:pPr marL="342900" indent="-342900">
              <a:buAutoNum type="arabicParenR"/>
            </a:pPr>
            <a:endParaRPr lang="fr-FR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342900" indent="-342900">
              <a:buAutoNum type="arabicParenR"/>
            </a:pPr>
            <a:endParaRPr lang="fr-FR" dirty="0">
              <a:latin typeface="Avenir Book" charset="0"/>
              <a:ea typeface="Avenir Book" charset="0"/>
              <a:cs typeface="Avenir Book" charset="0"/>
            </a:endParaRPr>
          </a:p>
          <a:p>
            <a:pPr marL="342900" indent="-342900">
              <a:buAutoNum type="arabicParenR"/>
            </a:pPr>
            <a:endParaRPr lang="fr-FR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fr-FR" dirty="0">
                <a:latin typeface="Avenir Book" charset="0"/>
                <a:ea typeface="Avenir Book" charset="0"/>
                <a:cs typeface="Avenir Book" charset="0"/>
              </a:rPr>
              <a:t>T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he dot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product</a:t>
            </a:r>
            <a:r>
              <a:rPr lang="fr-FR" dirty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of the HKG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Laplacian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eigenvectors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and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any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sampled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signal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well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approximates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the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corresponding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Fourier coefficient:</a:t>
            </a:r>
          </a:p>
          <a:p>
            <a:pPr marL="342900" indent="-342900">
              <a:buAutoNum type="arabicParenR"/>
            </a:pPr>
            <a:endParaRPr lang="fr-FR" dirty="0">
              <a:latin typeface="Avenir Book" charset="0"/>
              <a:ea typeface="Avenir Book" charset="0"/>
              <a:cs typeface="Avenir Book" charset="0"/>
            </a:endParaRPr>
          </a:p>
          <a:p>
            <a:pPr marL="342900" indent="-342900">
              <a:buAutoNum type="arabicParenR"/>
            </a:pPr>
            <a:endParaRPr lang="fr-FR" dirty="0">
              <a:latin typeface="Avenir Book" charset="0"/>
              <a:ea typeface="Avenir Book" charset="0"/>
              <a:cs typeface="Avenir Book" charset="0"/>
            </a:endParaRPr>
          </a:p>
          <a:p>
            <a:pPr marL="342900" indent="-342900">
              <a:buAutoNum type="arabicParenR"/>
            </a:pPr>
            <a:endParaRPr lang="fr-FR" dirty="0" smtClean="0">
              <a:latin typeface="Avenir Book" charset="0"/>
              <a:ea typeface="Avenir Book" charset="0"/>
              <a:cs typeface="Avenir Book" charset="0"/>
            </a:endParaRPr>
          </a:p>
          <a:p>
            <a:endParaRPr lang="fr-FR" dirty="0">
              <a:latin typeface="Avenir Book" charset="0"/>
              <a:ea typeface="Avenir Book" charset="0"/>
              <a:cs typeface="Avenir Book" charset="0"/>
            </a:endParaRPr>
          </a:p>
          <a:p>
            <a:endParaRPr lang="fr-FR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723-5D3C-1B4D-9732-372E95E71430}" type="slidenum">
              <a:rPr lang="fr-FR" smtClean="0"/>
              <a:t>8</a:t>
            </a:fld>
            <a:endParaRPr lang="fr-FR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6499104"/>
            <a:ext cx="273404" cy="79618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350" y="6376356"/>
            <a:ext cx="469590" cy="345120"/>
          </a:xfrm>
          <a:prstGeom prst="rect">
            <a:avLst/>
          </a:prstGeo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ea typeface="Avenir Book" charset="0"/>
                <a:cs typeface="Avenir Book" charset="0"/>
              </a:rPr>
              <a:t>HEALPix</a:t>
            </a:r>
            <a:r>
              <a:rPr lang="fr-FR" dirty="0" smtClean="0">
                <a:ea typeface="Avenir Book" charset="0"/>
                <a:cs typeface="Avenir Book" charset="0"/>
              </a:rPr>
              <a:t>: </a:t>
            </a:r>
            <a:r>
              <a:rPr lang="fr-FR" dirty="0" err="1" smtClean="0">
                <a:ea typeface="Avenir Book" charset="0"/>
                <a:cs typeface="Avenir Book" charset="0"/>
              </a:rPr>
              <a:t>equiarea</a:t>
            </a:r>
            <a:r>
              <a:rPr lang="fr-FR" dirty="0" smtClean="0"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ea typeface="Avenir Book" charset="0"/>
                <a:cs typeface="Avenir Book" charset="0"/>
              </a:rPr>
              <a:t>sampling</a:t>
            </a:r>
            <a:r>
              <a:rPr lang="fr-FR" dirty="0" smtClean="0"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ea typeface="Avenir Book" charset="0"/>
                <a:cs typeface="Avenir Book" charset="0"/>
              </a:rPr>
              <a:t>scheme</a:t>
            </a:r>
            <a:endParaRPr lang="fr-FR" dirty="0">
              <a:ea typeface="Avenir Book" charset="0"/>
              <a:cs typeface="Avenir Book" charset="0"/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551" y="1750664"/>
            <a:ext cx="2552910" cy="1239457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826" y="5448158"/>
            <a:ext cx="3091224" cy="450341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172" y="3792807"/>
            <a:ext cx="1395668" cy="461425"/>
          </a:xfrm>
          <a:prstGeom prst="rect">
            <a:avLst/>
          </a:prstGeom>
        </p:spPr>
      </p:pic>
      <p:sp>
        <p:nvSpPr>
          <p:cNvPr id="13" name="Espace réservé de la date 7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r>
              <a:rPr lang="fr-CH" dirty="0" smtClean="0"/>
              <a:t>16.07.19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712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592449" y="1558322"/>
            <a:ext cx="7886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DeepSphere</a:t>
            </a:r>
            <a:r>
              <a:rPr lang="fr-FR" sz="800" dirty="0" smtClean="0">
                <a:latin typeface="Avenir Book" charset="0"/>
                <a:ea typeface="Avenir Book" charset="0"/>
                <a:cs typeface="Avenir Book" charset="0"/>
              </a:rPr>
              <a:t>[4]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is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a </a:t>
            </a:r>
            <a:r>
              <a:rPr lang="fr-FR" dirty="0" err="1">
                <a:latin typeface="Avenir Book" charset="0"/>
                <a:ea typeface="Avenir Book" charset="0"/>
                <a:cs typeface="Avenir Book" charset="0"/>
              </a:rPr>
              <a:t>Spherical</a:t>
            </a:r>
            <a:r>
              <a:rPr lang="fr-FR" dirty="0">
                <a:latin typeface="Avenir Book" charset="0"/>
                <a:ea typeface="Avenir Book" charset="0"/>
                <a:cs typeface="Avenir Book" charset="0"/>
              </a:rPr>
              <a:t> Graph </a:t>
            </a:r>
            <a:r>
              <a:rPr lang="fr-FR" dirty="0" err="1">
                <a:latin typeface="Avenir Book" charset="0"/>
                <a:ea typeface="Avenir Book" charset="0"/>
                <a:cs typeface="Avenir Book" charset="0"/>
              </a:rPr>
              <a:t>Convolutional</a:t>
            </a:r>
            <a:r>
              <a:rPr lang="fr-FR" dirty="0">
                <a:latin typeface="Avenir Book" charset="0"/>
                <a:ea typeface="Avenir Book" charset="0"/>
                <a:cs typeface="Avenir Book" charset="0"/>
              </a:rPr>
              <a:t> Neural Network</a:t>
            </a:r>
            <a:endParaRPr lang="fr-FR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285750" indent="-285750">
              <a:buFont typeface="Arial" charset="0"/>
              <a:buChar char="•"/>
            </a:pPr>
            <a:endParaRPr lang="fr-FR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Each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layer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implements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a </a:t>
            </a:r>
            <a:r>
              <a:rPr lang="fr-FR" b="1" dirty="0" smtClean="0">
                <a:latin typeface="Avenir Book" charset="0"/>
                <a:ea typeface="Avenir Book" charset="0"/>
                <a:cs typeface="Avenir Book" charset="0"/>
              </a:rPr>
              <a:t>polynomial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filter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of a </a:t>
            </a:r>
            <a:r>
              <a:rPr lang="fr-FR" b="1" dirty="0" err="1" smtClean="0">
                <a:latin typeface="Avenir Book" charset="0"/>
                <a:ea typeface="Avenir Book" charset="0"/>
                <a:cs typeface="Avenir Book" charset="0"/>
              </a:rPr>
              <a:t>sparse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HKG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Laplacian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of a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spherical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signal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sampled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with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HEALPix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.</a:t>
            </a:r>
            <a:endParaRPr lang="fr-FR" dirty="0">
              <a:latin typeface="Avenir Book" charset="0"/>
              <a:ea typeface="Avenir Book" charset="0"/>
              <a:cs typeface="Avenir Book" charset="0"/>
            </a:endParaRPr>
          </a:p>
          <a:p>
            <a:pPr marL="342900" indent="-342900">
              <a:buAutoNum type="arabicParenR"/>
            </a:pPr>
            <a:endParaRPr lang="fr-FR" dirty="0">
              <a:latin typeface="Avenir Book" charset="0"/>
              <a:ea typeface="Avenir Book" charset="0"/>
              <a:cs typeface="Avenir Book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Filtering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is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</a:p>
          <a:p>
            <a:endParaRPr lang="fr-FR" dirty="0">
              <a:latin typeface="Avenir Book" charset="0"/>
              <a:ea typeface="Avenir Book" charset="0"/>
              <a:cs typeface="Avenir Book" charset="0"/>
            </a:endParaRPr>
          </a:p>
          <a:p>
            <a:endParaRPr lang="fr-FR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723-5D3C-1B4D-9732-372E95E71430}" type="slidenum">
              <a:rPr lang="fr-FR" smtClean="0"/>
              <a:t>9</a:t>
            </a:fld>
            <a:endParaRPr lang="fr-FR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6499104"/>
            <a:ext cx="273404" cy="79618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350" y="6376356"/>
            <a:ext cx="469590" cy="345120"/>
          </a:xfrm>
          <a:prstGeom prst="rect">
            <a:avLst/>
          </a:prstGeo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>
                <a:ea typeface="Avenir Book" charset="0"/>
                <a:cs typeface="Avenir Book" charset="0"/>
              </a:rPr>
              <a:t>DeepSphere</a:t>
            </a:r>
            <a:r>
              <a:rPr lang="fr-FR" dirty="0" smtClean="0">
                <a:ea typeface="Avenir Book" charset="0"/>
                <a:cs typeface="Avenir Book" charset="0"/>
              </a:rPr>
              <a:t> 1.0</a:t>
            </a:r>
            <a:endParaRPr lang="fr-FR" dirty="0">
              <a:ea typeface="Avenir Book" charset="0"/>
              <a:cs typeface="Avenir Book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" y="3466496"/>
            <a:ext cx="9144000" cy="268941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667" y="2883885"/>
            <a:ext cx="660133" cy="410503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832" y="3887624"/>
            <a:ext cx="1611507" cy="917539"/>
          </a:xfrm>
          <a:prstGeom prst="rect">
            <a:avLst/>
          </a:prstGeom>
        </p:spPr>
      </p:pic>
      <p:cxnSp>
        <p:nvCxnSpPr>
          <p:cNvPr id="4" name="Connecteur droit 3"/>
          <p:cNvCxnSpPr/>
          <p:nvPr/>
        </p:nvCxnSpPr>
        <p:spPr>
          <a:xfrm flipV="1">
            <a:off x="1132611" y="5178136"/>
            <a:ext cx="7096989" cy="1145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99730" y="5104993"/>
            <a:ext cx="195594" cy="122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816228" y="5058394"/>
            <a:ext cx="5137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chemeClr val="accent2">
                    <a:lumMod val="50000"/>
                  </a:schemeClr>
                </a:solidFill>
              </a:rPr>
              <a:t>0.10</a:t>
            </a:r>
            <a:endParaRPr lang="fr-FR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8" name="Espace réservé de la date 7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r>
              <a:rPr lang="fr-CH" dirty="0" smtClean="0"/>
              <a:t>16.07.19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208456" y="6045062"/>
            <a:ext cx="8386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[</a:t>
            </a:r>
            <a:r>
              <a:rPr lang="fr-FR" sz="1000" dirty="0"/>
              <a:t>4</a:t>
            </a:r>
            <a:r>
              <a:rPr lang="fr-FR" sz="1000" dirty="0" smtClean="0"/>
              <a:t>] </a:t>
            </a:r>
            <a:r>
              <a:rPr lang="fr-FR" sz="1000" i="1" dirty="0" err="1"/>
              <a:t>DeepSphere</a:t>
            </a:r>
            <a:r>
              <a:rPr lang="fr-FR" sz="1000" i="1" dirty="0"/>
              <a:t>: Efficient </a:t>
            </a:r>
            <a:r>
              <a:rPr lang="fr-FR" sz="1000" i="1" dirty="0" err="1"/>
              <a:t>spherical</a:t>
            </a:r>
            <a:r>
              <a:rPr lang="fr-FR" sz="1000" i="1" dirty="0"/>
              <a:t> </a:t>
            </a:r>
            <a:r>
              <a:rPr lang="fr-FR" sz="1000" i="1" dirty="0" err="1"/>
              <a:t>Convolutional</a:t>
            </a:r>
            <a:r>
              <a:rPr lang="fr-FR" sz="1000" i="1" dirty="0"/>
              <a:t> Neural Network </a:t>
            </a:r>
            <a:r>
              <a:rPr lang="fr-FR" sz="1000" i="1" dirty="0" err="1"/>
              <a:t>with</a:t>
            </a:r>
            <a:r>
              <a:rPr lang="fr-FR" sz="1000" i="1" dirty="0"/>
              <a:t> </a:t>
            </a:r>
            <a:r>
              <a:rPr lang="fr-FR" sz="1000" i="1" dirty="0" err="1"/>
              <a:t>HEALPix</a:t>
            </a:r>
            <a:r>
              <a:rPr lang="fr-FR" sz="1000" i="1" dirty="0"/>
              <a:t> </a:t>
            </a:r>
            <a:r>
              <a:rPr lang="fr-FR" sz="1000" i="1" dirty="0" err="1"/>
              <a:t>sampling</a:t>
            </a:r>
            <a:r>
              <a:rPr lang="fr-FR" sz="1000" i="1" dirty="0"/>
              <a:t> for </a:t>
            </a:r>
            <a:r>
              <a:rPr lang="fr-FR" sz="1000" i="1" dirty="0" err="1"/>
              <a:t>cosmological</a:t>
            </a:r>
            <a:r>
              <a:rPr lang="fr-FR" sz="1000" i="1" dirty="0"/>
              <a:t> </a:t>
            </a:r>
            <a:r>
              <a:rPr lang="fr-FR" sz="1000" i="1" dirty="0" smtClean="0"/>
              <a:t>applications</a:t>
            </a:r>
            <a:r>
              <a:rPr lang="fr-FR" sz="1000" dirty="0" smtClean="0"/>
              <a:t>, </a:t>
            </a:r>
            <a:r>
              <a:rPr lang="fr-FR" sz="1000" dirty="0" err="1" smtClean="0"/>
              <a:t>Perraudin</a:t>
            </a:r>
            <a:r>
              <a:rPr lang="fr-FR" sz="1000" dirty="0"/>
              <a:t> </a:t>
            </a:r>
            <a:r>
              <a:rPr lang="fr-FR" sz="1000" dirty="0" smtClean="0"/>
              <a:t>N., </a:t>
            </a:r>
            <a:r>
              <a:rPr lang="fr-FR" sz="1000" dirty="0" err="1" smtClean="0"/>
              <a:t>Defferrard</a:t>
            </a:r>
            <a:r>
              <a:rPr lang="fr-FR" sz="1000" dirty="0" smtClean="0"/>
              <a:t> M., </a:t>
            </a:r>
            <a:r>
              <a:rPr lang="fr-FR" sz="1000" dirty="0" err="1" smtClean="0"/>
              <a:t>Kacprzak</a:t>
            </a:r>
            <a:r>
              <a:rPr lang="fr-FR" sz="1000" dirty="0" smtClean="0"/>
              <a:t> </a:t>
            </a:r>
            <a:r>
              <a:rPr lang="fr-FR" sz="1000" dirty="0" err="1" smtClean="0"/>
              <a:t>T</a:t>
            </a:r>
            <a:r>
              <a:rPr lang="fr-FR" sz="1000" dirty="0" smtClean="0"/>
              <a:t>., </a:t>
            </a:r>
            <a:r>
              <a:rPr lang="fr-FR" sz="1000" dirty="0" err="1" smtClean="0"/>
              <a:t>Sgier</a:t>
            </a:r>
            <a:r>
              <a:rPr lang="fr-FR" sz="1000" dirty="0" smtClean="0"/>
              <a:t> R., </a:t>
            </a:r>
            <a:r>
              <a:rPr lang="is-IS" sz="1000" i="1" dirty="0"/>
              <a:t>2018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125240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1661</TotalTime>
  <Words>1469</Words>
  <Application>Microsoft Macintosh PowerPoint</Application>
  <PresentationFormat>Présentation à l'écran (4:3)</PresentationFormat>
  <Paragraphs>321</Paragraphs>
  <Slides>22</Slides>
  <Notes>22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30" baseType="lpstr">
      <vt:lpstr>Avenir Book</vt:lpstr>
      <vt:lpstr>Avenir Next</vt:lpstr>
      <vt:lpstr>Calibri</vt:lpstr>
      <vt:lpstr>Calibri Light</vt:lpstr>
      <vt:lpstr>Cambria Math</vt:lpstr>
      <vt:lpstr>Mangal</vt:lpstr>
      <vt:lpstr>Arial</vt:lpstr>
      <vt:lpstr>Thème Office</vt:lpstr>
      <vt:lpstr>GRAPH LAPLACIANS FOR ROTATION EQUIVARIANT NEURAL NETWORKS</vt:lpstr>
      <vt:lpstr>Rotation Equivariant Filtering</vt:lpstr>
      <vt:lpstr>Fourier analysis on the sphere and the spherical harmonics</vt:lpstr>
      <vt:lpstr>Convolution on the sphere</vt:lpstr>
      <vt:lpstr>Our tool to perform fast spherical convolutions: graphs.</vt:lpstr>
      <vt:lpstr>Graph convolutions</vt:lpstr>
      <vt:lpstr>How to build a rotation equivariant graph</vt:lpstr>
      <vt:lpstr>HEALPix: equiarea sampling scheme</vt:lpstr>
      <vt:lpstr>DeepSphere 1.0</vt:lpstr>
      <vt:lpstr>DeepSphere 2.0</vt:lpstr>
      <vt:lpstr>Non-equiarea sampling schemes</vt:lpstr>
      <vt:lpstr>Towards the Finite Element Method (FEM)</vt:lpstr>
      <vt:lpstr>The Finite Element Method (FEM)</vt:lpstr>
      <vt:lpstr>The Finite Element Method (FEM)</vt:lpstr>
      <vt:lpstr>FEM convergence</vt:lpstr>
      <vt:lpstr>FEM Fourier transform</vt:lpstr>
      <vt:lpstr>FEM filtering</vt:lpstr>
      <vt:lpstr>FEM polynomial filtering</vt:lpstr>
      <vt:lpstr>Lumped FEM Laplacian</vt:lpstr>
      <vt:lpstr>Lumped FEM Laplacian as a graph Laplacian </vt:lpstr>
      <vt:lpstr>Equivariance error and computational time</vt:lpstr>
      <vt:lpstr>Conclusions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Topological Data Analysis and Two-Tier Mapper</dc:title>
  <dc:creator>Martino Milani</dc:creator>
  <cp:lastModifiedBy>Martino Milani</cp:lastModifiedBy>
  <cp:revision>126</cp:revision>
  <cp:lastPrinted>2019-07-16T10:33:01Z</cp:lastPrinted>
  <dcterms:created xsi:type="dcterms:W3CDTF">2018-06-10T17:57:12Z</dcterms:created>
  <dcterms:modified xsi:type="dcterms:W3CDTF">2019-07-23T17:45:34Z</dcterms:modified>
</cp:coreProperties>
</file>