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5" r:id="rId3"/>
    <p:sldId id="309" r:id="rId4"/>
    <p:sldId id="320" r:id="rId5"/>
    <p:sldId id="312" r:id="rId6"/>
    <p:sldId id="347" r:id="rId7"/>
    <p:sldId id="321" r:id="rId8"/>
    <p:sldId id="324" r:id="rId9"/>
    <p:sldId id="326" r:id="rId10"/>
    <p:sldId id="327" r:id="rId11"/>
    <p:sldId id="335" r:id="rId12"/>
    <p:sldId id="341" r:id="rId13"/>
    <p:sldId id="338" r:id="rId14"/>
    <p:sldId id="34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2"/>
    <p:restoredTop sz="89812"/>
  </p:normalViewPr>
  <p:slideViewPr>
    <p:cSldViewPr snapToGrid="0" snapToObjects="1">
      <p:cViewPr>
        <p:scale>
          <a:sx n="90" d="100"/>
          <a:sy n="90" d="100"/>
        </p:scale>
        <p:origin x="2184" y="368"/>
      </p:cViewPr>
      <p:guideLst>
        <p:guide orient="horz" pos="1117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D7B3-7401-5E45-BD86-6BD8CAF88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444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7BC08-64B9-834C-AC8E-BEBECBE807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625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5 </a:t>
            </a:r>
            <a:r>
              <a:rPr lang="fr-FR" baseline="0" dirty="0" err="1" smtClean="0"/>
              <a:t>months</a:t>
            </a:r>
            <a:r>
              <a:rPr lang="fr-FR" baseline="0" dirty="0" smtClean="0"/>
              <a:t> Michael and </a:t>
            </a:r>
            <a:r>
              <a:rPr lang="fr-FR" baseline="0" dirty="0" err="1" smtClean="0"/>
              <a:t>Nathanael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Graphs main topic of the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, 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investigated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kind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discrete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Laplacians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247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attention to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sphere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the HKG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more.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an alternative </a:t>
            </a:r>
            <a:r>
              <a:rPr lang="fr-FR" baseline="0" dirty="0" err="1" smtClean="0"/>
              <a:t>way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9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very</a:t>
            </a:r>
            <a:r>
              <a:rPr lang="fr-FR" baseline="0" dirty="0" smtClean="0"/>
              <a:t> high </a:t>
            </a:r>
            <a:r>
              <a:rPr lang="fr-FR" baseline="0" dirty="0" err="1" smtClean="0"/>
              <a:t>cost</a:t>
            </a:r>
            <a:r>
              <a:rPr lang="fr-FR" baseline="0" dirty="0" smtClean="0"/>
              <a:t>: B^{-1}A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full </a:t>
            </a:r>
          </a:p>
          <a:p>
            <a:r>
              <a:rPr lang="fr-FR" baseline="0" dirty="0" smtClean="0"/>
              <a:t>O(n2),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the FFT </a:t>
            </a:r>
            <a:r>
              <a:rPr lang="fr-FR" baseline="0" dirty="0" err="1" smtClean="0"/>
              <a:t>algorithms</a:t>
            </a:r>
            <a:r>
              <a:rPr lang="fr-FR" baseline="0" dirty="0" smtClean="0"/>
              <a:t> of O(n3/2).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217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FEM=DEC</a:t>
                </a:r>
                <a:endParaRPr lang="fr-FR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irregularity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mr-IN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–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of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B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-&gt; B-1A 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full,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not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Recall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convergence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theorem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DA: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equiarea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-&gt;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endParaRPr lang="fr-FR" baseline="0" dirty="0" smtClean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endParaRPr lang="fr-FR" baseline="0" dirty="0" smtClean="0"/>
              </a:p>
              <a:p>
                <a:r>
                  <a:rPr lang="fr-FR" baseline="0" dirty="0" err="1" smtClean="0"/>
                  <a:t>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interesting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connections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made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obtained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through</a:t>
                </a:r>
                <a:r>
                  <a:rPr lang="fr-FR" baseline="0" dirty="0" smtClean="0"/>
                  <a:t>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External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Calculus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trying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answer</a:t>
                </a:r>
                <a:r>
                  <a:rPr lang="fr-FR" dirty="0" smtClean="0"/>
                  <a:t> at the question: </a:t>
                </a: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really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necessary</a:t>
                </a:r>
                <a:r>
                  <a:rPr lang="fr-FR" dirty="0" smtClean="0"/>
                  <a:t> to have a non </a:t>
                </a:r>
                <a:r>
                  <a:rPr lang="fr-FR" dirty="0" err="1" smtClean="0"/>
                  <a:t>symmetric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</a:t>
                </a:r>
                <a:r>
                  <a:rPr lang="fr-FR" dirty="0" smtClean="0"/>
                  <a:t>? </a:t>
                </a:r>
                <a:r>
                  <a:rPr lang="fr-FR" dirty="0" err="1" smtClean="0"/>
                  <a:t>Work</a:t>
                </a:r>
                <a:r>
                  <a:rPr lang="fr-FR" dirty="0" smtClean="0"/>
                  <a:t> in </a:t>
                </a:r>
                <a:r>
                  <a:rPr lang="fr-FR" dirty="0" err="1" smtClean="0"/>
                  <a:t>progress</a:t>
                </a: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By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explicitely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solving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these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integrals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it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can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be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shown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lumped</a:t>
                </a:r>
                <a:r>
                  <a:rPr lang="fr-FR" baseline="0" dirty="0" smtClean="0"/>
                  <a:t> FEM </a:t>
                </a:r>
                <a:r>
                  <a:rPr lang="fr-FR" baseline="0" dirty="0" err="1" smtClean="0"/>
                  <a:t>Laplacian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actually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equivalent</a:t>
                </a:r>
                <a:r>
                  <a:rPr lang="fr-FR" baseline="0" dirty="0" smtClean="0"/>
                  <a:t> to </a:t>
                </a:r>
                <a:r>
                  <a:rPr lang="fr-FR" baseline="0" dirty="0" err="1" smtClean="0"/>
                  <a:t>another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Laplacian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derived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from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discrete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geometry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related</a:t>
                </a:r>
                <a:r>
                  <a:rPr lang="fr-FR" baseline="0" dirty="0" smtClean="0"/>
                  <a:t> to the local </a:t>
                </a:r>
                <a:r>
                  <a:rPr lang="fr-FR" baseline="0" dirty="0" err="1" smtClean="0"/>
                  <a:t>curvature</a:t>
                </a:r>
                <a:r>
                  <a:rPr lang="fr-FR" baseline="0" dirty="0" smtClean="0"/>
                  <a:t> of the surface, </a:t>
                </a:r>
                <a:r>
                  <a:rPr lang="fr-FR" baseline="0" dirty="0" err="1" smtClean="0"/>
                  <a:t>where</a:t>
                </a:r>
                <a:r>
                  <a:rPr lang="fr-FR" baseline="0" dirty="0" smtClean="0"/>
                  <a:t> the entries of the matrices D, A are </a:t>
                </a:r>
                <a:r>
                  <a:rPr lang="fr-FR" baseline="0" dirty="0" err="1" smtClean="0"/>
                  <a:t>equal</a:t>
                </a:r>
                <a:r>
                  <a:rPr lang="fr-FR" baseline="0" dirty="0" smtClean="0"/>
                  <a:t> to the </a:t>
                </a:r>
                <a:r>
                  <a:rPr lang="fr-FR" baseline="0" dirty="0" err="1" smtClean="0"/>
                  <a:t>follwing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geometrical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quantities</a:t>
                </a:r>
                <a:r>
                  <a:rPr lang="fr-FR" baseline="0" dirty="0" smtClean="0"/>
                  <a:t>: </a:t>
                </a:r>
                <a:r>
                  <a:rPr lang="fr-FR" baseline="0" dirty="0" err="1" smtClean="0"/>
                  <a:t>A_i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sum</a:t>
                </a:r>
                <a:r>
                  <a:rPr lang="fr-FR" baseline="0" dirty="0" smtClean="0"/>
                  <a:t> of the aire of all the triangles of the triangulation sharing the </a:t>
                </a:r>
                <a:r>
                  <a:rPr lang="fr-FR" baseline="0" dirty="0" err="1" smtClean="0"/>
                  <a:t>ith</a:t>
                </a:r>
                <a:r>
                  <a:rPr lang="fr-FR" baseline="0" dirty="0" smtClean="0"/>
                  <a:t> vertex, and alpha, beta are the opposite angles of the triangles sharing the </a:t>
                </a:r>
                <a:r>
                  <a:rPr lang="fr-FR" baseline="0" dirty="0" err="1" smtClean="0"/>
                  <a:t>edge</a:t>
                </a:r>
                <a:r>
                  <a:rPr lang="fr-FR" baseline="0" dirty="0" smtClean="0"/>
                  <a:t> (</a:t>
                </a:r>
                <a:r>
                  <a:rPr lang="fr-FR" baseline="0" dirty="0" err="1" smtClean="0"/>
                  <a:t>ij</a:t>
                </a:r>
                <a:r>
                  <a:rPr lang="fr-FR" baseline="0" dirty="0" smtClean="0"/>
                  <a:t>). </a:t>
                </a:r>
              </a:p>
              <a:p>
                <a:endParaRPr lang="fr-FR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The FEM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it-IT" b="1" i="0" smtClean="0">
                    <a:latin typeface="Cambria Math" charset="0"/>
                    <a:ea typeface="Avenir Book" charset="0"/>
                    <a:cs typeface="Avenir Book" charset="0"/>
                  </a:rPr>
                  <a:t>𝑩^(−𝟏) 𝑨</a:t>
                </a:r>
                <a:r>
                  <a:rPr lang="fr-FR" b="1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shows us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in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general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case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irregularity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makes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necessary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have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represented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by the mass matrix B,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discrete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be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full and not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And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when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I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say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be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like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, I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refer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the convergence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theorem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we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stated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before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. 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his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llumped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approximation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D^{-1}A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and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geometrical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meaning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show us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again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the importance of a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in case of a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equiarea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scheme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, but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remember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an approximation of the FEM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not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even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proved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converge to the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true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continuous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Laplace-Beltrami.</a:t>
                </a:r>
                <a:endParaRPr lang="fr-FR" b="1" dirty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endParaRPr lang="fr-FR" dirty="0" smtClean="0"/>
              </a:p>
              <a:p>
                <a:r>
                  <a:rPr lang="fr-FR" dirty="0" smtClean="0"/>
                  <a:t>Once </a:t>
                </a:r>
                <a:r>
                  <a:rPr lang="fr-FR" dirty="0" err="1" smtClean="0"/>
                  <a:t>estabilished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connection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FEM and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geometry</a:t>
                </a:r>
                <a:r>
                  <a:rPr lang="fr-FR" dirty="0" smtClean="0"/>
                  <a:t>,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interesting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connections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made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obtained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through</a:t>
                </a:r>
                <a:r>
                  <a:rPr lang="fr-FR" baseline="0" dirty="0" smtClean="0"/>
                  <a:t>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External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Calculus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trying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answer</a:t>
                </a:r>
                <a:r>
                  <a:rPr lang="fr-FR" dirty="0" smtClean="0"/>
                  <a:t> at the question: </a:t>
                </a: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really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necessary</a:t>
                </a:r>
                <a:r>
                  <a:rPr lang="fr-FR" dirty="0" smtClean="0"/>
                  <a:t> to have a non </a:t>
                </a:r>
                <a:r>
                  <a:rPr lang="fr-FR" dirty="0" err="1" smtClean="0"/>
                  <a:t>symmetric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</a:t>
                </a:r>
                <a:r>
                  <a:rPr lang="fr-FR" dirty="0" smtClean="0"/>
                  <a:t>?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3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F(f) =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comprehend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limitations of graph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filtering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DEC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Characterize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have of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sparsity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4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F(f) =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comprehend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limitations of graph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filtering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DEC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Characterize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have of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sparsity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Filtering</a:t>
            </a:r>
            <a:r>
              <a:rPr lang="fr-FR" dirty="0" smtClean="0"/>
              <a:t>=convolution.</a:t>
            </a:r>
            <a:endParaRPr lang="fr-FR" baseline="0" dirty="0" smtClean="0"/>
          </a:p>
          <a:p>
            <a:r>
              <a:rPr lang="fr-FR" baseline="0" dirty="0" smtClean="0"/>
              <a:t>equivariant to rotation = rotation and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must commute.</a:t>
            </a:r>
          </a:p>
          <a:p>
            <a:r>
              <a:rPr lang="fr-FR" baseline="0" dirty="0" err="1" smtClean="0"/>
              <a:t>discretization:forced</a:t>
            </a:r>
            <a:r>
              <a:rPr lang="fr-FR" baseline="0" dirty="0" smtClean="0"/>
              <a:t> to do approximations</a:t>
            </a:r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algorithm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perfectly</a:t>
            </a:r>
            <a:r>
              <a:rPr lang="fr-FR" baseline="0" dirty="0" smtClean="0"/>
              <a:t> equivariant to rotations.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81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coordinate</a:t>
            </a:r>
            <a:r>
              <a:rPr lang="fr-FR" baseline="0" dirty="0" smtClean="0"/>
              <a:t> system </a:t>
            </a:r>
          </a:p>
          <a:p>
            <a:r>
              <a:rPr lang="fr-FR" baseline="0" dirty="0" err="1" smtClean="0"/>
              <a:t>increasing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odd</a:t>
            </a:r>
            <a:r>
              <a:rPr lang="fr-FR" baseline="0" dirty="0" smtClean="0"/>
              <a:t>, dimension (1, 3, 5, 7, 9, </a:t>
            </a:r>
            <a:r>
              <a:rPr lang="mr-IN" baseline="0" dirty="0" smtClean="0"/>
              <a:t>…</a:t>
            </a:r>
            <a:r>
              <a:rPr lang="fr-FR" baseline="0" dirty="0" smtClean="0"/>
              <a:t>) </a:t>
            </a:r>
          </a:p>
          <a:p>
            <a:r>
              <a:rPr lang="fr-FR" baseline="0" dirty="0" smtClean="0"/>
              <a:t>\</a:t>
            </a:r>
            <a:r>
              <a:rPr lang="fr-FR" baseline="0" dirty="0" err="1" smtClean="0"/>
              <a:t>ell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degree</a:t>
            </a:r>
            <a:r>
              <a:rPr lang="fr-FR" baseline="0" dirty="0" smtClean="0"/>
              <a:t>)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identifies the </a:t>
            </a:r>
            <a:r>
              <a:rPr lang="fr-FR" baseline="0" dirty="0" err="1" smtClean="0"/>
              <a:t>eigenspace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m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range in the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dimensions.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34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Convolution: </a:t>
            </a:r>
            <a:r>
              <a:rPr lang="fr-FR" dirty="0" err="1" smtClean="0"/>
              <a:t>weighted</a:t>
            </a:r>
            <a:r>
              <a:rPr lang="fr-FR" dirty="0" smtClean="0"/>
              <a:t> </a:t>
            </a:r>
            <a:r>
              <a:rPr lang="fr-FR" dirty="0" err="1" smtClean="0"/>
              <a:t>integral</a:t>
            </a:r>
            <a:r>
              <a:rPr lang="fr-FR" dirty="0" smtClean="0"/>
              <a:t> f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product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rotated</a:t>
            </a:r>
            <a:endParaRPr lang="fr-FR" baseline="0" dirty="0" smtClean="0"/>
          </a:p>
          <a:p>
            <a:r>
              <a:rPr lang="fr-FR" baseline="0" dirty="0" err="1" smtClean="0"/>
              <a:t>Same</a:t>
            </a:r>
            <a:r>
              <a:rPr lang="fr-FR" baseline="0" dirty="0" smtClean="0"/>
              <a:t> as in </a:t>
            </a:r>
            <a:r>
              <a:rPr lang="fr-FR" baseline="0" dirty="0" err="1" smtClean="0"/>
              <a:t>euclidean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domains</a:t>
            </a:r>
            <a:endParaRPr lang="fr-FR" baseline="0" dirty="0" smtClean="0"/>
          </a:p>
          <a:p>
            <a:r>
              <a:rPr lang="fr-FR" baseline="0" dirty="0" err="1" smtClean="0"/>
              <a:t>complexity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4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Vertices</a:t>
            </a:r>
            <a:r>
              <a:rPr lang="fr-FR" dirty="0" smtClean="0"/>
              <a:t> </a:t>
            </a:r>
            <a:r>
              <a:rPr lang="fr-FR" dirty="0" err="1" smtClean="0"/>
              <a:t>sampled</a:t>
            </a:r>
            <a:r>
              <a:rPr lang="fr-FR" baseline="0" dirty="0" smtClean="0"/>
              <a:t> on the surface of the </a:t>
            </a:r>
            <a:r>
              <a:rPr lang="fr-FR" baseline="0" dirty="0" err="1" smtClean="0"/>
              <a:t>sphere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connected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edges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importance. </a:t>
            </a:r>
          </a:p>
          <a:p>
            <a:r>
              <a:rPr lang="fr-FR" baseline="0" dirty="0" err="1" smtClean="0"/>
              <a:t>Everything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encoded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adjacency</a:t>
            </a:r>
            <a:r>
              <a:rPr lang="fr-FR" baseline="0" dirty="0" smtClean="0"/>
              <a:t> matrix W.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1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Discrete</a:t>
            </a:r>
            <a:r>
              <a:rPr lang="fr-FR" dirty="0" smtClean="0"/>
              <a:t> </a:t>
            </a:r>
            <a:r>
              <a:rPr lang="fr-FR" dirty="0" err="1" smtClean="0"/>
              <a:t>Laplacian</a:t>
            </a:r>
            <a:r>
              <a:rPr lang="fr-FR" dirty="0" smtClean="0"/>
              <a:t>: </a:t>
            </a:r>
            <a:r>
              <a:rPr lang="fr-FR" dirty="0" err="1" smtClean="0"/>
              <a:t>we</a:t>
            </a:r>
            <a:r>
              <a:rPr lang="fr-FR" baseline="0" dirty="0" smtClean="0"/>
              <a:t> have a </a:t>
            </a:r>
            <a:r>
              <a:rPr lang="fr-FR" baseline="0" dirty="0" err="1" smtClean="0"/>
              <a:t>fourier</a:t>
            </a:r>
            <a:r>
              <a:rPr lang="fr-FR" baseline="0" dirty="0" smtClean="0"/>
              <a:t> basis of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eigenvectors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To </a:t>
            </a:r>
            <a:r>
              <a:rPr lang="fr-FR" baseline="0" dirty="0" err="1" smtClean="0"/>
              <a:t>convolve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multiply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elementwise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come back.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80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the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: the graph of prof. </a:t>
            </a:r>
            <a:r>
              <a:rPr lang="fr-FR" baseline="0" dirty="0" err="1" smtClean="0"/>
              <a:t>Khasanova</a:t>
            </a:r>
            <a:r>
              <a:rPr lang="fr-FR" baseline="0" dirty="0" smtClean="0"/>
              <a:t> and Frossard</a:t>
            </a:r>
          </a:p>
          <a:p>
            <a:r>
              <a:rPr lang="fr-FR" baseline="0" dirty="0" smtClean="0"/>
              <a:t>a good graph to use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Heat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Graph,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0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polynomial: no </a:t>
            </a:r>
            <a:r>
              <a:rPr lang="fr-FR" dirty="0" err="1" smtClean="0"/>
              <a:t>need</a:t>
            </a:r>
            <a:r>
              <a:rPr lang="fr-FR" dirty="0" smtClean="0"/>
              <a:t> of 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VLambdaV^T</a:t>
            </a:r>
            <a:r>
              <a:rPr lang="fr-FR" dirty="0" smtClean="0"/>
              <a:t>.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spars.e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fast</a:t>
            </a:r>
            <a:r>
              <a:rPr lang="fr-FR" baseline="0" dirty="0" smtClean="0"/>
              <a:t> multiplications </a:t>
            </a:r>
            <a:r>
              <a:rPr lang="fr-FR" baseline="0" dirty="0" err="1" smtClean="0"/>
              <a:t>thus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filtering</a:t>
            </a:r>
            <a:endParaRPr lang="fr-FR" baseline="0" dirty="0" smtClean="0"/>
          </a:p>
          <a:p>
            <a:r>
              <a:rPr lang="fr-FR" baseline="0" dirty="0" err="1" smtClean="0"/>
              <a:t>Monochromatic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signals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80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tuning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width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neighbors</a:t>
            </a:r>
            <a:endParaRPr lang="fr-FR" baseline="0" dirty="0" smtClean="0"/>
          </a:p>
          <a:p>
            <a:r>
              <a:rPr lang="fr-FR" baseline="0" dirty="0" err="1" smtClean="0"/>
              <a:t>price</a:t>
            </a:r>
            <a:r>
              <a:rPr lang="fr-FR" baseline="0" dirty="0" smtClean="0"/>
              <a:t>: the </a:t>
            </a:r>
            <a:r>
              <a:rPr lang="fr-FR" baseline="0" dirty="0" err="1" smtClean="0"/>
              <a:t>computational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complexity</a:t>
            </a:r>
            <a:r>
              <a:rPr lang="fr-FR" baseline="0" dirty="0" smtClean="0"/>
              <a:t> </a:t>
            </a:r>
          </a:p>
          <a:p>
            <a:r>
              <a:rPr lang="fr-FR" baseline="0" dirty="0" err="1" smtClean="0"/>
              <a:t>from</a:t>
            </a:r>
            <a:r>
              <a:rPr lang="fr-FR" baseline="0" dirty="0" smtClean="0"/>
              <a:t> 30 to 5 percent</a:t>
            </a:r>
          </a:p>
          <a:p>
            <a:r>
              <a:rPr lang="fr-FR" baseline="0" dirty="0" smtClean="0"/>
              <a:t>convergence to 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3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2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8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4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1.png"/><Relationship Id="rId10" Type="http://schemas.openxmlformats.org/officeDocument/2006/relationships/image" Target="../media/image4.png"/><Relationship Id="rId1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s://rodluger.github.io/starry/v0.3.0/tutorials/basics1.html" TargetMode="External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7500" y="561175"/>
            <a:ext cx="8509000" cy="1314667"/>
          </a:xfrm>
        </p:spPr>
        <p:txBody>
          <a:bodyPr>
            <a:normAutofit fontScale="90000"/>
          </a:bodyPr>
          <a:lstStyle/>
          <a:p>
            <a:r>
              <a:rPr lang="fr-FR" sz="4000" dirty="0" smtClean="0">
                <a:latin typeface="Avenir Next" charset="0"/>
                <a:ea typeface="Avenir Next" charset="0"/>
                <a:cs typeface="Avenir Next" charset="0"/>
              </a:rPr>
              <a:t>GRAPH LAPLACIANS FOR ROTATION EQUIVARIANT NEURAL NETWORKS</a:t>
            </a:r>
            <a:endParaRPr lang="fr-FR" sz="4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016000" y="4600362"/>
            <a:ext cx="9975850" cy="1655762"/>
          </a:xfrm>
        </p:spPr>
        <p:txBody>
          <a:bodyPr>
            <a:normAutofit fontScale="550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Supervised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by:    Michaël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Deferrard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(EPFL)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        Nathanaël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Perraudin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(SDSC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ETH)</a:t>
            </a: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        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Piercesare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Secchi (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Politecnico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di Milano)</a:t>
            </a: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Pierre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Vandergheynst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(EPFL)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42" y="3940557"/>
            <a:ext cx="1808216" cy="5269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807676"/>
            <a:ext cx="2470924" cy="93724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02890" y="2169535"/>
            <a:ext cx="61382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Master </a:t>
            </a:r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thesis</a:t>
            </a:r>
            <a:r>
              <a:rPr lang="fr-FR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in </a:t>
            </a:r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Computational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 Science and Engineering</a:t>
            </a:r>
          </a:p>
          <a:p>
            <a:pPr algn="ctr"/>
            <a:endParaRPr lang="fr-FR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School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 of Basic Sciences</a:t>
            </a:r>
          </a:p>
          <a:p>
            <a:pPr algn="ctr"/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Department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 of </a:t>
            </a:r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Mathematics</a:t>
            </a:r>
            <a:endParaRPr lang="fr-FR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École Polytechnique Fédérale de Lausanne</a:t>
            </a:r>
            <a:endParaRPr lang="fr-FR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a typeface="Avenir Book" charset="0"/>
                <a:cs typeface="Avenir Book" charset="0"/>
              </a:rPr>
              <a:t>Non-</a:t>
            </a:r>
            <a:r>
              <a:rPr lang="fr-FR" dirty="0" err="1" smtClean="0">
                <a:ea typeface="Avenir Book" charset="0"/>
                <a:cs typeface="Avenir Book" charset="0"/>
              </a:rPr>
              <a:t>equiarea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schemes</a:t>
            </a:r>
            <a:endParaRPr lang="fr-FR" dirty="0">
              <a:ea typeface="Avenir Book" charset="0"/>
              <a:cs typeface="Avenir Book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7" y="1175390"/>
            <a:ext cx="6809865" cy="445849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28650" y="558963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Figure: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eft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FEM diffusion of a point source signal. Right, diffusion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obtained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12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19" y="5497346"/>
            <a:ext cx="1249183" cy="43222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74543" y="4717945"/>
            <a:ext cx="7794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full.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.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61" y="4181371"/>
            <a:ext cx="3921278" cy="33582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02" y="2609976"/>
            <a:ext cx="1842946" cy="114470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99" y="2481012"/>
            <a:ext cx="1994502" cy="133042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39" y="1830840"/>
            <a:ext cx="757422" cy="76725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17500" y="1690689"/>
            <a:ext cx="8434614" cy="2128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054283"/>
            <a:ext cx="616055" cy="24168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325932"/>
            <a:ext cx="616055" cy="241683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FEM polynomial </a:t>
            </a:r>
            <a:r>
              <a:rPr lang="fr-FR" dirty="0" err="1">
                <a:ea typeface="Avenir Book" charset="0"/>
                <a:cs typeface="Avenir Book" charset="0"/>
              </a:rPr>
              <a:t>filtering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" y="1971942"/>
            <a:ext cx="4883538" cy="1477534"/>
          </a:xfrm>
          <a:prstGeom prst="rect">
            <a:avLst/>
          </a:prstGeom>
        </p:spPr>
      </p:pic>
      <p:sp>
        <p:nvSpPr>
          <p:cNvPr id="20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Avenir Book" charset="0"/>
                <a:cs typeface="Avenir Book" charset="0"/>
              </a:rPr>
              <a:t>Lumped</a:t>
            </a:r>
            <a:r>
              <a:rPr lang="fr-FR" dirty="0">
                <a:ea typeface="Avenir Book" charset="0"/>
                <a:cs typeface="Avenir Book" charset="0"/>
              </a:rPr>
              <a:t> FEM </a:t>
            </a:r>
            <a:r>
              <a:rPr lang="fr-FR" dirty="0" err="1" smtClean="0">
                <a:ea typeface="Avenir Book" charset="0"/>
                <a:cs typeface="Avenir Book" charset="0"/>
              </a:rPr>
              <a:t>Laplacian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ea typeface="Avenir Book" charset="0"/>
                <a:cs typeface="Avenir Book" charset="0"/>
              </a:rPr>
              <a:t>as a graph </a:t>
            </a:r>
            <a:r>
              <a:rPr lang="fr-FR" dirty="0" err="1" smtClean="0"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08" y="3820722"/>
            <a:ext cx="3122211" cy="177326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71" y="3944638"/>
            <a:ext cx="3588543" cy="2046259"/>
          </a:xfrm>
          <a:prstGeom prst="rect">
            <a:avLst/>
          </a:prstGeom>
        </p:spPr>
      </p:pic>
      <p:sp>
        <p:nvSpPr>
          <p:cNvPr id="19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02" y="2609976"/>
            <a:ext cx="1842946" cy="114470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99" y="2481012"/>
            <a:ext cx="1994502" cy="133042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39" y="1830840"/>
            <a:ext cx="757422" cy="76725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17500" y="1690689"/>
            <a:ext cx="8434614" cy="2128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" y="1971942"/>
            <a:ext cx="4883538" cy="14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331"/>
            <a:ext cx="9144000" cy="4572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Avenir Book" charset="0"/>
                <a:cs typeface="Avenir Book" charset="0"/>
              </a:rPr>
              <a:t>Equivariance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err="1">
                <a:ea typeface="Avenir Book" charset="0"/>
                <a:cs typeface="Avenir Book" charset="0"/>
              </a:rPr>
              <a:t>error</a:t>
            </a:r>
            <a:r>
              <a:rPr lang="fr-FR" dirty="0">
                <a:ea typeface="Avenir Book" charset="0"/>
                <a:cs typeface="Avenir Book" charset="0"/>
              </a:rPr>
              <a:t/>
            </a:r>
            <a:br>
              <a:rPr lang="fr-FR" dirty="0">
                <a:ea typeface="Avenir Book" charset="0"/>
                <a:cs typeface="Avenir Book" charset="0"/>
              </a:rPr>
            </a:br>
            <a:r>
              <a:rPr lang="fr-FR" dirty="0">
                <a:ea typeface="Avenir Book" charset="0"/>
                <a:cs typeface="Avenir Book" charset="0"/>
              </a:rPr>
              <a:t>and </a:t>
            </a:r>
            <a:r>
              <a:rPr lang="fr-FR" dirty="0" err="1">
                <a:ea typeface="Avenir Book" charset="0"/>
                <a:cs typeface="Avenir Book" charset="0"/>
              </a:rPr>
              <a:t>computational</a:t>
            </a:r>
            <a:r>
              <a:rPr lang="fr-FR" dirty="0">
                <a:ea typeface="Avenir Book" charset="0"/>
                <a:cs typeface="Avenir Book" charset="0"/>
              </a:rPr>
              <a:t> time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1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5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22" y="3848678"/>
            <a:ext cx="5015345" cy="250767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a typeface="Avenir Book" charset="0"/>
                <a:cs typeface="Avenir Book" charset="0"/>
              </a:rPr>
              <a:t>Conclusions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1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50" y="936818"/>
            <a:ext cx="4544890" cy="133673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53" y="2250143"/>
            <a:ext cx="4549487" cy="133808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92097" y="1652835"/>
            <a:ext cx="4421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Tx/>
              <a:buAutoNum type="arabicParenR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gained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better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understanding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of the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HKG.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put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knowledge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in practice,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improving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Equivariance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Error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investigated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Discrete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from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Differential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Geometry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Numerical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Mathematics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used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knowledge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better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understand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advantages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and limitations of Graph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comes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non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uniform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6529442" y="1980428"/>
            <a:ext cx="361507" cy="70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5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Equivariant </a:t>
            </a:r>
            <a:r>
              <a:rPr lang="fr-FR" dirty="0" err="1" smtClean="0"/>
              <a:t>Filtering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10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39" y="1793368"/>
            <a:ext cx="2888621" cy="21664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40" y="4087206"/>
            <a:ext cx="2888621" cy="216646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72" y="1421219"/>
            <a:ext cx="2173625" cy="28981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37" y="3721356"/>
            <a:ext cx="2173625" cy="2898166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3822700" y="2876601"/>
            <a:ext cx="1282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969844" y="2521356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rotation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8640" y="37592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361440" y="2870302"/>
            <a:ext cx="0" cy="194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822700" y="5259032"/>
            <a:ext cx="1282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69844" y="4903787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rotation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845327" y="375575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7658127" y="2866854"/>
            <a:ext cx="0" cy="194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3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6" y="2700975"/>
            <a:ext cx="3336747" cy="217522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" y="2729755"/>
            <a:ext cx="627950" cy="21409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98" y="2675401"/>
            <a:ext cx="2755905" cy="57804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269723" y="4982194"/>
            <a:ext cx="49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[1]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8456" y="6045062"/>
            <a:ext cx="838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[</a:t>
            </a:r>
            <a:r>
              <a:rPr lang="fr-FR" sz="1000" dirty="0"/>
              <a:t>1] </a:t>
            </a:r>
            <a:r>
              <a:rPr lang="fr-FR" sz="1000" i="1" dirty="0" err="1" smtClean="0"/>
              <a:t>Starry</a:t>
            </a:r>
            <a:r>
              <a:rPr lang="fr-FR" sz="1000" i="1" dirty="0" smtClean="0"/>
              <a:t>: </a:t>
            </a:r>
            <a:r>
              <a:rPr lang="fr-FR" sz="1000" i="1" dirty="0" err="1" smtClean="0"/>
              <a:t>analytic</a:t>
            </a:r>
            <a:r>
              <a:rPr lang="fr-FR" sz="1000" i="1" dirty="0" smtClean="0"/>
              <a:t> occultation light </a:t>
            </a:r>
            <a:r>
              <a:rPr lang="fr-FR" sz="1000" i="1" dirty="0" err="1" smtClean="0"/>
              <a:t>curves</a:t>
            </a:r>
            <a:r>
              <a:rPr lang="fr-FR" sz="1000" dirty="0" smtClean="0"/>
              <a:t>, Luger R. et al., </a:t>
            </a:r>
            <a:r>
              <a:rPr lang="fr-FR" sz="1000" dirty="0" smtClean="0">
                <a:hlinkClick r:id="rId8"/>
              </a:rPr>
              <a:t>https</a:t>
            </a:r>
            <a:r>
              <a:rPr lang="fr-FR" sz="1000" dirty="0">
                <a:hlinkClick r:id="rId8"/>
              </a:rPr>
              <a:t>://</a:t>
            </a:r>
            <a:r>
              <a:rPr lang="fr-FR" sz="1000" dirty="0" err="1">
                <a:hlinkClick r:id="rId8"/>
              </a:rPr>
              <a:t>rodluger.github.io</a:t>
            </a:r>
            <a:r>
              <a:rPr lang="fr-FR" sz="1000" dirty="0">
                <a:hlinkClick r:id="rId8"/>
              </a:rPr>
              <a:t>/</a:t>
            </a:r>
            <a:r>
              <a:rPr lang="fr-FR" sz="1000" dirty="0" err="1">
                <a:hlinkClick r:id="rId8"/>
              </a:rPr>
              <a:t>starry</a:t>
            </a:r>
            <a:r>
              <a:rPr lang="fr-FR" sz="1000" dirty="0">
                <a:hlinkClick r:id="rId8"/>
              </a:rPr>
              <a:t>/v0.3.0/</a:t>
            </a:r>
            <a:r>
              <a:rPr lang="fr-FR" sz="1000" dirty="0" err="1">
                <a:hlinkClick r:id="rId8"/>
              </a:rPr>
              <a:t>tutorials</a:t>
            </a:r>
            <a:r>
              <a:rPr lang="fr-FR" sz="1000" dirty="0">
                <a:hlinkClick r:id="rId8"/>
              </a:rPr>
              <a:t>/basics1.html</a:t>
            </a:r>
            <a:endParaRPr lang="fr-FR" sz="1000" dirty="0"/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Fourier </a:t>
            </a:r>
            <a:r>
              <a:rPr lang="fr-FR" dirty="0" err="1" smtClean="0"/>
              <a:t>analysis</a:t>
            </a:r>
            <a:r>
              <a:rPr lang="fr-FR" dirty="0" smtClean="0"/>
              <a:t> on the </a:t>
            </a:r>
            <a:r>
              <a:rPr lang="fr-FR" dirty="0" err="1" smtClean="0"/>
              <a:t>sphere</a:t>
            </a:r>
            <a:r>
              <a:rPr lang="fr-FR" dirty="0"/>
              <a:t> </a:t>
            </a:r>
            <a:r>
              <a:rPr lang="fr-FR" dirty="0" smtClean="0"/>
              <a:t>and the</a:t>
            </a:r>
            <a:r>
              <a:rPr lang="fr-FR" dirty="0"/>
              <a:t> </a:t>
            </a:r>
            <a:r>
              <a:rPr lang="fr-FR" dirty="0" err="1" smtClean="0"/>
              <a:t>spherical</a:t>
            </a:r>
            <a:r>
              <a:rPr lang="fr-FR" dirty="0" smtClean="0"/>
              <a:t> </a:t>
            </a:r>
            <a:r>
              <a:rPr lang="fr-FR" dirty="0" err="1" smtClean="0"/>
              <a:t>harmonics</a:t>
            </a:r>
            <a:endParaRPr lang="fr-FR" dirty="0"/>
          </a:p>
        </p:txBody>
      </p:sp>
      <p:sp>
        <p:nvSpPr>
          <p:cNvPr id="1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1" y="4941264"/>
            <a:ext cx="3336747" cy="57049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204298" y="4280170"/>
            <a:ext cx="302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Dimension of the   th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eigenspace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02" y="4316415"/>
            <a:ext cx="154807" cy="25623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50" y="4608893"/>
            <a:ext cx="732203" cy="2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17500" y="4390691"/>
            <a:ext cx="6482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Convolutions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done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in the spectral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domain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usual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Complexity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FFT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algorithms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Convolutions are 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rotation equivariant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operations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4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Convolution on the </a:t>
            </a:r>
            <a:r>
              <a:rPr lang="fr-FR" dirty="0" err="1" smtClean="0"/>
              <a:t>sphere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22" y="4656118"/>
            <a:ext cx="2140811" cy="4809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64" y="5226620"/>
            <a:ext cx="757238" cy="30735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69" y="1850365"/>
            <a:ext cx="4190452" cy="7274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7500" y="2006627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Definition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                                                                  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8" y="2691897"/>
            <a:ext cx="7370610" cy="1612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ZoneTexte 16"/>
          <p:cNvSpPr txBox="1"/>
          <p:nvPr/>
        </p:nvSpPr>
        <p:spPr>
          <a:xfrm>
            <a:off x="208456" y="6045062"/>
            <a:ext cx="838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[</a:t>
            </a:r>
            <a:r>
              <a:rPr lang="fr-FR" sz="1000" dirty="0"/>
              <a:t>2</a:t>
            </a:r>
            <a:r>
              <a:rPr lang="fr-FR" sz="1000" dirty="0" smtClean="0"/>
              <a:t>] </a:t>
            </a:r>
            <a:r>
              <a:rPr lang="fr-FR" sz="1000" i="1" dirty="0" err="1"/>
              <a:t>Computing</a:t>
            </a:r>
            <a:r>
              <a:rPr lang="fr-FR" sz="1000" i="1" dirty="0"/>
              <a:t> Fourier </a:t>
            </a:r>
            <a:r>
              <a:rPr lang="fr-FR" sz="1000" i="1" dirty="0" err="1"/>
              <a:t>Transforms</a:t>
            </a:r>
            <a:r>
              <a:rPr lang="fr-FR" sz="1000" i="1" dirty="0"/>
              <a:t> and Convolutions on the </a:t>
            </a:r>
            <a:r>
              <a:rPr lang="fr-FR" sz="1000" i="1" dirty="0" smtClean="0"/>
              <a:t>2-Sphere</a:t>
            </a:r>
            <a:r>
              <a:rPr lang="fr-FR" sz="1000" dirty="0" smtClean="0"/>
              <a:t>, </a:t>
            </a:r>
            <a:r>
              <a:rPr lang="fr-FR" sz="1000" dirty="0" err="1" smtClean="0"/>
              <a:t>Driscoll</a:t>
            </a:r>
            <a:r>
              <a:rPr lang="fr-FR" sz="1000" dirty="0" smtClean="0"/>
              <a:t> J.R. and </a:t>
            </a:r>
            <a:r>
              <a:rPr lang="fr-FR" sz="1000" dirty="0" err="1" smtClean="0"/>
              <a:t>Healy</a:t>
            </a:r>
            <a:r>
              <a:rPr lang="fr-FR" sz="1000" dirty="0" smtClean="0"/>
              <a:t> D.M., 1994.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1072" y="30325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70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12" y="716596"/>
            <a:ext cx="6392176" cy="6392176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5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tool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spherical</a:t>
            </a:r>
            <a:r>
              <a:rPr lang="fr-FR" dirty="0" smtClean="0"/>
              <a:t> convolutions: graphs.</a:t>
            </a:r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78" y="4798659"/>
            <a:ext cx="301553" cy="2436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98970" y="442932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Adjacency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</a:t>
            </a:r>
          </a:p>
        </p:txBody>
      </p:sp>
      <p:sp>
        <p:nvSpPr>
          <p:cNvPr id="25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57" y="1771219"/>
            <a:ext cx="301553" cy="24368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52300" y="2871089"/>
            <a:ext cx="800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graph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6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convolutions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5" y="2126340"/>
            <a:ext cx="1421130" cy="3296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72" y="2405155"/>
            <a:ext cx="1325641" cy="352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73" y="3522225"/>
            <a:ext cx="1256125" cy="41026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52300" y="1703800"/>
            <a:ext cx="789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Given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weighted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adjacency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     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graph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0" y="4496580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Convolving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on the graph a signal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as: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Notice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similarity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92" y="4548820"/>
            <a:ext cx="134407" cy="2256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39" y="4546259"/>
            <a:ext cx="150387" cy="2281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5018096"/>
            <a:ext cx="2098062" cy="3580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5547050"/>
            <a:ext cx="1983119" cy="400681"/>
          </a:xfrm>
          <a:prstGeom prst="rect">
            <a:avLst/>
          </a:prstGeom>
        </p:spPr>
      </p:pic>
      <p:sp>
        <p:nvSpPr>
          <p:cNvPr id="23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7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build</a:t>
            </a:r>
            <a:r>
              <a:rPr lang="fr-FR" dirty="0" smtClean="0"/>
              <a:t> a rotation equivariant graph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8650" y="2713713"/>
            <a:ext cx="78867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Heat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Graph (HKG):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Belkin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et al.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p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roved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random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scheme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in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probability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1000" dirty="0" smtClean="0">
                <a:latin typeface="Avenir Book" charset="0"/>
                <a:ea typeface="Avenir Book" charset="0"/>
                <a:cs typeface="Avenir Book" charset="0"/>
              </a:rPr>
              <a:t>[3]</a:t>
            </a:r>
            <a:endParaRPr lang="fr-FR" sz="10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60" y="4338179"/>
            <a:ext cx="2041775" cy="35946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40" y="3079846"/>
            <a:ext cx="2231920" cy="640006"/>
          </a:xfrm>
          <a:prstGeom prst="rect">
            <a:avLst/>
          </a:prstGeom>
        </p:spPr>
      </p:pic>
      <p:sp>
        <p:nvSpPr>
          <p:cNvPr id="17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08456" y="6045062"/>
            <a:ext cx="838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[</a:t>
            </a:r>
            <a:r>
              <a:rPr lang="fr-FR" sz="1000" dirty="0"/>
              <a:t>3</a:t>
            </a:r>
            <a:r>
              <a:rPr lang="fr-FR" sz="1000" dirty="0" smtClean="0"/>
              <a:t>] Convergence of </a:t>
            </a:r>
            <a:r>
              <a:rPr lang="fr-FR" sz="1000" i="1" dirty="0" err="1" smtClean="0"/>
              <a:t>Laplacian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Eigenmaps</a:t>
            </a:r>
            <a:r>
              <a:rPr lang="fr-FR" sz="1000" dirty="0" smtClean="0"/>
              <a:t>, </a:t>
            </a:r>
            <a:r>
              <a:rPr lang="fr-FR" sz="1000" dirty="0" err="1" smtClean="0"/>
              <a:t>Belkin</a:t>
            </a:r>
            <a:r>
              <a:rPr lang="fr-FR" sz="1000" dirty="0" smtClean="0"/>
              <a:t> M. and </a:t>
            </a:r>
            <a:r>
              <a:rPr lang="fr-FR" sz="1000" dirty="0" err="1" smtClean="0"/>
              <a:t>Nyiogi</a:t>
            </a:r>
            <a:r>
              <a:rPr lang="fr-FR" sz="1000" dirty="0"/>
              <a:t> P</a:t>
            </a:r>
            <a:r>
              <a:rPr lang="fr-FR" sz="1000" dirty="0" smtClean="0"/>
              <a:t>,, in </a:t>
            </a:r>
            <a:r>
              <a:rPr lang="fr-FR" sz="1000" dirty="0" err="1"/>
              <a:t>Advances</a:t>
            </a:r>
            <a:r>
              <a:rPr lang="fr-FR" sz="1000" dirty="0"/>
              <a:t> in Neural Information </a:t>
            </a:r>
            <a:r>
              <a:rPr lang="fr-FR" sz="1000" dirty="0" err="1"/>
              <a:t>Processing</a:t>
            </a:r>
            <a:r>
              <a:rPr lang="fr-FR" sz="1000" dirty="0"/>
              <a:t> </a:t>
            </a:r>
            <a:r>
              <a:rPr lang="fr-FR" sz="1000" dirty="0" err="1"/>
              <a:t>Systems</a:t>
            </a:r>
            <a:r>
              <a:rPr lang="fr-FR" sz="1000" dirty="0"/>
              <a:t> </a:t>
            </a:r>
            <a:r>
              <a:rPr lang="fr-FR" sz="1000" dirty="0" smtClean="0"/>
              <a:t>19, 2007</a:t>
            </a:r>
            <a:r>
              <a:rPr lang="fr-F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1502"/>
            <a:ext cx="9144000" cy="26894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67" y="2883885"/>
            <a:ext cx="660133" cy="41050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92449" y="1558322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r>
              <a:rPr lang="fr-FR" sz="800" dirty="0" smtClean="0">
                <a:latin typeface="Avenir Book" charset="0"/>
                <a:ea typeface="Avenir Book" charset="0"/>
                <a:cs typeface="Avenir Book" charset="0"/>
              </a:rPr>
              <a:t>[4]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Graph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Convolutional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Neural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Network.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layer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implements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multiple 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polynomial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signal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HEALPix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.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8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ea typeface="Avenir Book" charset="0"/>
                <a:cs typeface="Avenir Book" charset="0"/>
              </a:rPr>
              <a:t> 1.0</a:t>
            </a:r>
            <a:endParaRPr lang="fr-FR" dirty="0">
              <a:ea typeface="Avenir Book" charset="0"/>
              <a:cs typeface="Avenir Book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1126033" y="5011799"/>
            <a:ext cx="7110739" cy="13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9730" y="5104993"/>
            <a:ext cx="195594" cy="12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08456" y="6045062"/>
            <a:ext cx="838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[</a:t>
            </a:r>
            <a:r>
              <a:rPr lang="fr-FR" sz="1000" dirty="0"/>
              <a:t>4</a:t>
            </a:r>
            <a:r>
              <a:rPr lang="fr-FR" sz="1000" dirty="0" smtClean="0"/>
              <a:t>] </a:t>
            </a:r>
            <a:r>
              <a:rPr lang="fr-FR" sz="1000" i="1" dirty="0" err="1"/>
              <a:t>DeepSphere</a:t>
            </a:r>
            <a:r>
              <a:rPr lang="fr-FR" sz="1000" i="1" dirty="0"/>
              <a:t>: Efficient </a:t>
            </a:r>
            <a:r>
              <a:rPr lang="fr-FR" sz="1000" i="1" dirty="0" err="1"/>
              <a:t>spherical</a:t>
            </a:r>
            <a:r>
              <a:rPr lang="fr-FR" sz="1000" i="1" dirty="0"/>
              <a:t> </a:t>
            </a:r>
            <a:r>
              <a:rPr lang="fr-FR" sz="1000" i="1" dirty="0" err="1"/>
              <a:t>Convolutional</a:t>
            </a:r>
            <a:r>
              <a:rPr lang="fr-FR" sz="1000" i="1" dirty="0"/>
              <a:t> Neural Network </a:t>
            </a:r>
            <a:r>
              <a:rPr lang="fr-FR" sz="1000" i="1" dirty="0" err="1"/>
              <a:t>with</a:t>
            </a:r>
            <a:r>
              <a:rPr lang="fr-FR" sz="1000" i="1" dirty="0"/>
              <a:t> </a:t>
            </a:r>
            <a:r>
              <a:rPr lang="fr-FR" sz="1000" i="1" dirty="0" err="1"/>
              <a:t>HEALPix</a:t>
            </a:r>
            <a:r>
              <a:rPr lang="fr-FR" sz="1000" i="1" dirty="0"/>
              <a:t> </a:t>
            </a:r>
            <a:r>
              <a:rPr lang="fr-FR" sz="1000" i="1" dirty="0" err="1"/>
              <a:t>sampling</a:t>
            </a:r>
            <a:r>
              <a:rPr lang="fr-FR" sz="1000" i="1" dirty="0"/>
              <a:t> for </a:t>
            </a:r>
            <a:r>
              <a:rPr lang="fr-FR" sz="1000" i="1" dirty="0" err="1"/>
              <a:t>cosmological</a:t>
            </a:r>
            <a:r>
              <a:rPr lang="fr-FR" sz="1000" i="1" dirty="0"/>
              <a:t> </a:t>
            </a:r>
            <a:r>
              <a:rPr lang="fr-FR" sz="1000" i="1" dirty="0" smtClean="0"/>
              <a:t>applications</a:t>
            </a:r>
            <a:r>
              <a:rPr lang="fr-FR" sz="1000" dirty="0" smtClean="0"/>
              <a:t>, </a:t>
            </a:r>
            <a:r>
              <a:rPr lang="fr-FR" sz="1000" dirty="0" err="1" smtClean="0"/>
              <a:t>Perraudin</a:t>
            </a:r>
            <a:r>
              <a:rPr lang="fr-FR" sz="1000" dirty="0"/>
              <a:t> </a:t>
            </a:r>
            <a:r>
              <a:rPr lang="fr-FR" sz="1000" dirty="0" smtClean="0"/>
              <a:t>N., </a:t>
            </a:r>
            <a:r>
              <a:rPr lang="fr-FR" sz="1000" dirty="0" err="1" smtClean="0"/>
              <a:t>Defferrard</a:t>
            </a:r>
            <a:r>
              <a:rPr lang="fr-FR" sz="1000" dirty="0" smtClean="0"/>
              <a:t> M., </a:t>
            </a:r>
            <a:r>
              <a:rPr lang="fr-FR" sz="1000" dirty="0" err="1" smtClean="0"/>
              <a:t>Kacprzak</a:t>
            </a:r>
            <a:r>
              <a:rPr lang="fr-FR" sz="1000" dirty="0" smtClean="0"/>
              <a:t> </a:t>
            </a:r>
            <a:r>
              <a:rPr lang="fr-FR" sz="1000" dirty="0" err="1" smtClean="0"/>
              <a:t>T</a:t>
            </a:r>
            <a:r>
              <a:rPr lang="fr-FR" sz="1000" dirty="0" smtClean="0"/>
              <a:t>., </a:t>
            </a:r>
            <a:r>
              <a:rPr lang="fr-FR" sz="1000" dirty="0" err="1" smtClean="0"/>
              <a:t>Sgier</a:t>
            </a:r>
            <a:r>
              <a:rPr lang="fr-FR" sz="1000" dirty="0" smtClean="0"/>
              <a:t> R., </a:t>
            </a:r>
            <a:r>
              <a:rPr lang="is-IS" sz="1000" i="1" dirty="0"/>
              <a:t>2018</a:t>
            </a:r>
            <a:endParaRPr lang="fr-FR" sz="1000" dirty="0"/>
          </a:p>
        </p:txBody>
      </p:sp>
      <p:sp>
        <p:nvSpPr>
          <p:cNvPr id="2" name="Rectangle 1"/>
          <p:cNvSpPr/>
          <p:nvPr/>
        </p:nvSpPr>
        <p:spPr>
          <a:xfrm>
            <a:off x="899730" y="4934538"/>
            <a:ext cx="195594" cy="154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838453" y="4904077"/>
            <a:ext cx="513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2">
                    <a:lumMod val="50000"/>
                  </a:schemeClr>
                </a:solidFill>
              </a:rPr>
              <a:t>0.10</a:t>
            </a:r>
            <a:endParaRPr lang="fr-F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81" y="2852806"/>
            <a:ext cx="975644" cy="43849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92449" y="1558322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2.0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improved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version of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layer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implements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polynomial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(but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too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)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signal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HEALPix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.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9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ea typeface="Avenir Book" charset="0"/>
                <a:cs typeface="Avenir Book" charset="0"/>
              </a:rPr>
              <a:t> 2.0</a:t>
            </a:r>
            <a:endParaRPr lang="fr-FR" dirty="0">
              <a:ea typeface="Avenir Book" charset="0"/>
              <a:cs typeface="Avenir Book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35348"/>
            <a:ext cx="9162777" cy="2694935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1110827" y="4092713"/>
            <a:ext cx="64577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38366" y="3984991"/>
            <a:ext cx="37246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2">
                    <a:lumMod val="50000"/>
                  </a:schemeClr>
                </a:solidFill>
              </a:rPr>
              <a:t>0.10</a:t>
            </a:r>
            <a:endParaRPr lang="fr-F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fr-CH" dirty="0" smtClean="0"/>
              <a:t>16.07.19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2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1710</TotalTime>
  <Words>995</Words>
  <Application>Microsoft Macintosh PowerPoint</Application>
  <PresentationFormat>Présentation à l'écran (4:3)</PresentationFormat>
  <Paragraphs>208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Avenir Book</vt:lpstr>
      <vt:lpstr>Avenir Next</vt:lpstr>
      <vt:lpstr>Calibri</vt:lpstr>
      <vt:lpstr>Calibri Light</vt:lpstr>
      <vt:lpstr>Mangal</vt:lpstr>
      <vt:lpstr>Arial</vt:lpstr>
      <vt:lpstr>Thème Office</vt:lpstr>
      <vt:lpstr>GRAPH LAPLACIANS FOR ROTATION EQUIVARIANT NEURAL NETWORKS</vt:lpstr>
      <vt:lpstr>Rotation Equivariant Filtering</vt:lpstr>
      <vt:lpstr>Fourier analysis on the sphere and the spherical harmonics</vt:lpstr>
      <vt:lpstr>Convolution on the sphere</vt:lpstr>
      <vt:lpstr>Our tool to perform fast spherical convolutions: graphs.</vt:lpstr>
      <vt:lpstr>Graph convolutions</vt:lpstr>
      <vt:lpstr>How to build a rotation equivariant graph</vt:lpstr>
      <vt:lpstr>DeepSphere 1.0</vt:lpstr>
      <vt:lpstr>DeepSphere 2.0</vt:lpstr>
      <vt:lpstr>Non-equiarea sampling schemes</vt:lpstr>
      <vt:lpstr>FEM polynomial filtering</vt:lpstr>
      <vt:lpstr>Lumped FEM Laplacian as a graph Laplacian </vt:lpstr>
      <vt:lpstr>Equivariance error and computational time</vt:lpstr>
      <vt:lpstr>Conclusions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 and Two-Tier Mapper</dc:title>
  <dc:creator>Martino Milani</dc:creator>
  <cp:lastModifiedBy>Martino Milani</cp:lastModifiedBy>
  <cp:revision>138</cp:revision>
  <cp:lastPrinted>2019-07-23T21:13:21Z</cp:lastPrinted>
  <dcterms:created xsi:type="dcterms:W3CDTF">2018-06-10T17:57:12Z</dcterms:created>
  <dcterms:modified xsi:type="dcterms:W3CDTF">2019-07-24T05:45:52Z</dcterms:modified>
</cp:coreProperties>
</file>