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8FF"/>
    <a:srgbClr val="D1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7AAF15-9BB6-4BFB-93DA-C110DC06DA8C}" v="5" dt="2024-02-23T13:18:55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0" d="100"/>
          <a:sy n="60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ópez Morató, Marta" userId="4ce98eb2-1794-4602-a943-80a5037f1e1d" providerId="ADAL" clId="{8A7AAF15-9BB6-4BFB-93DA-C110DC06DA8C}"/>
    <pc:docChg chg="undo custSel delSld modSld sldOrd">
      <pc:chgData name="López Morató, Marta" userId="4ce98eb2-1794-4602-a943-80a5037f1e1d" providerId="ADAL" clId="{8A7AAF15-9BB6-4BFB-93DA-C110DC06DA8C}" dt="2024-02-23T13:22:49.759" v="21" actId="27636"/>
      <pc:docMkLst>
        <pc:docMk/>
      </pc:docMkLst>
      <pc:sldChg chg="modSp mod">
        <pc:chgData name="López Morató, Marta" userId="4ce98eb2-1794-4602-a943-80a5037f1e1d" providerId="ADAL" clId="{8A7AAF15-9BB6-4BFB-93DA-C110DC06DA8C}" dt="2024-02-23T13:22:49.759" v="21" actId="27636"/>
        <pc:sldMkLst>
          <pc:docMk/>
          <pc:sldMk cId="1609797316" sldId="257"/>
        </pc:sldMkLst>
        <pc:spChg chg="mod">
          <ac:chgData name="López Morató, Marta" userId="4ce98eb2-1794-4602-a943-80a5037f1e1d" providerId="ADAL" clId="{8A7AAF15-9BB6-4BFB-93DA-C110DC06DA8C}" dt="2024-02-23T13:22:49.759" v="21" actId="27636"/>
          <ac:spMkLst>
            <pc:docMk/>
            <pc:sldMk cId="1609797316" sldId="257"/>
            <ac:spMk id="3" creationId="{46C3640B-E9DA-674E-AD8D-DE5566487D68}"/>
          </ac:spMkLst>
        </pc:spChg>
      </pc:sldChg>
      <pc:sldChg chg="delSp mod ord">
        <pc:chgData name="López Morató, Marta" userId="4ce98eb2-1794-4602-a943-80a5037f1e1d" providerId="ADAL" clId="{8A7AAF15-9BB6-4BFB-93DA-C110DC06DA8C}" dt="2024-02-23T13:15:11.370" v="3"/>
        <pc:sldMkLst>
          <pc:docMk/>
          <pc:sldMk cId="1867768516" sldId="259"/>
        </pc:sldMkLst>
        <pc:spChg chg="del">
          <ac:chgData name="López Morató, Marta" userId="4ce98eb2-1794-4602-a943-80a5037f1e1d" providerId="ADAL" clId="{8A7AAF15-9BB6-4BFB-93DA-C110DC06DA8C}" dt="2024-02-23T13:15:00.419" v="1" actId="478"/>
          <ac:spMkLst>
            <pc:docMk/>
            <pc:sldMk cId="1867768516" sldId="259"/>
            <ac:spMk id="9" creationId="{3090E307-D19F-8391-4A72-030BA4B018C7}"/>
          </ac:spMkLst>
        </pc:spChg>
      </pc:sldChg>
      <pc:sldChg chg="del">
        <pc:chgData name="López Morató, Marta" userId="4ce98eb2-1794-4602-a943-80a5037f1e1d" providerId="ADAL" clId="{8A7AAF15-9BB6-4BFB-93DA-C110DC06DA8C}" dt="2024-02-23T13:07:55.089" v="0" actId="47"/>
        <pc:sldMkLst>
          <pc:docMk/>
          <pc:sldMk cId="1617494336" sldId="260"/>
        </pc:sldMkLst>
      </pc:sldChg>
      <pc:sldChg chg="addSp delSp modSp mod">
        <pc:chgData name="López Morató, Marta" userId="4ce98eb2-1794-4602-a943-80a5037f1e1d" providerId="ADAL" clId="{8A7AAF15-9BB6-4BFB-93DA-C110DC06DA8C}" dt="2024-02-23T13:18:55.669" v="8" actId="1076"/>
        <pc:sldMkLst>
          <pc:docMk/>
          <pc:sldMk cId="2090938746" sldId="260"/>
        </pc:sldMkLst>
        <pc:spChg chg="del">
          <ac:chgData name="López Morató, Marta" userId="4ce98eb2-1794-4602-a943-80a5037f1e1d" providerId="ADAL" clId="{8A7AAF15-9BB6-4BFB-93DA-C110DC06DA8C}" dt="2024-02-23T13:15:36.323" v="4" actId="478"/>
          <ac:spMkLst>
            <pc:docMk/>
            <pc:sldMk cId="2090938746" sldId="260"/>
            <ac:spMk id="2" creationId="{35472B11-EF31-1341-0CC0-A645785917BF}"/>
          </ac:spMkLst>
        </pc:spChg>
        <pc:spChg chg="del">
          <ac:chgData name="López Morató, Marta" userId="4ce98eb2-1794-4602-a943-80a5037f1e1d" providerId="ADAL" clId="{8A7AAF15-9BB6-4BFB-93DA-C110DC06DA8C}" dt="2024-02-23T13:15:36.323" v="4" actId="478"/>
          <ac:spMkLst>
            <pc:docMk/>
            <pc:sldMk cId="2090938746" sldId="260"/>
            <ac:spMk id="3" creationId="{46C3640B-E9DA-674E-AD8D-DE5566487D68}"/>
          </ac:spMkLst>
        </pc:spChg>
        <pc:spChg chg="add mod">
          <ac:chgData name="López Morató, Marta" userId="4ce98eb2-1794-4602-a943-80a5037f1e1d" providerId="ADAL" clId="{8A7AAF15-9BB6-4BFB-93DA-C110DC06DA8C}" dt="2024-02-23T13:15:36.323" v="4" actId="478"/>
          <ac:spMkLst>
            <pc:docMk/>
            <pc:sldMk cId="2090938746" sldId="260"/>
            <ac:spMk id="8" creationId="{B4F9028E-3E13-A039-AB54-D92507165BD1}"/>
          </ac:spMkLst>
        </pc:spChg>
        <pc:spChg chg="add mod">
          <ac:chgData name="López Morató, Marta" userId="4ce98eb2-1794-4602-a943-80a5037f1e1d" providerId="ADAL" clId="{8A7AAF15-9BB6-4BFB-93DA-C110DC06DA8C}" dt="2024-02-23T13:15:36.323" v="4" actId="478"/>
          <ac:spMkLst>
            <pc:docMk/>
            <pc:sldMk cId="2090938746" sldId="260"/>
            <ac:spMk id="10" creationId="{68F95306-4DD3-3CF9-71EF-328CA00E2E64}"/>
          </ac:spMkLst>
        </pc:spChg>
        <pc:picChg chg="add mod">
          <ac:chgData name="López Morató, Marta" userId="4ce98eb2-1794-4602-a943-80a5037f1e1d" providerId="ADAL" clId="{8A7AAF15-9BB6-4BFB-93DA-C110DC06DA8C}" dt="2024-02-23T13:18:55.669" v="8" actId="1076"/>
          <ac:picMkLst>
            <pc:docMk/>
            <pc:sldMk cId="2090938746" sldId="260"/>
            <ac:picMk id="2050" creationId="{9F65CBFF-656F-A249-6A90-4A02F71C3E1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0B8E-A176-49F2-A3C1-FEDA0200170B}" type="datetime2">
              <a:rPr lang="en-US" smtClean="0"/>
              <a:t>Friday, February 23, 2024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A49D-4A7C-4944-9802-8EE0B5A6CEDD}" type="datetime2">
              <a:rPr lang="en-US" smtClean="0"/>
              <a:t>Friday, February 23,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5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DD-3B11-4150-8B39-3662C10D8BF9}" type="datetime2">
              <a:rPr lang="en-US" smtClean="0"/>
              <a:t>Friday, February 23,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5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Friday, February 23, 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5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292D-4609-4E55-92E3-C12C6A1234E8}" type="datetime2">
              <a:rPr lang="en-US" smtClean="0"/>
              <a:t>Friday, February 23, 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2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0E29-2C79-4A2A-B61C-A21B8362A50A}" type="datetime2">
              <a:rPr lang="en-US" smtClean="0"/>
              <a:t>Friday, February 23, 2024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0177-5432-41AC-9593-8EC96BFF4F82}" type="datetime2">
              <a:rPr lang="en-US" smtClean="0"/>
              <a:t>Friday, February 23, 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Friday, February 23, 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Friday, February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0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30FD-0818-4065-B5FE-410552D9B1BC}" type="datetime2">
              <a:rPr lang="en-US" smtClean="0"/>
              <a:t>Friday, February 23, 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9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D289-0EBF-40C7-B6E8-60285281F180}" type="datetime2">
              <a:rPr lang="en-US" smtClean="0"/>
              <a:t>Friday, February 23, 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3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94CDC665-7415-4DAF-AE09-B9BBC1907393}" type="datetime2">
              <a:rPr lang="en-US" smtClean="0"/>
              <a:t>Friday, February 23,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4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072DA-6D9A-9F4B-BA09-AB16E6C55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4109988"/>
            <a:ext cx="10322825" cy="1901424"/>
          </a:xfrm>
        </p:spPr>
        <p:txBody>
          <a:bodyPr anchor="t">
            <a:normAutofit/>
          </a:bodyPr>
          <a:lstStyle/>
          <a:p>
            <a:pPr algn="l"/>
            <a:r>
              <a:rPr lang="en-GB" sz="4800" dirty="0"/>
              <a:t>File Management in Linux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rgbClr val="6FC8E0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FA5A4302-AD34-CC7D-5F25-7B1C2496CA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501" r="-1" b="30024"/>
          <a:stretch/>
        </p:blipFill>
        <p:spPr>
          <a:xfrm>
            <a:off x="422145" y="10"/>
            <a:ext cx="11082529" cy="359901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6FC8E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6FC8E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62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7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2B11-EF31-1341-0CC0-A6457859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file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3640B-E9DA-674E-AD8D-DE5566487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Files</a:t>
            </a:r>
            <a:r>
              <a:rPr lang="en-GB" dirty="0"/>
              <a:t> are usually stored on secondary storage systems.</a:t>
            </a:r>
          </a:p>
          <a:p>
            <a:r>
              <a:rPr lang="en-GB" b="1" dirty="0"/>
              <a:t>File system </a:t>
            </a:r>
            <a:r>
              <a:rPr lang="en-GB" dirty="0">
                <a:sym typeface="Wingdings" panose="05000000000000000000" pitchFamily="2" charset="2"/>
              </a:rPr>
              <a:t> how the data is organized in these storage systems.</a:t>
            </a:r>
          </a:p>
          <a:p>
            <a:r>
              <a:rPr lang="en-GB" dirty="0">
                <a:sym typeface="Wingdings" panose="05000000000000000000" pitchFamily="2" charset="2"/>
              </a:rPr>
              <a:t>Different types of file systems exists: FAT, </a:t>
            </a:r>
            <a:r>
              <a:rPr lang="en-GB" dirty="0" err="1">
                <a:sym typeface="Wingdings" panose="05000000000000000000" pitchFamily="2" charset="2"/>
              </a:rPr>
              <a:t>exFAT</a:t>
            </a:r>
            <a:r>
              <a:rPr lang="en-GB" dirty="0">
                <a:sym typeface="Wingdings" panose="05000000000000000000" pitchFamily="2" charset="2"/>
              </a:rPr>
              <a:t>, NTFS, APFS, ext4, etc 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C1AC1-3B92-F419-FCB2-17DB2C919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97BA6-BEF8-495F-ACCD-8D19769E4FC6}" type="datetime2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373545"/>
                </a:solidFill>
                <a:effectLst/>
                <a:uLnTx/>
                <a:uFillTx/>
                <a:latin typeface="Georgi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Friday, February 23, 2024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373545"/>
              </a:solidFill>
              <a:effectLst/>
              <a:uLnTx/>
              <a:uFillTx/>
              <a:latin typeface="Georgia Pr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20414-C8A2-0AB2-7FC2-29CD6ABA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69E03-4804-4553-A1EC-F089884EF50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373545"/>
                </a:solidFill>
                <a:effectLst/>
                <a:uLnTx/>
                <a:uFillTx/>
                <a:latin typeface="Georgia Pro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373545"/>
              </a:solidFill>
              <a:effectLst/>
              <a:uLnTx/>
              <a:uFillTx/>
              <a:latin typeface="Georgia Pro"/>
              <a:ea typeface="+mn-ea"/>
              <a:cs typeface="+mn-cs"/>
            </a:endParaRPr>
          </a:p>
        </p:txBody>
      </p:sp>
      <p:pic>
        <p:nvPicPr>
          <p:cNvPr id="1028" name="Picture 4" descr="Ubuntu File System">
            <a:extLst>
              <a:ext uri="{FF2B5EF4-FFF2-40B4-BE49-F238E27FC236}">
                <a16:creationId xmlns:a16="http://schemas.microsoft.com/office/drawing/2014/main" id="{E454D1D9-49DE-7A15-42F7-EEBF8FA460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6" t="19452" r="6477" b="19561"/>
          <a:stretch/>
        </p:blipFill>
        <p:spPr bwMode="auto">
          <a:xfrm>
            <a:off x="2843083" y="3435391"/>
            <a:ext cx="5240594" cy="278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97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7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2B11-EF31-1341-0CC0-A6457859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System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3640B-E9DA-674E-AD8D-DE5566487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578543"/>
            <a:ext cx="11350752" cy="445346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2 ways to navigate a file system:</a:t>
            </a:r>
          </a:p>
          <a:p>
            <a:pPr lvl="1"/>
            <a:r>
              <a:rPr lang="en-GB" dirty="0"/>
              <a:t>Absolute paths:</a:t>
            </a:r>
          </a:p>
          <a:p>
            <a:pPr lvl="2"/>
            <a:r>
              <a:rPr lang="en-GB" dirty="0"/>
              <a:t>Always start from the root (/)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“/home/</a:t>
            </a:r>
            <a:r>
              <a:rPr lang="en-GB" dirty="0" err="1"/>
              <a:t>marta</a:t>
            </a:r>
            <a:r>
              <a:rPr lang="en-GB" dirty="0"/>
              <a:t>”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Relative paths:</a:t>
            </a:r>
          </a:p>
          <a:p>
            <a:pPr lvl="2"/>
            <a:r>
              <a:rPr lang="en-GB" dirty="0"/>
              <a:t>We use . and .. to navigate the file system.</a:t>
            </a:r>
          </a:p>
          <a:p>
            <a:pPr lvl="3"/>
            <a:r>
              <a:rPr lang="en-GB" dirty="0"/>
              <a:t>. refers to the current directory </a:t>
            </a:r>
            <a:r>
              <a:rPr lang="en-GB" dirty="0">
                <a:sym typeface="Wingdings" panose="05000000000000000000" pitchFamily="2" charset="2"/>
              </a:rPr>
              <a:t> .file1 refers to the file1 stored in /home/</a:t>
            </a:r>
            <a:r>
              <a:rPr lang="en-GB" dirty="0" err="1">
                <a:sym typeface="Wingdings" panose="05000000000000000000" pitchFamily="2" charset="2"/>
              </a:rPr>
              <a:t>marta</a:t>
            </a:r>
            <a:r>
              <a:rPr lang="en-GB" dirty="0">
                <a:sym typeface="Wingdings" panose="05000000000000000000" pitchFamily="2" charset="2"/>
              </a:rPr>
              <a:t>. The absolute path would be /home/</a:t>
            </a:r>
            <a:r>
              <a:rPr lang="en-GB" dirty="0" err="1">
                <a:sym typeface="Wingdings" panose="05000000000000000000" pitchFamily="2" charset="2"/>
              </a:rPr>
              <a:t>marta</a:t>
            </a:r>
            <a:r>
              <a:rPr lang="en-GB" dirty="0">
                <a:sym typeface="Wingdings" panose="05000000000000000000" pitchFamily="2" charset="2"/>
              </a:rPr>
              <a:t>/file1</a:t>
            </a:r>
          </a:p>
          <a:p>
            <a:pPr lvl="3"/>
            <a:r>
              <a:rPr lang="en-GB" dirty="0">
                <a:sym typeface="Wingdings" panose="05000000000000000000" pitchFamily="2" charset="2"/>
              </a:rPr>
              <a:t>.. refers to the parent directory  if we are in /home/</a:t>
            </a:r>
            <a:r>
              <a:rPr lang="en-GB" dirty="0" err="1">
                <a:sym typeface="Wingdings" panose="05000000000000000000" pitchFamily="2" charset="2"/>
              </a:rPr>
              <a:t>marta</a:t>
            </a:r>
            <a:r>
              <a:rPr lang="en-GB" dirty="0">
                <a:sym typeface="Wingdings" panose="05000000000000000000" pitchFamily="2" charset="2"/>
              </a:rPr>
              <a:t>, .. would refer to /home </a:t>
            </a:r>
            <a:endParaRPr lang="en-GB" dirty="0"/>
          </a:p>
          <a:p>
            <a:r>
              <a:rPr lang="en-GB" dirty="0"/>
              <a:t>There is only 1 absolute path for a file, but it can have multiple relative paths.</a:t>
            </a:r>
          </a:p>
          <a:p>
            <a:pPr lvl="1"/>
            <a:r>
              <a:rPr lang="en-GB" dirty="0"/>
              <a:t>../bin/file</a:t>
            </a:r>
          </a:p>
          <a:p>
            <a:pPr lvl="1"/>
            <a:r>
              <a:rPr lang="en-GB" dirty="0"/>
              <a:t>../bin/../bin/file</a:t>
            </a:r>
          </a:p>
          <a:p>
            <a:pPr lvl="1"/>
            <a:r>
              <a:rPr lang="en-GB" dirty="0"/>
              <a:t>etc</a:t>
            </a:r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C1AC1-3B92-F419-FCB2-17DB2C919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Friday, February 23,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7DF90-469E-4CC3-17EB-2819E9B8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20414-C8A2-0AB2-7FC2-29CD6ABA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9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7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C1AC1-3B92-F419-FCB2-17DB2C919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97BA6-BEF8-495F-ACCD-8D19769E4FC6}" type="datetime2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373545"/>
                </a:solidFill>
                <a:effectLst/>
                <a:uLnTx/>
                <a:uFillTx/>
                <a:latin typeface="Georgi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Friday, February 23, 2024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373545"/>
              </a:solidFill>
              <a:effectLst/>
              <a:uLnTx/>
              <a:uFillTx/>
              <a:latin typeface="Georgia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7DF90-469E-4CC3-17EB-2819E9B8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373545"/>
              </a:solidFill>
              <a:effectLst/>
              <a:uLnTx/>
              <a:uFillTx/>
              <a:latin typeface="Georgia Pr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20414-C8A2-0AB2-7FC2-29CD6ABA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69E03-4804-4553-A1EC-F089884EF50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373545"/>
                </a:solidFill>
                <a:effectLst/>
                <a:uLnTx/>
                <a:uFillTx/>
                <a:latin typeface="Georgia Pro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373545"/>
              </a:solidFill>
              <a:effectLst/>
              <a:uLnTx/>
              <a:uFillTx/>
              <a:latin typeface="Georgia Pr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4F9028E-3E13-A039-AB54-D92507165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F95306-4DD3-3CF9-71EF-328CA00E2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Mystique Mystical Thread | Lottery Post">
            <a:extLst>
              <a:ext uri="{FF2B5EF4-FFF2-40B4-BE49-F238E27FC236}">
                <a16:creationId xmlns:a16="http://schemas.microsoft.com/office/drawing/2014/main" id="{9F65CBFF-656F-A249-6A90-4A02F71C3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990" y="781493"/>
            <a:ext cx="7060019" cy="529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93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7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2B11-EF31-1341-0CC0-A6457859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3640B-E9DA-674E-AD8D-DE5566487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3" y="1825625"/>
            <a:ext cx="10999851" cy="4206383"/>
          </a:xfrm>
        </p:spPr>
        <p:txBody>
          <a:bodyPr/>
          <a:lstStyle/>
          <a:p>
            <a:r>
              <a:rPr lang="en-GB" dirty="0"/>
              <a:t>A disk can be split into different partitions with different file systems.</a:t>
            </a:r>
          </a:p>
          <a:p>
            <a:r>
              <a:rPr lang="en-GB" b="1" dirty="0"/>
              <a:t>Partition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logical division of the disk, independent of the other partitions.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C1AC1-3B92-F419-FCB2-17DB2C919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97BA6-BEF8-495F-ACCD-8D19769E4FC6}" type="datetime2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373545"/>
                </a:solidFill>
                <a:effectLst/>
                <a:uLnTx/>
                <a:uFillTx/>
                <a:latin typeface="Georgi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Friday, February 23, 2024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373545"/>
              </a:solidFill>
              <a:effectLst/>
              <a:uLnTx/>
              <a:uFillTx/>
              <a:latin typeface="Georgia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7DF90-469E-4CC3-17EB-2819E9B8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373545"/>
              </a:solidFill>
              <a:effectLst/>
              <a:uLnTx/>
              <a:uFillTx/>
              <a:latin typeface="Georgia Pro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20414-C8A2-0AB2-7FC2-29CD6ABA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69E03-4804-4553-A1EC-F089884EF50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373545"/>
                </a:solidFill>
                <a:effectLst/>
                <a:uLnTx/>
                <a:uFillTx/>
                <a:latin typeface="Georgia Pro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373545"/>
              </a:solidFill>
              <a:effectLst/>
              <a:uLnTx/>
              <a:uFillTx/>
              <a:latin typeface="Georgia Pro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2B011E-119F-F46B-11B8-D350110A9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376" y="3093425"/>
            <a:ext cx="2653017" cy="269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6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208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Dante (Headings)2</vt:lpstr>
      <vt:lpstr>Georgia Pro</vt:lpstr>
      <vt:lpstr>Helvetica Neue Medium</vt:lpstr>
      <vt:lpstr>Wingdings</vt:lpstr>
      <vt:lpstr>Wingdings 2</vt:lpstr>
      <vt:lpstr>OffsetVTI</vt:lpstr>
      <vt:lpstr>File Management in Linux</vt:lpstr>
      <vt:lpstr>What is a file system?</vt:lpstr>
      <vt:lpstr>File System Navigation</vt:lpstr>
      <vt:lpstr>PowerPoint Presentation</vt:lpstr>
      <vt:lpstr>Partitions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Management in Linux</dc:title>
  <dc:creator>López Morató, Marta</dc:creator>
  <cp:lastModifiedBy>López Morató, Marta</cp:lastModifiedBy>
  <cp:revision>1</cp:revision>
  <dcterms:created xsi:type="dcterms:W3CDTF">2024-02-23T12:24:42Z</dcterms:created>
  <dcterms:modified xsi:type="dcterms:W3CDTF">2024-02-23T13:22:51Z</dcterms:modified>
</cp:coreProperties>
</file>