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302" r:id="rId4"/>
    <p:sldId id="303" r:id="rId5"/>
    <p:sldId id="258" r:id="rId6"/>
    <p:sldId id="298" r:id="rId7"/>
    <p:sldId id="260" r:id="rId8"/>
    <p:sldId id="294" r:id="rId9"/>
    <p:sldId id="295" r:id="rId10"/>
    <p:sldId id="268" r:id="rId11"/>
    <p:sldId id="296" r:id="rId12"/>
    <p:sldId id="297" r:id="rId13"/>
    <p:sldId id="299" r:id="rId14"/>
    <p:sldId id="300" r:id="rId15"/>
    <p:sldId id="301" r:id="rId16"/>
    <p:sldId id="304" r:id="rId17"/>
    <p:sldId id="305" r:id="rId18"/>
  </p:sldIdLst>
  <p:sldSz cx="9144000" cy="5143500" type="screen16x9"/>
  <p:notesSz cx="6858000" cy="9144000"/>
  <p:embeddedFontLst>
    <p:embeddedFont>
      <p:font typeface="Bree Serif" panose="020B0604020202020204" charset="0"/>
      <p:regular r:id="rId20"/>
    </p:embeddedFont>
    <p:embeddedFont>
      <p:font typeface="Impact" panose="020B0806030902050204" pitchFamily="34" charset="0"/>
      <p:regular r:id="rId21"/>
    </p:embeddedFont>
    <p:embeddedFont>
      <p:font typeface="Roboto Black" panose="020B0604020202020204" charset="0"/>
      <p:bold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Roboto Mono Thin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3AD198-E896-48D0-8BE3-BF7AF49354BE}">
  <a:tblStyle styleId="{743AD198-E896-48D0-8BE3-BF7AF4935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8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454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97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88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88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31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8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19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86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55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7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22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8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891286" y="3321993"/>
            <a:ext cx="3912207" cy="6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>
                <a:solidFill>
                  <a:srgbClr val="00B0F0"/>
                </a:solidFill>
              </a:rPr>
              <a:t>Progetto </a:t>
            </a:r>
            <a:r>
              <a:rPr lang="it-IT" sz="3600" dirty="0" err="1">
                <a:solidFill>
                  <a:srgbClr val="00B0F0"/>
                </a:solidFill>
              </a:rPr>
              <a:t>Python</a:t>
            </a:r>
            <a:r>
              <a:rPr lang="it-IT" sz="3600" dirty="0">
                <a:solidFill>
                  <a:srgbClr val="00B0F0"/>
                </a:solidFill>
              </a:rPr>
              <a:t> </a:t>
            </a:r>
            <a:r>
              <a:rPr lang="it-IT" sz="3600" i="1" dirty="0">
                <a:solidFill>
                  <a:srgbClr val="00B0F0"/>
                </a:solidFill>
              </a:rPr>
              <a:t>Aula scolastica</a:t>
            </a:r>
            <a:endParaRPr sz="3600" i="1" dirty="0">
              <a:solidFill>
                <a:srgbClr val="00B0F0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E8EC67-299B-472F-B93A-2D70331348D2}"/>
              </a:ext>
            </a:extLst>
          </p:cNvPr>
          <p:cNvSpPr txBox="1"/>
          <p:nvPr/>
        </p:nvSpPr>
        <p:spPr>
          <a:xfrm>
            <a:off x="5797694" y="3872300"/>
            <a:ext cx="2510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rgbClr val="00B0F0"/>
                </a:solidFill>
                <a:latin typeface="Roboto Black"/>
                <a:ea typeface="Roboto Black"/>
                <a:sym typeface="Roboto Black"/>
              </a:rPr>
              <a:t>Alunna: Marta Golotta</a:t>
            </a:r>
          </a:p>
          <a:p>
            <a:pPr algn="ctr"/>
            <a:r>
              <a:rPr lang="it-IT" sz="1600" dirty="0">
                <a:solidFill>
                  <a:srgbClr val="00B0F0"/>
                </a:solidFill>
                <a:latin typeface="Roboto Black"/>
                <a:ea typeface="Roboto Black"/>
                <a:sym typeface="Roboto Black"/>
              </a:rPr>
              <a:t>Professore: Davide </a:t>
            </a:r>
            <a:r>
              <a:rPr lang="it-IT" sz="1600" dirty="0" err="1">
                <a:solidFill>
                  <a:srgbClr val="00B0F0"/>
                </a:solidFill>
                <a:latin typeface="Roboto Black"/>
                <a:ea typeface="Roboto Black"/>
                <a:sym typeface="Roboto Black"/>
              </a:rPr>
              <a:t>Bloisi</a:t>
            </a:r>
            <a:endParaRPr lang="it-IT" sz="1600" dirty="0">
              <a:solidFill>
                <a:srgbClr val="00B0F0"/>
              </a:solidFill>
              <a:latin typeface="Roboto Black"/>
              <a:ea typeface="Roboto Black"/>
              <a:sym typeface="Roboto Black"/>
            </a:endParaRPr>
          </a:p>
        </p:txBody>
      </p:sp>
      <p:pic>
        <p:nvPicPr>
          <p:cNvPr id="1026" name="Picture 2" descr="UNINT-Logo-png-698-475 - Obiettivo Scuola">
            <a:extLst>
              <a:ext uri="{FF2B5EF4-FFF2-40B4-BE49-F238E27FC236}">
                <a16:creationId xmlns:a16="http://schemas.microsoft.com/office/drawing/2014/main" id="{13E17C27-2682-4462-9505-E245A344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32" y="270296"/>
            <a:ext cx="2690240" cy="1830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Esempio di programma con grandezza della stanza 20 e lunghezza della stanza 20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F1F9BA0B-1D26-420A-A02B-3A5833BD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553833"/>
            <a:ext cx="4913376" cy="281175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EE940B1-6D63-4F19-AB4D-35103F853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692" y="1553833"/>
            <a:ext cx="4138852" cy="26036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Esempio di programma con grandezza della stanza 20 e lunghezza della stanza 10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3DF33916-1798-471D-B173-64BC5399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490026"/>
            <a:ext cx="4913376" cy="312704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D3E77FA-9A3F-4789-A766-A50E9F2EC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646" y="1458516"/>
            <a:ext cx="4373353" cy="27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Esempio di programma con grandezza della stanza 20 e lunghezza della stanza 15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91FE99F-EE28-4F72-9395-B195EF17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1517965"/>
            <a:ext cx="4840224" cy="30404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8D89AAD-ADFF-4EAB-88C7-D5318047B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62" y="1485900"/>
            <a:ext cx="4370838" cy="27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5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145143" y="281646"/>
            <a:ext cx="5498813" cy="675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dirty="0"/>
              <a:t>A questo punto per rendere il programma più completo ho permesso all’utente di scegliere se voleva modificare, nel terminale di </a:t>
            </a:r>
            <a:r>
              <a:rPr lang="it-IT" dirty="0" err="1"/>
              <a:t>Python</a:t>
            </a:r>
            <a:r>
              <a:rPr lang="it-IT" dirty="0"/>
              <a:t>, il </a:t>
            </a:r>
            <a:r>
              <a:rPr lang="it-IT" b="1" dirty="0">
                <a:solidFill>
                  <a:srgbClr val="0070C0"/>
                </a:solidFill>
              </a:rPr>
              <a:t>numero di sedie o la grandezza </a:t>
            </a:r>
            <a:r>
              <a:rPr lang="it-IT" b="1" dirty="0" err="1">
                <a:solidFill>
                  <a:srgbClr val="0070C0"/>
                </a:solidFill>
              </a:rPr>
              <a:t>dellla</a:t>
            </a:r>
            <a:r>
              <a:rPr lang="it-IT" b="1" dirty="0">
                <a:solidFill>
                  <a:srgbClr val="0070C0"/>
                </a:solidFill>
              </a:rPr>
              <a:t> stanza</a:t>
            </a: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691116" y="2019385"/>
            <a:ext cx="7761767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297;p26">
            <a:extLst>
              <a:ext uri="{FF2B5EF4-FFF2-40B4-BE49-F238E27FC236}">
                <a16:creationId xmlns:a16="http://schemas.microsoft.com/office/drawing/2014/main" id="{8EF5277B-5C1C-400F-9F32-469489E64ED1}"/>
              </a:ext>
            </a:extLst>
          </p:cNvPr>
          <p:cNvSpPr txBox="1">
            <a:spLocks/>
          </p:cNvSpPr>
          <p:nvPr/>
        </p:nvSpPr>
        <p:spPr>
          <a:xfrm>
            <a:off x="3376565" y="2055402"/>
            <a:ext cx="5498813" cy="67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r"/>
            <a:r>
              <a:rPr lang="it-IT" dirty="0"/>
              <a:t>A questo punto ho diviso il codice con due </a:t>
            </a:r>
            <a:r>
              <a:rPr lang="it-IT" dirty="0" err="1"/>
              <a:t>if</a:t>
            </a:r>
            <a:r>
              <a:rPr lang="it-IT" dirty="0"/>
              <a:t> per tenere in considerazione sia il caso della modifica unicamente della grandezza della stanza che un numero variabile di sedie.</a:t>
            </a:r>
            <a:endParaRPr lang="it-IT" dirty="0">
              <a:solidFill>
                <a:srgbClr val="FFFF0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6AE6538-9BF0-4556-A43D-914160C4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96" y="1041886"/>
            <a:ext cx="7209681" cy="62606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7B23A12-1CC2-4934-8388-99CE57B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421" y="2723266"/>
            <a:ext cx="4292728" cy="21260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EA08964-FB88-42E9-84C5-AB06E1402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43" y="2367914"/>
            <a:ext cx="3646569" cy="26840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4F74CD7-D2EB-49F9-B504-3FBE5BB3DDBC}"/>
              </a:ext>
            </a:extLst>
          </p:cNvPr>
          <p:cNvCxnSpPr>
            <a:cxnSpLocks/>
          </p:cNvCxnSpPr>
          <p:nvPr/>
        </p:nvCxnSpPr>
        <p:spPr>
          <a:xfrm flipH="1">
            <a:off x="6358270" y="2445488"/>
            <a:ext cx="205564" cy="2854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B9A46C5-36C6-48CE-9ED2-7C941A2228C6}"/>
              </a:ext>
            </a:extLst>
          </p:cNvPr>
          <p:cNvCxnSpPr/>
          <p:nvPr/>
        </p:nvCxnSpPr>
        <p:spPr>
          <a:xfrm flipH="1">
            <a:off x="3791712" y="2571750"/>
            <a:ext cx="3941702" cy="2990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8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42008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Modifica numero di sedie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08FDA6DC-75BA-4311-8A5C-14BB2D80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69" y="2834688"/>
            <a:ext cx="2746819" cy="141786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3D3633A-D936-48DC-8B3F-13127CE1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69" y="2328672"/>
            <a:ext cx="3968059" cy="2429897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159E3260-056B-478B-8351-ADEA964DE070}"/>
              </a:ext>
            </a:extLst>
          </p:cNvPr>
          <p:cNvCxnSpPr>
            <a:cxnSpLocks/>
          </p:cNvCxnSpPr>
          <p:nvPr/>
        </p:nvCxnSpPr>
        <p:spPr>
          <a:xfrm>
            <a:off x="1414272" y="2414016"/>
            <a:ext cx="4239197" cy="7193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97;p26">
            <a:extLst>
              <a:ext uri="{FF2B5EF4-FFF2-40B4-BE49-F238E27FC236}">
                <a16:creationId xmlns:a16="http://schemas.microsoft.com/office/drawing/2014/main" id="{B1DABB7C-460E-432D-91AE-1DAAE9E045DB}"/>
              </a:ext>
            </a:extLst>
          </p:cNvPr>
          <p:cNvSpPr txBox="1">
            <a:spLocks/>
          </p:cNvSpPr>
          <p:nvPr/>
        </p:nvSpPr>
        <p:spPr>
          <a:xfrm>
            <a:off x="243842" y="1223068"/>
            <a:ext cx="9046464" cy="14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FFFFFF"/>
                </a:solidFill>
              </a:rPr>
              <a:t>Per tenere in considerazione il fatto che l’utente potesse dare come input un numero maggiore di sedie rispetto a quello che la stanza delle loro dimensioni prescelte potesse contenere ho creato la funzione </a:t>
            </a:r>
            <a:r>
              <a:rPr lang="it-IT" dirty="0" err="1">
                <a:solidFill>
                  <a:srgbClr val="FFFFFF"/>
                </a:solidFill>
              </a:rPr>
              <a:t>Chairs</a:t>
            </a:r>
            <a:r>
              <a:rPr lang="it-IT" dirty="0">
                <a:solidFill>
                  <a:srgbClr val="FFFFFF"/>
                </a:solidFill>
              </a:rPr>
              <a:t>() che permette di fare un controllo precedente per contare il numero di sedie massimo che quella specifica stanza potesse contenere</a:t>
            </a:r>
          </a:p>
        </p:txBody>
      </p:sp>
    </p:spTree>
    <p:extLst>
      <p:ext uri="{BB962C8B-B14F-4D97-AF65-F5344CB8AC3E}">
        <p14:creationId xmlns:p14="http://schemas.microsoft.com/office/powerpoint/2010/main" val="41912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/>
              <a:t>Esempio di programma con grandezza della stanza 30, lunghezza della stanza 20, altezza 10 e 5 sedie</a:t>
            </a:r>
            <a:endParaRPr sz="2800"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01E3DCE4-2D8E-4BBF-97F0-58519DBA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78193"/>
            <a:ext cx="5479500" cy="8191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89901CA-11B6-4D3A-8934-BBBD9887EE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66" b="21366"/>
          <a:stretch/>
        </p:blipFill>
        <p:spPr>
          <a:xfrm>
            <a:off x="3114320" y="2804160"/>
            <a:ext cx="5862611" cy="21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7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933043" y="76202"/>
            <a:ext cx="3908460" cy="1098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it-IT" sz="1400" dirty="0"/>
              <a:t>In ultima fase, per migliorare ulteriormente la leggibilità del codice ho suddiviso il tutto in diverse funzioni richiamate poi semplicemente all’interno dei </a:t>
            </a:r>
            <a:r>
              <a:rPr lang="it-IT" sz="1400" b="1" dirty="0">
                <a:solidFill>
                  <a:srgbClr val="0070C0"/>
                </a:solidFill>
              </a:rPr>
              <a:t>due </a:t>
            </a:r>
            <a:r>
              <a:rPr lang="it-IT" sz="1400" b="1" dirty="0" err="1">
                <a:solidFill>
                  <a:srgbClr val="0070C0"/>
                </a:solidFill>
              </a:rPr>
              <a:t>if</a:t>
            </a:r>
            <a:r>
              <a:rPr lang="it-IT" sz="1400" b="1" dirty="0">
                <a:solidFill>
                  <a:srgbClr val="0070C0"/>
                </a:solidFill>
              </a:rPr>
              <a:t> iniziali</a:t>
            </a: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5798820" y="1350178"/>
            <a:ext cx="3042683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F16A205-39C5-4087-B6AC-A844E217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155486"/>
            <a:ext cx="4833983" cy="20386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0EA8813-B6A2-4A16-A869-24C483F52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" y="2716462"/>
            <a:ext cx="4892040" cy="227155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74AC378-9666-47B9-8DDE-94B89FFDF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940" y="1833917"/>
            <a:ext cx="4290060" cy="3309583"/>
          </a:xfrm>
          <a:prstGeom prst="rect">
            <a:avLst/>
          </a:prstGeom>
        </p:spPr>
      </p:pic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C699072B-9E1D-4A09-9B9A-75BBE29012EE}"/>
              </a:ext>
            </a:extLst>
          </p:cNvPr>
          <p:cNvSpPr/>
          <p:nvPr/>
        </p:nvSpPr>
        <p:spPr>
          <a:xfrm rot="5400000">
            <a:off x="884546" y="3403609"/>
            <a:ext cx="105428" cy="28575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80FAF58-6E33-41B7-A471-A9C14BF478F2}"/>
              </a:ext>
            </a:extLst>
          </p:cNvPr>
          <p:cNvSpPr/>
          <p:nvPr/>
        </p:nvSpPr>
        <p:spPr>
          <a:xfrm rot="5400000">
            <a:off x="648326" y="4270384"/>
            <a:ext cx="105428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7C0BFC51-8BFF-4589-AF66-4813B6EC4612}"/>
              </a:ext>
            </a:extLst>
          </p:cNvPr>
          <p:cNvSpPr/>
          <p:nvPr/>
        </p:nvSpPr>
        <p:spPr>
          <a:xfrm rot="5400000">
            <a:off x="5496578" y="1734204"/>
            <a:ext cx="86323" cy="285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9D22292E-6237-407B-8D6F-5FF209E0C5CD}"/>
              </a:ext>
            </a:extLst>
          </p:cNvPr>
          <p:cNvSpPr/>
          <p:nvPr/>
        </p:nvSpPr>
        <p:spPr>
          <a:xfrm rot="5400000">
            <a:off x="6029570" y="4043689"/>
            <a:ext cx="105428" cy="28575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DDB82414-48B4-48A2-BC50-5941369FBE5D}"/>
              </a:ext>
            </a:extLst>
          </p:cNvPr>
          <p:cNvSpPr/>
          <p:nvPr/>
        </p:nvSpPr>
        <p:spPr>
          <a:xfrm rot="5400000">
            <a:off x="1396610" y="979245"/>
            <a:ext cx="105428" cy="28575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8939E949-7FD6-4745-B221-6C6F1340F1ED}"/>
              </a:ext>
            </a:extLst>
          </p:cNvPr>
          <p:cNvSpPr/>
          <p:nvPr/>
        </p:nvSpPr>
        <p:spPr>
          <a:xfrm rot="5400000">
            <a:off x="1253735" y="535357"/>
            <a:ext cx="105428" cy="28575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E80518B4-8409-42B9-AD2B-0134C3AFCCAB}"/>
              </a:ext>
            </a:extLst>
          </p:cNvPr>
          <p:cNvSpPr/>
          <p:nvPr/>
        </p:nvSpPr>
        <p:spPr>
          <a:xfrm rot="5400000">
            <a:off x="967985" y="640785"/>
            <a:ext cx="105428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465AEECC-826E-42A5-88AC-C45BCBCE2618}"/>
              </a:ext>
            </a:extLst>
          </p:cNvPr>
          <p:cNvSpPr/>
          <p:nvPr/>
        </p:nvSpPr>
        <p:spPr>
          <a:xfrm rot="5400000">
            <a:off x="1253735" y="1161547"/>
            <a:ext cx="105428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AAEA78DC-DB62-4008-9625-9383031ABF3F}"/>
              </a:ext>
            </a:extLst>
          </p:cNvPr>
          <p:cNvSpPr/>
          <p:nvPr/>
        </p:nvSpPr>
        <p:spPr>
          <a:xfrm rot="5400000">
            <a:off x="1263287" y="1270653"/>
            <a:ext cx="86323" cy="285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EB810154-8498-45F3-B698-B49C558078C4}"/>
              </a:ext>
            </a:extLst>
          </p:cNvPr>
          <p:cNvSpPr/>
          <p:nvPr/>
        </p:nvSpPr>
        <p:spPr>
          <a:xfrm rot="5400000">
            <a:off x="977537" y="728147"/>
            <a:ext cx="86323" cy="285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1243D45A-6BB2-4F5D-A0F8-331F81EA6348}"/>
              </a:ext>
            </a:extLst>
          </p:cNvPr>
          <p:cNvSpPr/>
          <p:nvPr/>
        </p:nvSpPr>
        <p:spPr>
          <a:xfrm rot="5400000">
            <a:off x="2381114" y="1076312"/>
            <a:ext cx="105428" cy="28575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992F3B6-097F-4092-B35E-C131ED34A5A9}"/>
              </a:ext>
            </a:extLst>
          </p:cNvPr>
          <p:cNvCxnSpPr/>
          <p:nvPr/>
        </p:nvCxnSpPr>
        <p:spPr>
          <a:xfrm flipH="1">
            <a:off x="1592199" y="2139696"/>
            <a:ext cx="126873" cy="6217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3B5B16F-64DC-4454-83C8-1DF00DFC627B}"/>
              </a:ext>
            </a:extLst>
          </p:cNvPr>
          <p:cNvCxnSpPr/>
          <p:nvPr/>
        </p:nvCxnSpPr>
        <p:spPr>
          <a:xfrm>
            <a:off x="3206496" y="1920241"/>
            <a:ext cx="1647444" cy="2194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2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806800" y="45038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Conclusioni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0" y="1511798"/>
            <a:ext cx="9101328" cy="72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bg1"/>
                </a:solidFill>
              </a:rPr>
              <a:t>Nella consapevolezza che questo sia uno dei diversi lavori sull’argomento e che sicuramente non ha in alcun modo esaurito tutti i problemi presenti, sono riuscita a creare comunque una stanza che tenesse in considerazione l’utente e i possibili errori commettibili. L’utente è quindi in grado di modificare sia la grandezza della stanza che il numero di sedie presenti al suo interno.</a:t>
            </a:r>
            <a:endParaRPr sz="20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0" y="1284390"/>
            <a:ext cx="9418225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05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0036" y="211400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B0F0"/>
                </a:solidFill>
              </a:rPr>
              <a:t>03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0036" y="301073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B0F0"/>
                </a:solidFill>
              </a:rPr>
              <a:t>04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0486" y="211400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B0F0"/>
                </a:solidFill>
              </a:rPr>
              <a:t>01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0486" y="301073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B0F0"/>
                </a:solidFill>
              </a:rPr>
              <a:t>02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92488" y="2298276"/>
            <a:ext cx="2076000" cy="310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Motivazioni e Analisi del problema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63998" y="334516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Procedura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17424" y="2343300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Esempi finali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17424" y="32778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Conclusioni</a:t>
            </a:r>
            <a:endParaRPr dirty="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0767" y="2228619"/>
            <a:ext cx="428915" cy="426116"/>
            <a:chOff x="6226275" y="3911538"/>
            <a:chExt cx="900325" cy="894450"/>
          </a:xfrm>
          <a:solidFill>
            <a:srgbClr val="0070C0"/>
          </a:solidFill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0755" y="3135544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F0"/>
              </a:solidFill>
            </a:endParaRPr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2393" y="3134220"/>
            <a:ext cx="432964" cy="431586"/>
            <a:chOff x="5812000" y="2553488"/>
            <a:chExt cx="769850" cy="767400"/>
          </a:xfrm>
          <a:solidFill>
            <a:srgbClr val="0070C0"/>
          </a:solidFill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0786" y="2300600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F0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806800" y="45038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0" y="1511798"/>
            <a:ext cx="9418224" cy="72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bg1"/>
                </a:solidFill>
              </a:rPr>
              <a:t>Il progetto è stato di me scelto perché mi sono sempre interessata al reparto grafico dei vari linguaggi di programmazione e volevo sperimentarlo con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bg1"/>
                </a:solidFill>
              </a:rPr>
              <a:t>un nuovo linguaggio di programmazione. Gli obiettivi che mi sono posta per questo progetto erano quelli di: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it-IT" sz="2000" dirty="0">
                <a:solidFill>
                  <a:schemeClr val="bg1"/>
                </a:solidFill>
              </a:rPr>
              <a:t>Riuscire a creare effettivamente una stanza con le dimensioni di altezza, larghezza e profondità completamente modificabili dall’utente ed essere in grado di mostrare a video suddetti cambiamenti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it-IT" sz="2000" dirty="0">
                <a:solidFill>
                  <a:schemeClr val="bg1"/>
                </a:solidFill>
              </a:rPr>
              <a:t>Creare un numero di sedie proporzionato sia alla grandezza della stanza che a scelta dell’utente.</a:t>
            </a:r>
            <a:endParaRPr sz="20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0" y="1284390"/>
            <a:ext cx="9418225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999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806800" y="45038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Problema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1" y="1846586"/>
            <a:ext cx="9418224" cy="72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000" dirty="0">
                <a:solidFill>
                  <a:schemeClr val="bg1"/>
                </a:solidFill>
              </a:rPr>
              <a:t>Il problema posto era quello di scegliere un ambiente programmabile sempre in </a:t>
            </a:r>
            <a:r>
              <a:rPr lang="it-IT" sz="3000" dirty="0" err="1">
                <a:solidFill>
                  <a:schemeClr val="bg1"/>
                </a:solidFill>
              </a:rPr>
              <a:t>Python</a:t>
            </a:r>
            <a:r>
              <a:rPr lang="it-IT" sz="3000" dirty="0">
                <a:solidFill>
                  <a:schemeClr val="bg1"/>
                </a:solidFill>
              </a:rPr>
              <a:t> e che mi permettesse di fare quello che mi ero presupposta. La scelta è ricaduta su </a:t>
            </a:r>
            <a:r>
              <a:rPr lang="it-IT" sz="3000" dirty="0" err="1">
                <a:solidFill>
                  <a:schemeClr val="bg1"/>
                </a:solidFill>
              </a:rPr>
              <a:t>Vpython</a:t>
            </a:r>
            <a:r>
              <a:rPr lang="it-IT" sz="3000" dirty="0">
                <a:solidFill>
                  <a:schemeClr val="bg1"/>
                </a:solidFill>
              </a:rPr>
              <a:t> un ambiente semplice e completamente modificabile dall’utente. </a:t>
            </a:r>
            <a:endParaRPr sz="30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0" y="1284390"/>
            <a:ext cx="9418225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990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73804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Descrizione del progetto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28439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rPr>
              <a:t>Vphyton</a:t>
            </a:r>
            <a:r>
              <a:rPr lang="it-IT" dirty="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dirty="0">
              <a:solidFill>
                <a:srgbClr val="00B0F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6" name="Picture 2" descr="File:Python logo 01.svg - Wikimedia Commons">
            <a:extLst>
              <a:ext uri="{FF2B5EF4-FFF2-40B4-BE49-F238E27FC236}">
                <a16:creationId xmlns:a16="http://schemas.microsoft.com/office/drawing/2014/main" id="{59C2E754-ED6E-4B9D-A400-0CF27268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75" y="900223"/>
            <a:ext cx="2467500" cy="24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D45BB0-D4AC-49E0-AB98-17782E00B722}"/>
              </a:ext>
            </a:extLst>
          </p:cNvPr>
          <p:cNvSpPr txBox="1"/>
          <p:nvPr/>
        </p:nvSpPr>
        <p:spPr>
          <a:xfrm>
            <a:off x="4969825" y="1986975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FFFFFF"/>
                </a:solidFill>
                <a:latin typeface="Roboto Light"/>
                <a:ea typeface="Roboto Light"/>
                <a:sym typeface="Roboto Light"/>
              </a:rPr>
              <a:t>Il primo passo è stato quello di installare </a:t>
            </a:r>
          </a:p>
          <a:p>
            <a:r>
              <a:rPr lang="it-IT" sz="1600" dirty="0">
                <a:solidFill>
                  <a:srgbClr val="FFFFFF"/>
                </a:solidFill>
                <a:latin typeface="Roboto Light"/>
                <a:ea typeface="Roboto Light"/>
                <a:sym typeface="Roboto Light"/>
              </a:rPr>
              <a:t>tramite </a:t>
            </a:r>
            <a:r>
              <a:rPr lang="it-IT" sz="1600" dirty="0" err="1">
                <a:solidFill>
                  <a:srgbClr val="FFFF00"/>
                </a:solidFill>
                <a:latin typeface="Roboto Light"/>
                <a:ea typeface="Roboto Light"/>
                <a:sym typeface="Roboto Light"/>
              </a:rPr>
              <a:t>pip</a:t>
            </a:r>
            <a:r>
              <a:rPr lang="it-IT" sz="1600" dirty="0">
                <a:solidFill>
                  <a:srgbClr val="FFFF00"/>
                </a:solidFill>
                <a:latin typeface="Roboto Light"/>
                <a:ea typeface="Roboto Light"/>
                <a:sym typeface="Roboto Light"/>
              </a:rPr>
              <a:t> </a:t>
            </a:r>
            <a:r>
              <a:rPr lang="it-IT" sz="1600" dirty="0" err="1">
                <a:solidFill>
                  <a:srgbClr val="FFFF00"/>
                </a:solidFill>
                <a:latin typeface="Roboto Light"/>
                <a:ea typeface="Roboto Light"/>
                <a:sym typeface="Roboto Light"/>
              </a:rPr>
              <a:t>vphyton</a:t>
            </a:r>
            <a:r>
              <a:rPr lang="it-IT" sz="1600" dirty="0">
                <a:solidFill>
                  <a:srgbClr val="FFFF00"/>
                </a:solidFill>
                <a:latin typeface="Roboto Light"/>
                <a:ea typeface="Roboto Light"/>
                <a:sym typeface="Roboto Light"/>
              </a:rPr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DCC73F-7F41-4CD0-94B8-55DD29D42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825" y="2791102"/>
            <a:ext cx="3693937" cy="1409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957633" y="1510423"/>
            <a:ext cx="3457500" cy="72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Seconda parte fondamentale è quella di creare alla fine del programma un ciclo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per far continuare a visualizzare il progetto e per non far comparire errori.</a:t>
            </a:r>
            <a:endParaRPr dirty="0"/>
          </a:p>
        </p:txBody>
      </p: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Vphyton</a:t>
            </a:r>
            <a:r>
              <a:rPr lang="it-IT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6" name="Picture 2" descr="File:Python logo 01.svg - Wikimedia Commons">
            <a:extLst>
              <a:ext uri="{FF2B5EF4-FFF2-40B4-BE49-F238E27FC236}">
                <a16:creationId xmlns:a16="http://schemas.microsoft.com/office/drawing/2014/main" id="{59C2E754-ED6E-4B9D-A400-0CF27268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75" y="900223"/>
            <a:ext cx="2467500" cy="24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AE9A26E-D3EB-4EDF-B939-5331EA5AD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260" r="59200"/>
          <a:stretch/>
        </p:blipFill>
        <p:spPr>
          <a:xfrm>
            <a:off x="4957633" y="2796893"/>
            <a:ext cx="3730752" cy="6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145143" y="281646"/>
            <a:ext cx="5498813" cy="675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dirty="0"/>
              <a:t>Poi per familiarizzare con l’ambiente ho iniziato creando le pareti della mia </a:t>
            </a:r>
          </a:p>
          <a:p>
            <a:pPr algn="ctr"/>
            <a:r>
              <a:rPr lang="it-IT" dirty="0"/>
              <a:t>ipotetica casa con valori predefiniti.</a:t>
            </a:r>
            <a:endParaRPr lang="it-IT" dirty="0">
              <a:solidFill>
                <a:srgbClr val="FFFF00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691116" y="2019385"/>
            <a:ext cx="7761767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1D7FA102-7BB4-404A-AC16-A0D3DB54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19" y="829977"/>
            <a:ext cx="6355487" cy="966732"/>
          </a:xfrm>
          <a:prstGeom prst="rect">
            <a:avLst/>
          </a:prstGeom>
        </p:spPr>
      </p:pic>
      <p:sp>
        <p:nvSpPr>
          <p:cNvPr id="85" name="Google Shape;297;p26">
            <a:extLst>
              <a:ext uri="{FF2B5EF4-FFF2-40B4-BE49-F238E27FC236}">
                <a16:creationId xmlns:a16="http://schemas.microsoft.com/office/drawing/2014/main" id="{8EF5277B-5C1C-400F-9F32-469489E64ED1}"/>
              </a:ext>
            </a:extLst>
          </p:cNvPr>
          <p:cNvSpPr txBox="1">
            <a:spLocks/>
          </p:cNvSpPr>
          <p:nvPr/>
        </p:nvSpPr>
        <p:spPr>
          <a:xfrm>
            <a:off x="3226782" y="2089131"/>
            <a:ext cx="5498813" cy="67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it-IT" dirty="0"/>
              <a:t>Successivamente ho parametrizzato ogni muro della casa per rendere il tutto più semplice da modificare successivamente e anche per rendere il tutto più intuitivo all’utilizzo</a:t>
            </a:r>
            <a:endParaRPr lang="it-IT" dirty="0">
              <a:solidFill>
                <a:srgbClr val="FFFF00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81C19A8-965A-4A31-B03E-3DBBB0E9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76" y="2942467"/>
            <a:ext cx="5498813" cy="115914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74B02CF-69F0-4BF5-A3FB-D919A86CB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743" y="2942467"/>
            <a:ext cx="2879372" cy="1901689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D8BF68D6-D8E1-4879-B8F1-0AF00D355C5A}"/>
              </a:ext>
            </a:extLst>
          </p:cNvPr>
          <p:cNvSpPr/>
          <p:nvPr/>
        </p:nvSpPr>
        <p:spPr>
          <a:xfrm>
            <a:off x="6301563" y="918570"/>
            <a:ext cx="1353879" cy="966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6DC490C-8A8C-47B7-AA24-125C8BFFA11C}"/>
              </a:ext>
            </a:extLst>
          </p:cNvPr>
          <p:cNvSpPr/>
          <p:nvPr/>
        </p:nvSpPr>
        <p:spPr>
          <a:xfrm>
            <a:off x="3969488" y="3189767"/>
            <a:ext cx="2006701" cy="1268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2052964" y="751797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A questo punto ho iniziato a creare le sedie, in modo molto semplice e stilizzato, creando due blocchi uno per lo schienale e uno per la seduta. </a:t>
            </a:r>
          </a:p>
        </p:txBody>
      </p:sp>
      <p:cxnSp>
        <p:nvCxnSpPr>
          <p:cNvPr id="298" name="Google Shape;298;p26"/>
          <p:cNvCxnSpPr/>
          <p:nvPr/>
        </p:nvCxnSpPr>
        <p:spPr>
          <a:xfrm>
            <a:off x="4695600" y="22860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DF84E4D-CB26-4E05-9CEF-F42C15FF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21" y="2971203"/>
            <a:ext cx="6539353" cy="740726"/>
          </a:xfrm>
          <a:prstGeom prst="rect">
            <a:avLst/>
          </a:prstGeom>
        </p:spPr>
      </p:pic>
      <p:sp>
        <p:nvSpPr>
          <p:cNvPr id="84" name="Google Shape;297;p26">
            <a:extLst>
              <a:ext uri="{FF2B5EF4-FFF2-40B4-BE49-F238E27FC236}">
                <a16:creationId xmlns:a16="http://schemas.microsoft.com/office/drawing/2014/main" id="{2AE6D0D8-0AF2-43EC-955D-64F1043DE52E}"/>
              </a:ext>
            </a:extLst>
          </p:cNvPr>
          <p:cNvSpPr txBox="1">
            <a:spLocks/>
          </p:cNvSpPr>
          <p:nvPr/>
        </p:nvSpPr>
        <p:spPr>
          <a:xfrm>
            <a:off x="1341180" y="3711929"/>
            <a:ext cx="2639248" cy="7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0" indent="0"/>
            <a:r>
              <a:rPr lang="it-IT" i="1" dirty="0"/>
              <a:t>N.B. diminuisco il </a:t>
            </a:r>
            <a:r>
              <a:rPr lang="it-IT" i="1" dirty="0" err="1"/>
              <a:t>count</a:t>
            </a:r>
            <a:r>
              <a:rPr lang="it-IT" i="1" dirty="0"/>
              <a:t> perché ho iniziato a creare le sedie da sinistra dove le coordinate x sono negative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630EBB4-5C59-4147-94F0-B2C04147F41A}"/>
              </a:ext>
            </a:extLst>
          </p:cNvPr>
          <p:cNvCxnSpPr>
            <a:cxnSpLocks/>
          </p:cNvCxnSpPr>
          <p:nvPr/>
        </p:nvCxnSpPr>
        <p:spPr>
          <a:xfrm flipH="1">
            <a:off x="1736651" y="1368056"/>
            <a:ext cx="836428" cy="18358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F3BC047-7530-4392-99F2-0DA2B7E3B8E3}"/>
              </a:ext>
            </a:extLst>
          </p:cNvPr>
          <p:cNvCxnSpPr/>
          <p:nvPr/>
        </p:nvCxnSpPr>
        <p:spPr>
          <a:xfrm flipH="1">
            <a:off x="1956391" y="1368056"/>
            <a:ext cx="2169042" cy="20130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3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2686948" y="751798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Adesso bisognava creare le diverse fila di sedie, ognuna di queste non doveva superare la profondità della stanza e dovevano avere uno spazio tra di loro (creato con </a:t>
            </a:r>
            <a:r>
              <a:rPr lang="it-IT" b="1" dirty="0" err="1">
                <a:solidFill>
                  <a:srgbClr val="0070C0"/>
                </a:solidFill>
              </a:rPr>
              <a:t>Rowchair</a:t>
            </a:r>
            <a:r>
              <a:rPr lang="it-IT" b="1" dirty="0">
                <a:solidFill>
                  <a:srgbClr val="0070C0"/>
                </a:solidFill>
              </a:rPr>
              <a:t> + 3</a:t>
            </a:r>
            <a:r>
              <a:rPr lang="it-IT" dirty="0">
                <a:solidFill>
                  <a:srgbClr val="FFFFFF"/>
                </a:solidFill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tutto è stato creato con due cicli </a:t>
            </a:r>
            <a:r>
              <a:rPr lang="it-IT" b="1" dirty="0">
                <a:solidFill>
                  <a:srgbClr val="0070C0"/>
                </a:solidFill>
              </a:rPr>
              <a:t>for</a:t>
            </a:r>
            <a:r>
              <a:rPr lang="it-IT" dirty="0"/>
              <a:t> annidati, il primo per creare le diverse righe di sedie e il secondo per l’effettivo numero di sedie per ogni riga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FBEEAAA-7E77-41C0-9232-6745D28A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8" y="2442343"/>
            <a:ext cx="8573243" cy="1653683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1F238B7-8EBA-4D1A-B1F3-B9333231BD2D}"/>
              </a:ext>
            </a:extLst>
          </p:cNvPr>
          <p:cNvCxnSpPr>
            <a:stCxn id="297" idx="1"/>
          </p:cNvCxnSpPr>
          <p:nvPr/>
        </p:nvCxnSpPr>
        <p:spPr>
          <a:xfrm flipH="1">
            <a:off x="285378" y="1462048"/>
            <a:ext cx="240157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C11D130-7339-466B-AEFE-EF8F42559E85}"/>
              </a:ext>
            </a:extLst>
          </p:cNvPr>
          <p:cNvCxnSpPr>
            <a:cxnSpLocks/>
          </p:cNvCxnSpPr>
          <p:nvPr/>
        </p:nvCxnSpPr>
        <p:spPr>
          <a:xfrm flipH="1">
            <a:off x="285379" y="1462048"/>
            <a:ext cx="1" cy="25074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8E9B561-1CCC-4FF3-92FA-7DCA4B9D1A5E}"/>
              </a:ext>
            </a:extLst>
          </p:cNvPr>
          <p:cNvCxnSpPr>
            <a:cxnSpLocks/>
          </p:cNvCxnSpPr>
          <p:nvPr/>
        </p:nvCxnSpPr>
        <p:spPr>
          <a:xfrm>
            <a:off x="285378" y="3969489"/>
            <a:ext cx="33839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781DE4B7-ED2D-4150-B13E-366B3CE15DD8}"/>
              </a:ext>
            </a:extLst>
          </p:cNvPr>
          <p:cNvSpPr/>
          <p:nvPr/>
        </p:nvSpPr>
        <p:spPr>
          <a:xfrm>
            <a:off x="347330" y="2799907"/>
            <a:ext cx="3671734" cy="35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39ECF8A-3648-4893-AD9B-8A0EC5E40CD4}"/>
              </a:ext>
            </a:extLst>
          </p:cNvPr>
          <p:cNvCxnSpPr>
            <a:cxnSpLocks/>
          </p:cNvCxnSpPr>
          <p:nvPr/>
        </p:nvCxnSpPr>
        <p:spPr>
          <a:xfrm flipH="1">
            <a:off x="4019065" y="1665767"/>
            <a:ext cx="960285" cy="113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6903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633</Words>
  <Application>Microsoft Office PowerPoint</Application>
  <PresentationFormat>Presentazione su schermo (16:9)</PresentationFormat>
  <Paragraphs>43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Roboto Light</vt:lpstr>
      <vt:lpstr>Roboto Black</vt:lpstr>
      <vt:lpstr>Bree Serif</vt:lpstr>
      <vt:lpstr>Impact</vt:lpstr>
      <vt:lpstr>Arial</vt:lpstr>
      <vt:lpstr>Roboto Mono Thin</vt:lpstr>
      <vt:lpstr>WEB PROPOSAL</vt:lpstr>
      <vt:lpstr>Progetto Python Aula scolastica</vt:lpstr>
      <vt:lpstr>TABLE OF CONTENTS</vt:lpstr>
      <vt:lpstr>Motivazioni</vt:lpstr>
      <vt:lpstr>Problema</vt:lpstr>
      <vt:lpstr>Descrizione del progetto</vt:lpstr>
      <vt:lpstr>Vphyton </vt:lpstr>
      <vt:lpstr>Presentazione standard di PowerPoint</vt:lpstr>
      <vt:lpstr>Presentazione standard di PowerPoint</vt:lpstr>
      <vt:lpstr>Presentazione standard di PowerPoint</vt:lpstr>
      <vt:lpstr>Esempio di programma con grandezza della stanza 20 e lunghezza della stanza 20</vt:lpstr>
      <vt:lpstr>Esempio di programma con grandezza della stanza 20 e lunghezza della stanza 10</vt:lpstr>
      <vt:lpstr>Esempio di programma con grandezza della stanza 20 e lunghezza della stanza 15</vt:lpstr>
      <vt:lpstr>Presentazione standard di PowerPoint</vt:lpstr>
      <vt:lpstr>Modifica numero di sedie</vt:lpstr>
      <vt:lpstr>Esempio di programma con grandezza della stanza 30, lunghezza della stanza 20, altezza 10 e 5 sedie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Python – Aula scolastica</dc:title>
  <cp:lastModifiedBy>Marta Golotta</cp:lastModifiedBy>
  <cp:revision>25</cp:revision>
  <dcterms:modified xsi:type="dcterms:W3CDTF">2023-05-14T13:04:18Z</dcterms:modified>
</cp:coreProperties>
</file>