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4"/>
  </p:notesMasterIdLst>
  <p:sldIdLst>
    <p:sldId id="256" r:id="rId2"/>
    <p:sldId id="304" r:id="rId3"/>
    <p:sldId id="306" r:id="rId4"/>
    <p:sldId id="307" r:id="rId5"/>
    <p:sldId id="308" r:id="rId6"/>
    <p:sldId id="309" r:id="rId7"/>
    <p:sldId id="310" r:id="rId8"/>
    <p:sldId id="311" r:id="rId9"/>
    <p:sldId id="312" r:id="rId10"/>
    <p:sldId id="313" r:id="rId11"/>
    <p:sldId id="314" r:id="rId12"/>
    <p:sldId id="305" r:id="rId13"/>
  </p:sldIdLst>
  <p:sldSz cx="9144000" cy="5143500" type="screen16x9"/>
  <p:notesSz cx="6858000" cy="9144000"/>
  <p:embeddedFontLst>
    <p:embeddedFont>
      <p:font typeface="Quicksand" charset="-70"/>
      <p:regular r:id="rId15"/>
      <p:bold r:id="rId16"/>
    </p:embeddedFont>
    <p:embeddedFont>
      <p:font typeface="Mulish" charset="-7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77C9A3CE-66DD-463F-B7C9-F35D3BEBF902}">
  <a:tblStyle styleId="{77C9A3CE-66DD-463F-B7C9-F35D3BEBF90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94660"/>
  </p:normalViewPr>
  <p:slideViewPr>
    <p:cSldViewPr>
      <p:cViewPr>
        <p:scale>
          <a:sx n="100" d="100"/>
          <a:sy n="100" d="100"/>
        </p:scale>
        <p:origin x="-1046" y="-259"/>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609200" y="1424875"/>
            <a:ext cx="5925600" cy="2079300"/>
          </a:xfrm>
          <a:prstGeom prst="rect">
            <a:avLst/>
          </a:prstGeom>
          <a:noFill/>
        </p:spPr>
        <p:txBody>
          <a:bodyPr spcFirstLastPara="1" wrap="square" lIns="91425" tIns="91425" rIns="91425" bIns="91425" anchor="ctr" anchorCtr="0">
            <a:noAutofit/>
          </a:bodyPr>
          <a:lstStyle>
            <a:lvl1pPr lvl="0" algn="ctr">
              <a:lnSpc>
                <a:spcPct val="115000"/>
              </a:lnSpc>
              <a:spcBef>
                <a:spcPts val="0"/>
              </a:spcBef>
              <a:spcAft>
                <a:spcPts val="0"/>
              </a:spcAft>
              <a:buSzPts val="5200"/>
              <a:buNone/>
              <a:defRPr sz="72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609200" y="3573775"/>
            <a:ext cx="59427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sz="1600"/>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 name="Google Shape;28;p4"/>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9" name="Google Shape;29;p4"/>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 name="Google Shape;30;p4"/>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31" name="Google Shape;31;p4"/>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32" name="Google Shape;32;p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cxnSp>
        <p:nvCxnSpPr>
          <p:cNvPr id="33" name="Google Shape;33;p4"/>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34" name="Google Shape;34;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 name="Google Shape;35;p4"/>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Clr>
                <a:schemeClr val="dk2"/>
              </a:buClr>
              <a:buSzPts val="800"/>
              <a:buFont typeface="Nunito Light"/>
              <a:buChar char="●"/>
              <a:defRPr/>
            </a:lvl1pPr>
            <a:lvl2pPr marL="914400" lvl="1" indent="-304800" rtl="0">
              <a:spcBef>
                <a:spcPts val="0"/>
              </a:spcBef>
              <a:spcAft>
                <a:spcPts val="0"/>
              </a:spcAft>
              <a:buSzPts val="1200"/>
              <a:buFont typeface="Nunito Light"/>
              <a:buChar char="○"/>
              <a:defRPr/>
            </a:lvl2pPr>
            <a:lvl3pPr marL="1371600" lvl="2" indent="-304800" rtl="0">
              <a:lnSpc>
                <a:spcPct val="115000"/>
              </a:lnSpc>
              <a:spcBef>
                <a:spcPts val="0"/>
              </a:spcBef>
              <a:spcAft>
                <a:spcPts val="0"/>
              </a:spcAft>
              <a:buClr>
                <a:srgbClr val="FFC800"/>
              </a:buClr>
              <a:buSzPts val="1200"/>
              <a:buFont typeface="Nunito Light"/>
              <a:buChar char="■"/>
              <a:defRPr/>
            </a:lvl3pPr>
            <a:lvl4pPr marL="1828800" lvl="3" indent="-304800" rtl="0">
              <a:lnSpc>
                <a:spcPct val="115000"/>
              </a:lnSpc>
              <a:spcBef>
                <a:spcPts val="1600"/>
              </a:spcBef>
              <a:spcAft>
                <a:spcPts val="0"/>
              </a:spcAft>
              <a:buClr>
                <a:srgbClr val="FFC800"/>
              </a:buClr>
              <a:buSzPts val="1200"/>
              <a:buFont typeface="Nunito Light"/>
              <a:buChar char="●"/>
              <a:defRPr/>
            </a:lvl4pPr>
            <a:lvl5pPr marL="2286000" lvl="4" indent="-304800" rtl="0">
              <a:lnSpc>
                <a:spcPct val="115000"/>
              </a:lnSpc>
              <a:spcBef>
                <a:spcPts val="1600"/>
              </a:spcBef>
              <a:spcAft>
                <a:spcPts val="0"/>
              </a:spcAft>
              <a:buClr>
                <a:srgbClr val="434343"/>
              </a:buClr>
              <a:buSzPts val="1200"/>
              <a:buFont typeface="Nunito Light"/>
              <a:buChar char="○"/>
              <a:defRPr/>
            </a:lvl5pPr>
            <a:lvl6pPr marL="2743200" lvl="5" indent="-304800" rtl="0">
              <a:lnSpc>
                <a:spcPct val="115000"/>
              </a:lnSpc>
              <a:spcBef>
                <a:spcPts val="1600"/>
              </a:spcBef>
              <a:spcAft>
                <a:spcPts val="0"/>
              </a:spcAft>
              <a:buClr>
                <a:srgbClr val="434343"/>
              </a:buClr>
              <a:buSzPts val="1200"/>
              <a:buFont typeface="Nunito Light"/>
              <a:buChar char="■"/>
              <a:defRPr/>
            </a:lvl6pPr>
            <a:lvl7pPr marL="3200400" lvl="6" indent="-304800" rtl="0">
              <a:lnSpc>
                <a:spcPct val="115000"/>
              </a:lnSpc>
              <a:spcBef>
                <a:spcPts val="1600"/>
              </a:spcBef>
              <a:spcAft>
                <a:spcPts val="0"/>
              </a:spcAft>
              <a:buClr>
                <a:srgbClr val="434343"/>
              </a:buClr>
              <a:buSzPts val="1200"/>
              <a:buFont typeface="Nunito Light"/>
              <a:buChar char="●"/>
              <a:defRPr/>
            </a:lvl7pPr>
            <a:lvl8pPr marL="3657600" lvl="7" indent="-304800" rtl="0">
              <a:lnSpc>
                <a:spcPct val="115000"/>
              </a:lnSpc>
              <a:spcBef>
                <a:spcPts val="1600"/>
              </a:spcBef>
              <a:spcAft>
                <a:spcPts val="0"/>
              </a:spcAft>
              <a:buClr>
                <a:srgbClr val="434343"/>
              </a:buClr>
              <a:buSzPts val="1200"/>
              <a:buFont typeface="Nunito Light"/>
              <a:buChar char="○"/>
              <a:defRPr/>
            </a:lvl8pPr>
            <a:lvl9pPr marL="4114800" lvl="8" indent="-304800" rtl="0">
              <a:lnSpc>
                <a:spcPct val="115000"/>
              </a:lnSpc>
              <a:spcBef>
                <a:spcPts val="1600"/>
              </a:spcBef>
              <a:spcAft>
                <a:spcPts val="1600"/>
              </a:spcAft>
              <a:buClr>
                <a:srgbClr val="434343"/>
              </a:buClr>
              <a:buSzPts val="12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720000" y="1413525"/>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9" name="Google Shape;79;p9"/>
          <p:cNvSpPr txBox="1">
            <a:spLocks noGrp="1"/>
          </p:cNvSpPr>
          <p:nvPr>
            <p:ph type="subTitle" idx="1"/>
          </p:nvPr>
        </p:nvSpPr>
        <p:spPr>
          <a:xfrm>
            <a:off x="720000" y="3508800"/>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0" name="Google Shape;80;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59"/>
        <p:cNvGrpSpPr/>
        <p:nvPr/>
      </p:nvGrpSpPr>
      <p:grpSpPr>
        <a:xfrm>
          <a:off x="0" y="0"/>
          <a:ext cx="0" cy="0"/>
          <a:chOff x="0" y="0"/>
          <a:chExt cx="0" cy="0"/>
        </a:xfrm>
      </p:grpSpPr>
      <p:sp>
        <p:nvSpPr>
          <p:cNvPr id="260" name="Google Shape;260;p24"/>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262" name="Google Shape;262;p24"/>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63" name="Google Shape;263;p24"/>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 name="Google Shape;264;p24"/>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65" name="Google Shape;265;p24"/>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266" name="Google Shape;266;p24"/>
          <p:cNvSpPr txBox="1">
            <a:spLocks noGrp="1"/>
          </p:cNvSpPr>
          <p:nvPr>
            <p:ph type="sldNum" idx="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lt1"/>
                </a:solidFill>
              </a:defRPr>
            </a:lvl1pPr>
            <a:lvl2pPr lvl="1" algn="ctr" rtl="0">
              <a:buNone/>
              <a:defRPr>
                <a:solidFill>
                  <a:schemeClr val="lt1"/>
                </a:solidFill>
              </a:defRPr>
            </a:lvl2pPr>
            <a:lvl3pPr lvl="2" algn="ctr" rtl="0">
              <a:buNone/>
              <a:defRPr>
                <a:solidFill>
                  <a:schemeClr val="lt1"/>
                </a:solidFill>
              </a:defRPr>
            </a:lvl3pPr>
            <a:lvl4pPr lvl="3" algn="ctr" rtl="0">
              <a:buNone/>
              <a:defRPr>
                <a:solidFill>
                  <a:schemeClr val="lt1"/>
                </a:solidFill>
              </a:defRPr>
            </a:lvl4pPr>
            <a:lvl5pPr lvl="4" algn="ctr" rtl="0">
              <a:buNone/>
              <a:defRPr>
                <a:solidFill>
                  <a:schemeClr val="lt1"/>
                </a:solidFill>
              </a:defRPr>
            </a:lvl5pPr>
            <a:lvl6pPr lvl="5" algn="ctr" rtl="0">
              <a:buNone/>
              <a:defRPr>
                <a:solidFill>
                  <a:schemeClr val="lt1"/>
                </a:solidFill>
              </a:defRPr>
            </a:lvl6pPr>
            <a:lvl7pPr lvl="6" algn="ctr" rtl="0">
              <a:buNone/>
              <a:defRPr>
                <a:solidFill>
                  <a:schemeClr val="lt1"/>
                </a:solidFill>
              </a:defRPr>
            </a:lvl7pPr>
            <a:lvl8pPr lvl="7" algn="ctr" rtl="0">
              <a:buNone/>
              <a:defRPr>
                <a:solidFill>
                  <a:schemeClr val="lt1"/>
                </a:solidFill>
              </a:defRPr>
            </a:lvl8pPr>
            <a:lvl9pPr lvl="8" algn="ctr" rtl="0">
              <a:buNone/>
              <a:defRPr>
                <a:solidFill>
                  <a:schemeClr val="lt1"/>
                </a:solidFil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cxnSp>
        <p:nvCxnSpPr>
          <p:cNvPr id="267" name="Google Shape;267;p24"/>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68"/>
        <p:cNvGrpSpPr/>
        <p:nvPr/>
      </p:nvGrpSpPr>
      <p:grpSpPr>
        <a:xfrm>
          <a:off x="0" y="0"/>
          <a:ext cx="0" cy="0"/>
          <a:chOff x="0" y="0"/>
          <a:chExt cx="0" cy="0"/>
        </a:xfrm>
      </p:grpSpPr>
      <p:sp>
        <p:nvSpPr>
          <p:cNvPr id="269" name="Google Shape;269;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270" name="Google Shape;270;p25"/>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 name="Google Shape;271;p25"/>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72" name="Google Shape;272;p25"/>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3" name="Google Shape;273;p25"/>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74" name="Google Shape;274;p25"/>
          <p:cNvCxnSpPr/>
          <p:nvPr/>
        </p:nvCxnSpPr>
        <p:spPr>
          <a:xfrm rot="10800000" flipH="1">
            <a:off x="347659" y="4749851"/>
            <a:ext cx="8448600" cy="330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1pPr>
            <a:lvl2pPr lvl="1"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2pPr>
            <a:lvl3pPr lvl="2"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3pPr>
            <a:lvl4pPr lvl="3"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4pPr>
            <a:lvl5pPr lvl="4"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5pPr>
            <a:lvl6pPr lvl="5"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6pPr>
            <a:lvl7pPr lvl="6"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7pPr>
            <a:lvl8pPr lvl="7"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8pPr>
            <a:lvl9pPr lvl="8"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marL="914400" lvl="1"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2pPr>
            <a:lvl3pPr marL="1371600" lvl="2"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3pPr>
            <a:lvl4pPr marL="1828800" lvl="3"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4pPr>
            <a:lvl5pPr marL="2286000" lvl="4"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5pPr>
            <a:lvl6pPr marL="2743200" lvl="5"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6pPr>
            <a:lvl7pPr marL="3200400" lvl="6"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7pPr>
            <a:lvl8pPr marL="3657600" lvl="7"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8pPr>
            <a:lvl9pPr marL="4114800" lvl="8" indent="-317500">
              <a:lnSpc>
                <a:spcPct val="115000"/>
              </a:lnSpc>
              <a:spcBef>
                <a:spcPts val="1600"/>
              </a:spcBef>
              <a:spcAft>
                <a:spcPts val="1600"/>
              </a:spcAft>
              <a:buClr>
                <a:schemeClr val="dk1"/>
              </a:buClr>
              <a:buSzPts val="1400"/>
              <a:buFont typeface="Mulish"/>
              <a:buChar char="■"/>
              <a:defRPr>
                <a:solidFill>
                  <a:schemeClr val="dk1"/>
                </a:solidFill>
                <a:latin typeface="Mulish"/>
                <a:ea typeface="Mulish"/>
                <a:cs typeface="Mulish"/>
                <a:sym typeface="Mulish"/>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Mulish"/>
                <a:ea typeface="Mulish"/>
                <a:cs typeface="Mulish"/>
                <a:sym typeface="Mulish"/>
              </a:defRPr>
            </a:lvl1pPr>
            <a:lvl2pPr lvl="1" algn="r">
              <a:buNone/>
              <a:defRPr sz="1300">
                <a:solidFill>
                  <a:schemeClr val="dk1"/>
                </a:solidFill>
                <a:latin typeface="Mulish"/>
                <a:ea typeface="Mulish"/>
                <a:cs typeface="Mulish"/>
                <a:sym typeface="Mulish"/>
              </a:defRPr>
            </a:lvl2pPr>
            <a:lvl3pPr lvl="2" algn="r">
              <a:buNone/>
              <a:defRPr sz="1300">
                <a:solidFill>
                  <a:schemeClr val="dk1"/>
                </a:solidFill>
                <a:latin typeface="Mulish"/>
                <a:ea typeface="Mulish"/>
                <a:cs typeface="Mulish"/>
                <a:sym typeface="Mulish"/>
              </a:defRPr>
            </a:lvl3pPr>
            <a:lvl4pPr lvl="3" algn="r">
              <a:buNone/>
              <a:defRPr sz="1300">
                <a:solidFill>
                  <a:schemeClr val="dk1"/>
                </a:solidFill>
                <a:latin typeface="Mulish"/>
                <a:ea typeface="Mulish"/>
                <a:cs typeface="Mulish"/>
                <a:sym typeface="Mulish"/>
              </a:defRPr>
            </a:lvl4pPr>
            <a:lvl5pPr lvl="4" algn="r">
              <a:buNone/>
              <a:defRPr sz="1300">
                <a:solidFill>
                  <a:schemeClr val="dk1"/>
                </a:solidFill>
                <a:latin typeface="Mulish"/>
                <a:ea typeface="Mulish"/>
                <a:cs typeface="Mulish"/>
                <a:sym typeface="Mulish"/>
              </a:defRPr>
            </a:lvl5pPr>
            <a:lvl6pPr lvl="5" algn="r">
              <a:buNone/>
              <a:defRPr sz="1300">
                <a:solidFill>
                  <a:schemeClr val="dk1"/>
                </a:solidFill>
                <a:latin typeface="Mulish"/>
                <a:ea typeface="Mulish"/>
                <a:cs typeface="Mulish"/>
                <a:sym typeface="Mulish"/>
              </a:defRPr>
            </a:lvl6pPr>
            <a:lvl7pPr lvl="6" algn="r">
              <a:buNone/>
              <a:defRPr sz="1300">
                <a:solidFill>
                  <a:schemeClr val="dk1"/>
                </a:solidFill>
                <a:latin typeface="Mulish"/>
                <a:ea typeface="Mulish"/>
                <a:cs typeface="Mulish"/>
                <a:sym typeface="Mulish"/>
              </a:defRPr>
            </a:lvl7pPr>
            <a:lvl8pPr lvl="7" algn="r">
              <a:buNone/>
              <a:defRPr sz="1300">
                <a:solidFill>
                  <a:schemeClr val="dk1"/>
                </a:solidFill>
                <a:latin typeface="Mulish"/>
                <a:ea typeface="Mulish"/>
                <a:cs typeface="Mulish"/>
                <a:sym typeface="Mulish"/>
              </a:defRPr>
            </a:lvl8pPr>
            <a:lvl9pPr lvl="8" algn="r">
              <a:buNone/>
              <a:defRPr sz="1300">
                <a:solidFill>
                  <a:schemeClr val="dk1"/>
                </a:solidFill>
                <a:latin typeface="Mulish"/>
                <a:ea typeface="Mulish"/>
                <a:cs typeface="Mulish"/>
                <a:sym typeface="Mulish"/>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70" r:id="rId5"/>
    <p:sldLayoutId id="2147483671"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oogle.com/url?sa=i&amp;url=https://stock.adobe.com/search/images?k=cartoon+school+kids&amp;psig=AOvVaw03bIUZgzyaiSr5dFXSPp45&amp;ust=1746116134494000&amp;source=images&amp;cd=vfe&amp;opi=89978449&amp;ved=0CBQQjRxqFwoTCMDp-NKTgI0DFQAAAAAdAAAAABAE" TargetMode="External"/><Relationship Id="rId2" Type="http://schemas.openxmlformats.org/officeDocument/2006/relationships/hyperlink" Target="https://www.google.com/url?sa=i&amp;url=https://stock.adobe.com/search/images?k=lost+cartoon&amp;psig=AOvVaw1vTrc572CCLjQtbl7efhMt&amp;ust=1746116198978000&amp;source=images&amp;cd=vfe&amp;opi=89978449&amp;ved=0CBQQjRxqFwoTCNjPkvaTgI0DFQAAAAAdAAAAABAJ" TargetMode="External"/><Relationship Id="rId1" Type="http://schemas.openxmlformats.org/officeDocument/2006/relationships/slideLayout" Target="../slideLayouts/slideLayout2.xml"/><Relationship Id="rId5" Type="http://schemas.openxmlformats.org/officeDocument/2006/relationships/hyperlink" Target="https://www.google.com/url?sa=i&amp;url=https://openclipart.org/detail/234252/scripted-clock-animation&amp;psig=AOvVaw1zmJePwGaUI6BnqJEBOn3r&amp;ust=1746116515628000&amp;source=images&amp;cd=vfe&amp;opi=89978449&amp;ved=0CBQQjRxqFwoTCJjz3IeVgI0DFQAAAAAdAAAAABAo" TargetMode="External"/><Relationship Id="rId4" Type="http://schemas.openxmlformats.org/officeDocument/2006/relationships/hyperlink" Target="https://www.google.com/url?sa=i&amp;url=https://tumanishvili.com/profession-en/&amp;psig=AOvVaw27fFULpYt3_QHJWXBT1CfK&amp;ust=1746116454427000&amp;source=images&amp;cd=vfe&amp;opi=89978449&amp;ved=0CBQQjRxqFwoTCJjbwemUgI0DFQAAAAAdAAAAABA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4"/>
        <p:cNvGrpSpPr/>
        <p:nvPr/>
      </p:nvGrpSpPr>
      <p:grpSpPr>
        <a:xfrm>
          <a:off x="0" y="0"/>
          <a:ext cx="0" cy="0"/>
          <a:chOff x="0" y="0"/>
          <a:chExt cx="0" cy="0"/>
        </a:xfrm>
      </p:grpSpPr>
      <p:sp>
        <p:nvSpPr>
          <p:cNvPr id="285" name="Google Shape;285;p29"/>
          <p:cNvSpPr txBox="1">
            <a:spLocks noGrp="1"/>
          </p:cNvSpPr>
          <p:nvPr>
            <p:ph type="ctrTitle"/>
          </p:nvPr>
        </p:nvSpPr>
        <p:spPr>
          <a:xfrm>
            <a:off x="1763688" y="1424875"/>
            <a:ext cx="5616624" cy="20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lv-LV" sz="3600" b="1" dirty="0" smtClean="0"/>
              <a:t>Kāda ir Tava nākotnes profesija?</a:t>
            </a:r>
            <a:endParaRPr sz="2800" b="1" dirty="0">
              <a:solidFill>
                <a:schemeClr val="dk2"/>
              </a:solidFill>
            </a:endParaRPr>
          </a:p>
        </p:txBody>
      </p:sp>
      <p:sp>
        <p:nvSpPr>
          <p:cNvPr id="286" name="Google Shape;286;p29"/>
          <p:cNvSpPr txBox="1">
            <a:spLocks noGrp="1"/>
          </p:cNvSpPr>
          <p:nvPr>
            <p:ph type="subTitle" idx="1"/>
          </p:nvPr>
        </p:nvSpPr>
        <p:spPr>
          <a:xfrm>
            <a:off x="1609200" y="3573775"/>
            <a:ext cx="59427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lv-LV" dirty="0" smtClean="0"/>
              <a:t>Marta Luīze Kļaviņa</a:t>
            </a:r>
            <a:endParaRPr dirty="0"/>
          </a:p>
        </p:txBody>
      </p:sp>
      <p:cxnSp>
        <p:nvCxnSpPr>
          <p:cNvPr id="287" name="Google Shape;287;p29"/>
          <p:cNvCxnSpPr/>
          <p:nvPr/>
        </p:nvCxnSpPr>
        <p:spPr>
          <a:xfrm rot="10800000" flipH="1">
            <a:off x="1600600" y="2544888"/>
            <a:ext cx="5942700" cy="6600"/>
          </a:xfrm>
          <a:prstGeom prst="straightConnector1">
            <a:avLst/>
          </a:prstGeom>
          <a:noFill/>
          <a:ln w="19050" cap="flat" cmpd="sng">
            <a:solidFill>
              <a:schemeClr val="lt1"/>
            </a:solidFill>
            <a:prstDash val="solid"/>
            <a:round/>
            <a:headEnd type="oval" w="med" len="med"/>
            <a:tailEnd type="oval" w="med" len="med"/>
          </a:ln>
        </p:spPr>
      </p:cxnSp>
      <p:cxnSp>
        <p:nvCxnSpPr>
          <p:cNvPr id="288" name="Google Shape;288;p29"/>
          <p:cNvCxnSpPr/>
          <p:nvPr/>
        </p:nvCxnSpPr>
        <p:spPr>
          <a:xfrm rot="10800000" flipH="1">
            <a:off x="1600600" y="1348663"/>
            <a:ext cx="5942700" cy="6600"/>
          </a:xfrm>
          <a:prstGeom prst="straightConnector1">
            <a:avLst/>
          </a:prstGeom>
          <a:noFill/>
          <a:ln w="19050" cap="flat" cmpd="sng">
            <a:solidFill>
              <a:schemeClr val="lt1"/>
            </a:solidFill>
            <a:prstDash val="solid"/>
            <a:round/>
            <a:headEnd type="oval" w="med" len="med"/>
            <a:tailEnd type="oval" w="med" len="med"/>
          </a:ln>
        </p:spPr>
      </p:cxnSp>
      <p:sp>
        <p:nvSpPr>
          <p:cNvPr id="289" name="Google Shape;289;p29"/>
          <p:cNvSpPr/>
          <p:nvPr/>
        </p:nvSpPr>
        <p:spPr>
          <a:xfrm>
            <a:off x="1835696" y="1635646"/>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7020272" y="1707654"/>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dirty="0" smtClean="0"/>
              <a:t>Uzlabošanas iespējas</a:t>
            </a:r>
            <a:endParaRPr dirty="0"/>
          </a:p>
        </p:txBody>
      </p:sp>
      <p:sp>
        <p:nvSpPr>
          <p:cNvPr id="504" name="Google Shape;504;p44"/>
          <p:cNvSpPr txBox="1">
            <a:spLocks noGrp="1"/>
          </p:cNvSpPr>
          <p:nvPr>
            <p:ph type="body" idx="1"/>
          </p:nvPr>
        </p:nvSpPr>
        <p:spPr>
          <a:xfrm>
            <a:off x="720000" y="1215750"/>
            <a:ext cx="7812440" cy="3233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None/>
            </a:pPr>
            <a:endParaRPr lang="lv-LV" dirty="0" smtClean="0"/>
          </a:p>
          <a:p>
            <a:pPr marL="457200" lvl="0" indent="-317500" algn="l" rtl="0">
              <a:spcBef>
                <a:spcPts val="0"/>
              </a:spcBef>
              <a:spcAft>
                <a:spcPts val="0"/>
              </a:spcAft>
              <a:buSzPts val="1400"/>
              <a:buNone/>
            </a:pPr>
            <a:r>
              <a:rPr lang="lv-LV" dirty="0" smtClean="0"/>
              <a:t>Šai spēlei noteikti ir daudz un dažādas uzlabošanas iespējas, piemēram, vairāki, konkrētāki jautājumi un plašāks profesiju skaits (piemēram, zobārsts, skolotājs, programmētājs, ekonomists, u.c.), kas norādīs ne vien nozari, bet arī nozares atbilstošās, noteiktās profesijas.</a:t>
            </a:r>
          </a:p>
        </p:txBody>
      </p:sp>
      <p:sp>
        <p:nvSpPr>
          <p:cNvPr id="505" name="Google Shape;505;p4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10</a:t>
            </a:fld>
            <a:endParaRPr/>
          </a:p>
        </p:txBody>
      </p:sp>
      <p:pic>
        <p:nvPicPr>
          <p:cNvPr id="5" name="Attēls 4" descr="Profesijas.png"/>
          <p:cNvPicPr>
            <a:picLocks noChangeAspect="1"/>
          </p:cNvPicPr>
          <p:nvPr/>
        </p:nvPicPr>
        <p:blipFill>
          <a:blip r:embed="rId3"/>
          <a:stretch>
            <a:fillRect/>
          </a:stretch>
        </p:blipFill>
        <p:spPr>
          <a:xfrm>
            <a:off x="3203848" y="2643758"/>
            <a:ext cx="2808312" cy="17551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ida numura vietturis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11</a:t>
            </a:fld>
            <a:endParaRPr lang="en"/>
          </a:p>
        </p:txBody>
      </p:sp>
      <p:sp>
        <p:nvSpPr>
          <p:cNvPr id="3" name="Virsraksts 2"/>
          <p:cNvSpPr>
            <a:spLocks noGrp="1"/>
          </p:cNvSpPr>
          <p:nvPr>
            <p:ph type="title"/>
          </p:nvPr>
        </p:nvSpPr>
        <p:spPr/>
        <p:txBody>
          <a:bodyPr/>
          <a:lstStyle/>
          <a:p>
            <a:r>
              <a:rPr lang="lv-LV" dirty="0" smtClean="0"/>
              <a:t>Izmantotie materiāli</a:t>
            </a:r>
            <a:endParaRPr lang="lv-LV" dirty="0"/>
          </a:p>
        </p:txBody>
      </p:sp>
      <p:sp>
        <p:nvSpPr>
          <p:cNvPr id="4" name="Teksta vietturis 3"/>
          <p:cNvSpPr>
            <a:spLocks noGrp="1"/>
          </p:cNvSpPr>
          <p:nvPr>
            <p:ph type="body" idx="1"/>
          </p:nvPr>
        </p:nvSpPr>
        <p:spPr/>
        <p:txBody>
          <a:bodyPr/>
          <a:lstStyle/>
          <a:p>
            <a:pPr>
              <a:buNone/>
            </a:pPr>
            <a:r>
              <a:rPr lang="lv-LV" dirty="0" smtClean="0"/>
              <a:t>Attēli:</a:t>
            </a:r>
          </a:p>
          <a:p>
            <a:pPr>
              <a:buNone/>
            </a:pPr>
            <a:endParaRPr lang="lv-LV" dirty="0" smtClean="0"/>
          </a:p>
          <a:p>
            <a:pPr>
              <a:buClr>
                <a:schemeClr val="accent6">
                  <a:lumMod val="75000"/>
                </a:schemeClr>
              </a:buClr>
              <a:buSzPct val="150000"/>
              <a:buFont typeface="Arial" pitchFamily="34" charset="0"/>
              <a:buChar char="•"/>
            </a:pPr>
            <a:r>
              <a:rPr lang="lv-LV" sz="800" u="sng" dirty="0" smtClean="0">
                <a:solidFill>
                  <a:schemeClr val="accent6">
                    <a:lumMod val="75000"/>
                  </a:schemeClr>
                </a:solidFill>
                <a:hlinkClick r:id="rId2"/>
              </a:rPr>
              <a:t>https://www.google.com/url?sa=i&amp;url=https%3A%2F%2Fstock.adobe.com%2Fsearch%2Fimages%3Fk%3Dlost%2Bcartoon&amp;psig=AOvVaw1vTrc572CCLjQtbl7efhMt&amp;ust=1746116198978000&amp;source=images&amp;cd=vfe&amp;opi=89978449&amp;ved=0CBQQjRxqFwoTCNjPkvaTgI0DFQAAAAAdAAAAABAJ</a:t>
            </a:r>
            <a:endParaRPr lang="lv-LV" sz="800" u="sng" dirty="0" smtClean="0">
              <a:solidFill>
                <a:schemeClr val="accent6">
                  <a:lumMod val="75000"/>
                </a:schemeClr>
              </a:solidFill>
            </a:endParaRPr>
          </a:p>
          <a:p>
            <a:pPr>
              <a:buClr>
                <a:schemeClr val="accent6">
                  <a:lumMod val="75000"/>
                </a:schemeClr>
              </a:buClr>
              <a:buSzPct val="150000"/>
              <a:buFont typeface="Arial" pitchFamily="34" charset="0"/>
              <a:buChar char="•"/>
            </a:pPr>
            <a:r>
              <a:rPr lang="lv-LV" sz="800" u="sng" dirty="0" smtClean="0">
                <a:solidFill>
                  <a:schemeClr val="accent6">
                    <a:lumMod val="75000"/>
                  </a:schemeClr>
                </a:solidFill>
                <a:hlinkClick r:id="rId3"/>
              </a:rPr>
              <a:t>https://www.google.com/url?sa=i&amp;url=https%3A%2F%2Fstock.adobe.com%2Fsearch%2Fimages%3Fk%3Dcartoon%2Bschool%2Bkids&amp;psig=AOvVaw03bIUZgzyaiSr5dFXSPp45&amp;ust=1746116134494000&amp;source=images&amp;cd=vfe&amp;opi=89978449&amp;ved=0CBQQjRxqFwoTCMDp-NKTgI0DFQAAAAAdAAAAABAE</a:t>
            </a:r>
            <a:endParaRPr lang="lv-LV" sz="800" u="sng" dirty="0" smtClean="0">
              <a:solidFill>
                <a:schemeClr val="accent6">
                  <a:lumMod val="75000"/>
                </a:schemeClr>
              </a:solidFill>
            </a:endParaRPr>
          </a:p>
          <a:p>
            <a:pPr>
              <a:buClr>
                <a:schemeClr val="accent6">
                  <a:lumMod val="75000"/>
                </a:schemeClr>
              </a:buClr>
              <a:buSzPct val="150000"/>
              <a:buFont typeface="Arial" pitchFamily="34" charset="0"/>
              <a:buChar char="•"/>
            </a:pPr>
            <a:r>
              <a:rPr lang="lv-LV" sz="800" u="sng" dirty="0" smtClean="0">
                <a:solidFill>
                  <a:schemeClr val="accent6">
                    <a:lumMod val="75000"/>
                  </a:schemeClr>
                </a:solidFill>
              </a:rPr>
              <a:t>https://www.google.com/imgres?q=python&amp;imgurl=https%3A%2F%2Fupload.wikimedia.org%2Fwikipedia%2Fcommons%2Fthumb%2Fc%2Fc3%2FPython-logo-notext.svg%2F1200px-Python-logo-notext.svg.png&amp;imgrefurl=https%3A%2F%2Fen.wikipedia.org%2Fwiki%2FPython_(programming_language)&amp;docid=3wRBXLyvECcz0M&amp;tbnid=bJyp60iY51xrsM&amp;vet=12ahUKEwjD7K2xlICNAxVRHxAIHZLSJ3cQM3oECBYQAA..i&amp;w=1200&amp;h=1317&amp;hcb=2&amp;itg=1&amp;ved=2ahUKEwjD7K2xlICNAxVRHxAIHZLSJ3cQM3oECBYQAA</a:t>
            </a:r>
          </a:p>
          <a:p>
            <a:pPr>
              <a:buClr>
                <a:schemeClr val="accent6">
                  <a:lumMod val="75000"/>
                </a:schemeClr>
              </a:buClr>
              <a:buSzPct val="150000"/>
              <a:buFont typeface="Arial" pitchFamily="34" charset="0"/>
              <a:buChar char="•"/>
            </a:pPr>
            <a:r>
              <a:rPr lang="lv-LV" sz="800" u="sng" dirty="0" smtClean="0">
                <a:solidFill>
                  <a:schemeClr val="accent6">
                    <a:lumMod val="75000"/>
                  </a:schemeClr>
                </a:solidFill>
                <a:hlinkClick r:id="rId4"/>
              </a:rPr>
              <a:t>https://www.google.com/url?sa=i&amp;url=https%3A%2F%2Ftumanishvili.com%2Fprofession-en%2F&amp;psig=AOvVaw27fFULpYt3_QHJWXBT1CfK&amp;ust=1746116454427000&amp;source=images&amp;cd=vfe&amp;opi=89978449&amp;ved=0CBQQjRxqFwoTCJjbwemUgI0DFQAAAAAdAAAAABAE</a:t>
            </a:r>
            <a:endParaRPr lang="lv-LV" sz="800" u="sng" dirty="0" smtClean="0">
              <a:solidFill>
                <a:schemeClr val="accent6">
                  <a:lumMod val="75000"/>
                </a:schemeClr>
              </a:solidFill>
            </a:endParaRPr>
          </a:p>
          <a:p>
            <a:pPr>
              <a:buClr>
                <a:schemeClr val="accent6">
                  <a:lumMod val="75000"/>
                </a:schemeClr>
              </a:buClr>
              <a:buSzPct val="150000"/>
              <a:buFont typeface="Arial" pitchFamily="34" charset="0"/>
              <a:buChar char="•"/>
            </a:pPr>
            <a:r>
              <a:rPr lang="lv-LV" sz="800" u="sng" dirty="0" smtClean="0">
                <a:solidFill>
                  <a:schemeClr val="accent6">
                    <a:lumMod val="75000"/>
                  </a:schemeClr>
                </a:solidFill>
                <a:hlinkClick r:id="rId5"/>
              </a:rPr>
              <a:t>https://www.google.com/url?sa=i&amp;url=https%3A%2F%2Fopenclipart.org%2Fdetail%2F234252%2Fscripted-clock-animation&amp;psig=AOvVaw1zmJePwGaUI6BnqJEBOn3r&amp;ust=1746116515628000&amp;source=images&amp;cd=vfe&amp;opi=89978449&amp;ved=0CBQQjRxqFwoTCJjz3IeVgI0DFQAAAAAdAAAAABAo</a:t>
            </a:r>
            <a:endParaRPr lang="lv-LV" sz="800" u="sng" dirty="0" smtClean="0">
              <a:solidFill>
                <a:schemeClr val="accent6">
                  <a:lumMod val="75000"/>
                </a:schemeClr>
              </a:solidFill>
            </a:endParaRPr>
          </a:p>
          <a:p>
            <a:endParaRPr lang="lv-LV" sz="800" dirty="0" smtClean="0"/>
          </a:p>
          <a:p>
            <a:endParaRPr lang="lv-LV" sz="800" dirty="0" smtClean="0"/>
          </a:p>
          <a:p>
            <a:endParaRPr lang="lv-LV"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4" name="Google Shape;504;p44"/>
          <p:cNvSpPr txBox="1">
            <a:spLocks noGrp="1"/>
          </p:cNvSpPr>
          <p:nvPr>
            <p:ph type="body" idx="1"/>
          </p:nvPr>
        </p:nvSpPr>
        <p:spPr>
          <a:xfrm>
            <a:off x="683568" y="1347614"/>
            <a:ext cx="7704000" cy="1067968"/>
          </a:xfrm>
          <a:prstGeom prst="rect">
            <a:avLst/>
          </a:prstGeom>
        </p:spPr>
        <p:txBody>
          <a:bodyPr spcFirstLastPara="1" wrap="square" lIns="91425" tIns="91425" rIns="91425" bIns="91425" anchor="t" anchorCtr="0">
            <a:noAutofit/>
          </a:bodyPr>
          <a:lstStyle/>
          <a:p>
            <a:pPr marL="457200" lvl="0" indent="-317500" algn="ctr" rtl="0">
              <a:spcBef>
                <a:spcPts val="0"/>
              </a:spcBef>
              <a:spcAft>
                <a:spcPts val="0"/>
              </a:spcAft>
              <a:buSzPts val="1400"/>
              <a:buNone/>
            </a:pPr>
            <a:r>
              <a:rPr lang="lv-LV" sz="5000" dirty="0" smtClean="0"/>
              <a:t>Paldies par uzmanību!</a:t>
            </a:r>
            <a:endParaRPr sz="5000" dirty="0"/>
          </a:p>
        </p:txBody>
      </p:sp>
      <p:sp>
        <p:nvSpPr>
          <p:cNvPr id="505" name="Google Shape;505;p4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12</a:t>
            </a:fld>
            <a:endParaRPr/>
          </a:p>
        </p:txBody>
      </p:sp>
      <p:pic>
        <p:nvPicPr>
          <p:cNvPr id="5" name="Attēls 4" descr="Profesijas.png"/>
          <p:cNvPicPr>
            <a:picLocks noChangeAspect="1"/>
          </p:cNvPicPr>
          <p:nvPr/>
        </p:nvPicPr>
        <p:blipFill>
          <a:blip r:embed="rId3"/>
          <a:stretch>
            <a:fillRect/>
          </a:stretch>
        </p:blipFill>
        <p:spPr>
          <a:xfrm>
            <a:off x="3131840" y="2643758"/>
            <a:ext cx="2808312" cy="17551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dirty="0" smtClean="0"/>
              <a:t>Projekta ideja</a:t>
            </a:r>
            <a:endParaRPr dirty="0"/>
          </a:p>
        </p:txBody>
      </p:sp>
      <p:sp>
        <p:nvSpPr>
          <p:cNvPr id="504" name="Google Shape;504;p44"/>
          <p:cNvSpPr txBox="1">
            <a:spLocks noGrp="1"/>
          </p:cNvSpPr>
          <p:nvPr>
            <p:ph type="body" idx="1"/>
          </p:nvPr>
        </p:nvSpPr>
        <p:spPr>
          <a:xfrm>
            <a:off x="720000" y="1215750"/>
            <a:ext cx="7812440" cy="3233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None/>
            </a:pPr>
            <a:r>
              <a:rPr lang="lv-LV" dirty="0" smtClean="0"/>
              <a:t>Visi savas skolas gaitas beidzot saskaras ar jautājumu – Par ko Tu kļūsi nākotnē?</a:t>
            </a:r>
          </a:p>
          <a:p>
            <a:pPr marL="457200" lvl="0" indent="-317500" algn="l" rtl="0">
              <a:spcBef>
                <a:spcPts val="0"/>
              </a:spcBef>
              <a:spcAft>
                <a:spcPts val="0"/>
              </a:spcAft>
              <a:buSzPts val="1400"/>
              <a:buNone/>
            </a:pPr>
            <a:r>
              <a:rPr lang="lv-LV" dirty="0" smtClean="0"/>
              <a:t>Pēdējos vidusskolas gados skolēni šī jautājuma dēļ izjūt spiedienu.</a:t>
            </a:r>
          </a:p>
          <a:p>
            <a:pPr marL="457200" lvl="0" indent="-317500" algn="l" rtl="0">
              <a:spcBef>
                <a:spcPts val="0"/>
              </a:spcBef>
              <a:spcAft>
                <a:spcPts val="0"/>
              </a:spcAft>
              <a:buSzPts val="1400"/>
              <a:buNone/>
            </a:pPr>
            <a:r>
              <a:rPr lang="lv-LV" dirty="0" smtClean="0"/>
              <a:t>Ir svarīgi par nākotni runāt jau no agra vecuma, lai skolēni izvēlētos profesiju, kas ir piemērota, ņemot vērā gan prasmes, gan vēlmes, gan rakstura īpašības.</a:t>
            </a:r>
          </a:p>
          <a:p>
            <a:pPr marL="457200" lvl="0" indent="-317500" algn="l" rtl="0">
              <a:spcBef>
                <a:spcPts val="0"/>
              </a:spcBef>
              <a:spcAft>
                <a:spcPts val="0"/>
              </a:spcAft>
              <a:buSzPts val="1400"/>
              <a:buNone/>
            </a:pPr>
            <a:r>
              <a:rPr lang="lv-LV" dirty="0" smtClean="0"/>
              <a:t>Šī spēle ļauj pārliecināties par jau izvēlēto nozari un veicina padomāt par dažādiem jautājumiem, par kuriem skolēni, šo būtisko izvēli veicot, var arī neaizdomāties, kā arī pilnīgas neziņas gadījumā uzvirza uz vispiemērotāko nozari.</a:t>
            </a:r>
          </a:p>
          <a:p>
            <a:pPr marL="457200" lvl="0" indent="-317500" algn="l" rtl="0">
              <a:spcBef>
                <a:spcPts val="0"/>
              </a:spcBef>
              <a:spcAft>
                <a:spcPts val="0"/>
              </a:spcAft>
              <a:buSzPts val="1400"/>
              <a:buNone/>
            </a:pPr>
            <a:endParaRPr dirty="0"/>
          </a:p>
        </p:txBody>
      </p:sp>
      <p:sp>
        <p:nvSpPr>
          <p:cNvPr id="505" name="Google Shape;505;p4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a:t>
            </a:fld>
            <a:endParaRPr/>
          </a:p>
        </p:txBody>
      </p:sp>
      <p:pic>
        <p:nvPicPr>
          <p:cNvPr id="5" name="Attēls 4" descr="Profesijas.png"/>
          <p:cNvPicPr>
            <a:picLocks noChangeAspect="1"/>
          </p:cNvPicPr>
          <p:nvPr/>
        </p:nvPicPr>
        <p:blipFill>
          <a:blip r:embed="rId3"/>
          <a:stretch>
            <a:fillRect/>
          </a:stretch>
        </p:blipFill>
        <p:spPr>
          <a:xfrm>
            <a:off x="5940152" y="2859782"/>
            <a:ext cx="2808312" cy="17551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dirty="0" smtClean="0"/>
              <a:t>Mērķauditorija</a:t>
            </a:r>
            <a:endParaRPr dirty="0"/>
          </a:p>
        </p:txBody>
      </p:sp>
      <p:sp>
        <p:nvSpPr>
          <p:cNvPr id="504" name="Google Shape;504;p44"/>
          <p:cNvSpPr txBox="1">
            <a:spLocks noGrp="1"/>
          </p:cNvSpPr>
          <p:nvPr>
            <p:ph type="body" idx="1"/>
          </p:nvPr>
        </p:nvSpPr>
        <p:spPr>
          <a:xfrm>
            <a:off x="720000" y="1215750"/>
            <a:ext cx="7812440" cy="3233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None/>
            </a:pPr>
            <a:r>
              <a:rPr lang="lv-LV" dirty="0" smtClean="0"/>
              <a:t>Spēles mērķauditorija ir vecāko klašu skolēni (7. – 12.klase), jo šis ir tas vecums, kad rodas izpratne un prasmes jau kļūst skaidrākas, kā arī nākotnes plāni  - nozīmīgāki, jo sāk līdzināties patiesībai. Mazāko klašu skolēni var apsvērt dažādos jautājumus un, analizējot savas spējas, noteikt piemēroto nozari, taču vidusskolas skolēni to var izmantot, lai pārliecinātos, ka izvēlētā profesija atbilst visām iecerēm.</a:t>
            </a:r>
          </a:p>
        </p:txBody>
      </p:sp>
      <p:sp>
        <p:nvSpPr>
          <p:cNvPr id="505" name="Google Shape;505;p4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a:t>
            </a:fld>
            <a:endParaRPr/>
          </a:p>
        </p:txBody>
      </p:sp>
      <p:pic>
        <p:nvPicPr>
          <p:cNvPr id="6" name="Attēls 5" descr="360_F_223513626_9pnEmWn7I6bkuWqQxWCV5MlBpF2uUqOT.jpg"/>
          <p:cNvPicPr>
            <a:picLocks noChangeAspect="1"/>
          </p:cNvPicPr>
          <p:nvPr/>
        </p:nvPicPr>
        <p:blipFill>
          <a:blip r:embed="rId3"/>
          <a:stretch>
            <a:fillRect/>
          </a:stretch>
        </p:blipFill>
        <p:spPr>
          <a:xfrm>
            <a:off x="2483768" y="3219822"/>
            <a:ext cx="3919728" cy="10972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dirty="0" smtClean="0"/>
              <a:t>Lietderīgums</a:t>
            </a:r>
            <a:endParaRPr dirty="0"/>
          </a:p>
        </p:txBody>
      </p:sp>
      <p:sp>
        <p:nvSpPr>
          <p:cNvPr id="504" name="Google Shape;504;p44"/>
          <p:cNvSpPr txBox="1">
            <a:spLocks noGrp="1"/>
          </p:cNvSpPr>
          <p:nvPr>
            <p:ph type="body" idx="1"/>
          </p:nvPr>
        </p:nvSpPr>
        <p:spPr>
          <a:xfrm>
            <a:off x="720000" y="1215750"/>
            <a:ext cx="7812440" cy="3233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None/>
            </a:pPr>
            <a:r>
              <a:rPr lang="lv-LV" dirty="0" smtClean="0"/>
              <a:t>Šāda veida spēles ir ļoti noderīgas, jo jauniešiem, jau tā satraukuma pilnajā dzīvē, var sniegt miera sajūtu, skolēnam pārliecinoties, ka ir izdarīta pareizā izvēle nākotnes profesijas sakarā. Tā ir nepieciešama, jo katrs cilvēks savā dzīves laikā iziet cauri šai izvēlei, šādas spēles palīdz izvēli veikt un izvēlēties profesiju, kas atbilst katra paša kritērijiem.</a:t>
            </a:r>
          </a:p>
        </p:txBody>
      </p:sp>
      <p:sp>
        <p:nvSpPr>
          <p:cNvPr id="505" name="Google Shape;505;p4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a:t>
            </a:fld>
            <a:endParaRPr/>
          </a:p>
        </p:txBody>
      </p:sp>
      <p:pic>
        <p:nvPicPr>
          <p:cNvPr id="6" name="Attēls 5" descr="360_F_44876901_ssKTToyd373Cso19IEDcdMt4iHrKnLTW.jpg"/>
          <p:cNvPicPr>
            <a:picLocks noChangeAspect="1"/>
          </p:cNvPicPr>
          <p:nvPr/>
        </p:nvPicPr>
        <p:blipFill>
          <a:blip r:embed="rId3"/>
          <a:stretch>
            <a:fillRect/>
          </a:stretch>
        </p:blipFill>
        <p:spPr>
          <a:xfrm>
            <a:off x="3347864" y="2499742"/>
            <a:ext cx="2376264" cy="212271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ida numura vietturis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5</a:t>
            </a:fld>
            <a:endParaRPr lang="en"/>
          </a:p>
        </p:txBody>
      </p:sp>
      <p:sp>
        <p:nvSpPr>
          <p:cNvPr id="3" name="Virsraksts 2"/>
          <p:cNvSpPr>
            <a:spLocks noGrp="1"/>
          </p:cNvSpPr>
          <p:nvPr>
            <p:ph type="title"/>
          </p:nvPr>
        </p:nvSpPr>
        <p:spPr/>
        <p:txBody>
          <a:bodyPr/>
          <a:lstStyle/>
          <a:p>
            <a:r>
              <a:rPr lang="lv-LV" dirty="0" smtClean="0"/>
              <a:t>Izstrādes līdzekļi</a:t>
            </a:r>
            <a:endParaRPr lang="lv-LV" dirty="0"/>
          </a:p>
        </p:txBody>
      </p:sp>
      <p:sp>
        <p:nvSpPr>
          <p:cNvPr id="4" name="Teksta vietturis 3"/>
          <p:cNvSpPr>
            <a:spLocks noGrp="1"/>
          </p:cNvSpPr>
          <p:nvPr>
            <p:ph type="body" idx="1"/>
          </p:nvPr>
        </p:nvSpPr>
        <p:spPr/>
        <p:txBody>
          <a:bodyPr/>
          <a:lstStyle/>
          <a:p>
            <a:endParaRPr lang="lv-LV" dirty="0" smtClean="0"/>
          </a:p>
          <a:p>
            <a:endParaRPr lang="lv-LV" dirty="0" smtClean="0"/>
          </a:p>
          <a:p>
            <a:r>
              <a:rPr lang="lv-LV" dirty="0" smtClean="0"/>
              <a:t>Programmēšanas valoda – </a:t>
            </a:r>
            <a:r>
              <a:rPr lang="lv-LV" dirty="0" err="1" smtClean="0"/>
              <a:t>Python</a:t>
            </a:r>
            <a:endParaRPr lang="lv-LV" dirty="0" smtClean="0"/>
          </a:p>
          <a:p>
            <a:r>
              <a:rPr lang="lv-LV" dirty="0" smtClean="0"/>
              <a:t>Izstrādes vide – </a:t>
            </a:r>
            <a:r>
              <a:rPr lang="lv-LV" dirty="0" err="1" smtClean="0"/>
              <a:t>Visual</a:t>
            </a:r>
            <a:r>
              <a:rPr lang="lv-LV" dirty="0" smtClean="0"/>
              <a:t> Studio </a:t>
            </a:r>
            <a:r>
              <a:rPr lang="lv-LV" dirty="0" err="1" smtClean="0"/>
              <a:t>code</a:t>
            </a:r>
            <a:endParaRPr lang="lv-LV" dirty="0" smtClean="0"/>
          </a:p>
          <a:p>
            <a:r>
              <a:rPr lang="lv-LV" dirty="0" smtClean="0"/>
              <a:t>Attēlu ielādei un apstrādei – </a:t>
            </a:r>
            <a:r>
              <a:rPr lang="lv-LV" dirty="0" err="1" smtClean="0"/>
              <a:t>Pillow</a:t>
            </a:r>
            <a:r>
              <a:rPr lang="lv-LV" dirty="0" smtClean="0"/>
              <a:t> (PIL)</a:t>
            </a:r>
          </a:p>
          <a:p>
            <a:r>
              <a:rPr lang="lv-LV" dirty="0" smtClean="0"/>
              <a:t>Versiju kontrole – </a:t>
            </a:r>
            <a:r>
              <a:rPr lang="lv-LV" dirty="0" err="1" smtClean="0"/>
              <a:t>GitHub</a:t>
            </a:r>
            <a:endParaRPr lang="lv-LV" dirty="0" smtClean="0"/>
          </a:p>
          <a:p>
            <a:pPr>
              <a:buNone/>
            </a:pPr>
            <a:endParaRPr lang="lv-LV" dirty="0" smtClean="0"/>
          </a:p>
          <a:p>
            <a:endParaRPr lang="lv-LV" dirty="0" smtClean="0"/>
          </a:p>
          <a:p>
            <a:pPr>
              <a:buNone/>
            </a:pPr>
            <a:r>
              <a:rPr lang="lv-LV" dirty="0" smtClean="0"/>
              <a:t>Izmantoti tie pamata izstrādes līdzekļi, kas ir nepieciešami vienkāršām programmām un tika iekļauti mācību materiālā.</a:t>
            </a:r>
            <a:endParaRPr lang="lv-LV" dirty="0"/>
          </a:p>
        </p:txBody>
      </p:sp>
      <p:pic>
        <p:nvPicPr>
          <p:cNvPr id="5" name="Attēls 4" descr="Python-logo-notext.svg.png"/>
          <p:cNvPicPr>
            <a:picLocks noChangeAspect="1"/>
          </p:cNvPicPr>
          <p:nvPr/>
        </p:nvPicPr>
        <p:blipFill>
          <a:blip r:embed="rId2"/>
          <a:stretch>
            <a:fillRect/>
          </a:stretch>
        </p:blipFill>
        <p:spPr>
          <a:xfrm>
            <a:off x="6084168" y="1131590"/>
            <a:ext cx="1623200" cy="17814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dirty="0" smtClean="0"/>
              <a:t>Patērētais laiks</a:t>
            </a:r>
            <a:endParaRPr dirty="0"/>
          </a:p>
        </p:txBody>
      </p:sp>
      <p:sp>
        <p:nvSpPr>
          <p:cNvPr id="504" name="Google Shape;504;p44"/>
          <p:cNvSpPr txBox="1">
            <a:spLocks noGrp="1"/>
          </p:cNvSpPr>
          <p:nvPr>
            <p:ph type="body" idx="1"/>
          </p:nvPr>
        </p:nvSpPr>
        <p:spPr>
          <a:xfrm>
            <a:off x="720000" y="1215750"/>
            <a:ext cx="5220152" cy="3233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None/>
            </a:pPr>
            <a:r>
              <a:rPr lang="lv-LV" dirty="0" smtClean="0"/>
              <a:t>Šo projektu veidojot, sapratu, ka programmējot spēli, lielākā daļa laika aiziet tieši prasību izveidē un testēšanas procesā, nevis pašas programmas izveidē. Visvairāk laika noteikti aizņēma testēšanas, process, kuram sekoja pārējie teksta dokumenti, kas kopā veido spēli, taču programmas veidošana bija process, kas ilga vairāku dienu garumā, katru dienu programmu papildinot. Precīzi laiku neuzņēmu, taču tagad saprotu, kāpēc lielu, sarežģītu programmu izveide prasa vairākus speciālistus un ilgu darbu.</a:t>
            </a:r>
          </a:p>
        </p:txBody>
      </p:sp>
      <p:sp>
        <p:nvSpPr>
          <p:cNvPr id="505" name="Google Shape;505;p4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6</a:t>
            </a:fld>
            <a:endParaRPr/>
          </a:p>
        </p:txBody>
      </p:sp>
      <p:pic>
        <p:nvPicPr>
          <p:cNvPr id="7" name="Attēls 6" descr="234252.png"/>
          <p:cNvPicPr>
            <a:picLocks noChangeAspect="1"/>
          </p:cNvPicPr>
          <p:nvPr/>
        </p:nvPicPr>
        <p:blipFill>
          <a:blip r:embed="rId3"/>
          <a:stretch>
            <a:fillRect/>
          </a:stretch>
        </p:blipFill>
        <p:spPr>
          <a:xfrm>
            <a:off x="6156176" y="1707654"/>
            <a:ext cx="1995686" cy="199568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dirty="0" smtClean="0"/>
              <a:t>Projekta gaita</a:t>
            </a:r>
            <a:endParaRPr dirty="0"/>
          </a:p>
        </p:txBody>
      </p:sp>
      <p:sp>
        <p:nvSpPr>
          <p:cNvPr id="504" name="Google Shape;504;p44"/>
          <p:cNvSpPr txBox="1">
            <a:spLocks noGrp="1"/>
          </p:cNvSpPr>
          <p:nvPr>
            <p:ph type="body" idx="1"/>
          </p:nvPr>
        </p:nvSpPr>
        <p:spPr>
          <a:xfrm>
            <a:off x="720000" y="1215750"/>
            <a:ext cx="7812440" cy="3233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None/>
            </a:pPr>
            <a:r>
              <a:rPr lang="lv-LV" dirty="0" smtClean="0"/>
              <a:t>Izstrāde – tā notika pakāpeniski, pabeidzot vienu posmu, devos tālāk uz nākamo (ūdenskrituma modelis), secīgi kā mācību materiālā uzskaitīts, jo tas likās visvieglāk uztveramais veids un par cik spēle nav pārāk sarežģīta, no pašā sākuma bija skaidrs, ko es vēlos, lai tā īstenotu</a:t>
            </a:r>
          </a:p>
          <a:p>
            <a:pPr marL="457200" lvl="0" indent="-317500" algn="l" rtl="0">
              <a:spcBef>
                <a:spcPts val="0"/>
              </a:spcBef>
              <a:spcAft>
                <a:spcPts val="0"/>
              </a:spcAft>
              <a:buSzPts val="1400"/>
              <a:buNone/>
            </a:pPr>
            <a:endParaRPr lang="lv-LV" dirty="0" smtClean="0"/>
          </a:p>
          <a:p>
            <a:pPr marL="457200" lvl="0" indent="-317500" algn="l" rtl="0">
              <a:spcBef>
                <a:spcPts val="0"/>
              </a:spcBef>
              <a:spcAft>
                <a:spcPts val="0"/>
              </a:spcAft>
              <a:buSzPts val="1400"/>
              <a:buNone/>
            </a:pPr>
            <a:r>
              <a:rPr lang="lv-LV" dirty="0" smtClean="0"/>
              <a:t>Testēšana – pēc atbilstošas testpiemēru kopas izveidošanas, programma tika iztestēta (alfa testēšana), pēc atbilžu saņemšanas tika veikta beta testēšana (ar lietotāja rokasgrāmatu, pašu programmu un prasību specifikāciju)</a:t>
            </a:r>
          </a:p>
          <a:p>
            <a:pPr marL="457200" lvl="0" indent="-317500" algn="l" rtl="0">
              <a:spcBef>
                <a:spcPts val="0"/>
              </a:spcBef>
              <a:spcAft>
                <a:spcPts val="0"/>
              </a:spcAft>
              <a:buSzPts val="1400"/>
              <a:buNone/>
            </a:pPr>
            <a:endParaRPr lang="lv-LV" dirty="0" smtClean="0"/>
          </a:p>
          <a:p>
            <a:pPr marL="457200" lvl="0" indent="-317500" algn="l" rtl="0">
              <a:spcBef>
                <a:spcPts val="0"/>
              </a:spcBef>
              <a:spcAft>
                <a:spcPts val="0"/>
              </a:spcAft>
              <a:buSzPts val="1400"/>
              <a:buNone/>
            </a:pPr>
            <a:r>
              <a:rPr lang="lv-LV" dirty="0" smtClean="0"/>
              <a:t>Dokumentēšana – tā tika veikta visam paralēli, secīgi pierakstot darbības</a:t>
            </a:r>
          </a:p>
        </p:txBody>
      </p:sp>
      <p:sp>
        <p:nvSpPr>
          <p:cNvPr id="505" name="Google Shape;505;p4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dirty="0" smtClean="0"/>
              <a:t>Problēmas</a:t>
            </a:r>
            <a:endParaRPr dirty="0"/>
          </a:p>
        </p:txBody>
      </p:sp>
      <p:sp>
        <p:nvSpPr>
          <p:cNvPr id="504" name="Google Shape;504;p44"/>
          <p:cNvSpPr txBox="1">
            <a:spLocks noGrp="1"/>
          </p:cNvSpPr>
          <p:nvPr>
            <p:ph type="body" idx="1"/>
          </p:nvPr>
        </p:nvSpPr>
        <p:spPr>
          <a:xfrm>
            <a:off x="720000" y="1215750"/>
            <a:ext cx="7812440" cy="3233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None/>
            </a:pPr>
            <a:endParaRPr lang="lv-LV" dirty="0" smtClean="0"/>
          </a:p>
          <a:p>
            <a:pPr marL="457200" lvl="0" indent="-317500" algn="l" rtl="0">
              <a:spcBef>
                <a:spcPts val="0"/>
              </a:spcBef>
              <a:spcAft>
                <a:spcPts val="0"/>
              </a:spcAft>
              <a:buSzPts val="1400"/>
              <a:buNone/>
            </a:pPr>
            <a:r>
              <a:rPr lang="lv-LV" dirty="0" smtClean="0"/>
              <a:t>Projekta izstrādē neradās tik daudz problēmu, cik sākotnēji likās (nebija tādas, kas prasīja daudzas stundas ar neveiksmīgiem mēģinājumiem, lai tikai pēc tam sasniegtu nepieciešamo).</a:t>
            </a:r>
          </a:p>
          <a:p>
            <a:pPr lvl="0" indent="-317500">
              <a:buSzPts val="1400"/>
              <a:buNone/>
            </a:pPr>
            <a:endParaRPr lang="lv-LV" dirty="0" smtClean="0"/>
          </a:p>
          <a:p>
            <a:pPr lvl="0" indent="-317500">
              <a:buSzPts val="1400"/>
              <a:buNone/>
            </a:pPr>
            <a:r>
              <a:rPr lang="lv-LV" dirty="0" smtClean="0"/>
              <a:t>Protams, radās mazākas problēmas (pārsvarā programmas izstrādē, ar </a:t>
            </a:r>
            <a:r>
              <a:rPr lang="lv-LV" dirty="0" smtClean="0"/>
              <a:t>attēlu, tā izmēru, novietojumu). </a:t>
            </a:r>
            <a:r>
              <a:rPr lang="lv-LV" dirty="0" smtClean="0"/>
              <a:t>Arī </a:t>
            </a:r>
            <a:r>
              <a:rPr lang="lv-LV" dirty="0" err="1" smtClean="0"/>
              <a:t>GitHub</a:t>
            </a:r>
            <a:r>
              <a:rPr lang="lv-LV" dirty="0" smtClean="0"/>
              <a:t> no sākuma bija grūti izprast, taču citos posmos, pēc mācību materiālu apguves un mājasdarbu pildīšanas ideja bija skaidra, atlika tikai darīt un pabeigt, lai varētu iet uz priekšu (uzdevumi bija vairāk laikietilpīgi nevis sarežģīti un pilni ar problēmām</a:t>
            </a:r>
            <a:r>
              <a:rPr lang="lv-LV" dirty="0" smtClean="0"/>
              <a:t>).</a:t>
            </a:r>
          </a:p>
          <a:p>
            <a:pPr lvl="0" indent="-317500">
              <a:buSzPts val="1400"/>
              <a:buNone/>
            </a:pPr>
            <a:endParaRPr lang="lv-LV" dirty="0" smtClean="0"/>
          </a:p>
          <a:p>
            <a:pPr lvl="0" indent="-317500">
              <a:buSzPts val="1400"/>
              <a:buNone/>
            </a:pPr>
            <a:r>
              <a:rPr lang="lv-LV" dirty="0" smtClean="0"/>
              <a:t>Arī prasību specifikācijās tika manīta neprecizitāte, kas bija jāizskaidro.</a:t>
            </a:r>
          </a:p>
        </p:txBody>
      </p:sp>
      <p:sp>
        <p:nvSpPr>
          <p:cNvPr id="505" name="Google Shape;505;p4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dirty="0" smtClean="0"/>
              <a:t>Ieguvumi</a:t>
            </a:r>
            <a:endParaRPr dirty="0"/>
          </a:p>
        </p:txBody>
      </p:sp>
      <p:sp>
        <p:nvSpPr>
          <p:cNvPr id="504" name="Google Shape;504;p44"/>
          <p:cNvSpPr txBox="1">
            <a:spLocks noGrp="1"/>
          </p:cNvSpPr>
          <p:nvPr>
            <p:ph type="body" idx="1"/>
          </p:nvPr>
        </p:nvSpPr>
        <p:spPr>
          <a:xfrm>
            <a:off x="720000" y="1215750"/>
            <a:ext cx="7812440" cy="3233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None/>
            </a:pPr>
            <a:r>
              <a:rPr lang="lv-LV" dirty="0" smtClean="0"/>
              <a:t>Šī konkrētā programma ļāva man vēlreiz pārliecināties par manu profesijas izvēli, bet programmēšanas modulis ļāva man ieskatīties programmas izveides aizkulisēs.</a:t>
            </a:r>
          </a:p>
          <a:p>
            <a:pPr marL="457200" lvl="0" indent="-317500" algn="l" rtl="0">
              <a:spcBef>
                <a:spcPts val="0"/>
              </a:spcBef>
              <a:spcAft>
                <a:spcPts val="0"/>
              </a:spcAft>
              <a:buSzPts val="1400"/>
              <a:buNone/>
            </a:pPr>
            <a:endParaRPr lang="lv-LV" dirty="0" smtClean="0"/>
          </a:p>
          <a:p>
            <a:pPr marL="457200" lvl="0" indent="-317500" algn="l" rtl="0">
              <a:spcBef>
                <a:spcPts val="0"/>
              </a:spcBef>
              <a:spcAft>
                <a:spcPts val="0"/>
              </a:spcAft>
              <a:buSzPts val="1400"/>
              <a:buNone/>
            </a:pPr>
            <a:r>
              <a:rPr lang="lv-LV" dirty="0" smtClean="0"/>
              <a:t>Saprotu labāk par to, cik daudzveidīga un plaša ir projekta izveide</a:t>
            </a:r>
          </a:p>
          <a:p>
            <a:pPr marL="457200" lvl="0" indent="-317500" algn="l" rtl="0">
              <a:spcBef>
                <a:spcPts val="0"/>
              </a:spcBef>
              <a:spcAft>
                <a:spcPts val="0"/>
              </a:spcAft>
              <a:buSzPts val="1400"/>
              <a:buNone/>
            </a:pPr>
            <a:r>
              <a:rPr lang="lv-LV" dirty="0" smtClean="0"/>
              <a:t>.</a:t>
            </a:r>
          </a:p>
          <a:p>
            <a:pPr marL="457200" lvl="0" indent="-317500" algn="l" rtl="0">
              <a:spcBef>
                <a:spcPts val="0"/>
              </a:spcBef>
              <a:spcAft>
                <a:spcPts val="0"/>
              </a:spcAft>
              <a:buSzPts val="1400"/>
              <a:buNone/>
            </a:pPr>
            <a:r>
              <a:rPr lang="lv-LV" dirty="0" smtClean="0"/>
              <a:t>Šīs zināšanas man noteikti noderēs turpmāk, jo prasme izveidot funkcionālu programmu, kas atbilst vēlmēm, var tikt izmantota dažādi.</a:t>
            </a:r>
          </a:p>
          <a:p>
            <a:pPr marL="457200" lvl="0" indent="-317500" algn="l" rtl="0">
              <a:spcBef>
                <a:spcPts val="0"/>
              </a:spcBef>
              <a:spcAft>
                <a:spcPts val="0"/>
              </a:spcAft>
              <a:buSzPts val="1400"/>
              <a:buNone/>
            </a:pPr>
            <a:endParaRPr lang="lv-LV" dirty="0" smtClean="0"/>
          </a:p>
          <a:p>
            <a:pPr marL="457200" lvl="0" indent="-317500" algn="l" rtl="0">
              <a:spcBef>
                <a:spcPts val="0"/>
              </a:spcBef>
              <a:spcAft>
                <a:spcPts val="0"/>
              </a:spcAft>
              <a:buSzPts val="1400"/>
              <a:buNone/>
            </a:pPr>
            <a:r>
              <a:rPr lang="lv-LV" dirty="0" smtClean="0"/>
              <a:t>Arī nākotnē noteikti būs jādara kaut kas līdzīgs un pamata zināšanas jau man būs, nāks par labu.</a:t>
            </a:r>
          </a:p>
        </p:txBody>
      </p:sp>
      <p:sp>
        <p:nvSpPr>
          <p:cNvPr id="505" name="Google Shape;505;p4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9</a:t>
            </a:fld>
            <a:endParaRPr/>
          </a:p>
        </p:txBody>
      </p:sp>
    </p:spTree>
  </p:cSld>
  <p:clrMapOvr>
    <a:masterClrMapping/>
  </p:clrMapOvr>
</p:sld>
</file>

<file path=ppt/theme/theme1.xml><?xml version="1.0" encoding="utf-8"?>
<a:theme xmlns:a="http://schemas.openxmlformats.org/drawingml/2006/main" name="Elegant Bachelor Thesis by Slidesgo">
  <a:themeElements>
    <a:clrScheme name="Pielāgots 27">
      <a:dk1>
        <a:srgbClr val="233448"/>
      </a:dk1>
      <a:lt1>
        <a:srgbClr val="476991"/>
      </a:lt1>
      <a:dk2>
        <a:srgbClr val="FEFAC9"/>
      </a:dk2>
      <a:lt2>
        <a:srgbClr val="FEFAC9"/>
      </a:lt2>
      <a:accent1>
        <a:srgbClr val="FF0000"/>
      </a:accent1>
      <a:accent2>
        <a:srgbClr val="FF0000"/>
      </a:accent2>
      <a:accent3>
        <a:srgbClr val="FF0000"/>
      </a:accent3>
      <a:accent4>
        <a:srgbClr val="FF0000"/>
      </a:accent4>
      <a:accent5>
        <a:srgbClr val="FF0000"/>
      </a:accent5>
      <a:accent6>
        <a:srgbClr val="CCD8E6"/>
      </a:accent6>
      <a:hlink>
        <a:srgbClr val="83A0C2"/>
      </a:hlink>
      <a:folHlink>
        <a:srgbClr val="4769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738</Words>
  <Application>Microsoft Office PowerPoint</Application>
  <PresentationFormat>Slaidrāde ekrānā (16:9)</PresentationFormat>
  <Paragraphs>68</Paragraphs>
  <Slides>12</Slides>
  <Notes>10</Notes>
  <HiddenSlides>0</HiddenSlides>
  <MMClips>0</MMClips>
  <ScaleCrop>false</ScaleCrop>
  <HeadingPairs>
    <vt:vector size="6" baseType="variant">
      <vt:variant>
        <vt:lpstr>Lietotie fonti</vt:lpstr>
      </vt:variant>
      <vt:variant>
        <vt:i4>4</vt:i4>
      </vt:variant>
      <vt:variant>
        <vt:lpstr>Dizains</vt:lpstr>
      </vt:variant>
      <vt:variant>
        <vt:i4>1</vt:i4>
      </vt:variant>
      <vt:variant>
        <vt:lpstr>Slaidu virsraksti</vt:lpstr>
      </vt:variant>
      <vt:variant>
        <vt:i4>12</vt:i4>
      </vt:variant>
    </vt:vector>
  </HeadingPairs>
  <TitlesOfParts>
    <vt:vector size="17" baseType="lpstr">
      <vt:lpstr>Arial</vt:lpstr>
      <vt:lpstr>Quicksand</vt:lpstr>
      <vt:lpstr>Mulish</vt:lpstr>
      <vt:lpstr>Nunito Light</vt:lpstr>
      <vt:lpstr>Elegant Bachelor Thesis by Slidesgo</vt:lpstr>
      <vt:lpstr>Kāda ir Tava nākotnes profesija?</vt:lpstr>
      <vt:lpstr>Projekta ideja</vt:lpstr>
      <vt:lpstr>Mērķauditorija</vt:lpstr>
      <vt:lpstr>Lietderīgums</vt:lpstr>
      <vt:lpstr>Izstrādes līdzekļi</vt:lpstr>
      <vt:lpstr>Patērētais laiks</vt:lpstr>
      <vt:lpstr>Projekta gaita</vt:lpstr>
      <vt:lpstr>Problēmas</vt:lpstr>
      <vt:lpstr>Ieguvumi</vt:lpstr>
      <vt:lpstr>Uzlabošanas iespējas</vt:lpstr>
      <vt:lpstr>Izmantotie materiāli</vt:lpstr>
      <vt:lpstr>Slaids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Kāda ir Tava nākotnes profesija?</dc:title>
  <dc:creator>Juris</dc:creator>
  <cp:lastModifiedBy>Juris</cp:lastModifiedBy>
  <cp:revision>2</cp:revision>
  <dcterms:modified xsi:type="dcterms:W3CDTF">2025-05-01T08:51:46Z</dcterms:modified>
</cp:coreProperties>
</file>