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1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48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3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5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10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9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3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3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70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67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Sistemas de Detección de Intrusos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 Light"/>
              </a:rPr>
              <a:t>Marta ARENAS Martínez</a:t>
            </a:r>
          </a:p>
          <a:p>
            <a:r>
              <a:rPr lang="es-ES" dirty="0">
                <a:cs typeface="Calibri Light"/>
              </a:rPr>
              <a:t>PABLO REY PEDROSA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1814-171E-4BB1-A5DA-78E88205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3210"/>
          </a:xfrm>
        </p:spPr>
        <p:txBody>
          <a:bodyPr/>
          <a:lstStyle/>
          <a:p>
            <a:pPr algn="ctr"/>
            <a:r>
              <a:rPr lang="es-ES" b="1" dirty="0">
                <a:latin typeface="Calibri"/>
                <a:cs typeface="Calibri"/>
              </a:rPr>
              <a:t>Demo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A1465BE-7BDA-42E2-9FEA-B86719BB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7793" y="2941170"/>
            <a:ext cx="2857500" cy="1562100"/>
          </a:xfrm>
          <a:prstGeom prst="rect">
            <a:avLst/>
          </a:prstGeom>
        </p:spPr>
      </p:pic>
      <p:pic>
        <p:nvPicPr>
          <p:cNvPr id="8" name="Imagen 8" descr="Imagen que contiene bola de billar&#10;&#10;Descripción generada con confianza muy alta">
            <a:extLst>
              <a:ext uri="{FF2B5EF4-FFF2-40B4-BE49-F238E27FC236}">
                <a16:creationId xmlns:a16="http://schemas.microsoft.com/office/drawing/2014/main" id="{A333C66D-5B4A-405A-83A2-700727AD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36" y="2496192"/>
            <a:ext cx="3480618" cy="24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1814-171E-4BB1-A5DA-78E88205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3210"/>
          </a:xfrm>
        </p:spPr>
        <p:txBody>
          <a:bodyPr/>
          <a:lstStyle/>
          <a:p>
            <a:pPr algn="ctr"/>
            <a:r>
              <a:rPr lang="es-ES" b="1" dirty="0">
                <a:latin typeface="Calibri"/>
                <a:cs typeface="Calibri"/>
              </a:rPr>
              <a:t>Demo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57093249-2121-4526-BF5A-958A93B7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70" y="2322976"/>
            <a:ext cx="3515379" cy="2275563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3C88D19C-6A2E-4B8C-AB3D-4976C3DF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68" y="2391427"/>
            <a:ext cx="2409173" cy="2409173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2C31C96-5C9A-4806-8D1B-BC66F1979E94}"/>
              </a:ext>
            </a:extLst>
          </p:cNvPr>
          <p:cNvSpPr txBox="1">
            <a:spLocks/>
          </p:cNvSpPr>
          <p:nvPr/>
        </p:nvSpPr>
        <p:spPr>
          <a:xfrm>
            <a:off x="2903116" y="4945926"/>
            <a:ext cx="1791221" cy="5056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cs typeface="Calibri"/>
              </a:rPr>
              <a:t>70 HTTP ≤ 10 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5CE8F29-2059-4DCD-BC5B-92AAB25B9619}"/>
              </a:ext>
            </a:extLst>
          </p:cNvPr>
          <p:cNvSpPr txBox="1">
            <a:spLocks/>
          </p:cNvSpPr>
          <p:nvPr/>
        </p:nvSpPr>
        <p:spPr>
          <a:xfrm>
            <a:off x="8529389" y="4945923"/>
            <a:ext cx="1791221" cy="5056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cs typeface="Calibri"/>
              </a:rPr>
              <a:t>5 SSH ≤ 30 s</a:t>
            </a:r>
          </a:p>
        </p:txBody>
      </p:sp>
    </p:spTree>
    <p:extLst>
      <p:ext uri="{BB962C8B-B14F-4D97-AF65-F5344CB8AC3E}">
        <p14:creationId xmlns:p14="http://schemas.microsoft.com/office/powerpoint/2010/main" val="230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F5187D-5D02-448F-8CD9-31B80408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Calibri"/>
                <a:cs typeface="Calibri"/>
              </a:rPr>
              <a:t>¿Qué es un IDS?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7AC0F7-1694-4A17-9EBE-521BDE6C4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3810"/>
            <a:endParaRPr lang="es-ES" sz="2400" dirty="0">
              <a:solidFill>
                <a:srgbClr val="404040"/>
              </a:solidFill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32F5A28-37EC-4120-808C-58D3B5888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110317"/>
            <a:ext cx="493776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indent="3810" algn="just"/>
            <a:r>
              <a:rPr lang="es-ES" sz="2400" dirty="0">
                <a:cs typeface="Calibri"/>
              </a:rPr>
              <a:t>Programa que monitoriza la actividad de un sistema o una red en busca de intentos de </a:t>
            </a:r>
            <a:r>
              <a:rPr lang="es-ES" sz="2400" b="1" dirty="0">
                <a:cs typeface="Calibri"/>
              </a:rPr>
              <a:t>intrusión.</a:t>
            </a:r>
            <a:r>
              <a:rPr lang="es-ES" sz="2400" dirty="0">
                <a:cs typeface="Calibri"/>
              </a:rPr>
              <a:t> </a:t>
            </a:r>
            <a:endParaRPr lang="en-US" sz="2400" dirty="0">
              <a:cs typeface="Calibri"/>
            </a:endParaRPr>
          </a:p>
          <a:p>
            <a:pPr indent="3810" algn="just"/>
            <a:r>
              <a:rPr lang="es-ES" sz="2400" dirty="0">
                <a:cs typeface="Calibri"/>
              </a:rPr>
              <a:t>Una intrusión es cualquier </a:t>
            </a:r>
            <a:r>
              <a:rPr lang="es-ES" sz="2400" b="1" dirty="0">
                <a:cs typeface="Calibri"/>
              </a:rPr>
              <a:t>acción </a:t>
            </a:r>
            <a:r>
              <a:rPr lang="es-ES" sz="2400" dirty="0">
                <a:cs typeface="Calibri"/>
              </a:rPr>
              <a:t>que intente </a:t>
            </a:r>
            <a:r>
              <a:rPr lang="es-ES" sz="2400" b="1" dirty="0">
                <a:cs typeface="Calibri"/>
              </a:rPr>
              <a:t>comprometer </a:t>
            </a:r>
            <a:r>
              <a:rPr lang="es-ES" sz="2400" dirty="0">
                <a:cs typeface="Calibri"/>
              </a:rPr>
              <a:t>la </a:t>
            </a:r>
            <a:r>
              <a:rPr lang="es-ES" sz="2400" b="1" dirty="0">
                <a:cs typeface="Calibri"/>
              </a:rPr>
              <a:t>integridad</a:t>
            </a:r>
            <a:r>
              <a:rPr lang="es-ES" sz="2400" dirty="0">
                <a:cs typeface="Calibri"/>
              </a:rPr>
              <a:t>, </a:t>
            </a:r>
            <a:r>
              <a:rPr lang="es-ES" sz="2400" b="1" dirty="0">
                <a:cs typeface="Calibri"/>
              </a:rPr>
              <a:t>confidencialidad </a:t>
            </a:r>
            <a:r>
              <a:rPr lang="es-ES" sz="2400" dirty="0">
                <a:cs typeface="Calibri"/>
              </a:rPr>
              <a:t>o </a:t>
            </a:r>
            <a:r>
              <a:rPr lang="es-ES" sz="2400" b="1" dirty="0">
                <a:cs typeface="Calibri"/>
              </a:rPr>
              <a:t>disponibilidad </a:t>
            </a:r>
            <a:r>
              <a:rPr lang="es-ES" sz="2400" dirty="0">
                <a:cs typeface="Calibri"/>
              </a:rPr>
              <a:t>de un recurso.</a:t>
            </a:r>
            <a:endParaRPr lang="es-E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F1138910-02C6-4681-9310-00B55360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5" y="1986789"/>
            <a:ext cx="4722283" cy="2895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70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0AEFD-48E7-44E7-9F97-49967C3D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1926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Calibri"/>
                <a:cs typeface="Calibri"/>
              </a:rPr>
              <a:t>Características</a:t>
            </a:r>
            <a:endParaRPr lang="es-ES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656D7-D1E8-4830-B7BE-B08A1E96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6904"/>
            <a:ext cx="10058400" cy="451219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endParaRPr lang="es-E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ES" sz="3200" dirty="0">
                <a:cs typeface="Calibri"/>
              </a:rPr>
              <a:t>1. </a:t>
            </a:r>
            <a:r>
              <a:rPr lang="es-ES" sz="3200" strike="sngStrike" dirty="0">
                <a:cs typeface="Calibri"/>
              </a:rPr>
              <a:t>Supervisión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ES" sz="3200" dirty="0">
                <a:cs typeface="Calibri"/>
              </a:rPr>
              <a:t>2. Tolerancia a fallos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ES" sz="3200" dirty="0">
                <a:cs typeface="Calibri"/>
              </a:rPr>
              <a:t>3. Resistencia a perturbaciones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ES" sz="3200" dirty="0">
                <a:cs typeface="Calibri"/>
              </a:rPr>
              <a:t>4. Sobrecarga </a:t>
            </a:r>
            <a:r>
              <a:rPr lang="es-ES" sz="3200" b="1" dirty="0">
                <a:cs typeface="Calibri"/>
              </a:rPr>
              <a:t>↓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ES" sz="3200" dirty="0">
                <a:cs typeface="Calibri"/>
              </a:rPr>
              <a:t>5. Detectar desviaciones en el comportamiento estándar y hacer frente a cambios en él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ES" sz="3200" dirty="0">
                <a:cs typeface="Calibri"/>
              </a:rPr>
              <a:t>6. Adaptabilidad al sistema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s-ES" sz="3200" dirty="0">
                <a:cs typeface="Calibri"/>
              </a:rPr>
              <a:t>7. Ser difícil de engañar</a:t>
            </a:r>
          </a:p>
        </p:txBody>
      </p:sp>
    </p:spTree>
    <p:extLst>
      <p:ext uri="{BB962C8B-B14F-4D97-AF65-F5344CB8AC3E}">
        <p14:creationId xmlns:p14="http://schemas.microsoft.com/office/powerpoint/2010/main" val="96674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CE3A-15FB-4501-8734-56FE0FA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9609"/>
            <a:ext cx="3200400" cy="486834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>
                <a:latin typeface="Calibri"/>
                <a:cs typeface="Calibri"/>
              </a:rPr>
              <a:t>Motivación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F127147-54A4-4E61-B21D-7BA8355EB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18497"/>
            <a:ext cx="3200400" cy="18445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>
                <a:cs typeface="Calibri"/>
              </a:rPr>
              <a:t>Aumento del número de incidentes de ciberseguridad año tras año.</a:t>
            </a:r>
          </a:p>
          <a:p>
            <a:r>
              <a:rPr lang="es-ES" sz="1800" dirty="0">
                <a:cs typeface="Calibri"/>
              </a:rPr>
              <a:t>Solo en 2017 casi </a:t>
            </a:r>
            <a:r>
              <a:rPr lang="es-ES" sz="1800" b="1">
                <a:cs typeface="Calibri"/>
              </a:rPr>
              <a:t>160.000.</a:t>
            </a:r>
            <a:endParaRPr lang="es-ES" sz="1800" dirty="0">
              <a:cs typeface="Calibri"/>
            </a:endParaRPr>
          </a:p>
          <a:p>
            <a:r>
              <a:rPr lang="es-ES" sz="1800" dirty="0">
                <a:cs typeface="Calibri"/>
              </a:rPr>
              <a:t>El </a:t>
            </a:r>
            <a:r>
              <a:rPr lang="es-ES" sz="1800" b="1" dirty="0">
                <a:cs typeface="Calibri"/>
              </a:rPr>
              <a:t>93% </a:t>
            </a:r>
            <a:r>
              <a:rPr lang="es-ES" sz="1800" dirty="0">
                <a:cs typeface="Calibri"/>
              </a:rPr>
              <a:t>podrían haberse evitado.</a:t>
            </a:r>
            <a:endParaRPr lang="es-ES" sz="18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0BD3232-D431-46CF-B430-45D52FFB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933294"/>
            <a:ext cx="339090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46112DB-9352-42DA-837F-C39D8238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1082" y="1613112"/>
            <a:ext cx="5854700" cy="3367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0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CE3A-15FB-4501-8734-56FE0FA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cs typeface="Calibri Light"/>
              </a:rPr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CCA4A-BC5B-42B4-8137-811505C5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202311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s-ES" sz="3200" dirty="0">
                <a:cs typeface="Calibri"/>
              </a:rPr>
              <a:t>Aumento no solo en número sino también de gravedad.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s-ES" sz="3200" dirty="0">
                <a:cs typeface="Calibri"/>
              </a:rPr>
              <a:t>Ransomeware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s-ES" sz="3200" dirty="0">
                <a:cs typeface="Calibri"/>
              </a:rPr>
              <a:t>DDOS</a:t>
            </a:r>
          </a:p>
          <a:p>
            <a:endParaRPr lang="es-ES" sz="3200" dirty="0">
              <a:cs typeface="Calibri"/>
            </a:endParaRPr>
          </a:p>
        </p:txBody>
      </p:sp>
      <p:pic>
        <p:nvPicPr>
          <p:cNvPr id="4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FDDF65A-E3FD-491C-83AC-39D39EEDE5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47746" y="1898652"/>
            <a:ext cx="2805355" cy="288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AC2D739F-0709-401D-83FE-CF766246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1" y="2763941"/>
            <a:ext cx="2986618" cy="30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33D0F0EA-E620-4EC2-B34E-C784C20E4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15" y="4088644"/>
            <a:ext cx="3949700" cy="998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6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FC771-F54D-46F7-B6A8-3CE52D98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323"/>
          </a:xfrm>
        </p:spPr>
        <p:txBody>
          <a:bodyPr/>
          <a:lstStyle/>
          <a:p>
            <a:pPr algn="ctr"/>
            <a:r>
              <a:rPr lang="es-ES" b="1" dirty="0">
                <a:latin typeface="Calibri"/>
                <a:cs typeface="Calibri"/>
              </a:rPr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9139D-14D8-4F91-8E38-9AFDF0AD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sz="3200" dirty="0">
                <a:cs typeface="Calibri"/>
              </a:rPr>
              <a:t>Hay dos grandes grupos, y cada uno de ellos está a su vez dividido en otros dos:</a:t>
            </a:r>
          </a:p>
          <a:p>
            <a:pPr marL="514350" indent="-514350">
              <a:buAutoNum type="arabicPeriod"/>
            </a:pPr>
            <a:r>
              <a:rPr lang="es-ES" sz="3200" dirty="0">
                <a:cs typeface="Calibri"/>
              </a:rPr>
              <a:t>En función de qué sistemas vigilan:</a:t>
            </a:r>
          </a:p>
          <a:p>
            <a:pPr marL="749300" lvl="2">
              <a:buAutoNum type="alphaLcParenR"/>
            </a:pPr>
            <a:r>
              <a:rPr lang="es-ES" sz="2600" dirty="0">
                <a:solidFill>
                  <a:srgbClr val="404040"/>
                </a:solidFill>
                <a:cs typeface="Calibri"/>
              </a:rPr>
              <a:t> IDSes basados en red.</a:t>
            </a:r>
          </a:p>
          <a:p>
            <a:pPr marL="749300" lvl="2">
              <a:buAutoNum type="alphaLcParenR"/>
            </a:pPr>
            <a:r>
              <a:rPr lang="es-ES" sz="2600" dirty="0">
                <a:solidFill>
                  <a:srgbClr val="404040"/>
                </a:solidFill>
                <a:cs typeface="Calibri"/>
              </a:rPr>
              <a:t> IDSes basados en host.</a:t>
            </a:r>
          </a:p>
          <a:p>
            <a:pPr marL="514350" indent="-514350">
              <a:buAutoNum type="arabicPeriod"/>
            </a:pPr>
            <a:r>
              <a:rPr lang="es-ES" sz="3200" dirty="0">
                <a:solidFill>
                  <a:srgbClr val="404040"/>
                </a:solidFill>
                <a:cs typeface="Calibri"/>
              </a:rPr>
              <a:t>En función de cómo vigilan:</a:t>
            </a:r>
          </a:p>
          <a:p>
            <a:pPr marL="749300" lvl="2">
              <a:buAutoNum type="alphaLcParenR"/>
            </a:pPr>
            <a:r>
              <a:rPr lang="es-ES" sz="2600" dirty="0">
                <a:solidFill>
                  <a:srgbClr val="404040"/>
                </a:solidFill>
                <a:cs typeface="Calibri"/>
              </a:rPr>
              <a:t> Detección de anomalías.</a:t>
            </a:r>
          </a:p>
          <a:p>
            <a:pPr marL="749300" lvl="2">
              <a:buAutoNum type="alphaLcParenR"/>
            </a:pPr>
            <a:r>
              <a:rPr lang="es-ES" sz="2600" dirty="0">
                <a:solidFill>
                  <a:srgbClr val="404040"/>
                </a:solidFill>
                <a:cs typeface="Calibri"/>
              </a:rPr>
              <a:t> Detección de usos indebidos.</a:t>
            </a:r>
          </a:p>
          <a:p>
            <a:pPr marL="434340" lvl="1" indent="-342900">
              <a:buAutoNum type="arabicPeriod"/>
            </a:pPr>
            <a:endParaRPr lang="es-ES" dirty="0">
              <a:solidFill>
                <a:srgbClr val="000000"/>
              </a:solidFill>
              <a:cs typeface="Calibri"/>
            </a:endParaRPr>
          </a:p>
          <a:p>
            <a:pPr marL="200660" lvl="1" indent="0">
              <a:buNone/>
            </a:pPr>
            <a:endParaRPr lang="es-ES" sz="3000" dirty="0">
              <a:solidFill>
                <a:srgbClr val="40404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83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D83B5-4C68-4285-B597-0446F09E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7550"/>
          </a:xfrm>
        </p:spPr>
        <p:txBody>
          <a:bodyPr/>
          <a:lstStyle/>
          <a:p>
            <a:r>
              <a:rPr lang="es-ES" b="1" dirty="0">
                <a:latin typeface="Calibri"/>
                <a:cs typeface="Calibri"/>
              </a:rPr>
              <a:t>En función de qué sistemas vigilan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F667-2022-4FA2-B774-7514D42B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s-ES" sz="3200" dirty="0">
                <a:cs typeface="Calibri"/>
              </a:rPr>
              <a:t>IDSes basados en red: monitorizan los paquetes que circulan por una red buscando elementos que denoten un ataque.</a:t>
            </a:r>
          </a:p>
          <a:p>
            <a:pPr marL="514350" indent="-514350">
              <a:buAutoNum type="arabicPeriod"/>
            </a:pPr>
            <a:r>
              <a:rPr lang="es-ES" sz="3200" dirty="0">
                <a:cs typeface="Calibri"/>
              </a:rPr>
              <a:t>IDSes basados en host: protegen un único sistema. Busca patrones que puedan denotar un intento de intrusión. Se dividen en tres subgrupos:</a:t>
            </a:r>
          </a:p>
          <a:p>
            <a:pPr marL="1080770" lvl="2" indent="-514350">
              <a:buAutoNum type="alphaLcParenR"/>
            </a:pPr>
            <a:r>
              <a:rPr lang="es-ES" sz="2600" dirty="0">
                <a:cs typeface="Calibri"/>
              </a:rPr>
              <a:t>Verificadores de integridad del sistema.</a:t>
            </a:r>
          </a:p>
          <a:p>
            <a:pPr marL="1080770" lvl="2" indent="-514350">
              <a:buAutoNum type="alphaLcParenR"/>
            </a:pPr>
            <a:r>
              <a:rPr lang="es-ES" sz="2600" dirty="0">
                <a:cs typeface="Calibri"/>
              </a:rPr>
              <a:t>Monitores de registros</a:t>
            </a:r>
          </a:p>
          <a:p>
            <a:pPr marL="1080770" lvl="2" indent="-514350">
              <a:buAutoNum type="alphaLcParenR"/>
            </a:pPr>
            <a:r>
              <a:rPr lang="es-ES" sz="2600" dirty="0">
                <a:cs typeface="Calibri"/>
              </a:rPr>
              <a:t>Sistemas de decepción</a:t>
            </a:r>
          </a:p>
        </p:txBody>
      </p:sp>
    </p:spTree>
    <p:extLst>
      <p:ext uri="{BB962C8B-B14F-4D97-AF65-F5344CB8AC3E}">
        <p14:creationId xmlns:p14="http://schemas.microsoft.com/office/powerpoint/2010/main" val="428503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03D33-2FEE-4FA1-AEDA-5A993D6E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0078"/>
          </a:xfrm>
        </p:spPr>
        <p:txBody>
          <a:bodyPr/>
          <a:lstStyle/>
          <a:p>
            <a:pPr algn="ctr"/>
            <a:r>
              <a:rPr lang="es-ES" b="1" dirty="0">
                <a:latin typeface="Calibri"/>
                <a:cs typeface="Calibri"/>
              </a:rPr>
              <a:t>En función de cómo vigilan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DD441-A248-4B52-8D6E-D04F9501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s-ES" sz="3200" dirty="0">
                <a:cs typeface="Calibri"/>
              </a:rPr>
              <a:t>Detección de anomalías: el sistema supone que una intrusión se puede ver como una anomalía.</a:t>
            </a:r>
          </a:p>
          <a:p>
            <a:pPr marL="514350" indent="-514350">
              <a:buAutoNum type="arabicPeriod"/>
            </a:pPr>
            <a:r>
              <a:rPr lang="es-ES" sz="3200" dirty="0">
                <a:cs typeface="Calibri"/>
              </a:rPr>
              <a:t>Detección de usos indebidos: el sistema presupone que podemos establecer patrones para los diferentes ataques conocidos y sus variaciones. </a:t>
            </a:r>
          </a:p>
        </p:txBody>
      </p:sp>
    </p:spTree>
    <p:extLst>
      <p:ext uri="{BB962C8B-B14F-4D97-AF65-F5344CB8AC3E}">
        <p14:creationId xmlns:p14="http://schemas.microsoft.com/office/powerpoint/2010/main" val="37647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1814-171E-4BB1-A5DA-78E88205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3210"/>
          </a:xfrm>
        </p:spPr>
        <p:txBody>
          <a:bodyPr/>
          <a:lstStyle/>
          <a:p>
            <a:pPr algn="ctr"/>
            <a:r>
              <a:rPr lang="es-ES" b="1" dirty="0">
                <a:latin typeface="Calibri"/>
                <a:cs typeface="Calibri"/>
              </a:rPr>
              <a:t>Técnicas para detectar intrusiones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5845B-5550-481A-BF50-45EEA182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 sz="3200" dirty="0">
                <a:cs typeface="Calibri"/>
              </a:rPr>
              <a:t>Verificación de la lista de protocolos.</a:t>
            </a:r>
          </a:p>
          <a:p>
            <a:pPr marL="457200" indent="-457200">
              <a:buAutoNum type="arabicPeriod"/>
            </a:pPr>
            <a:r>
              <a:rPr lang="es-ES" sz="3200" dirty="0">
                <a:cs typeface="Calibri"/>
              </a:rPr>
              <a:t>Verificación de los protocolos de la capa de aplicación.</a:t>
            </a:r>
          </a:p>
          <a:p>
            <a:pPr marL="457200" indent="-457200">
              <a:buAutoNum type="arabicPeriod"/>
            </a:pPr>
            <a:r>
              <a:rPr lang="es-ES" sz="3200" dirty="0">
                <a:cs typeface="Calibri"/>
              </a:rPr>
              <a:t>Reconocimiento de ataques de comparación de patrones.</a:t>
            </a:r>
          </a:p>
        </p:txBody>
      </p:sp>
    </p:spTree>
    <p:extLst>
      <p:ext uri="{BB962C8B-B14F-4D97-AF65-F5344CB8AC3E}">
        <p14:creationId xmlns:p14="http://schemas.microsoft.com/office/powerpoint/2010/main" val="1577229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Retrospección</vt:lpstr>
      <vt:lpstr>Sistemas de Detección de Intrusos</vt:lpstr>
      <vt:lpstr>¿Qué es un IDS?</vt:lpstr>
      <vt:lpstr>Características</vt:lpstr>
      <vt:lpstr>Motivación</vt:lpstr>
      <vt:lpstr>Motivación</vt:lpstr>
      <vt:lpstr>Clasificación</vt:lpstr>
      <vt:lpstr>En función de qué sistemas vigilan</vt:lpstr>
      <vt:lpstr>En función de cómo vigilan</vt:lpstr>
      <vt:lpstr>Técnicas para detectar intrusiones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Detección de Intrusos</dc:title>
  <dc:creator/>
  <cp:lastModifiedBy/>
  <cp:revision>10</cp:revision>
  <dcterms:created xsi:type="dcterms:W3CDTF">2012-07-30T22:48:03Z</dcterms:created>
  <dcterms:modified xsi:type="dcterms:W3CDTF">2018-05-09T18:50:25Z</dcterms:modified>
</cp:coreProperties>
</file>