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4"/>
  </p:notesMasterIdLst>
  <p:sldIdLst>
    <p:sldId id="256" r:id="rId2"/>
    <p:sldId id="258" r:id="rId3"/>
    <p:sldId id="261" r:id="rId4"/>
    <p:sldId id="263" r:id="rId5"/>
    <p:sldId id="312" r:id="rId6"/>
    <p:sldId id="313" r:id="rId7"/>
    <p:sldId id="314" r:id="rId8"/>
    <p:sldId id="328" r:id="rId9"/>
    <p:sldId id="317" r:id="rId10"/>
    <p:sldId id="318" r:id="rId11"/>
    <p:sldId id="320" r:id="rId12"/>
    <p:sldId id="319" r:id="rId13"/>
    <p:sldId id="321" r:id="rId14"/>
    <p:sldId id="329" r:id="rId15"/>
    <p:sldId id="330" r:id="rId16"/>
    <p:sldId id="331" r:id="rId17"/>
    <p:sldId id="332" r:id="rId18"/>
    <p:sldId id="333" r:id="rId19"/>
    <p:sldId id="334" r:id="rId20"/>
    <p:sldId id="262" r:id="rId21"/>
    <p:sldId id="327" r:id="rId22"/>
    <p:sldId id="335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Heebo" panose="020B0604020202020204" charset="-79"/>
      <p:regular r:id="rId26"/>
      <p:bold r:id="rId27"/>
    </p:embeddedFont>
    <p:embeddedFont>
      <p:font typeface="Heebo SemiBold" panose="020B0604020202020204" charset="-79"/>
      <p:regular r:id="rId28"/>
      <p:bold r:id="rId29"/>
    </p:embeddedFont>
    <p:embeddedFont>
      <p:font typeface="Mulish" panose="020B0604020202020204" charset="0"/>
      <p:regular r:id="rId30"/>
      <p:bold r:id="rId31"/>
      <p:italic r:id="rId32"/>
      <p:boldItalic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D06"/>
    <a:srgbClr val="396D4D"/>
    <a:srgbClr val="103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C5437-4E74-44FF-9C23-283ECDE4C18D}">
  <a:tblStyle styleId="{211C5437-4E74-44FF-9C23-283ECDE4C1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3" autoAdjust="0"/>
  </p:normalViewPr>
  <p:slideViewPr>
    <p:cSldViewPr snapToGrid="0">
      <p:cViewPr varScale="1">
        <p:scale>
          <a:sx n="130" d="100"/>
          <a:sy n="130" d="100"/>
        </p:scale>
        <p:origin x="1058" y="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28a877fe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28a877fe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aim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talk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present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MSE, </a:t>
            </a:r>
            <a:r>
              <a:rPr lang="es-ES" dirty="0" err="1"/>
              <a:t>the</a:t>
            </a:r>
            <a:r>
              <a:rPr lang="es-ES" dirty="0"/>
              <a:t> idea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discussing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crucial </a:t>
            </a:r>
            <a:r>
              <a:rPr lang="es-ES" dirty="0" err="1"/>
              <a:t>decisisons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and </a:t>
            </a:r>
            <a:r>
              <a:rPr lang="es-ES" dirty="0" err="1"/>
              <a:t>related</a:t>
            </a:r>
            <a:r>
              <a:rPr lang="es-ES" dirty="0"/>
              <a:t> open </a:t>
            </a:r>
            <a:r>
              <a:rPr lang="es-ES" dirty="0" err="1"/>
              <a:t>questions</a:t>
            </a:r>
            <a:r>
              <a:rPr lang="es-E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These methods calculate M based on von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Bertalanffy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parameters, maximum age, or the age at which half the fish in the population become mature (a50). 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288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8327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479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319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5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947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811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8685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894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20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Outline</a:t>
            </a:r>
            <a:r>
              <a:rPr lang="es-E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263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68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m component is set at 0.9 since this is the recommended value for medium-lived stocks with k in 0.2, 0.32 as the common sole. Finally, it is important to mention that, when b1 a stability clause limiting the catch advised change to +20% and -30% of the previous catch advice is applied.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540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allometric parameters for length–weight, a and b relationship, von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Bertalanffy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growth model parameters L, k, and t0 , and length at 50% maturity L50.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08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074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Título: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Variabilidad en el Reclutamiento en Nuestro Marco de MSE</a:t>
            </a:r>
          </a:p>
          <a:p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Contenido: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nuestro marco de MSE (Evaluación de Estrategia de Manejo), la fuente de estocasticidad en el Modelo Operativo (OM) proviene de la variabilidad en el reclutamiento.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Por lo tanto, la selección de valores adecuados para el coeficiente de variabilidad (CV) en el reclutamiento se convierte en una consideración crucial en la definición de los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OMs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Realizamos un análisis de la variabilidad en las estimaciones de reclutamiento de las poblaciones ricas en datos de la ICES.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Calculamos el CV asociado a las series temporales de reclutamiento de las siguientes poblaciones de lenguado: sol.27.20-24, sol.27.4, sol.27.7a, sol.27.7d, sol.27.7e, sol.27.7fg y sol.27.8ab.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Resumimos los CV mediante la mediana, el percentil 20 y el percentil 80, proporcionando valores extremos tanto en el extremo inferior como en el superior, con la mediana representando un valor plausible para la variabilidad en el reclutamiento.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Los valores obtenidos y, por lo tanto, considerados en la definición del conjunto de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OMs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son los siguientes: 0.36 para el percentil 20, 0.43 para la mediana y 0.78 para el percentil 80.</a:t>
            </a:r>
          </a:p>
        </p:txBody>
      </p:sp>
    </p:spTree>
    <p:extLst>
      <p:ext uri="{BB962C8B-B14F-4D97-AF65-F5344CB8AC3E}">
        <p14:creationId xmlns:p14="http://schemas.microsoft.com/office/powerpoint/2010/main" val="197406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24850"/>
            <a:ext cx="3503700" cy="19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22975"/>
            <a:ext cx="23538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720000" y="1999150"/>
            <a:ext cx="5833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902225"/>
            <a:ext cx="583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19976" y="2342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3419247" y="2342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3"/>
          </p:nvPr>
        </p:nvSpPr>
        <p:spPr>
          <a:xfrm>
            <a:off x="719976" y="4004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3419247" y="4004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6118524" y="2342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6118524" y="4004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719976" y="1477425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 hasCustomPrompt="1"/>
          </p:nvPr>
        </p:nvSpPr>
        <p:spPr>
          <a:xfrm>
            <a:off x="719976" y="313942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47" y="1477425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47" y="313942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26" y="1477425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26" y="313942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6"/>
          </p:nvPr>
        </p:nvSpPr>
        <p:spPr>
          <a:xfrm>
            <a:off x="719976" y="20851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3419247" y="20851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8"/>
          </p:nvPr>
        </p:nvSpPr>
        <p:spPr>
          <a:xfrm>
            <a:off x="6118524" y="20851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719976" y="37472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0"/>
          </p:nvPr>
        </p:nvSpPr>
        <p:spPr>
          <a:xfrm>
            <a:off x="3419247" y="37472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1"/>
          </p:nvPr>
        </p:nvSpPr>
        <p:spPr>
          <a:xfrm>
            <a:off x="6118524" y="37472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0"/>
          <p:cNvGrpSpPr/>
          <p:nvPr/>
        </p:nvGrpSpPr>
        <p:grpSpPr>
          <a:xfrm>
            <a:off x="7676943" y="-4150"/>
            <a:ext cx="1572210" cy="5214548"/>
            <a:chOff x="7676943" y="-4150"/>
            <a:chExt cx="1572210" cy="5214548"/>
          </a:xfrm>
        </p:grpSpPr>
        <p:sp>
          <p:nvSpPr>
            <p:cNvPr id="110" name="Google Shape;110;p20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oogle Shape;111;p20"/>
            <p:cNvGrpSpPr/>
            <p:nvPr/>
          </p:nvGrpSpPr>
          <p:grpSpPr>
            <a:xfrm>
              <a:off x="7676943" y="3752684"/>
              <a:ext cx="1572210" cy="1457714"/>
              <a:chOff x="4276575" y="600075"/>
              <a:chExt cx="4972200" cy="4610100"/>
            </a:xfrm>
          </p:grpSpPr>
          <p:cxnSp>
            <p:nvCxnSpPr>
              <p:cNvPr id="112" name="Google Shape;112;p20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20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4279867" y="2980825"/>
            <a:ext cx="2856000" cy="10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2"/>
          </p:nvPr>
        </p:nvSpPr>
        <p:spPr>
          <a:xfrm>
            <a:off x="721542" y="2980825"/>
            <a:ext cx="2856000" cy="10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3"/>
          </p:nvPr>
        </p:nvSpPr>
        <p:spPr>
          <a:xfrm>
            <a:off x="721542" y="2590800"/>
            <a:ext cx="28560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4"/>
          </p:nvPr>
        </p:nvSpPr>
        <p:spPr>
          <a:xfrm>
            <a:off x="4279870" y="2590800"/>
            <a:ext cx="28560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1"/>
          <p:cNvGrpSpPr/>
          <p:nvPr/>
        </p:nvGrpSpPr>
        <p:grpSpPr>
          <a:xfrm>
            <a:off x="2880" y="-51764"/>
            <a:ext cx="9156700" cy="5195314"/>
            <a:chOff x="2880" y="-51764"/>
            <a:chExt cx="9156700" cy="5195314"/>
          </a:xfrm>
        </p:grpSpPr>
        <p:sp>
          <p:nvSpPr>
            <p:cNvPr id="121" name="Google Shape;121;p21"/>
            <p:cNvSpPr/>
            <p:nvPr/>
          </p:nvSpPr>
          <p:spPr>
            <a:xfrm rot="10800000" flipH="1">
              <a:off x="2880" y="3949804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122;p21"/>
            <p:cNvGrpSpPr/>
            <p:nvPr/>
          </p:nvGrpSpPr>
          <p:grpSpPr>
            <a:xfrm rot="-5400000">
              <a:off x="7644618" y="5484"/>
              <a:ext cx="1572210" cy="1457714"/>
              <a:chOff x="4276575" y="600075"/>
              <a:chExt cx="4972200" cy="4610100"/>
            </a:xfrm>
          </p:grpSpPr>
          <p:cxnSp>
            <p:nvCxnSpPr>
              <p:cNvPr id="123" name="Google Shape;123;p21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21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"/>
          </p:nvPr>
        </p:nvSpPr>
        <p:spPr>
          <a:xfrm>
            <a:off x="4825775" y="1667625"/>
            <a:ext cx="35091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2"/>
          </p:nvPr>
        </p:nvSpPr>
        <p:spPr>
          <a:xfrm>
            <a:off x="773775" y="1667625"/>
            <a:ext cx="35091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2"/>
          <p:cNvGrpSpPr/>
          <p:nvPr/>
        </p:nvGrpSpPr>
        <p:grpSpPr>
          <a:xfrm>
            <a:off x="2661975" y="-142875"/>
            <a:ext cx="6491550" cy="5353050"/>
            <a:chOff x="2661975" y="-142875"/>
            <a:chExt cx="6491550" cy="5353050"/>
          </a:xfrm>
        </p:grpSpPr>
        <p:grpSp>
          <p:nvGrpSpPr>
            <p:cNvPr id="221" name="Google Shape;221;p32"/>
            <p:cNvGrpSpPr/>
            <p:nvPr/>
          </p:nvGrpSpPr>
          <p:grpSpPr>
            <a:xfrm flipH="1">
              <a:off x="2661975" y="-114377"/>
              <a:ext cx="6491550" cy="5324552"/>
              <a:chOff x="1600725" y="-6725"/>
              <a:chExt cx="6491550" cy="5143501"/>
            </a:xfrm>
          </p:grpSpPr>
          <p:sp>
            <p:nvSpPr>
              <p:cNvPr id="222" name="Google Shape;222;p32"/>
              <p:cNvSpPr/>
              <p:nvPr/>
            </p:nvSpPr>
            <p:spPr>
              <a:xfrm>
                <a:off x="2641875" y="-6725"/>
                <a:ext cx="5450400" cy="51435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1600725" y="-6724"/>
                <a:ext cx="1094700" cy="514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32"/>
            <p:cNvSpPr/>
            <p:nvPr/>
          </p:nvSpPr>
          <p:spPr>
            <a:xfrm rot="10800000">
              <a:off x="4823819" y="-114377"/>
              <a:ext cx="4322700" cy="3891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5" name="Google Shape;225;p32"/>
            <p:cNvCxnSpPr/>
            <p:nvPr/>
          </p:nvCxnSpPr>
          <p:spPr>
            <a:xfrm rot="10800000">
              <a:off x="4276450" y="-142875"/>
              <a:ext cx="4862700" cy="4426500"/>
            </a:xfrm>
            <a:prstGeom prst="straightConnector1">
              <a:avLst/>
            </a:prstGeom>
            <a:noFill/>
            <a:ln w="28575" cap="flat" cmpd="sng">
              <a:solidFill>
                <a:srgbClr val="F5640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3"/>
          <p:cNvGrpSpPr/>
          <p:nvPr/>
        </p:nvGrpSpPr>
        <p:grpSpPr>
          <a:xfrm>
            <a:off x="-15634" y="-4150"/>
            <a:ext cx="9178914" cy="5195271"/>
            <a:chOff x="-15634" y="-4150"/>
            <a:chExt cx="9178914" cy="5195271"/>
          </a:xfrm>
        </p:grpSpPr>
        <p:grpSp>
          <p:nvGrpSpPr>
            <p:cNvPr id="228" name="Google Shape;228;p33"/>
            <p:cNvGrpSpPr/>
            <p:nvPr/>
          </p:nvGrpSpPr>
          <p:grpSpPr>
            <a:xfrm rot="5400000">
              <a:off x="-72882" y="3676159"/>
              <a:ext cx="1572210" cy="1457714"/>
              <a:chOff x="4276575" y="600075"/>
              <a:chExt cx="4972200" cy="4610100"/>
            </a:xfrm>
          </p:grpSpPr>
          <p:cxnSp>
            <p:nvCxnSpPr>
              <p:cNvPr id="229" name="Google Shape;229;p33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0" name="Google Shape;230;p33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31;p33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 SemiBold"/>
              <a:buNone/>
              <a:defRPr sz="3200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6" r:id="rId5"/>
    <p:sldLayoutId id="2147483667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4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37"/>
          <p:cNvGrpSpPr/>
          <p:nvPr/>
        </p:nvGrpSpPr>
        <p:grpSpPr>
          <a:xfrm>
            <a:off x="5539978" y="-142875"/>
            <a:ext cx="3643688" cy="5336382"/>
            <a:chOff x="2865675" y="-142876"/>
            <a:chExt cx="6307275" cy="5352951"/>
          </a:xfrm>
        </p:grpSpPr>
        <p:grpSp>
          <p:nvGrpSpPr>
            <p:cNvPr id="243" name="Google Shape;243;p37"/>
            <p:cNvGrpSpPr/>
            <p:nvPr/>
          </p:nvGrpSpPr>
          <p:grpSpPr>
            <a:xfrm rot="10800000">
              <a:off x="2865675" y="-142876"/>
              <a:ext cx="6287850" cy="5324551"/>
              <a:chOff x="1600725" y="-6724"/>
              <a:chExt cx="6287850" cy="5143500"/>
            </a:xfrm>
          </p:grpSpPr>
          <p:sp>
            <p:nvSpPr>
              <p:cNvPr id="244" name="Google Shape;244;p37"/>
              <p:cNvSpPr/>
              <p:nvPr/>
            </p:nvSpPr>
            <p:spPr>
              <a:xfrm>
                <a:off x="2641875" y="-6724"/>
                <a:ext cx="5246700" cy="51435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7"/>
              <p:cNvSpPr/>
              <p:nvPr/>
            </p:nvSpPr>
            <p:spPr>
              <a:xfrm>
                <a:off x="1600725" y="-6724"/>
                <a:ext cx="1094700" cy="514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" name="Google Shape;246;p37"/>
            <p:cNvSpPr/>
            <p:nvPr/>
          </p:nvSpPr>
          <p:spPr>
            <a:xfrm flipH="1">
              <a:off x="4823819" y="1290676"/>
              <a:ext cx="4322700" cy="3891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37"/>
            <p:cNvCxnSpPr/>
            <p:nvPr/>
          </p:nvCxnSpPr>
          <p:spPr>
            <a:xfrm flipH="1">
              <a:off x="4276650" y="753275"/>
              <a:ext cx="4896300" cy="445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121439" y="506131"/>
            <a:ext cx="5891172" cy="2005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Advances developing ad-hoc MSE for Sole in divisions 8.c and 9.a</a:t>
            </a:r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381041" y="2972004"/>
            <a:ext cx="6244788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Marta Cousido-Rocha, </a:t>
            </a:r>
            <a:r>
              <a:rPr lang="es-ES" dirty="0" err="1"/>
              <a:t>Maria</a:t>
            </a:r>
            <a:r>
              <a:rPr lang="es-ES" dirty="0"/>
              <a:t> </a:t>
            </a:r>
            <a:r>
              <a:rPr lang="es-ES" dirty="0" err="1"/>
              <a:t>Grazia</a:t>
            </a:r>
            <a:r>
              <a:rPr lang="es-ES" dirty="0"/>
              <a:t> </a:t>
            </a:r>
            <a:r>
              <a:rPr lang="es-ES" dirty="0" err="1"/>
              <a:t>Pennino</a:t>
            </a:r>
            <a:r>
              <a:rPr lang="es-ES" dirty="0"/>
              <a:t>, Santiago Cerviño</a:t>
            </a:r>
            <a:endParaRPr dirty="0"/>
          </a:p>
        </p:txBody>
      </p:sp>
      <p:cxnSp>
        <p:nvCxnSpPr>
          <p:cNvPr id="250" name="Google Shape;250;p37"/>
          <p:cNvCxnSpPr>
            <a:cxnSpLocks/>
          </p:cNvCxnSpPr>
          <p:nvPr/>
        </p:nvCxnSpPr>
        <p:spPr>
          <a:xfrm>
            <a:off x="436420" y="2571750"/>
            <a:ext cx="533573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49;p37">
            <a:extLst>
              <a:ext uri="{FF2B5EF4-FFF2-40B4-BE49-F238E27FC236}">
                <a16:creationId xmlns:a16="http://schemas.microsoft.com/office/drawing/2014/main" id="{5DD98FC2-ECF6-4751-AF24-5DC71754B573}"/>
              </a:ext>
            </a:extLst>
          </p:cNvPr>
          <p:cNvSpPr txBox="1">
            <a:spLocks/>
          </p:cNvSpPr>
          <p:nvPr/>
        </p:nvSpPr>
        <p:spPr>
          <a:xfrm>
            <a:off x="436420" y="4637369"/>
            <a:ext cx="6244788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s-ES" sz="1400" cap="all" dirty="0" err="1"/>
              <a:t>Wgbie</a:t>
            </a:r>
            <a:r>
              <a:rPr lang="es-ES" sz="1400" cap="all" dirty="0"/>
              <a:t>, 29</a:t>
            </a:r>
            <a:r>
              <a:rPr lang="es-ES" sz="1400" dirty="0"/>
              <a:t>–08 April-May 2024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6EF7B7-8F4C-487E-8D86-D1D155CD2200}"/>
              </a:ext>
            </a:extLst>
          </p:cNvPr>
          <p:cNvSpPr/>
          <p:nvPr/>
        </p:nvSpPr>
        <p:spPr>
          <a:xfrm>
            <a:off x="1410368" y="3625155"/>
            <a:ext cx="44726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lt1"/>
                </a:solidFill>
                <a:latin typeface="Mulish"/>
                <a:sym typeface="Mulish"/>
              </a:rPr>
              <a:t>Instituto Español de Oceanografía (IEO, CSIC</a:t>
            </a:r>
            <a:r>
              <a:rPr lang="es-ES" dirty="0">
                <a:latin typeface="Times New Roman" panose="02020603050405020304" pitchFamily="18" charset="0"/>
              </a:rPr>
              <a:t>)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173504" y="611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B5D06"/>
                </a:solidFill>
              </a:rPr>
              <a:t>3. </a:t>
            </a: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Models</a:t>
            </a:r>
            <a:endParaRPr dirty="0"/>
          </a:p>
        </p:txBody>
      </p:sp>
      <p:cxnSp>
        <p:nvCxnSpPr>
          <p:cNvPr id="321" name="Google Shape;321;p42"/>
          <p:cNvCxnSpPr/>
          <p:nvPr/>
        </p:nvCxnSpPr>
        <p:spPr>
          <a:xfrm>
            <a:off x="106277" y="643010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621;p59">
            <a:extLst>
              <a:ext uri="{FF2B5EF4-FFF2-40B4-BE49-F238E27FC236}">
                <a16:creationId xmlns:a16="http://schemas.microsoft.com/office/drawing/2014/main" id="{977ECE67-9540-489E-A697-28DE2145E95E}"/>
              </a:ext>
            </a:extLst>
          </p:cNvPr>
          <p:cNvSpPr/>
          <p:nvPr/>
        </p:nvSpPr>
        <p:spPr>
          <a:xfrm>
            <a:off x="957194" y="3389953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23;p59">
            <a:extLst>
              <a:ext uri="{FF2B5EF4-FFF2-40B4-BE49-F238E27FC236}">
                <a16:creationId xmlns:a16="http://schemas.microsoft.com/office/drawing/2014/main" id="{E1516655-61DB-4237-B300-67C88133CB65}"/>
              </a:ext>
            </a:extLst>
          </p:cNvPr>
          <p:cNvSpPr/>
          <p:nvPr/>
        </p:nvSpPr>
        <p:spPr>
          <a:xfrm>
            <a:off x="6353691" y="3409817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0;p45">
            <a:extLst>
              <a:ext uri="{FF2B5EF4-FFF2-40B4-BE49-F238E27FC236}">
                <a16:creationId xmlns:a16="http://schemas.microsoft.com/office/drawing/2014/main" id="{2C49B1C8-A9C1-4920-9B86-5621C2755FCB}"/>
              </a:ext>
            </a:extLst>
          </p:cNvPr>
          <p:cNvSpPr txBox="1">
            <a:spLocks/>
          </p:cNvSpPr>
          <p:nvPr/>
        </p:nvSpPr>
        <p:spPr>
          <a:xfrm>
            <a:off x="914649" y="937970"/>
            <a:ext cx="2090999" cy="527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600" dirty="0">
                <a:solidFill>
                  <a:schemeClr val="lt1"/>
                </a:solidFill>
                <a:latin typeface="Mulish"/>
              </a:rPr>
              <a:t>Natural </a:t>
            </a:r>
            <a:r>
              <a:rPr lang="es-ES" sz="1600" dirty="0" err="1">
                <a:solidFill>
                  <a:schemeClr val="lt1"/>
                </a:solidFill>
                <a:latin typeface="Mulish"/>
              </a:rPr>
              <a:t>Mortality</a:t>
            </a:r>
            <a:endParaRPr lang="es-ES" sz="1600" dirty="0">
              <a:solidFill>
                <a:schemeClr val="lt1"/>
              </a:solidFill>
              <a:latin typeface="Mulish"/>
            </a:endParaRPr>
          </a:p>
        </p:txBody>
      </p:sp>
      <p:sp>
        <p:nvSpPr>
          <p:cNvPr id="55" name="Google Shape;502;p54">
            <a:extLst>
              <a:ext uri="{FF2B5EF4-FFF2-40B4-BE49-F238E27FC236}">
                <a16:creationId xmlns:a16="http://schemas.microsoft.com/office/drawing/2014/main" id="{7981D372-FBD6-4ADE-A847-2B7037F04765}"/>
              </a:ext>
            </a:extLst>
          </p:cNvPr>
          <p:cNvSpPr/>
          <p:nvPr/>
        </p:nvSpPr>
        <p:spPr>
          <a:xfrm>
            <a:off x="971706" y="994228"/>
            <a:ext cx="1976886" cy="620157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360;p45">
                <a:extLst>
                  <a:ext uri="{FF2B5EF4-FFF2-40B4-BE49-F238E27FC236}">
                    <a16:creationId xmlns:a16="http://schemas.microsoft.com/office/drawing/2014/main" id="{D6304FCA-54A4-45CF-A86B-6E28842912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5677" y="1600410"/>
                <a:ext cx="4744353" cy="457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just"/>
                <a:r>
                  <a:rPr lang="en-US" dirty="0">
                    <a:solidFill>
                      <a:schemeClr val="lt1"/>
                    </a:solidFill>
                  </a:rPr>
                  <a:t>Sole in ICES divisions 8c and 9a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ES" b="0" i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=0.31</m:t>
                    </m:r>
                  </m:oMath>
                </a14:m>
                <a:r>
                  <a:rPr lang="es-ES" dirty="0">
                    <a:solidFill>
                      <a:schemeClr val="lt1"/>
                    </a:solidFill>
                  </a:rPr>
                  <a:t> </a:t>
                </a:r>
              </a:p>
              <a:p>
                <a:pPr algn="just"/>
                <a:endParaRPr lang="es-ES" sz="1200" dirty="0">
                  <a:solidFill>
                    <a:srgbClr val="EB5D06"/>
                  </a:solidFill>
                </a:endParaRPr>
              </a:p>
            </p:txBody>
          </p:sp>
        </mc:Choice>
        <mc:Fallback xmlns="">
          <p:sp>
            <p:nvSpPr>
              <p:cNvPr id="18" name="Google Shape;360;p45">
                <a:extLst>
                  <a:ext uri="{FF2B5EF4-FFF2-40B4-BE49-F238E27FC236}">
                    <a16:creationId xmlns:a16="http://schemas.microsoft.com/office/drawing/2014/main" id="{D6304FCA-54A4-45CF-A86B-6E2884291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677" y="1600410"/>
                <a:ext cx="4744353" cy="45719"/>
              </a:xfrm>
              <a:prstGeom prst="rect">
                <a:avLst/>
              </a:prstGeom>
              <a:blipFill>
                <a:blip r:embed="rId3"/>
                <a:stretch>
                  <a:fillRect l="-386" t="-10142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Google Shape;502;p54">
            <a:extLst>
              <a:ext uri="{FF2B5EF4-FFF2-40B4-BE49-F238E27FC236}">
                <a16:creationId xmlns:a16="http://schemas.microsoft.com/office/drawing/2014/main" id="{FF659B50-A749-4189-BE06-D7976C9C5127}"/>
              </a:ext>
            </a:extLst>
          </p:cNvPr>
          <p:cNvSpPr/>
          <p:nvPr/>
        </p:nvSpPr>
        <p:spPr>
          <a:xfrm>
            <a:off x="3535077" y="1039094"/>
            <a:ext cx="4842808" cy="561316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636;p59">
            <a:extLst>
              <a:ext uri="{FF2B5EF4-FFF2-40B4-BE49-F238E27FC236}">
                <a16:creationId xmlns:a16="http://schemas.microsoft.com/office/drawing/2014/main" id="{34494889-0FF3-4F6E-96DD-DFBA9793E24E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948592" y="1304307"/>
            <a:ext cx="586485" cy="2847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https://lh3.googleusercontent.com/6-0ldUhnCf1YdxmcD7qmIn72y4_5BW5n-ENZVqWQPKAoStFtb7vsC8BBs_auTIq5ojFCttyUcZUTozjEM-MNF_8s-lu7rbW9vQUny1CYJknox_pnbtv9ApG09KHCUQnDRKJAKtsa_Bh_uaYk8RmyuCM">
            <a:extLst>
              <a:ext uri="{FF2B5EF4-FFF2-40B4-BE49-F238E27FC236}">
                <a16:creationId xmlns:a16="http://schemas.microsoft.com/office/drawing/2014/main" id="{3F387D93-DB04-4BFC-B92A-CD29DE4E2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69" y="2231153"/>
            <a:ext cx="4219674" cy="263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Google Shape;360;p45">
                <a:extLst>
                  <a:ext uri="{FF2B5EF4-FFF2-40B4-BE49-F238E27FC236}">
                    <a16:creationId xmlns:a16="http://schemas.microsoft.com/office/drawing/2014/main" id="{04D5F49A-AD7E-403D-B39B-07F0B7D50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2494" y="2064126"/>
                <a:ext cx="3352552" cy="52755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s-ES" sz="1600" dirty="0" err="1">
                    <a:solidFill>
                      <a:srgbClr val="EB5D06"/>
                    </a:solidFill>
                    <a:latin typeface="Mulish"/>
                  </a:rPr>
                  <a:t>Scenario</a:t>
                </a:r>
                <a:r>
                  <a:rPr lang="es-ES" sz="1600" dirty="0">
                    <a:solidFill>
                      <a:srgbClr val="EB5D06"/>
                    </a:solidFill>
                    <a:latin typeface="Mulish"/>
                  </a:rPr>
                  <a:t> 1: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600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s-ES" sz="1600" b="0" i="0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onstant</m:t>
                    </m:r>
                    <m:r>
                      <a:rPr lang="es-ES" sz="1600" b="0" i="0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600" i="1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sz="1600" i="1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=0.3743</m:t>
                    </m:r>
                  </m:oMath>
                </a14:m>
                <a:endParaRPr lang="es-ES" sz="1600" dirty="0">
                  <a:solidFill>
                    <a:schemeClr val="lt1"/>
                  </a:solidFill>
                  <a:latin typeface="Mulish"/>
                </a:endParaRPr>
              </a:p>
            </p:txBody>
          </p:sp>
        </mc:Choice>
        <mc:Fallback xmlns="">
          <p:sp>
            <p:nvSpPr>
              <p:cNvPr id="32" name="Google Shape;360;p45">
                <a:extLst>
                  <a:ext uri="{FF2B5EF4-FFF2-40B4-BE49-F238E27FC236}">
                    <a16:creationId xmlns:a16="http://schemas.microsoft.com/office/drawing/2014/main" id="{04D5F49A-AD7E-403D-B39B-07F0B7D50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494" y="2064126"/>
                <a:ext cx="3352552" cy="527559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lh3.googleusercontent.com/68_Eli8aFPddH-OUlgvoRtCzokfUN6JfrjYvCn2Z_PiG9jukiXw4ov-LPp-6LLUv3S5Mo5RcGJaoMaQda8AfTsDx8S1nGsYQEXPrCrY1Kcj-l8pW56ulxGvSeZ-0bk28-RCqJac5fuVBKtVHwPzfuwY">
            <a:extLst>
              <a:ext uri="{FF2B5EF4-FFF2-40B4-BE49-F238E27FC236}">
                <a16:creationId xmlns:a16="http://schemas.microsoft.com/office/drawing/2014/main" id="{384BA3E9-BE10-4B4F-A431-2092E3A21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63" y="2064126"/>
            <a:ext cx="3957436" cy="29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Google Shape;360;p45">
                <a:extLst>
                  <a:ext uri="{FF2B5EF4-FFF2-40B4-BE49-F238E27FC236}">
                    <a16:creationId xmlns:a16="http://schemas.microsoft.com/office/drawing/2014/main" id="{EE9C034F-96D4-4328-9C69-9FEDB77E7E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5868" y="2064126"/>
                <a:ext cx="3352552" cy="52755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s-ES" sz="1600" dirty="0" err="1">
                    <a:solidFill>
                      <a:srgbClr val="EB5D06"/>
                    </a:solidFill>
                    <a:latin typeface="Mulish"/>
                  </a:rPr>
                  <a:t>Scenario</a:t>
                </a:r>
                <a:r>
                  <a:rPr lang="es-ES" sz="1600" dirty="0">
                    <a:solidFill>
                      <a:srgbClr val="EB5D06"/>
                    </a:solidFill>
                    <a:latin typeface="Mulish"/>
                  </a:rPr>
                  <a:t> 2: </a:t>
                </a:r>
                <a14:m>
                  <m:oMath xmlns:m="http://schemas.openxmlformats.org/officeDocument/2006/math">
                    <m:r>
                      <a:rPr lang="es-ES" sz="1600" b="0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ES" sz="1600" dirty="0">
                    <a:solidFill>
                      <a:schemeClr val="lt1"/>
                    </a:solidFill>
                    <a:latin typeface="Mulish"/>
                  </a:rPr>
                  <a:t> at </a:t>
                </a:r>
                <a:r>
                  <a:rPr lang="es-ES" sz="1600" dirty="0" err="1">
                    <a:solidFill>
                      <a:schemeClr val="lt1"/>
                    </a:solidFill>
                    <a:latin typeface="Mulish"/>
                  </a:rPr>
                  <a:t>age</a:t>
                </a:r>
                <a:r>
                  <a:rPr lang="es-ES" sz="16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000" dirty="0">
                    <a:solidFill>
                      <a:schemeClr val="lt1"/>
                    </a:solidFill>
                    <a:latin typeface="Mulish"/>
                  </a:rPr>
                  <a:t>(</a:t>
                </a:r>
                <a:r>
                  <a:rPr lang="es-ES" sz="1000" dirty="0" err="1">
                    <a:solidFill>
                      <a:schemeClr val="lt1"/>
                    </a:solidFill>
                    <a:latin typeface="Mulish"/>
                  </a:rPr>
                  <a:t>age</a:t>
                </a:r>
                <a:r>
                  <a:rPr lang="es-ES" sz="1000" dirty="0">
                    <a:solidFill>
                      <a:schemeClr val="lt1"/>
                    </a:solidFill>
                    <a:latin typeface="Mulish"/>
                  </a:rPr>
                  <a:t> median 0.37)</a:t>
                </a:r>
              </a:p>
            </p:txBody>
          </p:sp>
        </mc:Choice>
        <mc:Fallback xmlns="">
          <p:sp>
            <p:nvSpPr>
              <p:cNvPr id="33" name="Google Shape;360;p45">
                <a:extLst>
                  <a:ext uri="{FF2B5EF4-FFF2-40B4-BE49-F238E27FC236}">
                    <a16:creationId xmlns:a16="http://schemas.microsoft.com/office/drawing/2014/main" id="{EE9C034F-96D4-4328-9C69-9FEDB77E7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868" y="2064126"/>
                <a:ext cx="3352552" cy="527559"/>
              </a:xfrm>
              <a:prstGeom prst="rect">
                <a:avLst/>
              </a:prstGeom>
              <a:blipFill>
                <a:blip r:embed="rId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98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173504" y="611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B5D06"/>
                </a:solidFill>
              </a:rPr>
              <a:t>4. </a:t>
            </a:r>
            <a:r>
              <a:rPr lang="es-ES" dirty="0" err="1"/>
              <a:t>Sampling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dirty="0"/>
          </a:p>
        </p:txBody>
      </p:sp>
      <p:cxnSp>
        <p:nvCxnSpPr>
          <p:cNvPr id="321" name="Google Shape;321;p42"/>
          <p:cNvCxnSpPr/>
          <p:nvPr/>
        </p:nvCxnSpPr>
        <p:spPr>
          <a:xfrm>
            <a:off x="106277" y="643010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621;p59">
            <a:extLst>
              <a:ext uri="{FF2B5EF4-FFF2-40B4-BE49-F238E27FC236}">
                <a16:creationId xmlns:a16="http://schemas.microsoft.com/office/drawing/2014/main" id="{977ECE67-9540-489E-A697-28DE2145E95E}"/>
              </a:ext>
            </a:extLst>
          </p:cNvPr>
          <p:cNvSpPr/>
          <p:nvPr/>
        </p:nvSpPr>
        <p:spPr>
          <a:xfrm>
            <a:off x="957194" y="3389953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0;p45">
            <a:extLst>
              <a:ext uri="{FF2B5EF4-FFF2-40B4-BE49-F238E27FC236}">
                <a16:creationId xmlns:a16="http://schemas.microsoft.com/office/drawing/2014/main" id="{2C49B1C8-A9C1-4920-9B86-5621C2755FCB}"/>
              </a:ext>
            </a:extLst>
          </p:cNvPr>
          <p:cNvSpPr txBox="1">
            <a:spLocks/>
          </p:cNvSpPr>
          <p:nvPr/>
        </p:nvSpPr>
        <p:spPr>
          <a:xfrm>
            <a:off x="486478" y="2426851"/>
            <a:ext cx="2090999" cy="527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600" dirty="0" err="1">
                <a:solidFill>
                  <a:schemeClr val="lt1"/>
                </a:solidFill>
                <a:latin typeface="Mulish"/>
              </a:rPr>
              <a:t>Index</a:t>
            </a:r>
            <a:r>
              <a:rPr lang="es-ES" sz="16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600" dirty="0" err="1">
                <a:solidFill>
                  <a:schemeClr val="lt1"/>
                </a:solidFill>
                <a:latin typeface="Mulish"/>
              </a:rPr>
              <a:t>of</a:t>
            </a:r>
            <a:r>
              <a:rPr lang="es-ES" sz="16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600" dirty="0" err="1">
                <a:solidFill>
                  <a:schemeClr val="lt1"/>
                </a:solidFill>
                <a:latin typeface="Mulish"/>
              </a:rPr>
              <a:t>relative</a:t>
            </a:r>
            <a:r>
              <a:rPr lang="es-ES" sz="16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600" dirty="0" err="1">
                <a:solidFill>
                  <a:schemeClr val="lt1"/>
                </a:solidFill>
                <a:latin typeface="Mulish"/>
              </a:rPr>
              <a:t>biomass</a:t>
            </a:r>
            <a:endParaRPr lang="es-ES" sz="1600" dirty="0">
              <a:solidFill>
                <a:schemeClr val="lt1"/>
              </a:solidFill>
              <a:latin typeface="Mulish"/>
            </a:endParaRPr>
          </a:p>
        </p:txBody>
      </p:sp>
      <p:sp>
        <p:nvSpPr>
          <p:cNvPr id="55" name="Google Shape;502;p54">
            <a:extLst>
              <a:ext uri="{FF2B5EF4-FFF2-40B4-BE49-F238E27FC236}">
                <a16:creationId xmlns:a16="http://schemas.microsoft.com/office/drawing/2014/main" id="{7981D372-FBD6-4ADE-A847-2B7037F04765}"/>
              </a:ext>
            </a:extLst>
          </p:cNvPr>
          <p:cNvSpPr/>
          <p:nvPr/>
        </p:nvSpPr>
        <p:spPr>
          <a:xfrm>
            <a:off x="543535" y="2296885"/>
            <a:ext cx="1976886" cy="620157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60;p45">
            <a:extLst>
              <a:ext uri="{FF2B5EF4-FFF2-40B4-BE49-F238E27FC236}">
                <a16:creationId xmlns:a16="http://schemas.microsoft.com/office/drawing/2014/main" id="{D6304FCA-54A4-45CF-A86B-6E28842912C7}"/>
              </a:ext>
            </a:extLst>
          </p:cNvPr>
          <p:cNvSpPr txBox="1">
            <a:spLocks/>
          </p:cNvSpPr>
          <p:nvPr/>
        </p:nvSpPr>
        <p:spPr>
          <a:xfrm>
            <a:off x="3133151" y="1488247"/>
            <a:ext cx="4744353" cy="1322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s-ES" sz="1200" dirty="0">
              <a:solidFill>
                <a:srgbClr val="EB5D06"/>
              </a:solidFill>
            </a:endParaRPr>
          </a:p>
        </p:txBody>
      </p:sp>
      <p:sp>
        <p:nvSpPr>
          <p:cNvPr id="22" name="Google Shape;502;p54">
            <a:extLst>
              <a:ext uri="{FF2B5EF4-FFF2-40B4-BE49-F238E27FC236}">
                <a16:creationId xmlns:a16="http://schemas.microsoft.com/office/drawing/2014/main" id="{FF659B50-A749-4189-BE06-D7976C9C5127}"/>
              </a:ext>
            </a:extLst>
          </p:cNvPr>
          <p:cNvSpPr/>
          <p:nvPr/>
        </p:nvSpPr>
        <p:spPr>
          <a:xfrm>
            <a:off x="3118279" y="833008"/>
            <a:ext cx="5198403" cy="191989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636;p59">
            <a:extLst>
              <a:ext uri="{FF2B5EF4-FFF2-40B4-BE49-F238E27FC236}">
                <a16:creationId xmlns:a16="http://schemas.microsoft.com/office/drawing/2014/main" id="{34494889-0FF3-4F6E-96DD-DFBA9793E24E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520421" y="2606964"/>
            <a:ext cx="586485" cy="2847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3643F1-740E-4B5B-ABE5-FFC9CAD85A00}"/>
                  </a:ext>
                </a:extLst>
              </p:cNvPr>
              <p:cNvSpPr txBox="1"/>
              <p:nvPr/>
            </p:nvSpPr>
            <p:spPr>
              <a:xfrm>
                <a:off x="3175335" y="965103"/>
                <a:ext cx="5141351" cy="1787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ES" i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ES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ES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s-ES" i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s-ES" i="1" dirty="0">
                  <a:solidFill>
                    <a:schemeClr val="lt1"/>
                  </a:solidFill>
                  <a:latin typeface="Cambria Math" panose="02040503050406030204" pitchFamily="18" charset="0"/>
                </a:endParaRPr>
              </a:p>
              <a:p>
                <a:endParaRPr lang="es-ES" i="1" dirty="0">
                  <a:solidFill>
                    <a:schemeClr val="lt1"/>
                  </a:solidFill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being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sz="1200" i="1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the population number at age </a:t>
                </a:r>
                <a:r>
                  <a:rPr lang="en-US" sz="1200" i="1" dirty="0">
                    <a:solidFill>
                      <a:schemeClr val="lt1"/>
                    </a:solidFill>
                    <a:latin typeface="Mulish"/>
                  </a:rPr>
                  <a:t>t</a:t>
                </a:r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 and year </a:t>
                </a:r>
                <a:r>
                  <a:rPr lang="en-US" sz="1200" i="1" dirty="0">
                    <a:solidFill>
                      <a:schemeClr val="lt1"/>
                    </a:solidFill>
                    <a:latin typeface="Mulish"/>
                  </a:rPr>
                  <a:t>y</a:t>
                </a:r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 the population weight at age </a:t>
                </a:r>
                <a:r>
                  <a:rPr lang="en-US" sz="1200" i="1" dirty="0">
                    <a:solidFill>
                      <a:schemeClr val="lt1"/>
                    </a:solidFill>
                    <a:latin typeface="Mulish"/>
                  </a:rPr>
                  <a:t>t</a:t>
                </a:r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 and year </a:t>
                </a:r>
                <a:r>
                  <a:rPr lang="en-US" sz="1200" i="1" dirty="0">
                    <a:solidFill>
                      <a:schemeClr val="lt1"/>
                    </a:solidFill>
                    <a:latin typeface="Mulish"/>
                  </a:rPr>
                  <a:t>y</a:t>
                </a:r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E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 is the log-normal error term derived from a log-normal distribution centered in one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12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=0.2, and finally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 is the selectivity.</a:t>
                </a:r>
                <a:endParaRPr lang="es-ES" sz="1200" dirty="0">
                  <a:solidFill>
                    <a:schemeClr val="lt1"/>
                  </a:solidFill>
                  <a:latin typeface="Mulish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3643F1-740E-4B5B-ABE5-FFC9CAD85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335" y="965103"/>
                <a:ext cx="5141351" cy="1787797"/>
              </a:xfrm>
              <a:prstGeom prst="rect">
                <a:avLst/>
              </a:prstGeom>
              <a:blipFill>
                <a:blip r:embed="rId3"/>
                <a:stretch>
                  <a:fillRect l="-119" b="-3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FD046B0B-9404-4104-AB25-1FD139015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48" y="2917873"/>
            <a:ext cx="2906634" cy="2164442"/>
          </a:xfrm>
          <a:prstGeom prst="rect">
            <a:avLst/>
          </a:prstGeom>
        </p:spPr>
      </p:pic>
      <p:cxnSp>
        <p:nvCxnSpPr>
          <p:cNvPr id="17" name="Google Shape;636;p59">
            <a:extLst>
              <a:ext uri="{FF2B5EF4-FFF2-40B4-BE49-F238E27FC236}">
                <a16:creationId xmlns:a16="http://schemas.microsoft.com/office/drawing/2014/main" id="{6560C7B5-FA43-4A24-8A3A-29CC91DDA460}"/>
              </a:ext>
            </a:extLst>
          </p:cNvPr>
          <p:cNvCxnSpPr>
            <a:cxnSpLocks/>
          </p:cNvCxnSpPr>
          <p:nvPr/>
        </p:nvCxnSpPr>
        <p:spPr>
          <a:xfrm flipV="1">
            <a:off x="5083629" y="2752900"/>
            <a:ext cx="0" cy="512294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B4618150-0462-45D3-BDAE-3479EBBC8CE4}"/>
              </a:ext>
            </a:extLst>
          </p:cNvPr>
          <p:cNvSpPr/>
          <p:nvPr/>
        </p:nvSpPr>
        <p:spPr>
          <a:xfrm>
            <a:off x="6415590" y="3611882"/>
            <a:ext cx="1901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chemeClr val="lt1"/>
                </a:solidFill>
                <a:latin typeface="Mulish"/>
              </a:rPr>
              <a:t>Based</a:t>
            </a:r>
            <a:r>
              <a:rPr lang="es-ES" sz="12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200" dirty="0" err="1">
                <a:solidFill>
                  <a:schemeClr val="lt1"/>
                </a:solidFill>
                <a:latin typeface="Mulish"/>
              </a:rPr>
              <a:t>on</a:t>
            </a:r>
            <a:r>
              <a:rPr lang="es-ES" sz="12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200" dirty="0" err="1">
                <a:solidFill>
                  <a:schemeClr val="lt1"/>
                </a:solidFill>
                <a:latin typeface="Mulish"/>
              </a:rPr>
              <a:t>minimum</a:t>
            </a:r>
            <a:r>
              <a:rPr lang="es-ES" sz="1200" dirty="0">
                <a:solidFill>
                  <a:schemeClr val="lt1"/>
                </a:solidFill>
                <a:latin typeface="Mulish"/>
              </a:rPr>
              <a:t> and </a:t>
            </a:r>
            <a:r>
              <a:rPr lang="es-ES" sz="1200" dirty="0" err="1">
                <a:solidFill>
                  <a:schemeClr val="lt1"/>
                </a:solidFill>
                <a:latin typeface="Mulish"/>
              </a:rPr>
              <a:t>maximum</a:t>
            </a:r>
            <a:r>
              <a:rPr lang="es-ES" sz="12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200" dirty="0" err="1">
                <a:solidFill>
                  <a:schemeClr val="lt1"/>
                </a:solidFill>
                <a:latin typeface="Mulish"/>
              </a:rPr>
              <a:t>observed</a:t>
            </a:r>
            <a:r>
              <a:rPr lang="es-ES" sz="12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200" dirty="0" err="1">
                <a:solidFill>
                  <a:schemeClr val="lt1"/>
                </a:solidFill>
                <a:latin typeface="Mulish"/>
              </a:rPr>
              <a:t>lengths</a:t>
            </a:r>
            <a:endParaRPr lang="es-ES" sz="1200" dirty="0">
              <a:solidFill>
                <a:schemeClr val="lt1"/>
              </a:solidFill>
              <a:latin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182283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173504" y="611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B5D06"/>
                </a:solidFill>
              </a:rPr>
              <a:t>4. </a:t>
            </a:r>
            <a:r>
              <a:rPr lang="es-ES" dirty="0" err="1"/>
              <a:t>Sampling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dirty="0"/>
          </a:p>
        </p:txBody>
      </p:sp>
      <p:cxnSp>
        <p:nvCxnSpPr>
          <p:cNvPr id="321" name="Google Shape;321;p42"/>
          <p:cNvCxnSpPr/>
          <p:nvPr/>
        </p:nvCxnSpPr>
        <p:spPr>
          <a:xfrm>
            <a:off x="106277" y="643010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621;p59">
            <a:extLst>
              <a:ext uri="{FF2B5EF4-FFF2-40B4-BE49-F238E27FC236}">
                <a16:creationId xmlns:a16="http://schemas.microsoft.com/office/drawing/2014/main" id="{977ECE67-9540-489E-A697-28DE2145E95E}"/>
              </a:ext>
            </a:extLst>
          </p:cNvPr>
          <p:cNvSpPr/>
          <p:nvPr/>
        </p:nvSpPr>
        <p:spPr>
          <a:xfrm>
            <a:off x="957194" y="3389953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0;p45">
            <a:extLst>
              <a:ext uri="{FF2B5EF4-FFF2-40B4-BE49-F238E27FC236}">
                <a16:creationId xmlns:a16="http://schemas.microsoft.com/office/drawing/2014/main" id="{2C49B1C8-A9C1-4920-9B86-5621C2755FCB}"/>
              </a:ext>
            </a:extLst>
          </p:cNvPr>
          <p:cNvSpPr txBox="1">
            <a:spLocks/>
          </p:cNvSpPr>
          <p:nvPr/>
        </p:nvSpPr>
        <p:spPr>
          <a:xfrm>
            <a:off x="440958" y="1308134"/>
            <a:ext cx="2090999" cy="527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600" dirty="0" err="1">
                <a:solidFill>
                  <a:schemeClr val="lt1"/>
                </a:solidFill>
                <a:latin typeface="Mulish"/>
              </a:rPr>
              <a:t>Length</a:t>
            </a:r>
            <a:r>
              <a:rPr lang="es-ES" sz="16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600" dirty="0" err="1">
                <a:solidFill>
                  <a:schemeClr val="lt1"/>
                </a:solidFill>
                <a:latin typeface="Mulish"/>
              </a:rPr>
              <a:t>frequency</a:t>
            </a:r>
            <a:r>
              <a:rPr lang="es-ES" sz="16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600" dirty="0" err="1">
                <a:solidFill>
                  <a:schemeClr val="lt1"/>
                </a:solidFill>
                <a:latin typeface="Mulish"/>
              </a:rPr>
              <a:t>distributions</a:t>
            </a:r>
            <a:endParaRPr lang="es-ES" sz="1600" dirty="0">
              <a:solidFill>
                <a:schemeClr val="lt1"/>
              </a:solidFill>
              <a:latin typeface="Mulish"/>
            </a:endParaRPr>
          </a:p>
        </p:txBody>
      </p:sp>
      <p:sp>
        <p:nvSpPr>
          <p:cNvPr id="55" name="Google Shape;502;p54">
            <a:extLst>
              <a:ext uri="{FF2B5EF4-FFF2-40B4-BE49-F238E27FC236}">
                <a16:creationId xmlns:a16="http://schemas.microsoft.com/office/drawing/2014/main" id="{7981D372-FBD6-4ADE-A847-2B7037F04765}"/>
              </a:ext>
            </a:extLst>
          </p:cNvPr>
          <p:cNvSpPr/>
          <p:nvPr/>
        </p:nvSpPr>
        <p:spPr>
          <a:xfrm>
            <a:off x="498015" y="1178168"/>
            <a:ext cx="1976886" cy="620157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60;p45">
            <a:extLst>
              <a:ext uri="{FF2B5EF4-FFF2-40B4-BE49-F238E27FC236}">
                <a16:creationId xmlns:a16="http://schemas.microsoft.com/office/drawing/2014/main" id="{D6304FCA-54A4-45CF-A86B-6E28842912C7}"/>
              </a:ext>
            </a:extLst>
          </p:cNvPr>
          <p:cNvSpPr txBox="1">
            <a:spLocks/>
          </p:cNvSpPr>
          <p:nvPr/>
        </p:nvSpPr>
        <p:spPr>
          <a:xfrm>
            <a:off x="3133151" y="1488247"/>
            <a:ext cx="4744353" cy="1322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s-ES" sz="1200" dirty="0">
              <a:solidFill>
                <a:srgbClr val="EB5D06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A4E7425-5395-4B7D-B4D0-E0FA18347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51" y="830677"/>
            <a:ext cx="5053409" cy="43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173503" y="61185"/>
            <a:ext cx="8006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B5D06"/>
                </a:solidFill>
              </a:rPr>
              <a:t>3. </a:t>
            </a:r>
            <a:r>
              <a:rPr lang="es-ES" sz="2800" dirty="0" err="1"/>
              <a:t>Analysis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potencial stock status </a:t>
            </a:r>
            <a:r>
              <a:rPr lang="es-ES" sz="2800" dirty="0" err="1"/>
              <a:t>indicators</a:t>
            </a:r>
            <a:endParaRPr sz="2800" dirty="0"/>
          </a:p>
        </p:txBody>
      </p:sp>
      <p:cxnSp>
        <p:nvCxnSpPr>
          <p:cNvPr id="321" name="Google Shape;321;p42"/>
          <p:cNvCxnSpPr/>
          <p:nvPr/>
        </p:nvCxnSpPr>
        <p:spPr>
          <a:xfrm>
            <a:off x="106277" y="643010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0;p45">
            <a:extLst>
              <a:ext uri="{FF2B5EF4-FFF2-40B4-BE49-F238E27FC236}">
                <a16:creationId xmlns:a16="http://schemas.microsoft.com/office/drawing/2014/main" id="{2C49B1C8-A9C1-4920-9B86-5621C2755FCB}"/>
              </a:ext>
            </a:extLst>
          </p:cNvPr>
          <p:cNvSpPr txBox="1">
            <a:spLocks/>
          </p:cNvSpPr>
          <p:nvPr/>
        </p:nvSpPr>
        <p:spPr>
          <a:xfrm>
            <a:off x="377617" y="1297509"/>
            <a:ext cx="2090999" cy="527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s-ES" sz="1600" dirty="0">
              <a:solidFill>
                <a:schemeClr val="lt1"/>
              </a:solidFill>
              <a:latin typeface="Mulish"/>
            </a:endParaRPr>
          </a:p>
        </p:txBody>
      </p:sp>
      <p:sp>
        <p:nvSpPr>
          <p:cNvPr id="55" name="Google Shape;502;p54">
            <a:extLst>
              <a:ext uri="{FF2B5EF4-FFF2-40B4-BE49-F238E27FC236}">
                <a16:creationId xmlns:a16="http://schemas.microsoft.com/office/drawing/2014/main" id="{7981D372-FBD6-4ADE-A847-2B7037F04765}"/>
              </a:ext>
            </a:extLst>
          </p:cNvPr>
          <p:cNvSpPr/>
          <p:nvPr/>
        </p:nvSpPr>
        <p:spPr>
          <a:xfrm>
            <a:off x="442876" y="1227527"/>
            <a:ext cx="4537175" cy="626891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60;p45">
            <a:extLst>
              <a:ext uri="{FF2B5EF4-FFF2-40B4-BE49-F238E27FC236}">
                <a16:creationId xmlns:a16="http://schemas.microsoft.com/office/drawing/2014/main" id="{D6304FCA-54A4-45CF-A86B-6E28842912C7}"/>
              </a:ext>
            </a:extLst>
          </p:cNvPr>
          <p:cNvSpPr txBox="1">
            <a:spLocks/>
          </p:cNvSpPr>
          <p:nvPr/>
        </p:nvSpPr>
        <p:spPr>
          <a:xfrm>
            <a:off x="3024294" y="523047"/>
            <a:ext cx="4744353" cy="1322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s-ES" sz="1200" dirty="0">
              <a:solidFill>
                <a:srgbClr val="EB5D06"/>
              </a:solidFill>
            </a:endParaRPr>
          </a:p>
        </p:txBody>
      </p:sp>
      <p:sp>
        <p:nvSpPr>
          <p:cNvPr id="13" name="Google Shape;502;p54">
            <a:extLst>
              <a:ext uri="{FF2B5EF4-FFF2-40B4-BE49-F238E27FC236}">
                <a16:creationId xmlns:a16="http://schemas.microsoft.com/office/drawing/2014/main" id="{17358282-3BBD-4B6B-B72F-04E170B20172}"/>
              </a:ext>
            </a:extLst>
          </p:cNvPr>
          <p:cNvSpPr/>
          <p:nvPr/>
        </p:nvSpPr>
        <p:spPr>
          <a:xfrm>
            <a:off x="454576" y="3057071"/>
            <a:ext cx="4530007" cy="72182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0E2BF8FD-B407-4E3F-8443-C5B83FA1334A}"/>
                  </a:ext>
                </a:extLst>
              </p:cNvPr>
              <p:cNvSpPr/>
              <p:nvPr/>
            </p:nvSpPr>
            <p:spPr>
              <a:xfrm>
                <a:off x="450041" y="1297509"/>
                <a:ext cx="4572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Clr>
                    <a:srgbClr val="396D4D"/>
                  </a:buCl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EB5D06"/>
                    </a:solidFill>
                    <a:latin typeface="Mulish"/>
                  </a:rPr>
                  <a:t>'2-over-3’</a:t>
                </a: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 , </a:t>
                </a:r>
                <a:r>
                  <a:rPr lang="en-US" dirty="0">
                    <a:solidFill>
                      <a:srgbClr val="EB5D06"/>
                    </a:solidFill>
                    <a:latin typeface="Mulish"/>
                  </a:rPr>
                  <a:t>'1-over-4'</a:t>
                </a: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 and </a:t>
                </a:r>
                <a:r>
                  <a:rPr lang="en-US" dirty="0">
                    <a:solidFill>
                      <a:srgbClr val="EB5D06"/>
                    </a:solidFill>
                    <a:latin typeface="Mulish"/>
                  </a:rPr>
                  <a:t>'1-over-3'</a:t>
                </a: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 versions of the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 component.</a:t>
                </a:r>
                <a:endParaRPr lang="es-ES" dirty="0">
                  <a:solidFill>
                    <a:schemeClr val="lt1"/>
                  </a:solidFill>
                  <a:latin typeface="Mulish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0E2BF8FD-B407-4E3F-8443-C5B83FA13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1" y="1297509"/>
                <a:ext cx="4572000" cy="523220"/>
              </a:xfrm>
              <a:prstGeom prst="rect">
                <a:avLst/>
              </a:prstGeom>
              <a:blipFill>
                <a:blip r:embed="rId3"/>
                <a:stretch>
                  <a:fillRect l="-267" t="-2326" b="-104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F52799E2-3DC0-4747-BF92-BA935B8930BA}"/>
                  </a:ext>
                </a:extLst>
              </p:cNvPr>
              <p:cNvSpPr/>
              <p:nvPr/>
            </p:nvSpPr>
            <p:spPr>
              <a:xfrm>
                <a:off x="532411" y="3137076"/>
                <a:ext cx="4572000" cy="5402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Clr>
                    <a:srgbClr val="396D4D"/>
                  </a:buCl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The ratio of spawning potential ratio estimate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EB5D0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rgbClr val="EB5D06"/>
                            </a:solidFill>
                            <a:latin typeface="Cambria Math" panose="02040503050406030204" pitchFamily="18" charset="0"/>
                          </a:rPr>
                          <m:t>𝑆𝑃𝑅</m:t>
                        </m:r>
                      </m:e>
                      <m:sub>
                        <m:r>
                          <a:rPr lang="es-ES">
                            <a:solidFill>
                              <a:srgbClr val="EB5D0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>
                            <a:solidFill>
                              <a:srgbClr val="EB5D0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>
                            <a:solidFill>
                              <a:srgbClr val="EB5D0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) to a </a:t>
                </a:r>
                <a:r>
                  <a:rPr lang="en-US" dirty="0">
                    <a:solidFill>
                      <a:srgbClr val="EB5D06"/>
                    </a:solidFill>
                    <a:latin typeface="Mulish"/>
                  </a:rPr>
                  <a:t>MSY SPR proxy</a:t>
                </a: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.</a:t>
                </a:r>
                <a:endParaRPr lang="es-ES" dirty="0">
                  <a:solidFill>
                    <a:schemeClr val="lt1"/>
                  </a:solidFill>
                  <a:latin typeface="Mulish"/>
                </a:endParaRPr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F52799E2-3DC0-4747-BF92-BA935B893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11" y="3137076"/>
                <a:ext cx="4572000" cy="540212"/>
              </a:xfrm>
              <a:prstGeom prst="rect">
                <a:avLst/>
              </a:prstGeom>
              <a:blipFill>
                <a:blip r:embed="rId4"/>
                <a:stretch>
                  <a:fillRect l="-133" t="-2273" b="-79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E66DE4A-C1A9-4710-95CE-F2D52F55CA7E}"/>
                  </a:ext>
                </a:extLst>
              </p:cNvPr>
              <p:cNvSpPr txBox="1"/>
              <p:nvPr/>
            </p:nvSpPr>
            <p:spPr>
              <a:xfrm>
                <a:off x="494357" y="2152136"/>
                <a:ext cx="1648057" cy="462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396D4D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s-ES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s-ES" i="1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es-ES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s-ES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</m:oMath>
                </a14:m>
                <a:endParaRPr lang="es-ES" dirty="0">
                  <a:solidFill>
                    <a:schemeClr val="lt1"/>
                  </a:solidFill>
                  <a:latin typeface="Mulish"/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E66DE4A-C1A9-4710-95CE-F2D52F55C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57" y="2152136"/>
                <a:ext cx="1648057" cy="462371"/>
              </a:xfrm>
              <a:prstGeom prst="rect">
                <a:avLst/>
              </a:prstGeom>
              <a:blipFill>
                <a:blip r:embed="rId5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AA3DEA3-0B01-4427-9B2B-03FA02A909AF}"/>
                  </a:ext>
                </a:extLst>
              </p:cNvPr>
              <p:cNvSpPr/>
              <p:nvPr/>
            </p:nvSpPr>
            <p:spPr>
              <a:xfrm>
                <a:off x="594591" y="3858900"/>
                <a:ext cx="4572000" cy="7961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s-ES" sz="1100" dirty="0">
                    <a:solidFill>
                      <a:srgbClr val="EB5D06"/>
                    </a:solidFill>
                    <a:latin typeface="Mulish"/>
                  </a:rPr>
                  <a:t>Two </a:t>
                </a:r>
                <a:r>
                  <a:rPr lang="es-ES" sz="1100" dirty="0" err="1">
                    <a:solidFill>
                      <a:srgbClr val="EB5D06"/>
                    </a:solidFill>
                    <a:latin typeface="Mulish"/>
                  </a:rPr>
                  <a:t>versions</a:t>
                </a:r>
                <a:r>
                  <a:rPr lang="es-ES" sz="1100" dirty="0">
                    <a:solidFill>
                      <a:srgbClr val="EB5D06"/>
                    </a:solidFill>
                    <a:latin typeface="Mulish"/>
                  </a:rPr>
                  <a:t>:</a:t>
                </a:r>
              </a:p>
              <a:p>
                <a:pPr marL="228600" indent="-228600">
                  <a:buClr>
                    <a:srgbClr val="EB5D06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1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𝑆𝑃𝑅</m:t>
                        </m:r>
                      </m:e>
                      <m:sub>
                        <m:r>
                          <a:rPr lang="es-ES" sz="11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by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applying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the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LBSRP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method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to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the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rgbClr val="EB5D06"/>
                    </a:solidFill>
                    <a:latin typeface="Mulish"/>
                  </a:rPr>
                  <a:t>current</a:t>
                </a:r>
                <a:r>
                  <a:rPr lang="es-ES" sz="1100" dirty="0">
                    <a:solidFill>
                      <a:srgbClr val="EB5D06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rgbClr val="EB5D06"/>
                    </a:solidFill>
                    <a:latin typeface="Mulish"/>
                  </a:rPr>
                  <a:t>year’s</a:t>
                </a:r>
                <a:r>
                  <a:rPr lang="es-ES" sz="1100" dirty="0">
                    <a:solidFill>
                      <a:srgbClr val="EB5D06"/>
                    </a:solidFill>
                    <a:latin typeface="Mulish"/>
                  </a:rPr>
                  <a:t> 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LFD. </a:t>
                </a:r>
              </a:p>
              <a:p>
                <a:pPr marL="228600" indent="-228600">
                  <a:buClr>
                    <a:srgbClr val="EB5D06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1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𝑆𝑃𝑅</m:t>
                        </m:r>
                      </m:e>
                      <m:sub>
                        <m:r>
                          <a:rPr lang="es-ES" sz="11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by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applying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the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LBSRP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method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to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the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combined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LFD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of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the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>
                    <a:solidFill>
                      <a:srgbClr val="EB5D06"/>
                    </a:solidFill>
                    <a:latin typeface="Mulish"/>
                  </a:rPr>
                  <a:t>current and </a:t>
                </a:r>
                <a:r>
                  <a:rPr lang="es-ES" sz="1100" dirty="0" err="1">
                    <a:solidFill>
                      <a:srgbClr val="EB5D06"/>
                    </a:solidFill>
                    <a:latin typeface="Mulish"/>
                  </a:rPr>
                  <a:t>previous</a:t>
                </a:r>
                <a:r>
                  <a:rPr lang="es-ES" sz="1100" dirty="0">
                    <a:solidFill>
                      <a:srgbClr val="EB5D06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rgbClr val="EB5D06"/>
                    </a:solidFill>
                    <a:latin typeface="Mulish"/>
                  </a:rPr>
                  <a:t>year</a:t>
                </a:r>
                <a:r>
                  <a:rPr lang="es-ES" sz="1100" dirty="0">
                    <a:solidFill>
                      <a:srgbClr val="EB5D06"/>
                    </a:solidFill>
                    <a:latin typeface="Mulish"/>
                  </a:rPr>
                  <a:t>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solidFill>
                          <a:srgbClr val="EB5D0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100" b="0" i="1" smtClean="0">
                        <a:solidFill>
                          <a:srgbClr val="EB5D0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1100" b="0" i="1" smtClean="0">
                        <a:solidFill>
                          <a:srgbClr val="EB5D06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sz="1100" b="0" i="1" smtClean="0">
                        <a:solidFill>
                          <a:srgbClr val="EB5D06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sz="1100" dirty="0">
                  <a:solidFill>
                    <a:schemeClr val="lt1"/>
                  </a:solidFill>
                  <a:latin typeface="Mulish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AA3DEA3-0B01-4427-9B2B-03FA02A9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1" y="3858900"/>
                <a:ext cx="4572000" cy="796115"/>
              </a:xfrm>
              <a:prstGeom prst="rect">
                <a:avLst/>
              </a:prstGeom>
              <a:blipFill>
                <a:blip r:embed="rId6"/>
                <a:stretch>
                  <a:fillRect b="-45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oogle Shape;636;p59">
            <a:extLst>
              <a:ext uri="{FF2B5EF4-FFF2-40B4-BE49-F238E27FC236}">
                <a16:creationId xmlns:a16="http://schemas.microsoft.com/office/drawing/2014/main" id="{14DE213B-2293-49D6-B1F2-02E0B720D4E3}"/>
              </a:ext>
            </a:extLst>
          </p:cNvPr>
          <p:cNvCxnSpPr>
            <a:cxnSpLocks/>
          </p:cNvCxnSpPr>
          <p:nvPr/>
        </p:nvCxnSpPr>
        <p:spPr>
          <a:xfrm flipV="1">
            <a:off x="5228771" y="1088571"/>
            <a:ext cx="0" cy="3937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502;p54">
            <a:extLst>
              <a:ext uri="{FF2B5EF4-FFF2-40B4-BE49-F238E27FC236}">
                <a16:creationId xmlns:a16="http://schemas.microsoft.com/office/drawing/2014/main" id="{37E64937-8636-4F79-9CB4-287CB2584B7D}"/>
              </a:ext>
            </a:extLst>
          </p:cNvPr>
          <p:cNvSpPr/>
          <p:nvPr/>
        </p:nvSpPr>
        <p:spPr>
          <a:xfrm>
            <a:off x="442876" y="2101170"/>
            <a:ext cx="1499280" cy="626891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image5.png">
            <a:extLst>
              <a:ext uri="{FF2B5EF4-FFF2-40B4-BE49-F238E27FC236}">
                <a16:creationId xmlns:a16="http://schemas.microsoft.com/office/drawing/2014/main" id="{696C2BE8-13F6-4034-A797-D1813159E00B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5293673" y="1215427"/>
            <a:ext cx="3415826" cy="2712645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D8169E4-9A84-477E-B121-3E09CF323384}"/>
                  </a:ext>
                </a:extLst>
              </p:cNvPr>
              <p:cNvSpPr/>
              <p:nvPr/>
            </p:nvSpPr>
            <p:spPr>
              <a:xfrm>
                <a:off x="5407804" y="3928072"/>
                <a:ext cx="3453611" cy="677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</a:pPr>
                <a:r>
                  <a:rPr lang="es-ES" sz="1050" dirty="0" err="1">
                    <a:solidFill>
                      <a:schemeClr val="lt1"/>
                    </a:solidFill>
                    <a:latin typeface="Mulish"/>
                  </a:rPr>
                  <a:t>Fishing</a:t>
                </a:r>
                <a:r>
                  <a:rPr lang="es-ES" sz="105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050" dirty="0" err="1">
                    <a:solidFill>
                      <a:schemeClr val="lt1"/>
                    </a:solidFill>
                    <a:latin typeface="Mulish"/>
                  </a:rPr>
                  <a:t>mortality</a:t>
                </a:r>
                <a:r>
                  <a:rPr lang="es-ES" sz="105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050" dirty="0" err="1">
                    <a:solidFill>
                      <a:schemeClr val="lt1"/>
                    </a:solidFill>
                    <a:latin typeface="Mulish"/>
                  </a:rPr>
                  <a:t>trend</a:t>
                </a:r>
                <a:r>
                  <a:rPr lang="es-ES" sz="105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050" dirty="0" err="1">
                    <a:solidFill>
                      <a:schemeClr val="lt1"/>
                    </a:solidFill>
                    <a:latin typeface="Mulish"/>
                  </a:rPr>
                  <a:t>over</a:t>
                </a:r>
                <a:r>
                  <a:rPr lang="es-ES" sz="105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050" dirty="0" err="1">
                    <a:solidFill>
                      <a:schemeClr val="lt1"/>
                    </a:solidFill>
                    <a:latin typeface="Mulish"/>
                  </a:rPr>
                  <a:t>the</a:t>
                </a:r>
                <a:r>
                  <a:rPr lang="es-ES" sz="1050" dirty="0">
                    <a:solidFill>
                      <a:schemeClr val="lt1"/>
                    </a:solidFill>
                    <a:latin typeface="Mulish"/>
                  </a:rPr>
                  <a:t> 100 </a:t>
                </a:r>
                <a:r>
                  <a:rPr lang="es-ES" sz="1050" dirty="0" err="1">
                    <a:solidFill>
                      <a:schemeClr val="lt1"/>
                    </a:solidFill>
                    <a:latin typeface="Mulish"/>
                  </a:rPr>
                  <a:t>years</a:t>
                </a:r>
                <a:r>
                  <a:rPr lang="es-ES" sz="105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050" dirty="0" err="1">
                    <a:solidFill>
                      <a:schemeClr val="lt1"/>
                    </a:solidFill>
                    <a:latin typeface="Mulish"/>
                  </a:rPr>
                  <a:t>of</a:t>
                </a:r>
                <a:r>
                  <a:rPr lang="es-ES" sz="1050" dirty="0">
                    <a:solidFill>
                      <a:schemeClr val="lt1"/>
                    </a:solidFill>
                    <a:latin typeface="Mulish"/>
                  </a:rPr>
                  <a:t> stock </a:t>
                </a:r>
                <a:r>
                  <a:rPr lang="es-ES" sz="1050" dirty="0" err="1">
                    <a:solidFill>
                      <a:schemeClr val="lt1"/>
                    </a:solidFill>
                    <a:latin typeface="Mulish"/>
                  </a:rPr>
                  <a:t>history</a:t>
                </a:r>
                <a:r>
                  <a:rPr lang="es-ES" sz="1050" dirty="0">
                    <a:solidFill>
                      <a:schemeClr val="lt1"/>
                    </a:solidFill>
                    <a:latin typeface="Mulish"/>
                  </a:rPr>
                  <a:t>. </a:t>
                </a:r>
                <a:r>
                  <a:rPr lang="es-ES" sz="1050" dirty="0" err="1">
                    <a:solidFill>
                      <a:schemeClr val="lt1"/>
                    </a:solidFill>
                    <a:latin typeface="Mulish"/>
                  </a:rPr>
                  <a:t>Starting</a:t>
                </a:r>
                <a:r>
                  <a:rPr lang="es-ES" sz="1050" dirty="0">
                    <a:solidFill>
                      <a:schemeClr val="lt1"/>
                    </a:solidFill>
                    <a:latin typeface="Mulish"/>
                  </a:rPr>
                  <a:t> at 0.2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105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𝑚𝑠𝑦</m:t>
                        </m:r>
                      </m:sub>
                    </m:sSub>
                  </m:oMath>
                </a14:m>
                <a:r>
                  <a:rPr lang="es-ES" sz="1050" dirty="0">
                    <a:solidFill>
                      <a:schemeClr val="lt1"/>
                    </a:solidFill>
                    <a:latin typeface="Mulish"/>
                  </a:rPr>
                  <a:t>, </a:t>
                </a:r>
                <a:r>
                  <a:rPr lang="es-ES" sz="1050" dirty="0" err="1">
                    <a:solidFill>
                      <a:schemeClr val="lt1"/>
                    </a:solidFill>
                    <a:latin typeface="Mulish"/>
                  </a:rPr>
                  <a:t>increasing</a:t>
                </a:r>
                <a:r>
                  <a:rPr lang="es-ES" sz="105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050" dirty="0" err="1">
                    <a:solidFill>
                      <a:schemeClr val="lt1"/>
                    </a:solidFill>
                    <a:latin typeface="Mulish"/>
                  </a:rPr>
                  <a:t>to</a:t>
                </a:r>
                <a:r>
                  <a:rPr lang="es-ES" sz="1050" dirty="0">
                    <a:solidFill>
                      <a:schemeClr val="lt1"/>
                    </a:solidFill>
                    <a:latin typeface="Mulish"/>
                  </a:rPr>
                  <a:t> 0.9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105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𝑐𝑟𝑎𝑠</m:t>
                        </m:r>
                        <m:r>
                          <a:rPr lang="es-ES" sz="105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s-ES" sz="1050" dirty="0">
                    <a:solidFill>
                      <a:schemeClr val="lt1"/>
                    </a:solidFill>
                    <a:latin typeface="Mulish"/>
                  </a:rPr>
                  <a:t>, and </a:t>
                </a:r>
                <a:r>
                  <a:rPr lang="es-ES" sz="1050" dirty="0" err="1">
                    <a:solidFill>
                      <a:schemeClr val="lt1"/>
                    </a:solidFill>
                    <a:latin typeface="Mulish"/>
                  </a:rPr>
                  <a:t>returning</a:t>
                </a:r>
                <a:r>
                  <a:rPr lang="es-ES" sz="105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050" dirty="0" err="1">
                    <a:solidFill>
                      <a:schemeClr val="lt1"/>
                    </a:solidFill>
                    <a:latin typeface="Mulish"/>
                  </a:rPr>
                  <a:t>to</a:t>
                </a:r>
                <a:r>
                  <a:rPr lang="es-ES" sz="1050" dirty="0">
                    <a:solidFill>
                      <a:schemeClr val="lt1"/>
                    </a:solidFill>
                    <a:latin typeface="Mulish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105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𝑚𝑠𝑦</m:t>
                        </m:r>
                      </m:sub>
                    </m:sSub>
                  </m:oMath>
                </a14:m>
                <a:r>
                  <a:rPr lang="es-ES" sz="1050" dirty="0">
                    <a:solidFill>
                      <a:schemeClr val="lt1"/>
                    </a:solidFill>
                    <a:latin typeface="Mulish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D8169E4-9A84-477E-B121-3E09CF323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804" y="3928072"/>
                <a:ext cx="3453611" cy="677173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9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173503" y="61185"/>
            <a:ext cx="8006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B5D06"/>
                </a:solidFill>
              </a:rPr>
              <a:t>3. </a:t>
            </a:r>
            <a:r>
              <a:rPr lang="es-ES" sz="2800" dirty="0" err="1"/>
              <a:t>Analysis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potencial stock status </a:t>
            </a:r>
            <a:r>
              <a:rPr lang="es-ES" sz="2800" dirty="0" err="1"/>
              <a:t>indicators</a:t>
            </a:r>
            <a:endParaRPr sz="2800" dirty="0"/>
          </a:p>
        </p:txBody>
      </p:sp>
      <p:cxnSp>
        <p:nvCxnSpPr>
          <p:cNvPr id="321" name="Google Shape;321;p42"/>
          <p:cNvCxnSpPr/>
          <p:nvPr/>
        </p:nvCxnSpPr>
        <p:spPr>
          <a:xfrm>
            <a:off x="106277" y="643010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0;p45">
            <a:extLst>
              <a:ext uri="{FF2B5EF4-FFF2-40B4-BE49-F238E27FC236}">
                <a16:creationId xmlns:a16="http://schemas.microsoft.com/office/drawing/2014/main" id="{2C49B1C8-A9C1-4920-9B86-5621C2755FCB}"/>
              </a:ext>
            </a:extLst>
          </p:cNvPr>
          <p:cNvSpPr txBox="1">
            <a:spLocks/>
          </p:cNvSpPr>
          <p:nvPr/>
        </p:nvSpPr>
        <p:spPr>
          <a:xfrm>
            <a:off x="370191" y="1399358"/>
            <a:ext cx="2090999" cy="527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s-ES" sz="1600" dirty="0">
              <a:solidFill>
                <a:schemeClr val="lt1"/>
              </a:solidFill>
              <a:latin typeface="Mulish"/>
            </a:endParaRPr>
          </a:p>
        </p:txBody>
      </p:sp>
      <p:sp>
        <p:nvSpPr>
          <p:cNvPr id="55" name="Google Shape;502;p54">
            <a:extLst>
              <a:ext uri="{FF2B5EF4-FFF2-40B4-BE49-F238E27FC236}">
                <a16:creationId xmlns:a16="http://schemas.microsoft.com/office/drawing/2014/main" id="{7981D372-FBD6-4ADE-A847-2B7037F04765}"/>
              </a:ext>
            </a:extLst>
          </p:cNvPr>
          <p:cNvSpPr/>
          <p:nvPr/>
        </p:nvSpPr>
        <p:spPr>
          <a:xfrm>
            <a:off x="435451" y="1329376"/>
            <a:ext cx="3551102" cy="116181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60;p45">
            <a:extLst>
              <a:ext uri="{FF2B5EF4-FFF2-40B4-BE49-F238E27FC236}">
                <a16:creationId xmlns:a16="http://schemas.microsoft.com/office/drawing/2014/main" id="{D6304FCA-54A4-45CF-A86B-6E28842912C7}"/>
              </a:ext>
            </a:extLst>
          </p:cNvPr>
          <p:cNvSpPr txBox="1">
            <a:spLocks/>
          </p:cNvSpPr>
          <p:nvPr/>
        </p:nvSpPr>
        <p:spPr>
          <a:xfrm>
            <a:off x="3024294" y="523047"/>
            <a:ext cx="4744353" cy="1322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s-ES" sz="1200" dirty="0">
              <a:solidFill>
                <a:srgbClr val="EB5D06"/>
              </a:solidFill>
            </a:endParaRPr>
          </a:p>
        </p:txBody>
      </p:sp>
      <p:sp>
        <p:nvSpPr>
          <p:cNvPr id="13" name="Google Shape;502;p54">
            <a:extLst>
              <a:ext uri="{FF2B5EF4-FFF2-40B4-BE49-F238E27FC236}">
                <a16:creationId xmlns:a16="http://schemas.microsoft.com/office/drawing/2014/main" id="{17358282-3BBD-4B6B-B72F-04E170B20172}"/>
              </a:ext>
            </a:extLst>
          </p:cNvPr>
          <p:cNvSpPr/>
          <p:nvPr/>
        </p:nvSpPr>
        <p:spPr>
          <a:xfrm>
            <a:off x="435451" y="2760111"/>
            <a:ext cx="3545492" cy="113533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E2BF8FD-B407-4E3F-8443-C5B83FA1334A}"/>
              </a:ext>
            </a:extLst>
          </p:cNvPr>
          <p:cNvSpPr/>
          <p:nvPr/>
        </p:nvSpPr>
        <p:spPr>
          <a:xfrm>
            <a:off x="415197" y="1408191"/>
            <a:ext cx="35783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96D4D"/>
              </a:buClr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chemeClr val="lt1"/>
                </a:solidFill>
                <a:latin typeface="Mulish"/>
              </a:rPr>
              <a:t>The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three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rgbClr val="EB5D06"/>
                </a:solidFill>
                <a:latin typeface="Mulish"/>
              </a:rPr>
              <a:t>indicators</a:t>
            </a:r>
            <a:r>
              <a:rPr lang="es-ES" dirty="0">
                <a:solidFill>
                  <a:srgbClr val="EB5D06"/>
                </a:solidFill>
                <a:latin typeface="Mulish"/>
              </a:rPr>
              <a:t> </a:t>
            </a:r>
            <a:r>
              <a:rPr lang="es-ES" dirty="0" err="1">
                <a:solidFill>
                  <a:srgbClr val="EB5D06"/>
                </a:solidFill>
                <a:latin typeface="Mulish"/>
              </a:rPr>
              <a:t>correctly</a:t>
            </a:r>
            <a:r>
              <a:rPr lang="es-ES" dirty="0">
                <a:solidFill>
                  <a:srgbClr val="EB5D06"/>
                </a:solidFill>
                <a:latin typeface="Mulish"/>
              </a:rPr>
              <a:t> capture </a:t>
            </a:r>
            <a:r>
              <a:rPr lang="es-ES" dirty="0" err="1">
                <a:solidFill>
                  <a:srgbClr val="EB5D06"/>
                </a:solidFill>
                <a:latin typeface="Mulish"/>
              </a:rPr>
              <a:t>the</a:t>
            </a:r>
            <a:r>
              <a:rPr lang="es-ES" dirty="0">
                <a:solidFill>
                  <a:srgbClr val="EB5D06"/>
                </a:solidFill>
                <a:latin typeface="Mulish"/>
              </a:rPr>
              <a:t> </a:t>
            </a:r>
            <a:r>
              <a:rPr lang="es-ES" dirty="0" err="1">
                <a:solidFill>
                  <a:srgbClr val="EB5D06"/>
                </a:solidFill>
                <a:latin typeface="Mulish"/>
              </a:rPr>
              <a:t>changes</a:t>
            </a:r>
            <a:r>
              <a:rPr lang="es-ES" dirty="0">
                <a:solidFill>
                  <a:srgbClr val="EB5D06"/>
                </a:solidFill>
                <a:latin typeface="Mulish"/>
              </a:rPr>
              <a:t> in </a:t>
            </a:r>
            <a:r>
              <a:rPr lang="es-ES" dirty="0" err="1">
                <a:solidFill>
                  <a:srgbClr val="EB5D06"/>
                </a:solidFill>
                <a:latin typeface="Mulish"/>
              </a:rPr>
              <a:t>the</a:t>
            </a:r>
            <a:r>
              <a:rPr lang="es-ES" dirty="0">
                <a:solidFill>
                  <a:srgbClr val="EB5D06"/>
                </a:solidFill>
                <a:latin typeface="Mulish"/>
              </a:rPr>
              <a:t> </a:t>
            </a:r>
            <a:r>
              <a:rPr lang="es-ES" dirty="0" err="1">
                <a:solidFill>
                  <a:srgbClr val="EB5D06"/>
                </a:solidFill>
                <a:latin typeface="Mulish"/>
              </a:rPr>
              <a:t>biomass</a:t>
            </a:r>
            <a:r>
              <a:rPr lang="es-ES" dirty="0">
                <a:solidFill>
                  <a:srgbClr val="EB5D06"/>
                </a:solidFill>
                <a:latin typeface="Mulish"/>
              </a:rPr>
              <a:t> </a:t>
            </a:r>
            <a:r>
              <a:rPr lang="es-ES" dirty="0" err="1">
                <a:solidFill>
                  <a:srgbClr val="EB5D06"/>
                </a:solidFill>
                <a:latin typeface="Mulish"/>
              </a:rPr>
              <a:t>trend</a:t>
            </a:r>
            <a:r>
              <a:rPr lang="es-ES" dirty="0">
                <a:solidFill>
                  <a:srgbClr val="EB5D06"/>
                </a:solidFill>
                <a:latin typeface="Mulish"/>
              </a:rPr>
              <a:t> 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and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that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there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are no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clear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differences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between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them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.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52799E2-3DC0-4747-BF92-BA935B8930BA}"/>
              </a:ext>
            </a:extLst>
          </p:cNvPr>
          <p:cNvSpPr/>
          <p:nvPr/>
        </p:nvSpPr>
        <p:spPr>
          <a:xfrm>
            <a:off x="430268" y="2850723"/>
            <a:ext cx="34245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396D4D"/>
              </a:buClr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chemeClr val="lt1"/>
                </a:solidFill>
                <a:latin typeface="Mulish"/>
              </a:rPr>
              <a:t>Indicators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respond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correctly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to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the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increase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of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uncertainty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in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recruitment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or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to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the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inclusion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of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noise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in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the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relative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biomass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index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.</a:t>
            </a:r>
          </a:p>
        </p:txBody>
      </p:sp>
      <p:cxnSp>
        <p:nvCxnSpPr>
          <p:cNvPr id="22" name="Google Shape;636;p59">
            <a:extLst>
              <a:ext uri="{FF2B5EF4-FFF2-40B4-BE49-F238E27FC236}">
                <a16:creationId xmlns:a16="http://schemas.microsoft.com/office/drawing/2014/main" id="{14DE213B-2293-49D6-B1F2-02E0B720D4E3}"/>
              </a:ext>
            </a:extLst>
          </p:cNvPr>
          <p:cNvCxnSpPr>
            <a:cxnSpLocks/>
          </p:cNvCxnSpPr>
          <p:nvPr/>
        </p:nvCxnSpPr>
        <p:spPr>
          <a:xfrm flipV="1">
            <a:off x="4299257" y="846746"/>
            <a:ext cx="0" cy="3937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image12.png">
            <a:extLst>
              <a:ext uri="{FF2B5EF4-FFF2-40B4-BE49-F238E27FC236}">
                <a16:creationId xmlns:a16="http://schemas.microsoft.com/office/drawing/2014/main" id="{37F4811E-1A27-4144-80CB-9431FD1CD5C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2811" y="951262"/>
            <a:ext cx="4201634" cy="2711794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39F1EB5B-CE22-47E1-AB00-2383C4A80B47}"/>
                  </a:ext>
                </a:extLst>
              </p:cNvPr>
              <p:cNvSpPr/>
              <p:nvPr/>
            </p:nvSpPr>
            <p:spPr>
              <a:xfrm>
                <a:off x="4537994" y="3663057"/>
                <a:ext cx="3970132" cy="455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10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10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ES" sz="11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11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𝑚𝑠𝑦</m:t>
                        </m:r>
                      </m:sub>
                    </m:sSub>
                  </m:oMath>
                </a14:m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trend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and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the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'2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over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3', '1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over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4' and '1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over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3'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versions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of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the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component.</a:t>
                </a: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39F1EB5B-CE22-47E1-AB00-2383C4A80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94" y="3663057"/>
                <a:ext cx="3970132" cy="455558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9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173503" y="61185"/>
            <a:ext cx="8006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B5D06"/>
                </a:solidFill>
              </a:rPr>
              <a:t>3. </a:t>
            </a:r>
            <a:r>
              <a:rPr lang="es-ES" sz="2800" dirty="0" err="1"/>
              <a:t>Analysis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potencial stock status </a:t>
            </a:r>
            <a:r>
              <a:rPr lang="es-ES" sz="2800" dirty="0" err="1"/>
              <a:t>indicators</a:t>
            </a:r>
            <a:endParaRPr sz="2800" dirty="0"/>
          </a:p>
        </p:txBody>
      </p:sp>
      <p:cxnSp>
        <p:nvCxnSpPr>
          <p:cNvPr id="321" name="Google Shape;321;p42"/>
          <p:cNvCxnSpPr/>
          <p:nvPr/>
        </p:nvCxnSpPr>
        <p:spPr>
          <a:xfrm>
            <a:off x="106277" y="643010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0;p45">
            <a:extLst>
              <a:ext uri="{FF2B5EF4-FFF2-40B4-BE49-F238E27FC236}">
                <a16:creationId xmlns:a16="http://schemas.microsoft.com/office/drawing/2014/main" id="{2C49B1C8-A9C1-4920-9B86-5621C2755FCB}"/>
              </a:ext>
            </a:extLst>
          </p:cNvPr>
          <p:cNvSpPr txBox="1">
            <a:spLocks/>
          </p:cNvSpPr>
          <p:nvPr/>
        </p:nvSpPr>
        <p:spPr>
          <a:xfrm>
            <a:off x="445926" y="2230802"/>
            <a:ext cx="2090999" cy="527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s-ES" sz="1600" dirty="0">
              <a:solidFill>
                <a:schemeClr val="lt1"/>
              </a:solidFill>
              <a:latin typeface="Mulish"/>
            </a:endParaRPr>
          </a:p>
        </p:txBody>
      </p:sp>
      <p:sp>
        <p:nvSpPr>
          <p:cNvPr id="55" name="Google Shape;502;p54">
            <a:extLst>
              <a:ext uri="{FF2B5EF4-FFF2-40B4-BE49-F238E27FC236}">
                <a16:creationId xmlns:a16="http://schemas.microsoft.com/office/drawing/2014/main" id="{7981D372-FBD6-4ADE-A847-2B7037F04765}"/>
              </a:ext>
            </a:extLst>
          </p:cNvPr>
          <p:cNvSpPr/>
          <p:nvPr/>
        </p:nvSpPr>
        <p:spPr>
          <a:xfrm>
            <a:off x="534148" y="936019"/>
            <a:ext cx="3485497" cy="1734089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60;p45">
            <a:extLst>
              <a:ext uri="{FF2B5EF4-FFF2-40B4-BE49-F238E27FC236}">
                <a16:creationId xmlns:a16="http://schemas.microsoft.com/office/drawing/2014/main" id="{D6304FCA-54A4-45CF-A86B-6E28842912C7}"/>
              </a:ext>
            </a:extLst>
          </p:cNvPr>
          <p:cNvSpPr txBox="1">
            <a:spLocks/>
          </p:cNvSpPr>
          <p:nvPr/>
        </p:nvSpPr>
        <p:spPr>
          <a:xfrm>
            <a:off x="3024294" y="523047"/>
            <a:ext cx="4744353" cy="1322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s-ES" sz="1200" dirty="0">
              <a:solidFill>
                <a:srgbClr val="EB5D06"/>
              </a:solidFill>
            </a:endParaRPr>
          </a:p>
        </p:txBody>
      </p:sp>
      <p:sp>
        <p:nvSpPr>
          <p:cNvPr id="13" name="Google Shape;502;p54">
            <a:extLst>
              <a:ext uri="{FF2B5EF4-FFF2-40B4-BE49-F238E27FC236}">
                <a16:creationId xmlns:a16="http://schemas.microsoft.com/office/drawing/2014/main" id="{17358282-3BBD-4B6B-B72F-04E170B20172}"/>
              </a:ext>
            </a:extLst>
          </p:cNvPr>
          <p:cNvSpPr/>
          <p:nvPr/>
        </p:nvSpPr>
        <p:spPr>
          <a:xfrm>
            <a:off x="539346" y="3119273"/>
            <a:ext cx="3480298" cy="1226879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E2BF8FD-B407-4E3F-8443-C5B83FA1334A}"/>
              </a:ext>
            </a:extLst>
          </p:cNvPr>
          <p:cNvSpPr/>
          <p:nvPr/>
        </p:nvSpPr>
        <p:spPr>
          <a:xfrm>
            <a:off x="508899" y="1069671"/>
            <a:ext cx="33149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396D4D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Mulish"/>
              </a:rPr>
              <a:t>The indicator is effective in detecting shifts in fishing mortality trends, but it's important to recognize that its </a:t>
            </a:r>
            <a:r>
              <a:rPr lang="en-US" dirty="0">
                <a:solidFill>
                  <a:srgbClr val="EB5D06"/>
                </a:solidFill>
                <a:latin typeface="Mulish"/>
              </a:rPr>
              <a:t>drawback is that its value does not adequately reflect the magnitude of fishing mortality change. </a:t>
            </a:r>
            <a:endParaRPr lang="es-ES" dirty="0">
              <a:solidFill>
                <a:srgbClr val="EB5D06"/>
              </a:solidFill>
              <a:latin typeface="Mulish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52799E2-3DC0-4747-BF92-BA935B8930BA}"/>
              </a:ext>
            </a:extLst>
          </p:cNvPr>
          <p:cNvSpPr/>
          <p:nvPr/>
        </p:nvSpPr>
        <p:spPr>
          <a:xfrm>
            <a:off x="539346" y="3110854"/>
            <a:ext cx="33149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396D4D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Mulish"/>
              </a:rPr>
              <a:t>A higher coefficient of variation in the length frequency distribution or in the recruitment does </a:t>
            </a:r>
            <a:r>
              <a:rPr lang="en-US" dirty="0">
                <a:solidFill>
                  <a:srgbClr val="EB5D06"/>
                </a:solidFill>
                <a:latin typeface="Mulish"/>
              </a:rPr>
              <a:t>not translate into a higher uncertainty in the indicator.</a:t>
            </a:r>
            <a:endParaRPr lang="es-ES" dirty="0">
              <a:solidFill>
                <a:srgbClr val="EB5D06"/>
              </a:solidFill>
              <a:latin typeface="Mulish"/>
            </a:endParaRPr>
          </a:p>
        </p:txBody>
      </p:sp>
      <p:cxnSp>
        <p:nvCxnSpPr>
          <p:cNvPr id="22" name="Google Shape;636;p59">
            <a:extLst>
              <a:ext uri="{FF2B5EF4-FFF2-40B4-BE49-F238E27FC236}">
                <a16:creationId xmlns:a16="http://schemas.microsoft.com/office/drawing/2014/main" id="{14DE213B-2293-49D6-B1F2-02E0B720D4E3}"/>
              </a:ext>
            </a:extLst>
          </p:cNvPr>
          <p:cNvCxnSpPr>
            <a:cxnSpLocks/>
          </p:cNvCxnSpPr>
          <p:nvPr/>
        </p:nvCxnSpPr>
        <p:spPr>
          <a:xfrm flipV="1">
            <a:off x="4318150" y="776093"/>
            <a:ext cx="0" cy="3937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39F1EB5B-CE22-47E1-AB00-2383C4A80B47}"/>
                  </a:ext>
                </a:extLst>
              </p:cNvPr>
              <p:cNvSpPr/>
              <p:nvPr/>
            </p:nvSpPr>
            <p:spPr>
              <a:xfrm>
                <a:off x="4483492" y="3830858"/>
                <a:ext cx="4081418" cy="449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Indicator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1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ES" sz="1100" i="1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100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ES" sz="11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11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1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11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ES" sz="11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1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(red line)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plotted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with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the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relative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fishing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mortality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time series (</a:t>
                </a:r>
                <a:r>
                  <a:rPr lang="es-ES" sz="1100" dirty="0" err="1">
                    <a:solidFill>
                      <a:schemeClr val="lt1"/>
                    </a:solidFill>
                    <a:latin typeface="Mulish"/>
                  </a:rPr>
                  <a:t>green</a:t>
                </a:r>
                <a:r>
                  <a:rPr lang="es-ES" sz="1100" dirty="0">
                    <a:solidFill>
                      <a:schemeClr val="lt1"/>
                    </a:solidFill>
                    <a:latin typeface="Mulish"/>
                  </a:rPr>
                  <a:t> line)</a:t>
                </a: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39F1EB5B-CE22-47E1-AB00-2383C4A80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92" y="3830858"/>
                <a:ext cx="4081418" cy="449547"/>
              </a:xfrm>
              <a:prstGeom prst="rect">
                <a:avLst/>
              </a:prstGeom>
              <a:blipFill>
                <a:blip r:embed="rId3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14.png">
            <a:extLst>
              <a:ext uri="{FF2B5EF4-FFF2-40B4-BE49-F238E27FC236}">
                <a16:creationId xmlns:a16="http://schemas.microsoft.com/office/drawing/2014/main" id="{48E2A7DC-61DC-4D28-A115-5912D785296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523236" y="1025951"/>
            <a:ext cx="4081418" cy="27752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6584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173503" y="61185"/>
            <a:ext cx="8006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B5D06"/>
                </a:solidFill>
              </a:rPr>
              <a:t>3. </a:t>
            </a:r>
            <a:r>
              <a:rPr lang="es-ES" sz="2800" dirty="0" err="1"/>
              <a:t>Analysis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potencial stock status </a:t>
            </a:r>
            <a:r>
              <a:rPr lang="es-ES" sz="2800" dirty="0" err="1"/>
              <a:t>indicators</a:t>
            </a:r>
            <a:endParaRPr sz="2800" dirty="0"/>
          </a:p>
        </p:txBody>
      </p:sp>
      <p:cxnSp>
        <p:nvCxnSpPr>
          <p:cNvPr id="321" name="Google Shape;321;p42"/>
          <p:cNvCxnSpPr/>
          <p:nvPr/>
        </p:nvCxnSpPr>
        <p:spPr>
          <a:xfrm>
            <a:off x="106277" y="643010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0;p45">
            <a:extLst>
              <a:ext uri="{FF2B5EF4-FFF2-40B4-BE49-F238E27FC236}">
                <a16:creationId xmlns:a16="http://schemas.microsoft.com/office/drawing/2014/main" id="{2C49B1C8-A9C1-4920-9B86-5621C2755FCB}"/>
              </a:ext>
            </a:extLst>
          </p:cNvPr>
          <p:cNvSpPr txBox="1">
            <a:spLocks/>
          </p:cNvSpPr>
          <p:nvPr/>
        </p:nvSpPr>
        <p:spPr>
          <a:xfrm>
            <a:off x="445926" y="2230802"/>
            <a:ext cx="2090999" cy="527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s-ES" sz="1600" dirty="0">
              <a:solidFill>
                <a:schemeClr val="lt1"/>
              </a:solidFill>
              <a:latin typeface="Mulish"/>
            </a:endParaRPr>
          </a:p>
        </p:txBody>
      </p:sp>
      <p:sp>
        <p:nvSpPr>
          <p:cNvPr id="55" name="Google Shape;502;p54">
            <a:extLst>
              <a:ext uri="{FF2B5EF4-FFF2-40B4-BE49-F238E27FC236}">
                <a16:creationId xmlns:a16="http://schemas.microsoft.com/office/drawing/2014/main" id="{7981D372-FBD6-4ADE-A847-2B7037F04765}"/>
              </a:ext>
            </a:extLst>
          </p:cNvPr>
          <p:cNvSpPr/>
          <p:nvPr/>
        </p:nvSpPr>
        <p:spPr>
          <a:xfrm>
            <a:off x="539346" y="1398313"/>
            <a:ext cx="3545491" cy="163796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60;p45">
            <a:extLst>
              <a:ext uri="{FF2B5EF4-FFF2-40B4-BE49-F238E27FC236}">
                <a16:creationId xmlns:a16="http://schemas.microsoft.com/office/drawing/2014/main" id="{D6304FCA-54A4-45CF-A86B-6E28842912C7}"/>
              </a:ext>
            </a:extLst>
          </p:cNvPr>
          <p:cNvSpPr txBox="1">
            <a:spLocks/>
          </p:cNvSpPr>
          <p:nvPr/>
        </p:nvSpPr>
        <p:spPr>
          <a:xfrm>
            <a:off x="3024294" y="523047"/>
            <a:ext cx="4744353" cy="1322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s-ES" sz="1200" dirty="0">
              <a:solidFill>
                <a:srgbClr val="EB5D06"/>
              </a:solidFill>
            </a:endParaRPr>
          </a:p>
        </p:txBody>
      </p:sp>
      <p:cxnSp>
        <p:nvCxnSpPr>
          <p:cNvPr id="22" name="Google Shape;636;p59">
            <a:extLst>
              <a:ext uri="{FF2B5EF4-FFF2-40B4-BE49-F238E27FC236}">
                <a16:creationId xmlns:a16="http://schemas.microsoft.com/office/drawing/2014/main" id="{14DE213B-2293-49D6-B1F2-02E0B720D4E3}"/>
              </a:ext>
            </a:extLst>
          </p:cNvPr>
          <p:cNvCxnSpPr>
            <a:cxnSpLocks/>
          </p:cNvCxnSpPr>
          <p:nvPr/>
        </p:nvCxnSpPr>
        <p:spPr>
          <a:xfrm flipV="1">
            <a:off x="4253915" y="997886"/>
            <a:ext cx="0" cy="3937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image9.png">
            <a:extLst>
              <a:ext uri="{FF2B5EF4-FFF2-40B4-BE49-F238E27FC236}">
                <a16:creationId xmlns:a16="http://schemas.microsoft.com/office/drawing/2014/main" id="{DE5BA867-2ABA-4D05-A6C7-5121AEBB450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66355" y="1086429"/>
            <a:ext cx="4206860" cy="2346192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747016B-7656-4FA2-AA0A-420F9B712BAF}"/>
                  </a:ext>
                </a:extLst>
              </p:cNvPr>
              <p:cNvSpPr/>
              <p:nvPr/>
            </p:nvSpPr>
            <p:spPr>
              <a:xfrm>
                <a:off x="4466355" y="3627372"/>
                <a:ext cx="4138299" cy="454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chemeClr val="lt1"/>
                    </a:solidFill>
                    <a:latin typeface="Mulish"/>
                  </a:rPr>
                  <a:t>Relative biomass time series (</a:t>
                </a:r>
                <a14:m>
                  <m:oMath xmlns:m="http://schemas.openxmlformats.org/officeDocument/2006/math">
                    <m:r>
                      <a:rPr lang="es-ES" sz="110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10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ES" sz="11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11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𝑚𝑠𝑦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lt1"/>
                    </a:solidFill>
                    <a:latin typeface="Mulish"/>
                  </a:rPr>
                  <a:t>) with the two versions of the SPR indicators.</a:t>
                </a:r>
                <a:endParaRPr lang="es-ES" sz="1100" dirty="0">
                  <a:solidFill>
                    <a:schemeClr val="lt1"/>
                  </a:solidFill>
                  <a:latin typeface="Mulish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747016B-7656-4FA2-AA0A-420F9B712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55" y="3627372"/>
                <a:ext cx="4138299" cy="45466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990AC07A-69E6-435D-A821-EDB77D115310}"/>
              </a:ext>
            </a:extLst>
          </p:cNvPr>
          <p:cNvSpPr/>
          <p:nvPr/>
        </p:nvSpPr>
        <p:spPr>
          <a:xfrm>
            <a:off x="4466355" y="4332845"/>
            <a:ext cx="45416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lt1"/>
                </a:solidFill>
                <a:latin typeface="Mulish"/>
              </a:rPr>
              <a:t>Note: “use” </a:t>
            </a:r>
            <a:r>
              <a:rPr lang="es-ES" sz="1100" dirty="0" err="1">
                <a:solidFill>
                  <a:schemeClr val="lt1"/>
                </a:solidFill>
                <a:latin typeface="Mulish"/>
              </a:rPr>
              <a:t>indicates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100" dirty="0" err="1">
                <a:solidFill>
                  <a:schemeClr val="lt1"/>
                </a:solidFill>
                <a:latin typeface="Mulish"/>
              </a:rPr>
              <a:t>that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100" dirty="0" err="1">
                <a:solidFill>
                  <a:schemeClr val="lt1"/>
                </a:solidFill>
                <a:latin typeface="Mulish"/>
              </a:rPr>
              <a:t>the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 MSY SPR proxy </a:t>
            </a:r>
            <a:r>
              <a:rPr lang="es-ES" sz="1100" dirty="0" err="1">
                <a:solidFill>
                  <a:schemeClr val="lt1"/>
                </a:solidFill>
                <a:latin typeface="Mulish"/>
              </a:rPr>
              <a:t>is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 set </a:t>
            </a:r>
            <a:r>
              <a:rPr lang="es-ES" sz="1100" dirty="0" err="1">
                <a:solidFill>
                  <a:schemeClr val="lt1"/>
                </a:solidFill>
                <a:latin typeface="Mulish"/>
              </a:rPr>
              <a:t>to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100" dirty="0" err="1">
                <a:solidFill>
                  <a:schemeClr val="lt1"/>
                </a:solidFill>
                <a:latin typeface="Mulish"/>
              </a:rPr>
              <a:t>the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100" dirty="0" err="1">
                <a:solidFill>
                  <a:schemeClr val="lt1"/>
                </a:solidFill>
                <a:latin typeface="Mulish"/>
              </a:rPr>
              <a:t>value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100" dirty="0" err="1">
                <a:solidFill>
                  <a:schemeClr val="lt1"/>
                </a:solidFill>
                <a:latin typeface="Mulish"/>
              </a:rPr>
              <a:t>that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100" dirty="0" err="1">
                <a:solidFill>
                  <a:schemeClr val="lt1"/>
                </a:solidFill>
                <a:latin typeface="Mulish"/>
              </a:rPr>
              <a:t>we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100" dirty="0" err="1">
                <a:solidFill>
                  <a:schemeClr val="lt1"/>
                </a:solidFill>
                <a:latin typeface="Mulish"/>
              </a:rPr>
              <a:t>propose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100" dirty="0" err="1">
                <a:solidFill>
                  <a:schemeClr val="lt1"/>
                </a:solidFill>
                <a:latin typeface="Mulish"/>
              </a:rPr>
              <a:t>to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 use in </a:t>
            </a:r>
            <a:r>
              <a:rPr lang="es-ES" sz="1100" dirty="0" err="1">
                <a:solidFill>
                  <a:schemeClr val="lt1"/>
                </a:solidFill>
                <a:latin typeface="Mulish"/>
              </a:rPr>
              <a:t>practice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, i.e. 0.358.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808E682-89B4-41E8-A177-4659CBF09840}"/>
                  </a:ext>
                </a:extLst>
              </p:cNvPr>
              <p:cNvSpPr/>
              <p:nvPr/>
            </p:nvSpPr>
            <p:spPr>
              <a:xfrm>
                <a:off x="577062" y="1398313"/>
                <a:ext cx="3375261" cy="1418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396D4D"/>
                  </a:buClr>
                  <a:buFont typeface="Wingdings" panose="05000000000000000000" pitchFamily="2" charset="2"/>
                  <a:buChar char="Ø"/>
                </a:pPr>
                <a:r>
                  <a:rPr lang="es-ES" dirty="0" err="1">
                    <a:solidFill>
                      <a:schemeClr val="lt1"/>
                    </a:solidFill>
                    <a:latin typeface="Mulish"/>
                  </a:rPr>
                  <a:t>The</a:t>
                </a:r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chemeClr val="lt1"/>
                    </a:solidFill>
                    <a:latin typeface="Mulish"/>
                  </a:rPr>
                  <a:t>indicators</a:t>
                </a:r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chemeClr val="lt1"/>
                    </a:solidFill>
                    <a:latin typeface="Mulish"/>
                  </a:rPr>
                  <a:t>correctly</a:t>
                </a:r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chemeClr val="lt1"/>
                    </a:solidFill>
                    <a:latin typeface="Mulish"/>
                  </a:rPr>
                  <a:t>track</a:t>
                </a:r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chemeClr val="lt1"/>
                    </a:solidFill>
                    <a:latin typeface="Mulish"/>
                  </a:rPr>
                  <a:t>the</a:t>
                </a:r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chemeClr val="lt1"/>
                    </a:solidFill>
                    <a:latin typeface="Mulish"/>
                  </a:rPr>
                  <a:t>trend</a:t>
                </a:r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chemeClr val="lt1"/>
                    </a:solidFill>
                    <a:latin typeface="Mulish"/>
                  </a:rPr>
                  <a:t>changes</a:t>
                </a:r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 in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𝑚𝑠𝑦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, and 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how </a:t>
                </a:r>
                <a:r>
                  <a:rPr lang="es-ES" dirty="0" err="1">
                    <a:solidFill>
                      <a:srgbClr val="EB5D06"/>
                    </a:solidFill>
                    <a:latin typeface="Mulish"/>
                  </a:rPr>
                  <a:t>the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rgbClr val="EB5D06"/>
                    </a:solidFill>
                    <a:latin typeface="Mulish"/>
                  </a:rPr>
                  <a:t>magnitude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rgbClr val="EB5D06"/>
                    </a:solidFill>
                    <a:latin typeface="Mulish"/>
                  </a:rPr>
                  <a:t>of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rgbClr val="EB5D06"/>
                    </a:solidFill>
                    <a:latin typeface="Mulish"/>
                  </a:rPr>
                  <a:t>the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rgbClr val="EB5D06"/>
                    </a:solidFill>
                    <a:latin typeface="Mulish"/>
                  </a:rPr>
                  <a:t>change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 in </a:t>
                </a:r>
                <a:r>
                  <a:rPr lang="es-ES" dirty="0" err="1">
                    <a:solidFill>
                      <a:srgbClr val="EB5D06"/>
                    </a:solidFill>
                    <a:latin typeface="Mulish"/>
                  </a:rPr>
                  <a:t>our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 SPR </a:t>
                </a:r>
                <a:r>
                  <a:rPr lang="es-ES" dirty="0" err="1">
                    <a:solidFill>
                      <a:srgbClr val="EB5D06"/>
                    </a:solidFill>
                    <a:latin typeface="Mulish"/>
                  </a:rPr>
                  <a:t>indicators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rgbClr val="EB5D06"/>
                    </a:solidFill>
                    <a:latin typeface="Mulish"/>
                  </a:rPr>
                  <a:t>adequately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rgbClr val="EB5D06"/>
                    </a:solidFill>
                    <a:latin typeface="Mulish"/>
                  </a:rPr>
                  <a:t>represents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rgbClr val="EB5D06"/>
                    </a:solidFill>
                    <a:latin typeface="Mulish"/>
                  </a:rPr>
                  <a:t>the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rgbClr val="EB5D06"/>
                    </a:solidFill>
                    <a:latin typeface="Mulish"/>
                  </a:rPr>
                  <a:t>magnitude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rgbClr val="EB5D06"/>
                    </a:solidFill>
                    <a:latin typeface="Mulish"/>
                  </a:rPr>
                  <a:t>of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rgbClr val="EB5D06"/>
                    </a:solidFill>
                    <a:latin typeface="Mulish"/>
                  </a:rPr>
                  <a:t>the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rgbClr val="EB5D06"/>
                    </a:solidFill>
                    <a:latin typeface="Mulish"/>
                  </a:rPr>
                  <a:t>change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 in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rgbClr val="EB5D06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>
                        <a:solidFill>
                          <a:srgbClr val="EB5D06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ES" i="1">
                            <a:solidFill>
                              <a:srgbClr val="EB5D0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rgbClr val="EB5D06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>
                            <a:solidFill>
                              <a:srgbClr val="EB5D06"/>
                            </a:solidFill>
                            <a:latin typeface="Cambria Math" panose="02040503050406030204" pitchFamily="18" charset="0"/>
                          </a:rPr>
                          <m:t>𝑚𝑠𝑦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.</a:t>
                </a:r>
                <a:endParaRPr lang="es-ES" dirty="0">
                  <a:solidFill>
                    <a:schemeClr val="lt1"/>
                  </a:solidFill>
                  <a:latin typeface="Mulish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808E682-89B4-41E8-A177-4659CBF09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62" y="1398313"/>
                <a:ext cx="3375261" cy="1418978"/>
              </a:xfrm>
              <a:prstGeom prst="rect">
                <a:avLst/>
              </a:prstGeom>
              <a:blipFill>
                <a:blip r:embed="rId5"/>
                <a:stretch>
                  <a:fillRect l="-362" t="-429" b="-2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502;p54">
            <a:extLst>
              <a:ext uri="{FF2B5EF4-FFF2-40B4-BE49-F238E27FC236}">
                <a16:creationId xmlns:a16="http://schemas.microsoft.com/office/drawing/2014/main" id="{1FC6F0DD-1C44-4E54-BC59-6B918F491FDF}"/>
              </a:ext>
            </a:extLst>
          </p:cNvPr>
          <p:cNvSpPr/>
          <p:nvPr/>
        </p:nvSpPr>
        <p:spPr>
          <a:xfrm>
            <a:off x="544529" y="3342476"/>
            <a:ext cx="3545492" cy="113533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3D5FBFA-6D74-46C5-9C78-5F3FF7EDE619}"/>
              </a:ext>
            </a:extLst>
          </p:cNvPr>
          <p:cNvSpPr/>
          <p:nvPr/>
        </p:nvSpPr>
        <p:spPr>
          <a:xfrm>
            <a:off x="539347" y="3395494"/>
            <a:ext cx="3412978" cy="991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396D4D"/>
              </a:buClr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chemeClr val="lt1"/>
                </a:solidFill>
                <a:latin typeface="Mulish"/>
              </a:rPr>
              <a:t>Indicators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respond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correctly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to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the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increase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of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uncertainty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in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recruitment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or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to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the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inclusion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of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noise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in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the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LFDs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07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173503" y="61185"/>
            <a:ext cx="8006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B5D06"/>
                </a:solidFill>
              </a:rPr>
              <a:t>3. </a:t>
            </a:r>
            <a:r>
              <a:rPr lang="es-ES" sz="2800" dirty="0" err="1"/>
              <a:t>Analysis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potencial stock status </a:t>
            </a:r>
            <a:r>
              <a:rPr lang="es-ES" sz="2800" dirty="0" err="1"/>
              <a:t>indicators</a:t>
            </a:r>
            <a:endParaRPr sz="2800" dirty="0"/>
          </a:p>
        </p:txBody>
      </p:sp>
      <p:cxnSp>
        <p:nvCxnSpPr>
          <p:cNvPr id="321" name="Google Shape;321;p42"/>
          <p:cNvCxnSpPr/>
          <p:nvPr/>
        </p:nvCxnSpPr>
        <p:spPr>
          <a:xfrm>
            <a:off x="106277" y="643010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360;p45">
            <a:extLst>
              <a:ext uri="{FF2B5EF4-FFF2-40B4-BE49-F238E27FC236}">
                <a16:creationId xmlns:a16="http://schemas.microsoft.com/office/drawing/2014/main" id="{D6304FCA-54A4-45CF-A86B-6E28842912C7}"/>
              </a:ext>
            </a:extLst>
          </p:cNvPr>
          <p:cNvSpPr txBox="1">
            <a:spLocks/>
          </p:cNvSpPr>
          <p:nvPr/>
        </p:nvSpPr>
        <p:spPr>
          <a:xfrm>
            <a:off x="3024294" y="523047"/>
            <a:ext cx="4744353" cy="1322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s-ES" sz="1200" dirty="0">
              <a:solidFill>
                <a:srgbClr val="EB5D0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747016B-7656-4FA2-AA0A-420F9B712BAF}"/>
                  </a:ext>
                </a:extLst>
              </p:cNvPr>
              <p:cNvSpPr/>
              <p:nvPr/>
            </p:nvSpPr>
            <p:spPr>
              <a:xfrm>
                <a:off x="4773053" y="3929013"/>
                <a:ext cx="4138299" cy="454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chemeClr val="lt1"/>
                    </a:solidFill>
                    <a:latin typeface="Mulish"/>
                  </a:rPr>
                  <a:t>Relative biomass time series (</a:t>
                </a:r>
                <a14:m>
                  <m:oMath xmlns:m="http://schemas.openxmlformats.org/officeDocument/2006/math">
                    <m:r>
                      <a:rPr lang="es-ES" sz="110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10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ES" sz="11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11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𝑚𝑠𝑦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lt1"/>
                    </a:solidFill>
                    <a:latin typeface="Mulish"/>
                  </a:rPr>
                  <a:t>) with the two versions of the SPR indicators.</a:t>
                </a:r>
                <a:endParaRPr lang="es-ES" sz="1100" dirty="0">
                  <a:solidFill>
                    <a:schemeClr val="lt1"/>
                  </a:solidFill>
                  <a:latin typeface="Mulish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747016B-7656-4FA2-AA0A-420F9B712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053" y="3929013"/>
                <a:ext cx="4138299" cy="454669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15.png">
            <a:extLst>
              <a:ext uri="{FF2B5EF4-FFF2-40B4-BE49-F238E27FC236}">
                <a16:creationId xmlns:a16="http://schemas.microsoft.com/office/drawing/2014/main" id="{91A2C8A7-2C3D-4BE0-8298-540994E0A8C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77646" y="1307613"/>
            <a:ext cx="4018682" cy="2526332"/>
          </a:xfrm>
          <a:prstGeom prst="rect">
            <a:avLst/>
          </a:prstGeom>
          <a:ln/>
        </p:spPr>
      </p:pic>
      <p:sp>
        <p:nvSpPr>
          <p:cNvPr id="16" name="Google Shape;502;p54">
            <a:extLst>
              <a:ext uri="{FF2B5EF4-FFF2-40B4-BE49-F238E27FC236}">
                <a16:creationId xmlns:a16="http://schemas.microsoft.com/office/drawing/2014/main" id="{2DEF4345-072A-4DC7-B3A9-50EBD812DB0D}"/>
              </a:ext>
            </a:extLst>
          </p:cNvPr>
          <p:cNvSpPr/>
          <p:nvPr/>
        </p:nvSpPr>
        <p:spPr>
          <a:xfrm>
            <a:off x="420207" y="1654870"/>
            <a:ext cx="3545492" cy="65228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2EF4ADA-E412-4123-9A93-EE10CC77F037}"/>
              </a:ext>
            </a:extLst>
          </p:cNvPr>
          <p:cNvSpPr/>
          <p:nvPr/>
        </p:nvSpPr>
        <p:spPr>
          <a:xfrm>
            <a:off x="420207" y="1705240"/>
            <a:ext cx="34129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396D4D"/>
              </a:buClr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chemeClr val="lt1"/>
                </a:solidFill>
                <a:latin typeface="Mulish"/>
              </a:rPr>
              <a:t>Different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performance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between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the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 “use” and “real” </a:t>
            </a:r>
            <a:r>
              <a:rPr lang="es-ES" dirty="0" err="1">
                <a:solidFill>
                  <a:schemeClr val="lt1"/>
                </a:solidFill>
                <a:latin typeface="Mulish"/>
              </a:rPr>
              <a:t>options</a:t>
            </a:r>
            <a:r>
              <a:rPr lang="es-ES" dirty="0">
                <a:solidFill>
                  <a:schemeClr val="lt1"/>
                </a:solidFill>
                <a:latin typeface="Mulish"/>
              </a:rPr>
              <a:t>.</a:t>
            </a:r>
          </a:p>
        </p:txBody>
      </p:sp>
      <p:cxnSp>
        <p:nvCxnSpPr>
          <p:cNvPr id="20" name="Google Shape;636;p59">
            <a:extLst>
              <a:ext uri="{FF2B5EF4-FFF2-40B4-BE49-F238E27FC236}">
                <a16:creationId xmlns:a16="http://schemas.microsoft.com/office/drawing/2014/main" id="{CA765B36-77DB-45B3-85E9-6FB845B020F8}"/>
              </a:ext>
            </a:extLst>
          </p:cNvPr>
          <p:cNvCxnSpPr>
            <a:cxnSpLocks/>
          </p:cNvCxnSpPr>
          <p:nvPr/>
        </p:nvCxnSpPr>
        <p:spPr>
          <a:xfrm flipV="1">
            <a:off x="4253915" y="997886"/>
            <a:ext cx="0" cy="3937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7315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173503" y="61185"/>
            <a:ext cx="8006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>
                <a:solidFill>
                  <a:srgbClr val="EB5D06"/>
                </a:solidFill>
              </a:rPr>
              <a:t>4. </a:t>
            </a:r>
            <a:r>
              <a:rPr lang="es-ES" b="1" dirty="0" err="1"/>
              <a:t>First</a:t>
            </a:r>
            <a:r>
              <a:rPr lang="es-ES" b="1" dirty="0"/>
              <a:t> catch rule </a:t>
            </a:r>
            <a:r>
              <a:rPr lang="es-ES" b="1" dirty="0" err="1"/>
              <a:t>proposal</a:t>
            </a:r>
            <a:br>
              <a:rPr lang="es-ES" dirty="0"/>
            </a:br>
            <a:endParaRPr sz="2800" dirty="0"/>
          </a:p>
        </p:txBody>
      </p:sp>
      <p:cxnSp>
        <p:nvCxnSpPr>
          <p:cNvPr id="321" name="Google Shape;321;p42"/>
          <p:cNvCxnSpPr/>
          <p:nvPr/>
        </p:nvCxnSpPr>
        <p:spPr>
          <a:xfrm>
            <a:off x="106277" y="643010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360;p45">
            <a:extLst>
              <a:ext uri="{FF2B5EF4-FFF2-40B4-BE49-F238E27FC236}">
                <a16:creationId xmlns:a16="http://schemas.microsoft.com/office/drawing/2014/main" id="{D6304FCA-54A4-45CF-A86B-6E28842912C7}"/>
              </a:ext>
            </a:extLst>
          </p:cNvPr>
          <p:cNvSpPr txBox="1">
            <a:spLocks/>
          </p:cNvSpPr>
          <p:nvPr/>
        </p:nvSpPr>
        <p:spPr>
          <a:xfrm>
            <a:off x="3024294" y="523047"/>
            <a:ext cx="4744353" cy="1322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s-ES" sz="1200" dirty="0">
              <a:solidFill>
                <a:srgbClr val="EB5D06"/>
              </a:solidFill>
            </a:endParaRPr>
          </a:p>
        </p:txBody>
      </p:sp>
      <p:sp>
        <p:nvSpPr>
          <p:cNvPr id="10" name="Google Shape;502;p54">
            <a:extLst>
              <a:ext uri="{FF2B5EF4-FFF2-40B4-BE49-F238E27FC236}">
                <a16:creationId xmlns:a16="http://schemas.microsoft.com/office/drawing/2014/main" id="{4F12AFB9-30DA-4A6C-BCA5-337F5CAB069A}"/>
              </a:ext>
            </a:extLst>
          </p:cNvPr>
          <p:cNvSpPr/>
          <p:nvPr/>
        </p:nvSpPr>
        <p:spPr>
          <a:xfrm>
            <a:off x="173503" y="1115554"/>
            <a:ext cx="8430170" cy="1484059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5F3538-F0F6-474B-B1E6-19B8F47590A4}"/>
                  </a:ext>
                </a:extLst>
              </p:cNvPr>
              <p:cNvSpPr txBox="1"/>
              <p:nvPr/>
            </p:nvSpPr>
            <p:spPr>
              <a:xfrm>
                <a:off x="227976" y="804831"/>
                <a:ext cx="8190550" cy="2545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200" dirty="0">
                  <a:solidFill>
                    <a:schemeClr val="lt1"/>
                  </a:solidFill>
                  <a:latin typeface="Mulish"/>
                </a:endParaRP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endParaRPr lang="en-US" sz="1200" dirty="0">
                  <a:solidFill>
                    <a:schemeClr val="lt1"/>
                  </a:solidFill>
                  <a:latin typeface="Mulis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16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6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i="1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600" i="1" dirty="0">
                    <a:solidFill>
                      <a:schemeClr val="lt1"/>
                    </a:solidFill>
                    <a:latin typeface="Mulis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16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6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sz="16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s-ES" sz="1600" i="1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sz="1600" i="1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1600" i="1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sz="1600" i="1" dirty="0" smtClean="0">
                        <a:solidFill>
                          <a:srgbClr val="EB5D06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s-ES" sz="1600" i="1" dirty="0">
                  <a:solidFill>
                    <a:schemeClr val="lt1"/>
                  </a:solidFill>
                  <a:latin typeface="Mulish"/>
                </a:endParaRPr>
              </a:p>
              <a:p>
                <a:pPr algn="ctr"/>
                <a:endParaRPr lang="es-ES" sz="1600" i="1" dirty="0">
                  <a:solidFill>
                    <a:schemeClr val="lt1"/>
                  </a:solidFill>
                  <a:latin typeface="Mulish"/>
                </a:endParaRPr>
              </a:p>
              <a:p>
                <a:pPr algn="just"/>
                <a:r>
                  <a:rPr lang="en-US" sz="1300" i="1" dirty="0">
                    <a:solidFill>
                      <a:schemeClr val="lt1"/>
                    </a:solidFill>
                    <a:latin typeface="Mulish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i="1" dirty="0">
                    <a:solidFill>
                      <a:schemeClr val="lt1"/>
                    </a:solidFill>
                    <a:latin typeface="Mulish"/>
                  </a:rPr>
                  <a:t>is the advised catch for next year,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300" i="1" dirty="0">
                    <a:solidFill>
                      <a:schemeClr val="lt1"/>
                    </a:solidFill>
                    <a:latin typeface="Mulish"/>
                  </a:rPr>
                  <a:t> is previous observed catch, </a:t>
                </a:r>
                <a14:m>
                  <m:oMath xmlns:m="http://schemas.openxmlformats.org/officeDocument/2006/math">
                    <m:r>
                      <a:rPr lang="es-ES" sz="1300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300" i="1" dirty="0">
                    <a:solidFill>
                      <a:schemeClr val="lt1"/>
                    </a:solidFill>
                    <a:latin typeface="Mulish"/>
                  </a:rPr>
                  <a:t> is the “2 over 3” component following the definition in the </a:t>
                </a:r>
                <a:r>
                  <a:rPr lang="en-US" sz="1300" i="1" dirty="0" err="1">
                    <a:solidFill>
                      <a:schemeClr val="lt1"/>
                    </a:solidFill>
                    <a:latin typeface="Mulish"/>
                  </a:rPr>
                  <a:t>rfb</a:t>
                </a:r>
                <a:r>
                  <a:rPr lang="en-US" sz="1300" i="1" dirty="0">
                    <a:solidFill>
                      <a:schemeClr val="lt1"/>
                    </a:solidFill>
                    <a:latin typeface="Mulish"/>
                  </a:rPr>
                  <a:t> rule, and </a:t>
                </a:r>
                <a14:m>
                  <m:oMath xmlns:m="http://schemas.openxmlformats.org/officeDocument/2006/math">
                    <m:r>
                      <a:rPr lang="es-ES" sz="1300" b="0" i="1" smtClean="0">
                        <a:solidFill>
                          <a:srgbClr val="EB5D06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300" b="0" i="1" smtClean="0">
                        <a:solidFill>
                          <a:srgbClr val="EB5D0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i="1" dirty="0">
                    <a:solidFill>
                      <a:srgbClr val="EB5D06"/>
                    </a:solidFill>
                    <a:latin typeface="Mulish"/>
                  </a:rPr>
                  <a:t>is defined as the ratio of spawning potential ratio estimate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solidFill>
                              <a:srgbClr val="EB5D0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300" b="0" i="1" smtClean="0">
                            <a:solidFill>
                              <a:srgbClr val="EB5D06"/>
                            </a:solidFill>
                            <a:latin typeface="Cambria Math" panose="02040503050406030204" pitchFamily="18" charset="0"/>
                          </a:rPr>
                          <m:t>𝑆𝑃𝑅</m:t>
                        </m:r>
                      </m:e>
                      <m:sub>
                        <m:r>
                          <a:rPr lang="es-ES" sz="1300" b="0" i="1" smtClean="0">
                            <a:solidFill>
                              <a:srgbClr val="EB5D0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1300" b="0" i="1" smtClean="0">
                            <a:solidFill>
                              <a:srgbClr val="EB5D0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300" b="0" i="1" smtClean="0">
                            <a:solidFill>
                              <a:srgbClr val="EB5D0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300" i="1" dirty="0">
                    <a:solidFill>
                      <a:srgbClr val="EB5D06"/>
                    </a:solidFill>
                    <a:latin typeface="Mulish"/>
                  </a:rPr>
                  <a:t>) to a MSY SPR proxy.</a:t>
                </a:r>
              </a:p>
              <a:p>
                <a:br>
                  <a:rPr lang="en-US" sz="1200" dirty="0"/>
                </a:br>
                <a:endParaRPr lang="es-ES" sz="1200" dirty="0"/>
              </a:p>
              <a:p>
                <a:pPr algn="ctr"/>
                <a:endParaRPr lang="en-US" sz="1200" dirty="0">
                  <a:solidFill>
                    <a:schemeClr val="lt1"/>
                  </a:solidFill>
                  <a:latin typeface="Mulish"/>
                </a:endParaRPr>
              </a:p>
              <a:p>
                <a:pPr algn="ctr"/>
                <a:endParaRPr lang="en-US" sz="1200" dirty="0">
                  <a:solidFill>
                    <a:schemeClr val="lt1"/>
                  </a:solidFill>
                  <a:latin typeface="Mulish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s-ES" sz="1200" dirty="0">
                  <a:solidFill>
                    <a:schemeClr val="lt1"/>
                  </a:solidFill>
                  <a:latin typeface="Mulish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5F3538-F0F6-474B-B1E6-19B8F475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6" y="804831"/>
                <a:ext cx="8190550" cy="2545184"/>
              </a:xfrm>
              <a:prstGeom prst="rect">
                <a:avLst/>
              </a:prstGeom>
              <a:blipFill>
                <a:blip r:embed="rId3"/>
                <a:stretch>
                  <a:fillRect l="-74" r="-1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0A1D70C5-6506-489B-A1CE-3BE6BCDA95BB}"/>
              </a:ext>
            </a:extLst>
          </p:cNvPr>
          <p:cNvSpPr/>
          <p:nvPr/>
        </p:nvSpPr>
        <p:spPr>
          <a:xfrm>
            <a:off x="2102588" y="3384562"/>
            <a:ext cx="55111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i="1" dirty="0">
                <a:solidFill>
                  <a:srgbClr val="EB5D06"/>
                </a:solidFill>
                <a:latin typeface="Mulish"/>
              </a:rPr>
              <a:t>Warning!</a:t>
            </a:r>
            <a:r>
              <a:rPr lang="en-US" sz="1300" i="1" dirty="0">
                <a:solidFill>
                  <a:schemeClr val="lt1"/>
                </a:solidFill>
                <a:latin typeface="Mulish"/>
              </a:rPr>
              <a:t> decision for years y+1 and y+2 (in the case of biannual TACs, as in the case of sole) using information from year y-1 in the f component and from years y-1 to y-5 in the r component.</a:t>
            </a:r>
            <a:endParaRPr lang="es-ES" sz="1300" i="1" dirty="0">
              <a:solidFill>
                <a:schemeClr val="lt1"/>
              </a:solidFill>
              <a:latin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9963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173503" y="61185"/>
            <a:ext cx="8006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>
                <a:solidFill>
                  <a:srgbClr val="EB5D06"/>
                </a:solidFill>
              </a:rPr>
              <a:t>4. </a:t>
            </a:r>
            <a:r>
              <a:rPr lang="es-ES" b="1" dirty="0" err="1"/>
              <a:t>First</a:t>
            </a:r>
            <a:r>
              <a:rPr lang="es-ES" b="1" dirty="0"/>
              <a:t> catch rule </a:t>
            </a:r>
            <a:r>
              <a:rPr lang="es-ES" b="1" dirty="0" err="1"/>
              <a:t>proposal</a:t>
            </a:r>
            <a:br>
              <a:rPr lang="es-ES" dirty="0"/>
            </a:br>
            <a:endParaRPr sz="2800" dirty="0"/>
          </a:p>
        </p:txBody>
      </p:sp>
      <p:cxnSp>
        <p:nvCxnSpPr>
          <p:cNvPr id="321" name="Google Shape;321;p42"/>
          <p:cNvCxnSpPr/>
          <p:nvPr/>
        </p:nvCxnSpPr>
        <p:spPr>
          <a:xfrm>
            <a:off x="106277" y="643010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360;p45">
            <a:extLst>
              <a:ext uri="{FF2B5EF4-FFF2-40B4-BE49-F238E27FC236}">
                <a16:creationId xmlns:a16="http://schemas.microsoft.com/office/drawing/2014/main" id="{D6304FCA-54A4-45CF-A86B-6E28842912C7}"/>
              </a:ext>
            </a:extLst>
          </p:cNvPr>
          <p:cNvSpPr txBox="1">
            <a:spLocks/>
          </p:cNvSpPr>
          <p:nvPr/>
        </p:nvSpPr>
        <p:spPr>
          <a:xfrm>
            <a:off x="3024294" y="523047"/>
            <a:ext cx="4744353" cy="1322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s-ES" sz="1200" dirty="0">
              <a:solidFill>
                <a:srgbClr val="EB5D06"/>
              </a:solidFill>
            </a:endParaRPr>
          </a:p>
        </p:txBody>
      </p:sp>
      <p:pic>
        <p:nvPicPr>
          <p:cNvPr id="8" name="image2.png">
            <a:extLst>
              <a:ext uri="{FF2B5EF4-FFF2-40B4-BE49-F238E27FC236}">
                <a16:creationId xmlns:a16="http://schemas.microsoft.com/office/drawing/2014/main" id="{4753AFBF-2733-4177-B739-96D8EBD08D74}"/>
              </a:ext>
            </a:extLst>
          </p:cNvPr>
          <p:cNvPicPr/>
          <p:nvPr/>
        </p:nvPicPr>
        <p:blipFill rotWithShape="1">
          <a:blip r:embed="rId3"/>
          <a:srcRect t="25581"/>
          <a:stretch/>
        </p:blipFill>
        <p:spPr>
          <a:xfrm>
            <a:off x="702828" y="1144889"/>
            <a:ext cx="7424751" cy="340443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568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subTitle" idx="16"/>
          </p:nvPr>
        </p:nvSpPr>
        <p:spPr>
          <a:xfrm>
            <a:off x="516303" y="16048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5D06"/>
                </a:solidFill>
              </a:rPr>
              <a:t>1.</a:t>
            </a:r>
            <a:r>
              <a:rPr lang="en" sz="1800" dirty="0"/>
              <a:t> Introduction</a:t>
            </a:r>
            <a:endParaRPr sz="1800" dirty="0"/>
          </a:p>
        </p:txBody>
      </p:sp>
      <p:sp>
        <p:nvSpPr>
          <p:cNvPr id="279" name="Google Shape;279;p39"/>
          <p:cNvSpPr txBox="1">
            <a:spLocks noGrp="1"/>
          </p:cNvSpPr>
          <p:nvPr>
            <p:ph type="subTitle" idx="17"/>
          </p:nvPr>
        </p:nvSpPr>
        <p:spPr>
          <a:xfrm>
            <a:off x="2821803" y="1195522"/>
            <a:ext cx="3877412" cy="10973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sz="1800" dirty="0">
                <a:solidFill>
                  <a:srgbClr val="EB5D06"/>
                </a:solidFill>
              </a:rPr>
              <a:t>2. </a:t>
            </a:r>
            <a:r>
              <a:rPr lang="es-ES" sz="1800" dirty="0"/>
              <a:t>Material and </a:t>
            </a:r>
            <a:r>
              <a:rPr lang="es-ES" sz="1800" dirty="0" err="1"/>
              <a:t>methods</a:t>
            </a:r>
            <a:endParaRPr lang="es-E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39"/>
          <p:cNvSpPr txBox="1">
            <a:spLocks noGrp="1"/>
          </p:cNvSpPr>
          <p:nvPr>
            <p:ph type="subTitle" idx="18"/>
          </p:nvPr>
        </p:nvSpPr>
        <p:spPr>
          <a:xfrm>
            <a:off x="516303" y="2586476"/>
            <a:ext cx="5196808" cy="2171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sz="1800" b="1" dirty="0">
                <a:solidFill>
                  <a:srgbClr val="EB5D06"/>
                </a:solidFill>
              </a:rPr>
              <a:t>3.</a:t>
            </a:r>
            <a:r>
              <a:rPr lang="es-ES" sz="1800" b="1" dirty="0"/>
              <a:t> </a:t>
            </a:r>
            <a:r>
              <a:rPr lang="es-ES" sz="1800" dirty="0" err="1"/>
              <a:t>Analysis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potencial stock status </a:t>
            </a:r>
            <a:r>
              <a:rPr lang="es-ES" sz="1800" dirty="0" err="1"/>
              <a:t>indicators</a:t>
            </a:r>
            <a:endParaRPr sz="1800" dirty="0"/>
          </a:p>
        </p:txBody>
      </p:sp>
      <p:sp>
        <p:nvSpPr>
          <p:cNvPr id="281" name="Google Shape;281;p39"/>
          <p:cNvSpPr txBox="1">
            <a:spLocks noGrp="1"/>
          </p:cNvSpPr>
          <p:nvPr>
            <p:ph type="subTitle" idx="19"/>
          </p:nvPr>
        </p:nvSpPr>
        <p:spPr>
          <a:xfrm>
            <a:off x="550123" y="3317533"/>
            <a:ext cx="3149041" cy="9280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sz="1800" dirty="0">
                <a:solidFill>
                  <a:srgbClr val="EB5D06"/>
                </a:solidFill>
              </a:rPr>
              <a:t>4. </a:t>
            </a:r>
            <a:r>
              <a:rPr lang="es-ES" sz="1800" b="1" dirty="0" err="1"/>
              <a:t>First</a:t>
            </a:r>
            <a:r>
              <a:rPr lang="es-ES" sz="1800" b="1" dirty="0"/>
              <a:t> catch rule </a:t>
            </a:r>
            <a:r>
              <a:rPr lang="es-ES" sz="1800" b="1" dirty="0" err="1"/>
              <a:t>proposal</a:t>
            </a:r>
            <a:endParaRPr lang="es-E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4" name="Google Shape;284;p39"/>
          <p:cNvGrpSpPr/>
          <p:nvPr/>
        </p:nvGrpSpPr>
        <p:grpSpPr>
          <a:xfrm rot="-5400000">
            <a:off x="6619286" y="29456"/>
            <a:ext cx="2629797" cy="2438282"/>
            <a:chOff x="4276575" y="600075"/>
            <a:chExt cx="4972200" cy="4610100"/>
          </a:xfrm>
        </p:grpSpPr>
        <p:cxnSp>
          <p:nvCxnSpPr>
            <p:cNvPr id="285" name="Google Shape;285;p39"/>
            <p:cNvCxnSpPr/>
            <p:nvPr/>
          </p:nvCxnSpPr>
          <p:spPr>
            <a:xfrm flipH="1">
              <a:off x="4276575" y="600075"/>
              <a:ext cx="4972200" cy="4610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6" name="Google Shape;286;p39"/>
            <p:cNvSpPr/>
            <p:nvPr/>
          </p:nvSpPr>
          <p:spPr>
            <a:xfrm flipH="1">
              <a:off x="4823819" y="1290676"/>
              <a:ext cx="4322700" cy="3891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7" name="Google Shape;287;p39"/>
          <p:cNvCxnSpPr/>
          <p:nvPr/>
        </p:nvCxnSpPr>
        <p:spPr>
          <a:xfrm>
            <a:off x="750745" y="1155525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283;p39">
            <a:extLst>
              <a:ext uri="{FF2B5EF4-FFF2-40B4-BE49-F238E27FC236}">
                <a16:creationId xmlns:a16="http://schemas.microsoft.com/office/drawing/2014/main" id="{969E34AB-F5E3-4411-B4DE-1FB48AEC1DFD}"/>
              </a:ext>
            </a:extLst>
          </p:cNvPr>
          <p:cNvSpPr txBox="1">
            <a:spLocks/>
          </p:cNvSpPr>
          <p:nvPr/>
        </p:nvSpPr>
        <p:spPr>
          <a:xfrm>
            <a:off x="4033911" y="3781578"/>
            <a:ext cx="2578308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ebo"/>
              <a:buNone/>
              <a:defRPr sz="2200" b="0" i="0" u="none" strike="noStrike" cap="none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ebo"/>
              <a:buNone/>
              <a:defRPr sz="24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ebo"/>
              <a:buNone/>
              <a:defRPr sz="24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ebo"/>
              <a:buNone/>
              <a:defRPr sz="24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ebo"/>
              <a:buNone/>
              <a:defRPr sz="24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ebo"/>
              <a:buNone/>
              <a:defRPr sz="24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ebo"/>
              <a:buNone/>
              <a:defRPr sz="24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ebo"/>
              <a:buNone/>
              <a:defRPr sz="24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ebo"/>
              <a:buNone/>
              <a:defRPr sz="24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/>
            <a:r>
              <a:rPr lang="es-ES" sz="1800" dirty="0">
                <a:solidFill>
                  <a:srgbClr val="EB5D06"/>
                </a:solidFill>
              </a:rPr>
              <a:t>5.</a:t>
            </a:r>
            <a:r>
              <a:rPr lang="es-ES" sz="1800" dirty="0"/>
              <a:t> </a:t>
            </a:r>
            <a:r>
              <a:rPr lang="es-ES" sz="1800" dirty="0" err="1"/>
              <a:t>Interesting</a:t>
            </a:r>
            <a:r>
              <a:rPr lang="es-ES" sz="1800" dirty="0"/>
              <a:t> </a:t>
            </a:r>
            <a:r>
              <a:rPr lang="es-ES" sz="1800" dirty="0" err="1"/>
              <a:t>points</a:t>
            </a:r>
            <a:r>
              <a:rPr lang="es-ES" sz="1800" dirty="0"/>
              <a:t>!</a:t>
            </a:r>
          </a:p>
          <a:p>
            <a:pPr marL="0" indent="0"/>
            <a:endParaRPr lang="es-E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43"/>
          <p:cNvGrpSpPr/>
          <p:nvPr/>
        </p:nvGrpSpPr>
        <p:grpSpPr>
          <a:xfrm>
            <a:off x="5057900" y="-19150"/>
            <a:ext cx="4102500" cy="5162700"/>
            <a:chOff x="5057900" y="-19150"/>
            <a:chExt cx="4102500" cy="5162700"/>
          </a:xfrm>
        </p:grpSpPr>
        <p:sp>
          <p:nvSpPr>
            <p:cNvPr id="329" name="Google Shape;329;p43"/>
            <p:cNvSpPr/>
            <p:nvPr/>
          </p:nvSpPr>
          <p:spPr>
            <a:xfrm rot="5400000">
              <a:off x="5392509" y="6541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3"/>
            <p:cNvSpPr/>
            <p:nvPr/>
          </p:nvSpPr>
          <p:spPr>
            <a:xfrm flipH="1">
              <a:off x="7386800" y="33027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1" name="Google Shape;331;p43"/>
            <p:cNvCxnSpPr>
              <a:stCxn id="330" idx="1"/>
            </p:cNvCxnSpPr>
            <p:nvPr/>
          </p:nvCxnSpPr>
          <p:spPr>
            <a:xfrm rot="10800000">
              <a:off x="5057900" y="-191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Google Shape;326;p43">
            <a:extLst>
              <a:ext uri="{FF2B5EF4-FFF2-40B4-BE49-F238E27FC236}">
                <a16:creationId xmlns:a16="http://schemas.microsoft.com/office/drawing/2014/main" id="{D3D0510A-0314-425E-AAA5-98E579E5DECC}"/>
              </a:ext>
            </a:extLst>
          </p:cNvPr>
          <p:cNvSpPr txBox="1">
            <a:spLocks/>
          </p:cNvSpPr>
          <p:nvPr/>
        </p:nvSpPr>
        <p:spPr>
          <a:xfrm>
            <a:off x="469628" y="119625"/>
            <a:ext cx="583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 SemiBold"/>
              <a:buNone/>
              <a:defRPr sz="3200" b="0" i="0" u="none" strike="noStrike" cap="none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es-ES" dirty="0" err="1"/>
              <a:t>Interesting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!</a:t>
            </a:r>
          </a:p>
        </p:txBody>
      </p:sp>
      <p:cxnSp>
        <p:nvCxnSpPr>
          <p:cNvPr id="10" name="Google Shape;332;p43">
            <a:extLst>
              <a:ext uri="{FF2B5EF4-FFF2-40B4-BE49-F238E27FC236}">
                <a16:creationId xmlns:a16="http://schemas.microsoft.com/office/drawing/2014/main" id="{1744F07D-31DC-4F18-9463-27913F0DECE9}"/>
              </a:ext>
            </a:extLst>
          </p:cNvPr>
          <p:cNvCxnSpPr/>
          <p:nvPr/>
        </p:nvCxnSpPr>
        <p:spPr>
          <a:xfrm>
            <a:off x="500373" y="830125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4F9558D-1C26-4817-A42C-7A3598C99422}"/>
                  </a:ext>
                </a:extLst>
              </p:cNvPr>
              <p:cNvSpPr txBox="1"/>
              <p:nvPr/>
            </p:nvSpPr>
            <p:spPr>
              <a:xfrm>
                <a:off x="401913" y="1157901"/>
                <a:ext cx="6009106" cy="4120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EB5D06"/>
                  </a:buClr>
                  <a:buFont typeface="Wingdings" panose="05000000000000000000" pitchFamily="2" charset="2"/>
                  <a:buChar char="v"/>
                </a:pPr>
                <a:r>
                  <a:rPr lang="es-ES" dirty="0">
                    <a:solidFill>
                      <a:srgbClr val="EB5D06"/>
                    </a:solidFill>
                  </a:rPr>
                  <a:t>rfb catch rule</a:t>
                </a:r>
              </a:p>
              <a:p>
                <a:pPr>
                  <a:buClr>
                    <a:srgbClr val="EB5D06"/>
                  </a:buClr>
                </a:pPr>
                <a:r>
                  <a:rPr lang="es-ES" dirty="0">
                    <a:solidFill>
                      <a:schemeClr val="lt1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ar-AE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ar-AE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 calculation.</a:t>
                </a:r>
              </a:p>
              <a:p>
                <a:pPr>
                  <a:buClr>
                    <a:srgbClr val="EB5D06"/>
                  </a:buClr>
                </a:pP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      Uncertainty treatment</a:t>
                </a:r>
                <a:r>
                  <a:rPr lang="en-US">
                    <a:solidFill>
                      <a:schemeClr val="lt1"/>
                    </a:solidFill>
                    <a:latin typeface="Mulish"/>
                  </a:rPr>
                  <a:t>, recruitment residuals </a:t>
                </a: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with mean unequal 1.    </a:t>
                </a:r>
                <a:endParaRPr lang="es-ES" dirty="0">
                  <a:solidFill>
                    <a:srgbClr val="EB5D06"/>
                  </a:solidFill>
                </a:endParaRPr>
              </a:p>
              <a:p>
                <a:pPr marL="285750" indent="-285750">
                  <a:buClr>
                    <a:srgbClr val="EB5D06"/>
                  </a:buClr>
                  <a:buFont typeface="Wingdings" panose="05000000000000000000" pitchFamily="2" charset="2"/>
                  <a:buChar char="v"/>
                </a:pPr>
                <a:r>
                  <a:rPr lang="es-ES" dirty="0" err="1">
                    <a:solidFill>
                      <a:srgbClr val="EB5D06"/>
                    </a:solidFill>
                  </a:rPr>
                  <a:t>Indicators</a:t>
                </a:r>
                <a:r>
                  <a:rPr lang="es-ES" dirty="0">
                    <a:solidFill>
                      <a:srgbClr val="EB5D06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s-ES" i="1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es-ES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s-ES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dirty="0">
                    <a:solidFill>
                      <a:srgbClr val="EB5D06"/>
                    </a:solidFill>
                  </a:rPr>
                  <a:t> </a:t>
                </a: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not adequate. </a:t>
                </a:r>
                <a:endParaRPr lang="es-ES" dirty="0">
                  <a:solidFill>
                    <a:srgbClr val="EB5D06"/>
                  </a:solidFill>
                </a:endParaRPr>
              </a:p>
              <a:p>
                <a:pPr lvl="2">
                  <a:buClr>
                    <a:srgbClr val="EB5D06"/>
                  </a:buClr>
                </a:pPr>
                <a:r>
                  <a:rPr lang="en-US" dirty="0">
                    <a:solidFill>
                      <a:srgbClr val="EB5D06"/>
                    </a:solidFill>
                  </a:rPr>
                  <a:t>      </a:t>
                </a:r>
                <a:endParaRPr lang="es-ES" dirty="0">
                  <a:solidFill>
                    <a:srgbClr val="EB5D06"/>
                  </a:solidFill>
                </a:endParaRPr>
              </a:p>
              <a:p>
                <a:pPr>
                  <a:buClr>
                    <a:srgbClr val="EB5D06"/>
                  </a:buClr>
                </a:pPr>
                <a:endParaRPr lang="es-ES" dirty="0">
                  <a:solidFill>
                    <a:schemeClr val="lt1"/>
                  </a:solidFill>
                  <a:latin typeface="Mulish"/>
                </a:endParaRPr>
              </a:p>
              <a:p>
                <a:pPr marL="285750" indent="-285750">
                  <a:buClr>
                    <a:srgbClr val="EB5D06"/>
                  </a:buClr>
                  <a:buFont typeface="Wingdings" panose="05000000000000000000" pitchFamily="2" charset="2"/>
                  <a:buChar char="v"/>
                </a:pPr>
                <a:r>
                  <a:rPr lang="es-ES" dirty="0" err="1">
                    <a:solidFill>
                      <a:srgbClr val="EB5D06"/>
                    </a:solidFill>
                  </a:rPr>
                  <a:t>Protection</a:t>
                </a:r>
                <a:r>
                  <a:rPr lang="es-ES" dirty="0">
                    <a:solidFill>
                      <a:srgbClr val="EB5D06"/>
                    </a:solidFill>
                  </a:rPr>
                  <a:t> </a:t>
                </a:r>
                <a:r>
                  <a:rPr lang="es-ES" dirty="0" err="1">
                    <a:solidFill>
                      <a:srgbClr val="EB5D06"/>
                    </a:solidFill>
                  </a:rPr>
                  <a:t>mechanism</a:t>
                </a:r>
                <a:endParaRPr lang="es-ES" dirty="0">
                  <a:solidFill>
                    <a:srgbClr val="EB5D06"/>
                  </a:solidFill>
                </a:endParaRPr>
              </a:p>
              <a:p>
                <a:pPr>
                  <a:buClr>
                    <a:srgbClr val="EB5D06"/>
                  </a:buClr>
                </a:pPr>
                <a:r>
                  <a:rPr lang="es-ES" dirty="0">
                    <a:solidFill>
                      <a:srgbClr val="EB5D06"/>
                    </a:solidFill>
                  </a:rPr>
                  <a:t>      </a:t>
                </a:r>
                <a:r>
                  <a:rPr lang="en-US" dirty="0">
                    <a:solidFill>
                      <a:srgbClr val="EB5D06"/>
                    </a:solidFill>
                  </a:rPr>
                  <a:t> </a:t>
                </a:r>
                <a:r>
                  <a:rPr lang="en-US" dirty="0">
                    <a:solidFill>
                      <a:srgbClr val="EB5D06"/>
                    </a:solidFill>
                    <a:latin typeface="Mulish"/>
                  </a:rPr>
                  <a:t>Large time lag </a:t>
                </a: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between the indicator’s years and the years for which the advice is derived.</a:t>
                </a:r>
              </a:p>
              <a:p>
                <a:pPr>
                  <a:buClr>
                    <a:srgbClr val="EB5D06"/>
                  </a:buClr>
                </a:pPr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      </a:t>
                </a: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Protection mechanism </a:t>
                </a:r>
                <a:r>
                  <a:rPr lang="en-US" dirty="0">
                    <a:solidFill>
                      <a:srgbClr val="EB5D06"/>
                    </a:solidFill>
                    <a:latin typeface="Mulish"/>
                  </a:rPr>
                  <a:t>activated when necessary according to the state of the stock</a:t>
                </a: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 rather than the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component that always leads to a reduction.</a:t>
                </a:r>
              </a:p>
              <a:p>
                <a:pPr>
                  <a:buClr>
                    <a:srgbClr val="EB5D06"/>
                  </a:buClr>
                </a:pPr>
                <a:endParaRPr lang="es-ES" dirty="0">
                  <a:solidFill>
                    <a:schemeClr val="lt1"/>
                  </a:solidFill>
                  <a:latin typeface="Mulish"/>
                </a:endParaRPr>
              </a:p>
              <a:p>
                <a:pPr marL="285750" indent="-285750">
                  <a:buClr>
                    <a:srgbClr val="EB5D06"/>
                  </a:buClr>
                  <a:buFont typeface="Wingdings" panose="05000000000000000000" pitchFamily="2" charset="2"/>
                  <a:buChar char="v"/>
                </a:pPr>
                <a:r>
                  <a:rPr lang="es-ES" dirty="0">
                    <a:solidFill>
                      <a:srgbClr val="EB5D06"/>
                    </a:solidFill>
                  </a:rPr>
                  <a:t>Performance </a:t>
                </a:r>
                <a:r>
                  <a:rPr lang="es-ES" dirty="0" err="1">
                    <a:solidFill>
                      <a:srgbClr val="EB5D06"/>
                    </a:solidFill>
                  </a:rPr>
                  <a:t>metrics</a:t>
                </a:r>
                <a:endParaRPr lang="es-ES" dirty="0">
                  <a:solidFill>
                    <a:srgbClr val="EB5D06"/>
                  </a:solidFill>
                </a:endParaRPr>
              </a:p>
              <a:p>
                <a:pPr>
                  <a:buClr>
                    <a:srgbClr val="EB5D06"/>
                  </a:buClr>
                </a:pPr>
                <a:r>
                  <a:rPr lang="es-ES" dirty="0">
                    <a:solidFill>
                      <a:srgbClr val="EB5D06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𝑙𝑖𝑚</m:t>
                        </m:r>
                      </m:sub>
                    </m:sSub>
                    <m:r>
                      <a:rPr lang="ar-AE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𝑙𝑖𝑚</m:t>
                        </m:r>
                      </m:sub>
                    </m:sSub>
                    <m:r>
                      <a:rPr lang="ar-AE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risk </a:t>
                </a:r>
                <a:r>
                  <a:rPr lang="es-ES" dirty="0" err="1">
                    <a:solidFill>
                      <a:schemeClr val="lt1"/>
                    </a:solidFill>
                    <a:latin typeface="Mulish"/>
                  </a:rPr>
                  <a:t>definitions</a:t>
                </a:r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.</a:t>
                </a:r>
              </a:p>
              <a:p>
                <a:pPr>
                  <a:buClr>
                    <a:srgbClr val="EB5D06"/>
                  </a:buClr>
                </a:pPr>
                <a:endParaRPr lang="es-ES" dirty="0">
                  <a:solidFill>
                    <a:schemeClr val="lt1"/>
                  </a:solidFill>
                  <a:latin typeface="Mulish"/>
                </a:endParaRPr>
              </a:p>
              <a:p>
                <a:pPr>
                  <a:buClr>
                    <a:srgbClr val="EB5D06"/>
                  </a:buClr>
                </a:pPr>
                <a:endParaRPr lang="es-ES" dirty="0">
                  <a:solidFill>
                    <a:srgbClr val="EB5D06"/>
                  </a:solidFill>
                </a:endParaRPr>
              </a:p>
              <a:p>
                <a:endParaRPr lang="es-ES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4F9558D-1C26-4817-A42C-7A3598C99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3" y="1157901"/>
                <a:ext cx="6009106" cy="4120359"/>
              </a:xfrm>
              <a:prstGeom prst="rect">
                <a:avLst/>
              </a:prstGeom>
              <a:blipFill>
                <a:blip r:embed="rId3"/>
                <a:stretch>
                  <a:fillRect l="-304" t="-296" r="-17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43"/>
          <p:cNvGrpSpPr/>
          <p:nvPr/>
        </p:nvGrpSpPr>
        <p:grpSpPr>
          <a:xfrm>
            <a:off x="5057900" y="-19150"/>
            <a:ext cx="4102500" cy="5162700"/>
            <a:chOff x="5057900" y="-19150"/>
            <a:chExt cx="4102500" cy="5162700"/>
          </a:xfrm>
        </p:grpSpPr>
        <p:sp>
          <p:nvSpPr>
            <p:cNvPr id="329" name="Google Shape;329;p43"/>
            <p:cNvSpPr/>
            <p:nvPr/>
          </p:nvSpPr>
          <p:spPr>
            <a:xfrm rot="5400000">
              <a:off x="5392509" y="6541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3"/>
            <p:cNvSpPr/>
            <p:nvPr/>
          </p:nvSpPr>
          <p:spPr>
            <a:xfrm flipH="1">
              <a:off x="7386800" y="33027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1" name="Google Shape;331;p43"/>
            <p:cNvCxnSpPr>
              <a:stCxn id="330" idx="1"/>
            </p:cNvCxnSpPr>
            <p:nvPr/>
          </p:nvCxnSpPr>
          <p:spPr>
            <a:xfrm rot="10800000">
              <a:off x="5057900" y="-191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Google Shape;326;p43">
            <a:extLst>
              <a:ext uri="{FF2B5EF4-FFF2-40B4-BE49-F238E27FC236}">
                <a16:creationId xmlns:a16="http://schemas.microsoft.com/office/drawing/2014/main" id="{D3D0510A-0314-425E-AAA5-98E579E5DECC}"/>
              </a:ext>
            </a:extLst>
          </p:cNvPr>
          <p:cNvSpPr txBox="1">
            <a:spLocks/>
          </p:cNvSpPr>
          <p:nvPr/>
        </p:nvSpPr>
        <p:spPr>
          <a:xfrm>
            <a:off x="500373" y="1104818"/>
            <a:ext cx="583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 SemiBold"/>
              <a:buNone/>
              <a:defRPr sz="3200" b="0" i="0" u="none" strike="noStrike" cap="none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attention</a:t>
            </a:r>
            <a:r>
              <a:rPr lang="es-ES" dirty="0"/>
              <a:t>!</a:t>
            </a:r>
          </a:p>
        </p:txBody>
      </p:sp>
      <p:cxnSp>
        <p:nvCxnSpPr>
          <p:cNvPr id="10" name="Google Shape;332;p43">
            <a:extLst>
              <a:ext uri="{FF2B5EF4-FFF2-40B4-BE49-F238E27FC236}">
                <a16:creationId xmlns:a16="http://schemas.microsoft.com/office/drawing/2014/main" id="{1744F07D-31DC-4F18-9463-27913F0DECE9}"/>
              </a:ext>
            </a:extLst>
          </p:cNvPr>
          <p:cNvCxnSpPr/>
          <p:nvPr/>
        </p:nvCxnSpPr>
        <p:spPr>
          <a:xfrm>
            <a:off x="662907" y="201666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719F8CF5-528B-4D43-96F8-E7D9EBEF08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B5B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1" b="-26322"/>
          <a:stretch/>
        </p:blipFill>
        <p:spPr>
          <a:xfrm>
            <a:off x="662907" y="3315337"/>
            <a:ext cx="414197" cy="52322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3915EE1-C835-4A1E-9EA3-E96001FE2C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3506" t="25633" r="21372" b="32465"/>
          <a:stretch/>
        </p:blipFill>
        <p:spPr>
          <a:xfrm>
            <a:off x="662907" y="2872627"/>
            <a:ext cx="442747" cy="363050"/>
          </a:xfrm>
          <a:prstGeom prst="rect">
            <a:avLst/>
          </a:prstGeom>
        </p:spPr>
      </p:pic>
      <p:sp>
        <p:nvSpPr>
          <p:cNvPr id="13" name="Subtítulo 5">
            <a:extLst>
              <a:ext uri="{FF2B5EF4-FFF2-40B4-BE49-F238E27FC236}">
                <a16:creationId xmlns:a16="http://schemas.microsoft.com/office/drawing/2014/main" id="{239DD6CC-C055-4215-BAE3-9EA60A32073D}"/>
              </a:ext>
            </a:extLst>
          </p:cNvPr>
          <p:cNvSpPr txBox="1">
            <a:spLocks/>
          </p:cNvSpPr>
          <p:nvPr/>
        </p:nvSpPr>
        <p:spPr>
          <a:xfrm>
            <a:off x="1186595" y="2487339"/>
            <a:ext cx="2678077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00BABE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sz="1200" b="0" dirty="0">
                <a:solidFill>
                  <a:schemeClr val="lt1"/>
                </a:solidFill>
                <a:latin typeface="Mulish"/>
                <a:cs typeface="Arial"/>
              </a:rPr>
              <a:t>marta.cousido@ieo.csic.es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9EA5FC4-0F4B-45F8-9B20-6A268E92E8E7}"/>
              </a:ext>
            </a:extLst>
          </p:cNvPr>
          <p:cNvSpPr/>
          <p:nvPr/>
        </p:nvSpPr>
        <p:spPr>
          <a:xfrm>
            <a:off x="1145886" y="3385377"/>
            <a:ext cx="34612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lt1"/>
                </a:solidFill>
                <a:latin typeface="Mulish"/>
              </a:rPr>
              <a:t>@</a:t>
            </a:r>
            <a:r>
              <a:rPr lang="en-GB" sz="1200" dirty="0" err="1">
                <a:solidFill>
                  <a:schemeClr val="lt1"/>
                </a:solidFill>
                <a:latin typeface="Mulish"/>
              </a:rPr>
              <a:t>CousidoMarta</a:t>
            </a:r>
            <a:r>
              <a:rPr lang="en-GB" sz="1200" dirty="0">
                <a:solidFill>
                  <a:schemeClr val="lt1"/>
                </a:solidFill>
                <a:latin typeface="Mulish"/>
              </a:rPr>
              <a:t>; @</a:t>
            </a:r>
            <a:r>
              <a:rPr lang="en-GB" sz="1200" dirty="0" err="1">
                <a:solidFill>
                  <a:schemeClr val="lt1"/>
                </a:solidFill>
                <a:latin typeface="Mulish"/>
              </a:rPr>
              <a:t>MERVEXgroup_IEO</a:t>
            </a:r>
            <a:endParaRPr lang="en-GB" sz="1200" dirty="0">
              <a:solidFill>
                <a:schemeClr val="lt1"/>
              </a:solidFill>
              <a:latin typeface="Mulish"/>
            </a:endParaRPr>
          </a:p>
          <a:p>
            <a:br>
              <a:rPr lang="en-GB" b="1" dirty="0">
                <a:solidFill>
                  <a:srgbClr val="00BABE"/>
                </a:solidFill>
                <a:latin typeface="+mj-lt"/>
                <a:cs typeface="Segoe UI" panose="020B0502040204020203" pitchFamily="34" charset="0"/>
              </a:rPr>
            </a:br>
            <a:endParaRPr lang="en-GB" b="1" dirty="0">
              <a:solidFill>
                <a:srgbClr val="00BABE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5" name="Picture 2" descr="Por qué mi negocio no aparece en Google Maps? - OptimizaClick">
            <a:extLst>
              <a:ext uri="{FF2B5EF4-FFF2-40B4-BE49-F238E27FC236}">
                <a16:creationId xmlns:a16="http://schemas.microsoft.com/office/drawing/2014/main" id="{2A81E32D-FA99-421C-9945-78E0FF5596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2" t="13489" r="13605" b="14499"/>
          <a:stretch/>
        </p:blipFill>
        <p:spPr bwMode="auto">
          <a:xfrm>
            <a:off x="693482" y="2354600"/>
            <a:ext cx="420397" cy="43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68047709-75F9-44B4-B9C3-95D6292AD136}"/>
              </a:ext>
            </a:extLst>
          </p:cNvPr>
          <p:cNvSpPr/>
          <p:nvPr/>
        </p:nvSpPr>
        <p:spPr>
          <a:xfrm>
            <a:off x="1186594" y="2212647"/>
            <a:ext cx="42129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lt1"/>
                </a:solidFill>
                <a:latin typeface="Mulish"/>
              </a:rPr>
              <a:t>Instituto </a:t>
            </a:r>
            <a:r>
              <a:rPr lang="en-GB" sz="1100" dirty="0" err="1">
                <a:solidFill>
                  <a:schemeClr val="lt1"/>
                </a:solidFill>
                <a:latin typeface="Mulish"/>
              </a:rPr>
              <a:t>Español</a:t>
            </a:r>
            <a:r>
              <a:rPr lang="en-GB" sz="1100" dirty="0">
                <a:solidFill>
                  <a:schemeClr val="lt1"/>
                </a:solidFill>
                <a:latin typeface="Mulish"/>
              </a:rPr>
              <a:t> de </a:t>
            </a:r>
            <a:r>
              <a:rPr lang="en-GB" sz="1100" dirty="0" err="1">
                <a:solidFill>
                  <a:schemeClr val="lt1"/>
                </a:solidFill>
                <a:latin typeface="Mulish"/>
              </a:rPr>
              <a:t>Oceanografía</a:t>
            </a:r>
            <a:r>
              <a:rPr lang="en-GB" sz="1100" dirty="0">
                <a:solidFill>
                  <a:schemeClr val="lt1"/>
                </a:solidFill>
                <a:latin typeface="Mulish"/>
              </a:rPr>
              <a:t> (IEO, CSIC). </a:t>
            </a:r>
          </a:p>
          <a:p>
            <a:r>
              <a:rPr lang="en-GB" sz="1100" dirty="0">
                <a:solidFill>
                  <a:schemeClr val="lt1"/>
                </a:solidFill>
                <a:latin typeface="Mulish"/>
              </a:rPr>
              <a:t>Centro </a:t>
            </a:r>
            <a:r>
              <a:rPr lang="en-GB" sz="1100" dirty="0" err="1">
                <a:solidFill>
                  <a:schemeClr val="lt1"/>
                </a:solidFill>
                <a:latin typeface="Mulish"/>
              </a:rPr>
              <a:t>Oceanográfico</a:t>
            </a:r>
            <a:r>
              <a:rPr lang="en-GB" sz="1100" dirty="0">
                <a:solidFill>
                  <a:schemeClr val="lt1"/>
                </a:solidFill>
                <a:latin typeface="Mulish"/>
              </a:rPr>
              <a:t> de Vigo. </a:t>
            </a:r>
          </a:p>
          <a:p>
            <a:r>
              <a:rPr lang="en-GB" sz="1100" dirty="0" err="1">
                <a:solidFill>
                  <a:schemeClr val="lt1"/>
                </a:solidFill>
                <a:latin typeface="Mulish"/>
              </a:rPr>
              <a:t>Subida</a:t>
            </a:r>
            <a:r>
              <a:rPr lang="en-GB" sz="1100" dirty="0">
                <a:solidFill>
                  <a:schemeClr val="lt1"/>
                </a:solidFill>
                <a:latin typeface="Mulish"/>
              </a:rPr>
              <a:t> a Radio Faro, 50-52, 36390, Vigo, Pontevedra, Spain.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2ACA0D0-C46C-4C04-87F3-06AD230B4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59" y="4133735"/>
            <a:ext cx="4656731" cy="809471"/>
          </a:xfrm>
          <a:prstGeom prst="rect">
            <a:avLst/>
          </a:prstGeom>
        </p:spPr>
      </p:pic>
      <p:pic>
        <p:nvPicPr>
          <p:cNvPr id="20" name="Picture 4" descr="https://mervex-group.github.io/MERVEX/img/logo1.png">
            <a:extLst>
              <a:ext uri="{FF2B5EF4-FFF2-40B4-BE49-F238E27FC236}">
                <a16:creationId xmlns:a16="http://schemas.microsoft.com/office/drawing/2014/main" id="{35160EE8-748A-4A54-8C6F-B814C7372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88" y="4633882"/>
            <a:ext cx="1190209" cy="49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1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43"/>
          <p:cNvGrpSpPr/>
          <p:nvPr/>
        </p:nvGrpSpPr>
        <p:grpSpPr>
          <a:xfrm>
            <a:off x="5057900" y="-19150"/>
            <a:ext cx="4102500" cy="5162700"/>
            <a:chOff x="5057900" y="-19150"/>
            <a:chExt cx="4102500" cy="5162700"/>
          </a:xfrm>
        </p:grpSpPr>
        <p:sp>
          <p:nvSpPr>
            <p:cNvPr id="329" name="Google Shape;329;p43"/>
            <p:cNvSpPr/>
            <p:nvPr/>
          </p:nvSpPr>
          <p:spPr>
            <a:xfrm rot="5400000">
              <a:off x="5392509" y="6541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3"/>
            <p:cNvSpPr/>
            <p:nvPr/>
          </p:nvSpPr>
          <p:spPr>
            <a:xfrm flipH="1">
              <a:off x="7386800" y="33027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1" name="Google Shape;331;p43"/>
            <p:cNvCxnSpPr>
              <a:stCxn id="330" idx="1"/>
            </p:cNvCxnSpPr>
            <p:nvPr/>
          </p:nvCxnSpPr>
          <p:spPr>
            <a:xfrm rot="10800000">
              <a:off x="5057900" y="-191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Google Shape;326;p43">
            <a:extLst>
              <a:ext uri="{FF2B5EF4-FFF2-40B4-BE49-F238E27FC236}">
                <a16:creationId xmlns:a16="http://schemas.microsoft.com/office/drawing/2014/main" id="{D3D0510A-0314-425E-AAA5-98E579E5DECC}"/>
              </a:ext>
            </a:extLst>
          </p:cNvPr>
          <p:cNvSpPr txBox="1">
            <a:spLocks/>
          </p:cNvSpPr>
          <p:nvPr/>
        </p:nvSpPr>
        <p:spPr>
          <a:xfrm>
            <a:off x="500373" y="1104818"/>
            <a:ext cx="583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 SemiBold"/>
              <a:buNone/>
              <a:defRPr sz="3200" b="0" i="0" u="none" strike="noStrike" cap="none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attention</a:t>
            </a:r>
            <a:r>
              <a:rPr lang="es-ES" dirty="0"/>
              <a:t>!</a:t>
            </a:r>
          </a:p>
        </p:txBody>
      </p:sp>
      <p:cxnSp>
        <p:nvCxnSpPr>
          <p:cNvPr id="10" name="Google Shape;332;p43">
            <a:extLst>
              <a:ext uri="{FF2B5EF4-FFF2-40B4-BE49-F238E27FC236}">
                <a16:creationId xmlns:a16="http://schemas.microsoft.com/office/drawing/2014/main" id="{1744F07D-31DC-4F18-9463-27913F0DECE9}"/>
              </a:ext>
            </a:extLst>
          </p:cNvPr>
          <p:cNvCxnSpPr/>
          <p:nvPr/>
        </p:nvCxnSpPr>
        <p:spPr>
          <a:xfrm>
            <a:off x="662907" y="201666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ubtítulo 5">
            <a:extLst>
              <a:ext uri="{FF2B5EF4-FFF2-40B4-BE49-F238E27FC236}">
                <a16:creationId xmlns:a16="http://schemas.microsoft.com/office/drawing/2014/main" id="{239DD6CC-C055-4215-BAE3-9EA60A32073D}"/>
              </a:ext>
            </a:extLst>
          </p:cNvPr>
          <p:cNvSpPr txBox="1">
            <a:spLocks/>
          </p:cNvSpPr>
          <p:nvPr/>
        </p:nvSpPr>
        <p:spPr>
          <a:xfrm>
            <a:off x="546340" y="1482255"/>
            <a:ext cx="6103512" cy="2319481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00BABE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endParaRPr lang="en-GB" dirty="0"/>
          </a:p>
          <a:p>
            <a:pPr algn="just">
              <a:lnSpc>
                <a:spcPct val="115000"/>
              </a:lnSpc>
            </a:pPr>
            <a:r>
              <a:rPr lang="es-ES" b="0" dirty="0" err="1">
                <a:solidFill>
                  <a:schemeClr val="lt1"/>
                </a:solidFill>
                <a:latin typeface="Mulish"/>
                <a:cs typeface="Arial"/>
              </a:rPr>
              <a:t>Funding</a:t>
            </a:r>
            <a:r>
              <a:rPr lang="es-ES" b="0" dirty="0">
                <a:solidFill>
                  <a:schemeClr val="lt1"/>
                </a:solidFill>
                <a:latin typeface="Mulish"/>
                <a:cs typeface="Arial"/>
              </a:rPr>
              <a:t> </a:t>
            </a:r>
            <a:r>
              <a:rPr lang="es-ES" b="0" dirty="0" err="1">
                <a:solidFill>
                  <a:schemeClr val="lt1"/>
                </a:solidFill>
                <a:latin typeface="Mulish"/>
                <a:cs typeface="Arial"/>
              </a:rPr>
              <a:t>sources</a:t>
            </a:r>
            <a:endParaRPr lang="es-ES" b="0" dirty="0">
              <a:solidFill>
                <a:schemeClr val="lt1"/>
              </a:solidFill>
              <a:latin typeface="Mulish"/>
              <a:cs typeface="Arial"/>
            </a:endParaRPr>
          </a:p>
          <a:p>
            <a:pPr algn="just">
              <a:lnSpc>
                <a:spcPct val="115000"/>
              </a:lnSpc>
            </a:pPr>
            <a:r>
              <a:rPr lang="es-ES" b="0" dirty="0">
                <a:solidFill>
                  <a:schemeClr val="lt1"/>
                </a:solidFill>
                <a:latin typeface="Mulish"/>
                <a:cs typeface="Arial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es-ES" sz="1050" b="0" dirty="0">
                <a:solidFill>
                  <a:schemeClr val="lt1"/>
                </a:solidFill>
                <a:latin typeface="Mulish"/>
                <a:cs typeface="Arial"/>
              </a:rPr>
              <a:t>MAP2021-06. Componente 3. Inversión 7. CONVENIO ENTRE EL MINISTERIO DE AGRICULTURA, PESCA, Y ALIMENTACIÓN Y LA AGENCIA ESTATAL CONSEJO SUPERIOR DE INVESTIGACIONES CIENTÍFICAS M.P. -A TRAVÉS DEL INSTITUTO ESPAÑOL DE OCEANOGRAFÍA- PARA IMPULSAR LA INVESTIGACIÓN PESQUERA COMO BASE PARA LA GESTIÓN PESQUERA SOSTENIBLE. Math4Fish: Nuevas herramientas para el modelado matemático en el asesoramiento científico de pesquerías españolas. Ministerio de agricultura, pesca y alimentación.  </a:t>
            </a:r>
            <a:r>
              <a:rPr lang="es-ES" sz="1050" b="0" dirty="0" err="1">
                <a:solidFill>
                  <a:schemeClr val="lt1"/>
                </a:solidFill>
                <a:latin typeface="Mulish"/>
                <a:cs typeface="Arial"/>
              </a:rPr>
              <a:t>European</a:t>
            </a:r>
            <a:r>
              <a:rPr lang="es-ES" sz="1050" b="0" dirty="0">
                <a:solidFill>
                  <a:schemeClr val="lt1"/>
                </a:solidFill>
                <a:latin typeface="Mulish"/>
                <a:cs typeface="Arial"/>
              </a:rPr>
              <a:t> </a:t>
            </a:r>
            <a:r>
              <a:rPr lang="es-ES" sz="1050" b="0" dirty="0" err="1">
                <a:solidFill>
                  <a:schemeClr val="lt1"/>
                </a:solidFill>
                <a:latin typeface="Mulish"/>
                <a:cs typeface="Arial"/>
              </a:rPr>
              <a:t>Union</a:t>
            </a:r>
            <a:r>
              <a:rPr lang="es-ES" sz="1050" b="0" dirty="0">
                <a:solidFill>
                  <a:schemeClr val="lt1"/>
                </a:solidFill>
                <a:latin typeface="Mulish"/>
                <a:cs typeface="Arial"/>
              </a:rPr>
              <a:t>-Next </a:t>
            </a:r>
            <a:r>
              <a:rPr lang="es-ES" sz="1050" b="0" dirty="0" err="1">
                <a:solidFill>
                  <a:schemeClr val="lt1"/>
                </a:solidFill>
                <a:latin typeface="Mulish"/>
                <a:cs typeface="Arial"/>
              </a:rPr>
              <a:t>Generation</a:t>
            </a:r>
            <a:r>
              <a:rPr lang="es-ES" sz="1050" b="0" dirty="0">
                <a:solidFill>
                  <a:schemeClr val="lt1"/>
                </a:solidFill>
                <a:latin typeface="Mulish"/>
                <a:cs typeface="Arial"/>
              </a:rPr>
              <a:t> EU.</a:t>
            </a:r>
          </a:p>
          <a:p>
            <a:endParaRPr lang="en-GB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9EA5FC4-0F4B-45F8-9B20-6A268E92E8E7}"/>
              </a:ext>
            </a:extLst>
          </p:cNvPr>
          <p:cNvSpPr/>
          <p:nvPr/>
        </p:nvSpPr>
        <p:spPr>
          <a:xfrm>
            <a:off x="1145886" y="3385377"/>
            <a:ext cx="3461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GB" b="1" dirty="0">
                <a:solidFill>
                  <a:srgbClr val="00BABE"/>
                </a:solidFill>
                <a:latin typeface="+mj-lt"/>
                <a:cs typeface="Segoe UI" panose="020B0502040204020203" pitchFamily="34" charset="0"/>
              </a:rPr>
            </a:br>
            <a:endParaRPr lang="en-GB" b="1" dirty="0">
              <a:solidFill>
                <a:srgbClr val="00BABE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2ACA0D0-C46C-4C04-87F3-06AD230B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59" y="4133735"/>
            <a:ext cx="4656731" cy="809471"/>
          </a:xfrm>
          <a:prstGeom prst="rect">
            <a:avLst/>
          </a:prstGeom>
        </p:spPr>
      </p:pic>
      <p:pic>
        <p:nvPicPr>
          <p:cNvPr id="20" name="Picture 4" descr="https://mervex-group.github.io/MERVEX/img/logo1.png">
            <a:extLst>
              <a:ext uri="{FF2B5EF4-FFF2-40B4-BE49-F238E27FC236}">
                <a16:creationId xmlns:a16="http://schemas.microsoft.com/office/drawing/2014/main" id="{35160EE8-748A-4A54-8C6F-B814C7372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88" y="4633882"/>
            <a:ext cx="1190209" cy="49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76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173504" y="611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B5D06"/>
                </a:solidFill>
              </a:rPr>
              <a:t>1. </a:t>
            </a:r>
            <a:r>
              <a:rPr lang="es-ES" dirty="0" err="1"/>
              <a:t>Introduction</a:t>
            </a:r>
            <a:endParaRPr dirty="0"/>
          </a:p>
        </p:txBody>
      </p:sp>
      <p:sp>
        <p:nvSpPr>
          <p:cNvPr id="320" name="Google Shape;320;p42"/>
          <p:cNvSpPr txBox="1">
            <a:spLocks noGrp="1"/>
          </p:cNvSpPr>
          <p:nvPr>
            <p:ph type="subTitle" idx="2"/>
          </p:nvPr>
        </p:nvSpPr>
        <p:spPr>
          <a:xfrm>
            <a:off x="204249" y="902309"/>
            <a:ext cx="84646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ES" b="1" dirty="0" err="1"/>
              <a:t>Common</a:t>
            </a:r>
            <a:r>
              <a:rPr lang="es-ES" b="1" dirty="0"/>
              <a:t> </a:t>
            </a:r>
            <a:r>
              <a:rPr lang="es-ES" b="1" dirty="0" err="1"/>
              <a:t>sole</a:t>
            </a:r>
            <a:r>
              <a:rPr lang="es-ES" b="1" dirty="0"/>
              <a:t> stock </a:t>
            </a:r>
            <a:r>
              <a:rPr lang="es-ES" dirty="0"/>
              <a:t>(</a:t>
            </a:r>
            <a:r>
              <a:rPr lang="es-ES" i="1" dirty="0"/>
              <a:t>Solea solea</a:t>
            </a:r>
            <a:r>
              <a:rPr lang="es-ES" dirty="0"/>
              <a:t>) in </a:t>
            </a:r>
            <a:r>
              <a:rPr lang="en-US" dirty="0"/>
              <a:t>ICES Subdivisions 8.c and 9.a is actually in </a:t>
            </a:r>
            <a:r>
              <a:rPr lang="en-US" b="1" dirty="0"/>
              <a:t>category 3 </a:t>
            </a:r>
            <a:r>
              <a:rPr lang="en-US" dirty="0"/>
              <a:t>and the catch advice is derived using the </a:t>
            </a:r>
            <a:r>
              <a:rPr lang="en-US" b="1" i="1" dirty="0" err="1"/>
              <a:t>rfb</a:t>
            </a:r>
            <a:r>
              <a:rPr lang="en-US" b="1" dirty="0"/>
              <a:t> rule </a:t>
            </a:r>
            <a:r>
              <a:rPr lang="en-US" dirty="0"/>
              <a:t>(</a:t>
            </a:r>
            <a:r>
              <a:rPr lang="es-ES" dirty="0" err="1"/>
              <a:t>method</a:t>
            </a:r>
            <a:r>
              <a:rPr lang="es-ES" dirty="0"/>
              <a:t> 2.1 in ICES, 2022</a:t>
            </a:r>
            <a:r>
              <a:rPr lang="es-ES" baseline="30000" dirty="0"/>
              <a:t>1</a:t>
            </a:r>
            <a:r>
              <a:rPr lang="es-ES" dirty="0"/>
              <a:t>)</a:t>
            </a:r>
            <a:endParaRPr dirty="0"/>
          </a:p>
        </p:txBody>
      </p:sp>
      <p:cxnSp>
        <p:nvCxnSpPr>
          <p:cNvPr id="321" name="Google Shape;321;p42"/>
          <p:cNvCxnSpPr/>
          <p:nvPr/>
        </p:nvCxnSpPr>
        <p:spPr>
          <a:xfrm>
            <a:off x="204249" y="771685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984701ED-9E88-4C29-818E-E185036AB941}"/>
              </a:ext>
            </a:extLst>
          </p:cNvPr>
          <p:cNvSpPr/>
          <p:nvPr/>
        </p:nvSpPr>
        <p:spPr>
          <a:xfrm>
            <a:off x="1440000" y="4775061"/>
            <a:ext cx="77040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aseline="30000" dirty="0"/>
              <a:t>1 </a:t>
            </a:r>
            <a:r>
              <a:rPr lang="en-US" sz="900" dirty="0">
                <a:solidFill>
                  <a:schemeClr val="lt1"/>
                </a:solidFill>
                <a:latin typeface="Mulish"/>
                <a:sym typeface="Mulish"/>
              </a:rPr>
              <a:t>ICES. (2022). ICES technical guidance for harvest control rules and stock assessments for stocks in categories 2 and 3. In Report of ICES Advisory Committee, 2022. ICES Advice 2022, Section 16.4.11</a:t>
            </a:r>
            <a:endParaRPr lang="es-ES" sz="900" dirty="0">
              <a:solidFill>
                <a:schemeClr val="lt1"/>
              </a:solidFill>
              <a:latin typeface="Mulish"/>
              <a:sym typeface="Mulish"/>
            </a:endParaRPr>
          </a:p>
        </p:txBody>
      </p:sp>
      <p:grpSp>
        <p:nvGrpSpPr>
          <p:cNvPr id="9" name="Google Shape;533;p56">
            <a:extLst>
              <a:ext uri="{FF2B5EF4-FFF2-40B4-BE49-F238E27FC236}">
                <a16:creationId xmlns:a16="http://schemas.microsoft.com/office/drawing/2014/main" id="{CC684FA1-2C3A-490D-A20C-D114C06B3F44}"/>
              </a:ext>
            </a:extLst>
          </p:cNvPr>
          <p:cNvGrpSpPr/>
          <p:nvPr/>
        </p:nvGrpSpPr>
        <p:grpSpPr>
          <a:xfrm rot="5400000">
            <a:off x="4183245" y="-1194249"/>
            <a:ext cx="777511" cy="6412510"/>
            <a:chOff x="3208132" y="543849"/>
            <a:chExt cx="2684700" cy="3882300"/>
          </a:xfrm>
        </p:grpSpPr>
        <p:sp>
          <p:nvSpPr>
            <p:cNvPr id="10" name="Google Shape;534;p56">
              <a:extLst>
                <a:ext uri="{FF2B5EF4-FFF2-40B4-BE49-F238E27FC236}">
                  <a16:creationId xmlns:a16="http://schemas.microsoft.com/office/drawing/2014/main" id="{2F0766EA-A4BF-4E1C-A4CF-82F6078FA687}"/>
                </a:ext>
              </a:extLst>
            </p:cNvPr>
            <p:cNvSpPr/>
            <p:nvPr/>
          </p:nvSpPr>
          <p:spPr>
            <a:xfrm>
              <a:off x="3208132" y="543849"/>
              <a:ext cx="2684700" cy="3882300"/>
            </a:xfrm>
            <a:prstGeom prst="roundRect">
              <a:avLst>
                <a:gd name="adj" fmla="val 484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Google Shape;535;p56">
                  <a:extLst>
                    <a:ext uri="{FF2B5EF4-FFF2-40B4-BE49-F238E27FC236}">
                      <a16:creationId xmlns:a16="http://schemas.microsoft.com/office/drawing/2014/main" id="{455C77EF-21DE-4A47-B6CB-CA14F6BDAA96}"/>
                    </a:ext>
                  </a:extLst>
                </p:cNvPr>
                <p:cNvSpPr/>
                <p:nvPr/>
              </p:nvSpPr>
              <p:spPr>
                <a:xfrm rot="16200000">
                  <a:off x="2724243" y="1763488"/>
                  <a:ext cx="3652472" cy="1443023"/>
                </a:xfrm>
                <a:prstGeom prst="rect">
                  <a:avLst/>
                </a:prstGeom>
                <a:solidFill>
                  <a:schemeClr val="accent4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Mulish"/>
                              <a:cs typeface="Mulish"/>
                              <a:sym typeface="Mulish"/>
                            </a:rPr>
                          </m:ctrlPr>
                        </m:sSubPr>
                        <m:e>
                          <m:r>
                            <a:rPr lang="es-ES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Mulish"/>
                              <a:cs typeface="Mulish"/>
                              <a:sym typeface="Mulish"/>
                            </a:rPr>
                            <m:t>𝐴</m:t>
                          </m:r>
                        </m:e>
                        <m:sub>
                          <m:r>
                            <a:rPr lang="es-ES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Mulish"/>
                              <a:cs typeface="Mulish"/>
                              <a:sym typeface="Mulish"/>
                            </a:rPr>
                            <m:t>𝑦</m:t>
                          </m:r>
                          <m:r>
                            <a:rPr lang="es-ES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Mulish"/>
                              <a:cs typeface="Mulish"/>
                              <a:sym typeface="Mulish"/>
                            </a:rPr>
                            <m:t>+1</m:t>
                          </m:r>
                        </m:sub>
                      </m:sSub>
                      <m:r>
                        <a:rPr lang="es-ES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Mulish"/>
                          <a:cs typeface="Mulish"/>
                          <a:sym typeface="Mulish"/>
                        </a:rPr>
                        <m:t>=</m:t>
                      </m:r>
                    </m:oMath>
                  </a14:m>
                  <a:r>
                    <a:rPr lang="es-ES" dirty="0">
                      <a:solidFill>
                        <a:schemeClr val="lt1"/>
                      </a:solidFill>
                      <a:latin typeface="Mulish"/>
                      <a:ea typeface="Mulish"/>
                      <a:cs typeface="Mulish"/>
                      <a:sym typeface="Mulish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Mulish"/>
                              <a:cs typeface="Mulish"/>
                              <a:sym typeface="Mulish"/>
                            </a:rPr>
                          </m:ctrlPr>
                        </m:sSubPr>
                        <m:e>
                          <m:r>
                            <a:rPr lang="es-ES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Mulish"/>
                              <a:cs typeface="Mulish"/>
                              <a:sym typeface="Mulish"/>
                            </a:rPr>
                            <m:t>𝐶</m:t>
                          </m:r>
                        </m:e>
                        <m:sub>
                          <m:r>
                            <a:rPr lang="es-ES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Mulish"/>
                              <a:cs typeface="Mulish"/>
                              <a:sym typeface="Mulish"/>
                            </a:rPr>
                            <m:t>𝑦</m:t>
                          </m:r>
                          <m:r>
                            <a:rPr lang="es-ES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Mulish"/>
                              <a:cs typeface="Mulish"/>
                              <a:sym typeface="Mulish"/>
                            </a:rPr>
                            <m:t>−1 </m:t>
                          </m:r>
                        </m:sub>
                      </m:sSub>
                      <m:r>
                        <a:rPr lang="es-ES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Mulish"/>
                          <a:cs typeface="Mulish"/>
                          <a:sym typeface="Mulish"/>
                        </a:rPr>
                        <m:t>×</m:t>
                      </m:r>
                      <m:r>
                        <a:rPr lang="es-ES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Mulish"/>
                          <a:cs typeface="Mulish"/>
                          <a:sym typeface="Mulish"/>
                        </a:rPr>
                        <m:t>𝑟</m:t>
                      </m:r>
                      <m:r>
                        <a:rPr lang="es-ES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Mulish"/>
                          <a:cs typeface="Mulish"/>
                          <a:sym typeface="Mulish"/>
                        </a:rPr>
                        <m:t>×</m:t>
                      </m:r>
                      <m:r>
                        <a:rPr lang="es-ES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Mulish"/>
                          <a:cs typeface="Mulish"/>
                          <a:sym typeface="Mulish"/>
                        </a:rPr>
                        <m:t>𝑓</m:t>
                      </m:r>
                      <m:r>
                        <a:rPr lang="es-ES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Mulish"/>
                          <a:cs typeface="Mulish"/>
                          <a:sym typeface="Mulish"/>
                        </a:rPr>
                        <m:t>×</m:t>
                      </m:r>
                      <m:r>
                        <a:rPr lang="es-ES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Mulish"/>
                          <a:cs typeface="Mulish"/>
                          <a:sym typeface="Mulish"/>
                        </a:rPr>
                        <m:t>𝑏</m:t>
                      </m:r>
                      <m:r>
                        <a:rPr lang="es-ES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Mulish"/>
                          <a:cs typeface="Mulish"/>
                          <a:sym typeface="Mulish"/>
                        </a:rPr>
                        <m:t>×</m:t>
                      </m:r>
                      <m:r>
                        <a:rPr lang="es-ES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Mulish"/>
                          <a:cs typeface="Mulish"/>
                          <a:sym typeface="Mulish"/>
                        </a:rPr>
                        <m:t>𝑚</m:t>
                      </m:r>
                    </m:oMath>
                  </a14:m>
                  <a:endParaRPr dirty="0">
                    <a:solidFill>
                      <a:schemeClr val="lt1"/>
                    </a:solidFill>
                    <a:latin typeface="Mulish"/>
                    <a:ea typeface="Mulish"/>
                    <a:cs typeface="Mulish"/>
                    <a:sym typeface="Mulish"/>
                  </a:endParaRPr>
                </a:p>
              </p:txBody>
            </p:sp>
          </mc:Choice>
          <mc:Fallback xmlns="">
            <p:sp>
              <p:nvSpPr>
                <p:cNvPr id="11" name="Google Shape;535;p56">
                  <a:extLst>
                    <a:ext uri="{FF2B5EF4-FFF2-40B4-BE49-F238E27FC236}">
                      <a16:creationId xmlns:a16="http://schemas.microsoft.com/office/drawing/2014/main" id="{455C77EF-21DE-4A47-B6CB-CA14F6BDA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724243" y="1763488"/>
                  <a:ext cx="3652472" cy="14430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838778D-DDDC-426B-B009-5A60B3A48D44}"/>
                  </a:ext>
                </a:extLst>
              </p:cNvPr>
              <p:cNvSpPr/>
              <p:nvPr/>
            </p:nvSpPr>
            <p:spPr>
              <a:xfrm>
                <a:off x="204249" y="2423726"/>
                <a:ext cx="8603995" cy="907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lt1"/>
                    </a:solidFill>
                    <a:latin typeface="Mulish"/>
                    <a:sym typeface="Mulish"/>
                  </a:rPr>
                  <a:t>where the advised catch for next year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1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  <a:sym typeface="Mulish"/>
                  </a:rPr>
                  <a:t> is based on the most recent year’s observed catch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1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1200" i="1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  <a:sym typeface="Mulish"/>
                  </a:rPr>
                  <a:t> adjusted by the following components:</a:t>
                </a:r>
              </a:p>
              <a:p>
                <a:br>
                  <a:rPr lang="en-US" dirty="0"/>
                </a:br>
                <a:endParaRPr lang="es-ES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838778D-DDDC-426B-B009-5A60B3A48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49" y="2423726"/>
                <a:ext cx="8603995" cy="907171"/>
              </a:xfrm>
              <a:prstGeom prst="rect">
                <a:avLst/>
              </a:prstGeom>
              <a:blipFill>
                <a:blip r:embed="rId4"/>
                <a:stretch>
                  <a:fillRect l="-71" t="-67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422B2853-68FB-48DC-9A5A-65BEF013B9D1}"/>
                  </a:ext>
                </a:extLst>
              </p:cNvPr>
              <p:cNvSpPr/>
              <p:nvPr/>
            </p:nvSpPr>
            <p:spPr>
              <a:xfrm>
                <a:off x="575072" y="4114675"/>
                <a:ext cx="8216271" cy="494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being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12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 the biomass index,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ES" sz="1200" i="1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ES" sz="12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12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 the mean catch length above the length of first capture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12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sz="1200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12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ES" sz="12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2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ES" sz="120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a theoretical MSY reference length,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12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𝑡𝑟𝑖𝑔𝑔𝑒𝑟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=1.4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12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12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</a:rPr>
                  <a:t> is the lowest observed biomass index value.</a:t>
                </a:r>
                <a:endParaRPr lang="es-ES" sz="1200" dirty="0">
                  <a:solidFill>
                    <a:schemeClr val="lt1"/>
                  </a:solidFill>
                  <a:latin typeface="Mulish"/>
                </a:endParaRPr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422B2853-68FB-48DC-9A5A-65BEF013B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72" y="4114675"/>
                <a:ext cx="8216271" cy="494815"/>
              </a:xfrm>
              <a:prstGeom prst="rect">
                <a:avLst/>
              </a:prstGeom>
              <a:blipFill>
                <a:blip r:embed="rId5"/>
                <a:stretch>
                  <a:fillRect t="-1235" r="-74" b="-61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Google Shape;502;p54">
            <a:extLst>
              <a:ext uri="{FF2B5EF4-FFF2-40B4-BE49-F238E27FC236}">
                <a16:creationId xmlns:a16="http://schemas.microsoft.com/office/drawing/2014/main" id="{E214B78C-E31A-4105-9F71-79480D0E511D}"/>
              </a:ext>
            </a:extLst>
          </p:cNvPr>
          <p:cNvSpPr/>
          <p:nvPr/>
        </p:nvSpPr>
        <p:spPr>
          <a:xfrm>
            <a:off x="1475185" y="3043529"/>
            <a:ext cx="1681110" cy="653361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02;p54">
            <a:extLst>
              <a:ext uri="{FF2B5EF4-FFF2-40B4-BE49-F238E27FC236}">
                <a16:creationId xmlns:a16="http://schemas.microsoft.com/office/drawing/2014/main" id="{A2932DE1-09AC-4BC8-8E49-4FC152217AAA}"/>
              </a:ext>
            </a:extLst>
          </p:cNvPr>
          <p:cNvSpPr/>
          <p:nvPr/>
        </p:nvSpPr>
        <p:spPr>
          <a:xfrm>
            <a:off x="4367076" y="3055343"/>
            <a:ext cx="1029633" cy="653361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02;p54">
            <a:extLst>
              <a:ext uri="{FF2B5EF4-FFF2-40B4-BE49-F238E27FC236}">
                <a16:creationId xmlns:a16="http://schemas.microsoft.com/office/drawing/2014/main" id="{C0CF5E5A-73D6-4372-A259-467C1334557C}"/>
              </a:ext>
            </a:extLst>
          </p:cNvPr>
          <p:cNvSpPr/>
          <p:nvPr/>
        </p:nvSpPr>
        <p:spPr>
          <a:xfrm>
            <a:off x="6390083" y="3055344"/>
            <a:ext cx="1760883" cy="653361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333FCD5-153A-4E2F-9DA8-67813629F07A}"/>
                  </a:ext>
                </a:extLst>
              </p:cNvPr>
              <p:cNvSpPr txBox="1"/>
              <p:nvPr/>
            </p:nvSpPr>
            <p:spPr>
              <a:xfrm>
                <a:off x="1475185" y="3008213"/>
                <a:ext cx="1681110" cy="69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/2)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333FCD5-153A-4E2F-9DA8-67813629F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85" y="3008213"/>
                <a:ext cx="1681110" cy="694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2930239-26C9-4EC2-9E22-AB7611F9EC9A}"/>
                  </a:ext>
                </a:extLst>
              </p:cNvPr>
              <p:cNvSpPr txBox="1"/>
              <p:nvPr/>
            </p:nvSpPr>
            <p:spPr>
              <a:xfrm>
                <a:off x="4340185" y="3034204"/>
                <a:ext cx="1083416" cy="582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2930239-26C9-4EC2-9E22-AB7611F9E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85" y="3034204"/>
                <a:ext cx="1083416" cy="5829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13715E8-2B8B-49AD-8EA2-0ADA63047A05}"/>
                  </a:ext>
                </a:extLst>
              </p:cNvPr>
              <p:cNvSpPr txBox="1"/>
              <p:nvPr/>
            </p:nvSpPr>
            <p:spPr>
              <a:xfrm>
                <a:off x="6312897" y="3068150"/>
                <a:ext cx="1916701" cy="57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𝑡𝑟𝑖𝑔𝑔𝑒𝑟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13715E8-2B8B-49AD-8EA2-0ADA63047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97" y="3068150"/>
                <a:ext cx="1916701" cy="579454"/>
              </a:xfrm>
              <a:prstGeom prst="rect">
                <a:avLst/>
              </a:prstGeom>
              <a:blipFill>
                <a:blip r:embed="rId8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8E34641-63F7-4602-9B4B-F58B7EEBE1FB}"/>
              </a:ext>
            </a:extLst>
          </p:cNvPr>
          <p:cNvSpPr/>
          <p:nvPr/>
        </p:nvSpPr>
        <p:spPr>
          <a:xfrm>
            <a:off x="326571" y="213961"/>
            <a:ext cx="7739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Mulish"/>
                <a:sym typeface="Mulish"/>
              </a:rPr>
              <a:t>The </a:t>
            </a:r>
            <a:r>
              <a:rPr lang="en-US" i="1" dirty="0" err="1">
                <a:solidFill>
                  <a:schemeClr val="lt1"/>
                </a:solidFill>
                <a:latin typeface="Mulish"/>
                <a:sym typeface="Mulish"/>
              </a:rPr>
              <a:t>rfb</a:t>
            </a:r>
            <a:r>
              <a:rPr lang="en-US" i="1" dirty="0">
                <a:solidFill>
                  <a:schemeClr val="lt1"/>
                </a:solidFill>
                <a:latin typeface="Mulish"/>
                <a:sym typeface="Mulish"/>
              </a:rPr>
              <a:t> </a:t>
            </a:r>
            <a:r>
              <a:rPr lang="en-US" dirty="0">
                <a:solidFill>
                  <a:schemeClr val="lt1"/>
                </a:solidFill>
                <a:latin typeface="Mulish"/>
                <a:sym typeface="Mulish"/>
              </a:rPr>
              <a:t>rule was </a:t>
            </a:r>
            <a:r>
              <a:rPr lang="en-US" b="1" dirty="0">
                <a:solidFill>
                  <a:schemeClr val="lt1"/>
                </a:solidFill>
                <a:latin typeface="Mulish"/>
                <a:sym typeface="Mulish"/>
              </a:rPr>
              <a:t>first applied </a:t>
            </a:r>
            <a:r>
              <a:rPr lang="en-US" dirty="0">
                <a:solidFill>
                  <a:schemeClr val="lt1"/>
                </a:solidFill>
                <a:latin typeface="Mulish"/>
                <a:sym typeface="Mulish"/>
              </a:rPr>
              <a:t>to advise common sole 8c.9a catches in 2021 by the Working Group for the Bay of Biscay and the Iberian Waters Ecoregion (</a:t>
            </a:r>
            <a:r>
              <a:rPr lang="en-US" b="1" dirty="0">
                <a:solidFill>
                  <a:schemeClr val="lt1"/>
                </a:solidFill>
                <a:latin typeface="Mulish"/>
                <a:sym typeface="Mulish"/>
              </a:rPr>
              <a:t>WGBIE 2021</a:t>
            </a:r>
            <a:r>
              <a:rPr lang="en-US" dirty="0">
                <a:solidFill>
                  <a:schemeClr val="lt1"/>
                </a:solidFill>
                <a:latin typeface="Mulish"/>
                <a:sym typeface="Mulish"/>
              </a:rPr>
              <a:t>).</a:t>
            </a:r>
            <a:endParaRPr lang="es-ES" dirty="0">
              <a:solidFill>
                <a:schemeClr val="lt1"/>
              </a:solidFill>
              <a:latin typeface="Mulish"/>
              <a:sym typeface="Mulish"/>
            </a:endParaRPr>
          </a:p>
        </p:txBody>
      </p:sp>
      <p:sp>
        <p:nvSpPr>
          <p:cNvPr id="47" name="Google Shape;622;p59">
            <a:extLst>
              <a:ext uri="{FF2B5EF4-FFF2-40B4-BE49-F238E27FC236}">
                <a16:creationId xmlns:a16="http://schemas.microsoft.com/office/drawing/2014/main" id="{FC1B1077-5D6C-479E-BE25-EBB415E19979}"/>
              </a:ext>
            </a:extLst>
          </p:cNvPr>
          <p:cNvSpPr/>
          <p:nvPr/>
        </p:nvSpPr>
        <p:spPr>
          <a:xfrm>
            <a:off x="2683110" y="2226450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625;p59">
            <a:extLst>
              <a:ext uri="{FF2B5EF4-FFF2-40B4-BE49-F238E27FC236}">
                <a16:creationId xmlns:a16="http://schemas.microsoft.com/office/drawing/2014/main" id="{7627A253-B65D-4681-ADC4-6DC32ED16965}"/>
              </a:ext>
            </a:extLst>
          </p:cNvPr>
          <p:cNvSpPr txBox="1"/>
          <p:nvPr/>
        </p:nvSpPr>
        <p:spPr>
          <a:xfrm>
            <a:off x="360705" y="2774117"/>
            <a:ext cx="1543500" cy="589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B5D06"/>
                </a:solidFill>
                <a:latin typeface="Heebo SemiBold"/>
                <a:ea typeface="Heebo SemiBold"/>
                <a:cs typeface="Heebo SemiBold"/>
                <a:sym typeface="Heebo SemiBold"/>
              </a:rPr>
              <a:t>WGBIE 2021</a:t>
            </a:r>
            <a:endParaRPr dirty="0">
              <a:solidFill>
                <a:srgbClr val="EB5D06"/>
              </a:solidFill>
              <a:latin typeface="Heebo SemiBold"/>
              <a:ea typeface="Heebo SemiBold"/>
              <a:cs typeface="Heebo SemiBold"/>
              <a:sym typeface="Heebo SemiBold"/>
            </a:endParaRPr>
          </a:p>
        </p:txBody>
      </p:sp>
      <p:sp>
        <p:nvSpPr>
          <p:cNvPr id="49" name="Google Shape;626;p59">
            <a:extLst>
              <a:ext uri="{FF2B5EF4-FFF2-40B4-BE49-F238E27FC236}">
                <a16:creationId xmlns:a16="http://schemas.microsoft.com/office/drawing/2014/main" id="{78C9FE44-E9D8-43B6-959B-15CCFEDF81EB}"/>
              </a:ext>
            </a:extLst>
          </p:cNvPr>
          <p:cNvSpPr txBox="1"/>
          <p:nvPr/>
        </p:nvSpPr>
        <p:spPr>
          <a:xfrm>
            <a:off x="326571" y="3608297"/>
            <a:ext cx="1543500" cy="164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en-US" sz="12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Catches should not exceed </a:t>
            </a:r>
            <a:r>
              <a:rPr lang="en-US" sz="1200" b="1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320 </a:t>
            </a:r>
            <a:r>
              <a:rPr lang="en-US" sz="1200" b="1" dirty="0" err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tonnes</a:t>
            </a:r>
            <a:r>
              <a:rPr lang="en-US" sz="1200" b="1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for each of the years 2022 and 2023</a:t>
            </a:r>
            <a:r>
              <a:rPr lang="en-US" sz="12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leading to a </a:t>
            </a:r>
            <a:r>
              <a:rPr lang="en-US" sz="1200" dirty="0">
                <a:solidFill>
                  <a:srgbClr val="EB5D06"/>
                </a:solidFill>
                <a:latin typeface="Mulish"/>
                <a:ea typeface="Mulish"/>
                <a:cs typeface="Mulish"/>
                <a:sym typeface="Mulish"/>
              </a:rPr>
              <a:t>36% reduction from the 2021 </a:t>
            </a:r>
            <a:r>
              <a:rPr lang="en-US" sz="12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catch advice of 502 </a:t>
            </a:r>
            <a:r>
              <a:rPr lang="en-US" sz="1200" dirty="0" err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tonnes</a:t>
            </a:r>
            <a:r>
              <a:rPr lang="en-US" sz="12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200" dirty="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51" name="Google Shape;630;p59">
            <a:extLst>
              <a:ext uri="{FF2B5EF4-FFF2-40B4-BE49-F238E27FC236}">
                <a16:creationId xmlns:a16="http://schemas.microsoft.com/office/drawing/2014/main" id="{52B5B788-1298-46C7-926D-655302298360}"/>
              </a:ext>
            </a:extLst>
          </p:cNvPr>
          <p:cNvSpPr txBox="1"/>
          <p:nvPr/>
        </p:nvSpPr>
        <p:spPr>
          <a:xfrm>
            <a:off x="2683110" y="895021"/>
            <a:ext cx="1543500" cy="11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en-US" sz="12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Catches should not exceed </a:t>
            </a:r>
            <a:r>
              <a:rPr lang="en-US" sz="1200" b="1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209 </a:t>
            </a:r>
            <a:r>
              <a:rPr lang="en-US" sz="1200" b="1" dirty="0" err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tonnes</a:t>
            </a:r>
            <a:r>
              <a:rPr lang="en-US" sz="1200" b="1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for each of the years 2024 and 2025</a:t>
            </a:r>
            <a:r>
              <a:rPr lang="en-US" sz="12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leading to </a:t>
            </a:r>
            <a:r>
              <a:rPr lang="en-US" sz="1200" dirty="0">
                <a:solidFill>
                  <a:srgbClr val="EB5D06"/>
                </a:solidFill>
                <a:latin typeface="Mulish"/>
                <a:ea typeface="Mulish"/>
                <a:cs typeface="Mulish"/>
                <a:sym typeface="Mulish"/>
              </a:rPr>
              <a:t>a 35% reduction from </a:t>
            </a:r>
            <a:r>
              <a:rPr lang="en-US" sz="1200">
                <a:solidFill>
                  <a:srgbClr val="EB5D06"/>
                </a:solidFill>
                <a:latin typeface="Mulish"/>
                <a:ea typeface="Mulish"/>
                <a:cs typeface="Mulish"/>
                <a:sym typeface="Mulish"/>
              </a:rPr>
              <a:t>the 2023</a:t>
            </a:r>
            <a:r>
              <a:rPr lang="en-US" sz="12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sz="12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catch advice of 320 </a:t>
            </a:r>
            <a:r>
              <a:rPr lang="en-US" sz="1200" dirty="0" err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tonnes</a:t>
            </a:r>
            <a:r>
              <a:rPr lang="en-US" sz="12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200" dirty="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52" name="Google Shape;635;p59">
            <a:extLst>
              <a:ext uri="{FF2B5EF4-FFF2-40B4-BE49-F238E27FC236}">
                <a16:creationId xmlns:a16="http://schemas.microsoft.com/office/drawing/2014/main" id="{44883E77-E45E-4FCF-95CE-8D747005C478}"/>
              </a:ext>
            </a:extLst>
          </p:cNvPr>
          <p:cNvCxnSpPr>
            <a:cxnSpLocks/>
          </p:cNvCxnSpPr>
          <p:nvPr/>
        </p:nvCxnSpPr>
        <p:spPr>
          <a:xfrm rot="10800000">
            <a:off x="1075413" y="3266914"/>
            <a:ext cx="0" cy="274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636;p59">
            <a:extLst>
              <a:ext uri="{FF2B5EF4-FFF2-40B4-BE49-F238E27FC236}">
                <a16:creationId xmlns:a16="http://schemas.microsoft.com/office/drawing/2014/main" id="{B16350C1-D56D-4610-9DB7-CD91B7F64039}"/>
              </a:ext>
            </a:extLst>
          </p:cNvPr>
          <p:cNvCxnSpPr>
            <a:cxnSpLocks/>
          </p:cNvCxnSpPr>
          <p:nvPr/>
        </p:nvCxnSpPr>
        <p:spPr>
          <a:xfrm flipV="1">
            <a:off x="3454860" y="2375579"/>
            <a:ext cx="0" cy="32258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643;p59">
            <a:extLst>
              <a:ext uri="{FF2B5EF4-FFF2-40B4-BE49-F238E27FC236}">
                <a16:creationId xmlns:a16="http://schemas.microsoft.com/office/drawing/2014/main" id="{B01B636E-F3AE-47FA-B52D-072DFF9DC7B5}"/>
              </a:ext>
            </a:extLst>
          </p:cNvPr>
          <p:cNvCxnSpPr>
            <a:cxnSpLocks/>
          </p:cNvCxnSpPr>
          <p:nvPr/>
        </p:nvCxnSpPr>
        <p:spPr>
          <a:xfrm rot="10800000">
            <a:off x="1830210" y="2981779"/>
            <a:ext cx="852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644;p59">
            <a:extLst>
              <a:ext uri="{FF2B5EF4-FFF2-40B4-BE49-F238E27FC236}">
                <a16:creationId xmlns:a16="http://schemas.microsoft.com/office/drawing/2014/main" id="{B169673E-A11A-45BA-99CA-0BF7DB75E748}"/>
              </a:ext>
            </a:extLst>
          </p:cNvPr>
          <p:cNvCxnSpPr/>
          <p:nvPr/>
        </p:nvCxnSpPr>
        <p:spPr>
          <a:xfrm rot="10800000">
            <a:off x="0" y="2981779"/>
            <a:ext cx="434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625;p59">
            <a:extLst>
              <a:ext uri="{FF2B5EF4-FFF2-40B4-BE49-F238E27FC236}">
                <a16:creationId xmlns:a16="http://schemas.microsoft.com/office/drawing/2014/main" id="{FBE737FD-F9EE-48AE-96DC-46C09D55F910}"/>
              </a:ext>
            </a:extLst>
          </p:cNvPr>
          <p:cNvSpPr txBox="1"/>
          <p:nvPr/>
        </p:nvSpPr>
        <p:spPr>
          <a:xfrm>
            <a:off x="2652942" y="2782406"/>
            <a:ext cx="1543500" cy="589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B5D06"/>
                </a:solidFill>
                <a:latin typeface="Heebo SemiBold"/>
                <a:ea typeface="Heebo SemiBold"/>
                <a:cs typeface="Heebo SemiBold"/>
                <a:sym typeface="Heebo SemiBold"/>
              </a:rPr>
              <a:t>WGBIE 2023</a:t>
            </a:r>
            <a:endParaRPr dirty="0">
              <a:solidFill>
                <a:srgbClr val="EB5D06"/>
              </a:solidFill>
              <a:latin typeface="Heebo SemiBold"/>
              <a:ea typeface="Heebo SemiBold"/>
              <a:cs typeface="Heebo SemiBold"/>
              <a:sym typeface="Heebo SemiBold"/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07F0C00B-2ED5-44A4-BF6B-E97D713D5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89390"/>
              </p:ext>
            </p:extLst>
          </p:nvPr>
        </p:nvGraphicFramePr>
        <p:xfrm>
          <a:off x="5515427" y="1550028"/>
          <a:ext cx="2846914" cy="2089785"/>
        </p:xfrm>
        <a:graphic>
          <a:graphicData uri="http://schemas.openxmlformats.org/drawingml/2006/table">
            <a:tbl>
              <a:tblPr/>
              <a:tblGrid>
                <a:gridCol w="882650">
                  <a:extLst>
                    <a:ext uri="{9D8B030D-6E8A-4147-A177-3AD203B41FA5}">
                      <a16:colId xmlns:a16="http://schemas.microsoft.com/office/drawing/2014/main" val="3780533599"/>
                    </a:ext>
                  </a:extLst>
                </a:gridCol>
                <a:gridCol w="982132">
                  <a:extLst>
                    <a:ext uri="{9D8B030D-6E8A-4147-A177-3AD203B41FA5}">
                      <a16:colId xmlns:a16="http://schemas.microsoft.com/office/drawing/2014/main" val="1001642075"/>
                    </a:ext>
                  </a:extLst>
                </a:gridCol>
                <a:gridCol w="982132">
                  <a:extLst>
                    <a:ext uri="{9D8B030D-6E8A-4147-A177-3AD203B41FA5}">
                      <a16:colId xmlns:a16="http://schemas.microsoft.com/office/drawing/2014/main" val="615099396"/>
                    </a:ext>
                  </a:extLst>
                </a:gridCol>
              </a:tblGrid>
              <a:tr h="778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Component</a:t>
                      </a:r>
                      <a:endParaRPr lang="es-ES">
                        <a:effectLst/>
                      </a:endParaRPr>
                    </a:p>
                    <a:p>
                      <a:pPr fontAlgn="t"/>
                      <a:br>
                        <a:rPr lang="es-ES">
                          <a:effectLst/>
                        </a:rPr>
                      </a:b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2021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692035"/>
                  </a:ext>
                </a:extLst>
              </a:tr>
              <a:tr h="3277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s-ES" i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0.90</a:t>
                      </a:r>
                      <a:endParaRPr lang="es-E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  <a:endParaRPr lang="es-E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393133"/>
                  </a:ext>
                </a:extLst>
              </a:tr>
              <a:tr h="3277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endParaRPr lang="es-ES" i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0.90</a:t>
                      </a:r>
                      <a:endParaRPr lang="es-E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0.90</a:t>
                      </a:r>
                      <a:endParaRPr lang="es-E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602887"/>
                  </a:ext>
                </a:extLst>
              </a:tr>
              <a:tr h="3277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lang="es-ES" i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i="0" u="none" strike="noStrike" dirty="0">
                          <a:solidFill>
                            <a:srgbClr val="396D4D"/>
                          </a:solidFill>
                          <a:effectLst/>
                          <a:latin typeface="Times New Roman" panose="02020603050405020304" pitchFamily="18" charset="0"/>
                        </a:rPr>
                        <a:t>1.03</a:t>
                      </a:r>
                      <a:endParaRPr lang="es-ES" b="1" dirty="0">
                        <a:solidFill>
                          <a:srgbClr val="396D4D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i="0" u="none" strike="noStrike" dirty="0">
                          <a:solidFill>
                            <a:srgbClr val="396D4D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  <a:endParaRPr lang="es-ES" b="1" dirty="0">
                        <a:solidFill>
                          <a:srgbClr val="396D4D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59924"/>
                  </a:ext>
                </a:extLst>
              </a:tr>
              <a:tr h="3277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s-ES" i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0.91</a:t>
                      </a:r>
                      <a:endParaRPr lang="es-E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  <a:endParaRPr lang="es-E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225814"/>
                  </a:ext>
                </a:extLst>
              </a:tr>
            </a:tbl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176A296D-CDC4-49E5-AB6C-E1AD7DC71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564" y="1694998"/>
            <a:ext cx="4700914" cy="33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B11FDE3-BB63-4684-ADF1-4B09EA2F8931}"/>
              </a:ext>
            </a:extLst>
          </p:cNvPr>
          <p:cNvSpPr/>
          <p:nvPr/>
        </p:nvSpPr>
        <p:spPr>
          <a:xfrm>
            <a:off x="4592315" y="3923401"/>
            <a:ext cx="37700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lt1"/>
                </a:solidFill>
                <a:latin typeface="Mulish"/>
              </a:rPr>
              <a:t>Length-Based Indicators (LBI), the Length-Based Spawning Potential Ratio (LBSPR) and the mean length-based mortality estimators (MLZ) yielded results that are in accordance with a sustainable exploitation of the stock.</a:t>
            </a:r>
            <a:endParaRPr lang="es-ES" sz="1050" dirty="0">
              <a:solidFill>
                <a:schemeClr val="lt1"/>
              </a:solidFill>
              <a:latin typeface="Mulish"/>
            </a:endParaRPr>
          </a:p>
        </p:txBody>
      </p:sp>
      <p:cxnSp>
        <p:nvCxnSpPr>
          <p:cNvPr id="68" name="Google Shape;643;p59">
            <a:extLst>
              <a:ext uri="{FF2B5EF4-FFF2-40B4-BE49-F238E27FC236}">
                <a16:creationId xmlns:a16="http://schemas.microsoft.com/office/drawing/2014/main" id="{69A749CE-8D83-4A97-8353-518CC8FB5832}"/>
              </a:ext>
            </a:extLst>
          </p:cNvPr>
          <p:cNvCxnSpPr>
            <a:cxnSpLocks/>
          </p:cNvCxnSpPr>
          <p:nvPr/>
        </p:nvCxnSpPr>
        <p:spPr>
          <a:xfrm flipH="1">
            <a:off x="5010462" y="3144436"/>
            <a:ext cx="50496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636;p59">
            <a:extLst>
              <a:ext uri="{FF2B5EF4-FFF2-40B4-BE49-F238E27FC236}">
                <a16:creationId xmlns:a16="http://schemas.microsoft.com/office/drawing/2014/main" id="{CD4C1F0A-3BBE-4D63-847D-68B184533864}"/>
              </a:ext>
            </a:extLst>
          </p:cNvPr>
          <p:cNvCxnSpPr>
            <a:cxnSpLocks/>
          </p:cNvCxnSpPr>
          <p:nvPr/>
        </p:nvCxnSpPr>
        <p:spPr>
          <a:xfrm flipV="1">
            <a:off x="5010462" y="3144436"/>
            <a:ext cx="0" cy="719279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622;p59">
            <a:extLst>
              <a:ext uri="{FF2B5EF4-FFF2-40B4-BE49-F238E27FC236}">
                <a16:creationId xmlns:a16="http://schemas.microsoft.com/office/drawing/2014/main" id="{FC1B1077-5D6C-479E-BE25-EBB415E19979}"/>
              </a:ext>
            </a:extLst>
          </p:cNvPr>
          <p:cNvSpPr/>
          <p:nvPr/>
        </p:nvSpPr>
        <p:spPr>
          <a:xfrm>
            <a:off x="2683110" y="2226450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76A296D-CDC4-49E5-AB6C-E1AD7DC71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564" y="1694998"/>
            <a:ext cx="4700914" cy="33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50" name="Picture 2" descr="https://lh3.googleusercontent.com/4oU1Ap6bZmFXIuzi3nexmhFXKxGFLHubm_oHfJ2sWGfH7p3OPWFPGIf9uvlbuAmVAJEt-D6wT-__SVC7KZ-sU1YmROXt05Oi8YkYxFM6YguX13ND-j3S0RFQ9ORiv-Xu_MabpWPscHtDIHlIIuCkX2k">
            <a:extLst>
              <a:ext uri="{FF2B5EF4-FFF2-40B4-BE49-F238E27FC236}">
                <a16:creationId xmlns:a16="http://schemas.microsoft.com/office/drawing/2014/main" id="{1B22FDBF-43BC-433C-A518-F2F18902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3" y="150154"/>
            <a:ext cx="4774524" cy="375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0288A00-E9C7-489A-82B4-BE8B946D1EF1}"/>
              </a:ext>
            </a:extLst>
          </p:cNvPr>
          <p:cNvSpPr/>
          <p:nvPr/>
        </p:nvSpPr>
        <p:spPr>
          <a:xfrm>
            <a:off x="5186753" y="687032"/>
            <a:ext cx="33090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latin typeface="Mulish"/>
              </a:rPr>
              <a:t>The decreasing trend in the combined index since 2013 aligns with the </a:t>
            </a:r>
            <a:r>
              <a:rPr lang="en-US" i="1" dirty="0">
                <a:solidFill>
                  <a:schemeClr val="lt1"/>
                </a:solidFill>
                <a:latin typeface="Mulish"/>
              </a:rPr>
              <a:t>r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 and </a:t>
            </a:r>
            <a:r>
              <a:rPr lang="en-US" i="1" dirty="0">
                <a:solidFill>
                  <a:schemeClr val="lt1"/>
                </a:solidFill>
                <a:latin typeface="Mulish"/>
              </a:rPr>
              <a:t>b 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values.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lt1"/>
              </a:solidFill>
              <a:latin typeface="Mulish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latin typeface="Mulish"/>
              </a:rPr>
              <a:t>The index has decreased </a:t>
            </a:r>
            <a:r>
              <a:rPr lang="en-US">
                <a:solidFill>
                  <a:schemeClr val="lt1"/>
                </a:solidFill>
                <a:latin typeface="Mulish"/>
              </a:rPr>
              <a:t>by 7% 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(percentage of difference between </a:t>
            </a:r>
            <a:r>
              <a:rPr lang="en-US">
                <a:solidFill>
                  <a:schemeClr val="lt1"/>
                </a:solidFill>
                <a:latin typeface="Mulish"/>
              </a:rPr>
              <a:t>the 2020 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and 2022 values).</a:t>
            </a:r>
          </a:p>
          <a:p>
            <a:pPr algn="just"/>
            <a:endParaRPr lang="en-US" dirty="0">
              <a:solidFill>
                <a:schemeClr val="lt1"/>
              </a:solidFill>
              <a:latin typeface="Mulish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latin typeface="Mulish"/>
              </a:rPr>
              <a:t>The advised catch has been reduced from 502 to 209 </a:t>
            </a:r>
            <a:r>
              <a:rPr lang="en-US" dirty="0" err="1">
                <a:solidFill>
                  <a:schemeClr val="lt1"/>
                </a:solidFill>
                <a:latin typeface="Mulish"/>
              </a:rPr>
              <a:t>tonnes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, corresponding to a 58% decrease.</a:t>
            </a:r>
            <a:br>
              <a:rPr lang="en-U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480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622;p59">
            <a:extLst>
              <a:ext uri="{FF2B5EF4-FFF2-40B4-BE49-F238E27FC236}">
                <a16:creationId xmlns:a16="http://schemas.microsoft.com/office/drawing/2014/main" id="{FC1B1077-5D6C-479E-BE25-EBB415E19979}"/>
              </a:ext>
            </a:extLst>
          </p:cNvPr>
          <p:cNvSpPr/>
          <p:nvPr/>
        </p:nvSpPr>
        <p:spPr>
          <a:xfrm>
            <a:off x="2683110" y="2226450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76A296D-CDC4-49E5-AB6C-E1AD7DC71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564" y="1694998"/>
            <a:ext cx="4700914" cy="33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50" name="Picture 2" descr="https://lh3.googleusercontent.com/4oU1Ap6bZmFXIuzi3nexmhFXKxGFLHubm_oHfJ2sWGfH7p3OPWFPGIf9uvlbuAmVAJEt-D6wT-__SVC7KZ-sU1YmROXt05Oi8YkYxFM6YguX13ND-j3S0RFQ9ORiv-Xu_MabpWPscHtDIHlIIuCkX2k">
            <a:extLst>
              <a:ext uri="{FF2B5EF4-FFF2-40B4-BE49-F238E27FC236}">
                <a16:creationId xmlns:a16="http://schemas.microsoft.com/office/drawing/2014/main" id="{1B22FDBF-43BC-433C-A518-F2F18902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3" y="150154"/>
            <a:ext cx="4774524" cy="375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0288A00-E9C7-489A-82B4-BE8B946D1EF1}"/>
              </a:ext>
            </a:extLst>
          </p:cNvPr>
          <p:cNvSpPr/>
          <p:nvPr/>
        </p:nvSpPr>
        <p:spPr>
          <a:xfrm>
            <a:off x="5186753" y="687032"/>
            <a:ext cx="33090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latin typeface="Mulish"/>
              </a:rPr>
              <a:t>The decreasing trend in the combined index since 2013 aligns with the </a:t>
            </a:r>
            <a:r>
              <a:rPr lang="en-US" i="1" dirty="0">
                <a:solidFill>
                  <a:schemeClr val="lt1"/>
                </a:solidFill>
                <a:latin typeface="Mulish"/>
              </a:rPr>
              <a:t>r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 and </a:t>
            </a:r>
            <a:r>
              <a:rPr lang="en-US" i="1" dirty="0">
                <a:solidFill>
                  <a:schemeClr val="lt1"/>
                </a:solidFill>
                <a:latin typeface="Mulish"/>
              </a:rPr>
              <a:t>b 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values.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lt1"/>
              </a:solidFill>
              <a:latin typeface="Mulish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latin typeface="Mulish"/>
              </a:rPr>
              <a:t>The index has decreased by 6.7% (percentage of difference between the 2021 and 2022 values).</a:t>
            </a:r>
          </a:p>
          <a:p>
            <a:pPr algn="just"/>
            <a:endParaRPr lang="en-US" dirty="0">
              <a:solidFill>
                <a:schemeClr val="lt1"/>
              </a:solidFill>
              <a:latin typeface="Mulish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latin typeface="Mulish"/>
              </a:rPr>
              <a:t>The advised catch has been reduced from 502 to 209 </a:t>
            </a:r>
            <a:r>
              <a:rPr lang="en-US" dirty="0" err="1">
                <a:solidFill>
                  <a:schemeClr val="lt1"/>
                </a:solidFill>
                <a:latin typeface="Mulish"/>
              </a:rPr>
              <a:t>tonnes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, corresponding to a 58% decrease.</a:t>
            </a:r>
            <a:br>
              <a:rPr lang="en-US" dirty="0"/>
            </a:br>
            <a:endParaRPr lang="es-ES" dirty="0"/>
          </a:p>
        </p:txBody>
      </p:sp>
      <p:sp>
        <p:nvSpPr>
          <p:cNvPr id="20" name="Google Shape;293;p40">
            <a:extLst>
              <a:ext uri="{FF2B5EF4-FFF2-40B4-BE49-F238E27FC236}">
                <a16:creationId xmlns:a16="http://schemas.microsoft.com/office/drawing/2014/main" id="{05CB88DF-F617-47A8-BC2C-9C31045702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7095" y="4315312"/>
            <a:ext cx="3949489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</a:t>
            </a:r>
            <a:r>
              <a:rPr lang="en-US" b="1" dirty="0"/>
              <a:t>aim</a:t>
            </a:r>
            <a:r>
              <a:rPr lang="en-US" dirty="0"/>
              <a:t> is to propose a new catch rule that may better suit the common sole.</a:t>
            </a:r>
            <a:endParaRPr dirty="0"/>
          </a:p>
        </p:txBody>
      </p:sp>
      <p:cxnSp>
        <p:nvCxnSpPr>
          <p:cNvPr id="21" name="Google Shape;298;p40">
            <a:extLst>
              <a:ext uri="{FF2B5EF4-FFF2-40B4-BE49-F238E27FC236}">
                <a16:creationId xmlns:a16="http://schemas.microsoft.com/office/drawing/2014/main" id="{4D55E010-54B7-4DC0-B7EE-4E9CDD5AD05C}"/>
              </a:ext>
            </a:extLst>
          </p:cNvPr>
          <p:cNvCxnSpPr>
            <a:cxnSpLocks/>
          </p:cNvCxnSpPr>
          <p:nvPr/>
        </p:nvCxnSpPr>
        <p:spPr>
          <a:xfrm>
            <a:off x="535898" y="4158555"/>
            <a:ext cx="443708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5638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173504" y="611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B5D06"/>
                </a:solidFill>
              </a:rPr>
              <a:t>2. </a:t>
            </a:r>
            <a:r>
              <a:rPr lang="es-ES" dirty="0"/>
              <a:t>Material and </a:t>
            </a:r>
            <a:r>
              <a:rPr lang="es-ES" dirty="0" err="1"/>
              <a:t>methods</a:t>
            </a:r>
            <a:endParaRPr dirty="0"/>
          </a:p>
        </p:txBody>
      </p:sp>
      <p:cxnSp>
        <p:nvCxnSpPr>
          <p:cNvPr id="321" name="Google Shape;321;p42"/>
          <p:cNvCxnSpPr/>
          <p:nvPr/>
        </p:nvCxnSpPr>
        <p:spPr>
          <a:xfrm>
            <a:off x="204249" y="771685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5E40524-1CE7-416C-8B12-E84D89DB14C0}"/>
              </a:ext>
            </a:extLst>
          </p:cNvPr>
          <p:cNvSpPr/>
          <p:nvPr/>
        </p:nvSpPr>
        <p:spPr>
          <a:xfrm>
            <a:off x="1182372" y="4666203"/>
            <a:ext cx="7704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aseline="30000" dirty="0"/>
              <a:t> </a:t>
            </a:r>
            <a:endParaRPr lang="es-ES" sz="900" dirty="0">
              <a:solidFill>
                <a:schemeClr val="lt1"/>
              </a:solidFill>
              <a:latin typeface="Mulish"/>
              <a:sym typeface="Mulish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017D27-D24E-4367-B176-5AF7B931DC37}"/>
              </a:ext>
            </a:extLst>
          </p:cNvPr>
          <p:cNvSpPr/>
          <p:nvPr/>
        </p:nvSpPr>
        <p:spPr>
          <a:xfrm>
            <a:off x="1292903" y="4297485"/>
            <a:ext cx="7776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aseline="30000" dirty="0">
                <a:solidFill>
                  <a:schemeClr val="lt1"/>
                </a:solidFill>
                <a:latin typeface="Mulish"/>
              </a:rPr>
              <a:t>1</a:t>
            </a:r>
            <a:r>
              <a:rPr lang="en-US" sz="900" dirty="0">
                <a:solidFill>
                  <a:schemeClr val="lt1"/>
                </a:solidFill>
                <a:latin typeface="Mulish"/>
              </a:rPr>
              <a:t>Fischer, S. H., De Oliveira, J. A. A., and Kell, L. T. (2020). Linking the performance of a data-limited empirical catch rule to life-history traits. ICES Journal of Marine Science, 77(5), 1914–1926. </a:t>
            </a:r>
          </a:p>
          <a:p>
            <a:endParaRPr lang="en-US" sz="900" dirty="0">
              <a:solidFill>
                <a:schemeClr val="lt1"/>
              </a:solidFill>
              <a:latin typeface="Mulish"/>
            </a:endParaRPr>
          </a:p>
          <a:p>
            <a:r>
              <a:rPr lang="en-US" sz="900" baseline="30000" dirty="0">
                <a:solidFill>
                  <a:schemeClr val="lt1"/>
                </a:solidFill>
                <a:latin typeface="Mulish"/>
              </a:rPr>
              <a:t>2</a:t>
            </a:r>
            <a:r>
              <a:rPr lang="en-US" sz="900" dirty="0">
                <a:solidFill>
                  <a:schemeClr val="lt1"/>
                </a:solidFill>
                <a:latin typeface="Mulish"/>
              </a:rPr>
              <a:t>Fischer, S. H., De Oliveira, J. A. A., Mumford, J. D., and Kell, L. T. (2021). Application of explicit precautionary principles in data-limited fisheries management. ICES Journal of Marine Science, 78(8), 2931–2942. </a:t>
            </a:r>
          </a:p>
        </p:txBody>
      </p:sp>
      <p:sp>
        <p:nvSpPr>
          <p:cNvPr id="26" name="Google Shape;621;p59">
            <a:extLst>
              <a:ext uri="{FF2B5EF4-FFF2-40B4-BE49-F238E27FC236}">
                <a16:creationId xmlns:a16="http://schemas.microsoft.com/office/drawing/2014/main" id="{977ECE67-9540-489E-A697-28DE2145E95E}"/>
              </a:ext>
            </a:extLst>
          </p:cNvPr>
          <p:cNvSpPr/>
          <p:nvPr/>
        </p:nvSpPr>
        <p:spPr>
          <a:xfrm>
            <a:off x="426450" y="1923310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22;p59">
            <a:extLst>
              <a:ext uri="{FF2B5EF4-FFF2-40B4-BE49-F238E27FC236}">
                <a16:creationId xmlns:a16="http://schemas.microsoft.com/office/drawing/2014/main" id="{67C92E29-C1A0-43A0-8617-CCCEDAC0D456}"/>
              </a:ext>
            </a:extLst>
          </p:cNvPr>
          <p:cNvSpPr/>
          <p:nvPr/>
        </p:nvSpPr>
        <p:spPr>
          <a:xfrm>
            <a:off x="4277782" y="1943174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23;p59">
            <a:extLst>
              <a:ext uri="{FF2B5EF4-FFF2-40B4-BE49-F238E27FC236}">
                <a16:creationId xmlns:a16="http://schemas.microsoft.com/office/drawing/2014/main" id="{E1516655-61DB-4237-B300-67C88133CB65}"/>
              </a:ext>
            </a:extLst>
          </p:cNvPr>
          <p:cNvSpPr/>
          <p:nvPr/>
        </p:nvSpPr>
        <p:spPr>
          <a:xfrm>
            <a:off x="5822947" y="1943174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24;p59">
            <a:extLst>
              <a:ext uri="{FF2B5EF4-FFF2-40B4-BE49-F238E27FC236}">
                <a16:creationId xmlns:a16="http://schemas.microsoft.com/office/drawing/2014/main" id="{E1233440-5C5C-4D8A-B353-3CA98076AC66}"/>
              </a:ext>
            </a:extLst>
          </p:cNvPr>
          <p:cNvSpPr/>
          <p:nvPr/>
        </p:nvSpPr>
        <p:spPr>
          <a:xfrm>
            <a:off x="7364902" y="1943174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620;p59">
            <a:extLst>
              <a:ext uri="{FF2B5EF4-FFF2-40B4-BE49-F238E27FC236}">
                <a16:creationId xmlns:a16="http://schemas.microsoft.com/office/drawing/2014/main" id="{D20AC142-072E-4BC8-ACA6-A7C6066A74A8}"/>
              </a:ext>
            </a:extLst>
          </p:cNvPr>
          <p:cNvSpPr/>
          <p:nvPr/>
        </p:nvSpPr>
        <p:spPr>
          <a:xfrm>
            <a:off x="7144976" y="1923310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626;p59">
            <a:extLst>
              <a:ext uri="{FF2B5EF4-FFF2-40B4-BE49-F238E27FC236}">
                <a16:creationId xmlns:a16="http://schemas.microsoft.com/office/drawing/2014/main" id="{7340CA37-B20A-43D4-97B8-EBFC3FBCDFB7}"/>
              </a:ext>
            </a:extLst>
          </p:cNvPr>
          <p:cNvSpPr txBox="1"/>
          <p:nvPr/>
        </p:nvSpPr>
        <p:spPr>
          <a:xfrm>
            <a:off x="279400" y="2997466"/>
            <a:ext cx="1939921" cy="125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en-US" sz="12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We use the </a:t>
            </a:r>
            <a:r>
              <a:rPr lang="en-US" sz="1200" b="1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Fisheries Library in R </a:t>
            </a:r>
            <a:r>
              <a:rPr lang="en-US" sz="12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(FLR) software and the FLR package </a:t>
            </a:r>
            <a:r>
              <a:rPr lang="en-US" sz="1200" b="1" dirty="0" err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FLife</a:t>
            </a:r>
            <a:r>
              <a:rPr lang="en-US" sz="12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for simulating stocks based on life-history parameters (Fisher et al. 2020).</a:t>
            </a:r>
            <a:endParaRPr sz="1200" dirty="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42" name="Google Shape;635;p59">
            <a:extLst>
              <a:ext uri="{FF2B5EF4-FFF2-40B4-BE49-F238E27FC236}">
                <a16:creationId xmlns:a16="http://schemas.microsoft.com/office/drawing/2014/main" id="{D3BBEE4D-0D16-491E-8FF4-2F9ED73A3D22}"/>
              </a:ext>
            </a:extLst>
          </p:cNvPr>
          <p:cNvCxnSpPr>
            <a:endCxn id="26" idx="2"/>
          </p:cNvCxnSpPr>
          <p:nvPr/>
        </p:nvCxnSpPr>
        <p:spPr>
          <a:xfrm rot="10800000">
            <a:off x="771750" y="2613779"/>
            <a:ext cx="0" cy="274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641;p59">
            <a:extLst>
              <a:ext uri="{FF2B5EF4-FFF2-40B4-BE49-F238E27FC236}">
                <a16:creationId xmlns:a16="http://schemas.microsoft.com/office/drawing/2014/main" id="{91A81B0A-2D05-4069-9A4A-ECC854DE964B}"/>
              </a:ext>
            </a:extLst>
          </p:cNvPr>
          <p:cNvCxnSpPr>
            <a:cxnSpLocks/>
          </p:cNvCxnSpPr>
          <p:nvPr/>
        </p:nvCxnSpPr>
        <p:spPr>
          <a:xfrm rot="10800000">
            <a:off x="8292600" y="2288474"/>
            <a:ext cx="851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642;p59">
            <a:extLst>
              <a:ext uri="{FF2B5EF4-FFF2-40B4-BE49-F238E27FC236}">
                <a16:creationId xmlns:a16="http://schemas.microsoft.com/office/drawing/2014/main" id="{5EA23F34-BE08-4EC8-8E87-DE3018345E60}"/>
              </a:ext>
            </a:extLst>
          </p:cNvPr>
          <p:cNvCxnSpPr>
            <a:stCxn id="29" idx="1"/>
            <a:endCxn id="28" idx="3"/>
          </p:cNvCxnSpPr>
          <p:nvPr/>
        </p:nvCxnSpPr>
        <p:spPr>
          <a:xfrm rot="10800000">
            <a:off x="4968247" y="2288474"/>
            <a:ext cx="854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643;p59">
            <a:extLst>
              <a:ext uri="{FF2B5EF4-FFF2-40B4-BE49-F238E27FC236}">
                <a16:creationId xmlns:a16="http://schemas.microsoft.com/office/drawing/2014/main" id="{93B59571-F624-4E65-A766-9CFEB5BA6649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1117050" y="2267887"/>
            <a:ext cx="2189717" cy="723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644;p59">
            <a:extLst>
              <a:ext uri="{FF2B5EF4-FFF2-40B4-BE49-F238E27FC236}">
                <a16:creationId xmlns:a16="http://schemas.microsoft.com/office/drawing/2014/main" id="{AC55C113-C083-48B1-8053-3B078033101C}"/>
              </a:ext>
            </a:extLst>
          </p:cNvPr>
          <p:cNvCxnSpPr>
            <a:stCxn id="26" idx="1"/>
          </p:cNvCxnSpPr>
          <p:nvPr/>
        </p:nvCxnSpPr>
        <p:spPr>
          <a:xfrm rot="10800000">
            <a:off x="-8250" y="2268610"/>
            <a:ext cx="434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625;p59">
            <a:extLst>
              <a:ext uri="{FF2B5EF4-FFF2-40B4-BE49-F238E27FC236}">
                <a16:creationId xmlns:a16="http://schemas.microsoft.com/office/drawing/2014/main" id="{8E76AEF6-BAF9-4560-82CF-B747CE5C0015}"/>
              </a:ext>
            </a:extLst>
          </p:cNvPr>
          <p:cNvSpPr txBox="1"/>
          <p:nvPr/>
        </p:nvSpPr>
        <p:spPr>
          <a:xfrm>
            <a:off x="14745" y="1977988"/>
            <a:ext cx="15435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 err="1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rPr>
              <a:t>OMs</a:t>
            </a:r>
            <a:endParaRPr sz="2200" dirty="0">
              <a:solidFill>
                <a:schemeClr val="lt1"/>
              </a:solidFill>
              <a:latin typeface="Heebo SemiBold"/>
              <a:ea typeface="Heebo SemiBold"/>
              <a:cs typeface="Heebo SemiBold"/>
              <a:sym typeface="Heebo SemiBold"/>
            </a:endParaRPr>
          </a:p>
        </p:txBody>
      </p:sp>
      <p:sp>
        <p:nvSpPr>
          <p:cNvPr id="75" name="Google Shape;502;p54">
            <a:extLst>
              <a:ext uri="{FF2B5EF4-FFF2-40B4-BE49-F238E27FC236}">
                <a16:creationId xmlns:a16="http://schemas.microsoft.com/office/drawing/2014/main" id="{4B618620-6221-4DA0-8D42-378C16119781}"/>
              </a:ext>
            </a:extLst>
          </p:cNvPr>
          <p:cNvSpPr/>
          <p:nvPr/>
        </p:nvSpPr>
        <p:spPr>
          <a:xfrm>
            <a:off x="2540001" y="2728584"/>
            <a:ext cx="2096886" cy="1445667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Google Shape;635;p59">
            <a:extLst>
              <a:ext uri="{FF2B5EF4-FFF2-40B4-BE49-F238E27FC236}">
                <a16:creationId xmlns:a16="http://schemas.microsoft.com/office/drawing/2014/main" id="{57EFCC15-CF95-4FC7-AE61-C6241396AE2E}"/>
              </a:ext>
            </a:extLst>
          </p:cNvPr>
          <p:cNvCxnSpPr>
            <a:cxnSpLocks/>
          </p:cNvCxnSpPr>
          <p:nvPr/>
        </p:nvCxnSpPr>
        <p:spPr>
          <a:xfrm>
            <a:off x="2328769" y="3382065"/>
            <a:ext cx="211232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627;p59">
            <a:extLst>
              <a:ext uri="{FF2B5EF4-FFF2-40B4-BE49-F238E27FC236}">
                <a16:creationId xmlns:a16="http://schemas.microsoft.com/office/drawing/2014/main" id="{83C78F38-E82E-40DC-9257-4AAD08A847CB}"/>
              </a:ext>
            </a:extLst>
          </p:cNvPr>
          <p:cNvSpPr txBox="1"/>
          <p:nvPr/>
        </p:nvSpPr>
        <p:spPr>
          <a:xfrm>
            <a:off x="5924418" y="1863474"/>
            <a:ext cx="2287443" cy="98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rPr>
              <a:t>Catch rule </a:t>
            </a:r>
            <a:r>
              <a:rPr lang="es-ES" sz="1600" dirty="0" err="1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rPr>
              <a:t>calculation</a:t>
            </a:r>
            <a:r>
              <a:rPr lang="es-ES" sz="1600" dirty="0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rPr>
              <a:t> and stock </a:t>
            </a:r>
            <a:r>
              <a:rPr lang="es-ES" sz="1600" dirty="0" err="1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rPr>
              <a:t>projection</a:t>
            </a:r>
            <a:endParaRPr sz="1600" dirty="0">
              <a:solidFill>
                <a:schemeClr val="lt1"/>
              </a:solidFill>
              <a:latin typeface="Heebo SemiBold"/>
              <a:ea typeface="Heebo SemiBold"/>
              <a:cs typeface="Heebo SemiBold"/>
              <a:sym typeface="Heebo SemiBold"/>
            </a:endParaRPr>
          </a:p>
        </p:txBody>
      </p:sp>
      <p:sp>
        <p:nvSpPr>
          <p:cNvPr id="80" name="Google Shape;629;p59">
            <a:extLst>
              <a:ext uri="{FF2B5EF4-FFF2-40B4-BE49-F238E27FC236}">
                <a16:creationId xmlns:a16="http://schemas.microsoft.com/office/drawing/2014/main" id="{8B9523E3-F07F-4F6B-872F-C41D2DCB3174}"/>
              </a:ext>
            </a:extLst>
          </p:cNvPr>
          <p:cNvSpPr txBox="1"/>
          <p:nvPr/>
        </p:nvSpPr>
        <p:spPr>
          <a:xfrm>
            <a:off x="3423217" y="2039741"/>
            <a:ext cx="15435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 err="1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rPr>
              <a:t>Sampling</a:t>
            </a:r>
            <a:endParaRPr sz="2200" dirty="0">
              <a:solidFill>
                <a:schemeClr val="lt1"/>
              </a:solidFill>
              <a:latin typeface="Heebo SemiBold"/>
              <a:ea typeface="Heebo SemiBold"/>
              <a:cs typeface="Heebo SemiBold"/>
              <a:sym typeface="Heebo SemiBold"/>
            </a:endParaRPr>
          </a:p>
        </p:txBody>
      </p:sp>
      <p:cxnSp>
        <p:nvCxnSpPr>
          <p:cNvPr id="84" name="Google Shape;636;p59">
            <a:extLst>
              <a:ext uri="{FF2B5EF4-FFF2-40B4-BE49-F238E27FC236}">
                <a16:creationId xmlns:a16="http://schemas.microsoft.com/office/drawing/2014/main" id="{F934CEF9-FA29-45D6-8458-322FA79F2D09}"/>
              </a:ext>
            </a:extLst>
          </p:cNvPr>
          <p:cNvCxnSpPr>
            <a:cxnSpLocks/>
          </p:cNvCxnSpPr>
          <p:nvPr/>
        </p:nvCxnSpPr>
        <p:spPr>
          <a:xfrm rot="10800000">
            <a:off x="4219601" y="1702224"/>
            <a:ext cx="0" cy="322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642;p59">
            <a:extLst>
              <a:ext uri="{FF2B5EF4-FFF2-40B4-BE49-F238E27FC236}">
                <a16:creationId xmlns:a16="http://schemas.microsoft.com/office/drawing/2014/main" id="{1AEC96D2-3196-4ED3-A7CD-4A216D5ED4F9}"/>
              </a:ext>
            </a:extLst>
          </p:cNvPr>
          <p:cNvCxnSpPr/>
          <p:nvPr/>
        </p:nvCxnSpPr>
        <p:spPr>
          <a:xfrm rot="10800000">
            <a:off x="4968247" y="2288475"/>
            <a:ext cx="854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Google Shape;630;p59">
                <a:extLst>
                  <a:ext uri="{FF2B5EF4-FFF2-40B4-BE49-F238E27FC236}">
                    <a16:creationId xmlns:a16="http://schemas.microsoft.com/office/drawing/2014/main" id="{D18CAF80-C40C-4299-91DF-D043107B8BAB}"/>
                  </a:ext>
                </a:extLst>
              </p:cNvPr>
              <p:cNvSpPr txBox="1"/>
              <p:nvPr/>
            </p:nvSpPr>
            <p:spPr>
              <a:xfrm>
                <a:off x="2588133" y="2778530"/>
                <a:ext cx="2000621" cy="446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171450" lvl="0" indent="-171450" algn="just">
                  <a:buFont typeface="Wingdings" panose="05000000000000000000" pitchFamily="2" charset="2"/>
                  <a:buChar char="v"/>
                </a:pPr>
                <a:r>
                  <a:rPr lang="en-US" sz="1200" dirty="0">
                    <a:solidFill>
                      <a:schemeClr val="lt1"/>
                    </a:solidFill>
                    <a:latin typeface="Mulish"/>
                    <a:sym typeface="Mulish"/>
                  </a:rPr>
                  <a:t>Allometric parameters for length–weight,</a:t>
                </a:r>
              </a:p>
              <a:p>
                <a:pPr marL="171450" lvl="0" indent="-171450" algn="just">
                  <a:buFont typeface="Wingdings" panose="05000000000000000000" pitchFamily="2" charset="2"/>
                  <a:buChar char="v"/>
                </a:pPr>
                <a:r>
                  <a:rPr lang="en-US" sz="1200" dirty="0">
                    <a:solidFill>
                      <a:schemeClr val="lt1"/>
                    </a:solidFill>
                    <a:latin typeface="Mulish"/>
                    <a:sym typeface="Mulish"/>
                  </a:rPr>
                  <a:t>von </a:t>
                </a:r>
                <a:r>
                  <a:rPr lang="en-US" sz="1200" dirty="0" err="1">
                    <a:solidFill>
                      <a:schemeClr val="lt1"/>
                    </a:solidFill>
                    <a:latin typeface="Mulish"/>
                    <a:sym typeface="Mulish"/>
                  </a:rPr>
                  <a:t>Bertalanffy</a:t>
                </a:r>
                <a:r>
                  <a:rPr lang="en-US" sz="1200" dirty="0">
                    <a:solidFill>
                      <a:schemeClr val="lt1"/>
                    </a:solidFill>
                    <a:latin typeface="Mulish"/>
                    <a:sym typeface="Mulish"/>
                  </a:rPr>
                  <a:t> growth model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Mulish"/>
                          </a:rPr>
                        </m:ctrlPr>
                      </m:sSubPr>
                      <m:e>
                        <m:r>
                          <a:rPr lang="es-ES" sz="1200" b="0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Mulish"/>
                          </a:rPr>
                          <m:t>𝐿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ulis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  <a:sym typeface="Mulish"/>
                  </a:rPr>
                  <a:t>,  </a:t>
                </a:r>
                <a:r>
                  <a:rPr lang="en-US" sz="1200" i="1" dirty="0">
                    <a:solidFill>
                      <a:schemeClr val="lt1"/>
                    </a:solidFill>
                    <a:latin typeface="Mulish"/>
                    <a:sym typeface="Mulish"/>
                  </a:rPr>
                  <a:t>k</a:t>
                </a:r>
                <a:r>
                  <a:rPr lang="en-US" sz="1200" dirty="0">
                    <a:solidFill>
                      <a:schemeClr val="lt1"/>
                    </a:solidFill>
                    <a:latin typeface="Mulish"/>
                    <a:sym typeface="Mulish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Mulish"/>
                          </a:rPr>
                        </m:ctrlPr>
                      </m:sSubPr>
                      <m:e>
                        <m:r>
                          <a:rPr lang="es-ES" sz="1200" b="0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Mulish"/>
                          </a:rPr>
                          <m:t>𝑡</m:t>
                        </m:r>
                      </m:e>
                      <m:sub>
                        <m:r>
                          <a:rPr lang="es-ES" sz="1200" b="0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Mulis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  <a:sym typeface="Mulish"/>
                  </a:rPr>
                  <a:t>, </a:t>
                </a:r>
              </a:p>
              <a:p>
                <a:pPr marL="171450" lvl="0" indent="-171450" algn="just">
                  <a:buFont typeface="Wingdings" panose="05000000000000000000" pitchFamily="2" charset="2"/>
                  <a:buChar char="v"/>
                </a:pPr>
                <a:r>
                  <a:rPr lang="en-US" sz="1200" dirty="0">
                    <a:solidFill>
                      <a:schemeClr val="lt1"/>
                    </a:solidFill>
                    <a:latin typeface="Mulish"/>
                    <a:sym typeface="Mulish"/>
                  </a:rPr>
                  <a:t>and length at 50% maturity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Mulish"/>
                          </a:rPr>
                        </m:ctrlPr>
                      </m:sSubPr>
                      <m:e>
                        <m:r>
                          <a:rPr lang="es-ES" sz="1200" i="1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Mulish"/>
                          </a:rPr>
                          <m:t>𝐿</m:t>
                        </m:r>
                      </m:e>
                      <m:sub>
                        <m:r>
                          <a:rPr lang="es-ES" sz="1200" b="0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Mulish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lt1"/>
                    </a:solidFill>
                    <a:latin typeface="Mulish"/>
                    <a:sym typeface="Mulish"/>
                  </a:rPr>
                  <a:t>.</a:t>
                </a:r>
                <a:endParaRPr sz="1200" dirty="0">
                  <a:solidFill>
                    <a:schemeClr val="lt1"/>
                  </a:solidFill>
                  <a:latin typeface="Mulish"/>
                  <a:sym typeface="Mulish"/>
                </a:endParaRPr>
              </a:p>
            </p:txBody>
          </p:sp>
        </mc:Choice>
        <mc:Fallback xmlns="">
          <p:sp>
            <p:nvSpPr>
              <p:cNvPr id="100" name="Google Shape;630;p59">
                <a:extLst>
                  <a:ext uri="{FF2B5EF4-FFF2-40B4-BE49-F238E27FC236}">
                    <a16:creationId xmlns:a16="http://schemas.microsoft.com/office/drawing/2014/main" id="{D18CAF80-C40C-4299-91DF-D043107B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133" y="2778530"/>
                <a:ext cx="2000621" cy="446975"/>
              </a:xfrm>
              <a:prstGeom prst="rect">
                <a:avLst/>
              </a:prstGeom>
              <a:blipFill>
                <a:blip r:embed="rId3"/>
                <a:stretch>
                  <a:fillRect l="-4268" t="-10959" r="-4573" b="-2082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ángulo 76">
            <a:extLst>
              <a:ext uri="{FF2B5EF4-FFF2-40B4-BE49-F238E27FC236}">
                <a16:creationId xmlns:a16="http://schemas.microsoft.com/office/drawing/2014/main" id="{5284AAE2-B29F-4B8C-AA7D-5EDB5500F1AA}"/>
              </a:ext>
            </a:extLst>
          </p:cNvPr>
          <p:cNvSpPr/>
          <p:nvPr/>
        </p:nvSpPr>
        <p:spPr>
          <a:xfrm>
            <a:off x="3108147" y="763504"/>
            <a:ext cx="242542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solidFill>
                  <a:schemeClr val="lt1"/>
                </a:solidFill>
                <a:latin typeface="Mulish"/>
              </a:rPr>
              <a:t>Combination of the approaches and codes presented by Fisher et al. (2020) and Fisher et al. (2021) for providing a biomass index and length frequency distributions.</a:t>
            </a:r>
            <a:endParaRPr lang="es-ES" sz="1100" dirty="0">
              <a:solidFill>
                <a:schemeClr val="lt1"/>
              </a:solidFill>
              <a:latin typeface="Mulish"/>
            </a:endParaRP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4F2FB48-F836-415F-A7D6-37E5A94D0A0E}"/>
              </a:ext>
            </a:extLst>
          </p:cNvPr>
          <p:cNvSpPr/>
          <p:nvPr/>
        </p:nvSpPr>
        <p:spPr>
          <a:xfrm>
            <a:off x="6005151" y="2987611"/>
            <a:ext cx="22874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 err="1">
                <a:solidFill>
                  <a:schemeClr val="lt1"/>
                </a:solidFill>
                <a:latin typeface="Mulish"/>
              </a:rPr>
              <a:t>Based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100" dirty="0" err="1">
                <a:solidFill>
                  <a:schemeClr val="lt1"/>
                </a:solidFill>
                <a:latin typeface="Mulish"/>
              </a:rPr>
              <a:t>on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 Fisher et al. (2021) </a:t>
            </a:r>
            <a:r>
              <a:rPr lang="es-ES" sz="1100" dirty="0" err="1">
                <a:solidFill>
                  <a:schemeClr val="lt1"/>
                </a:solidFill>
                <a:latin typeface="Mulish"/>
              </a:rPr>
              <a:t>code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 and </a:t>
            </a:r>
            <a:r>
              <a:rPr lang="es-ES" sz="1100" dirty="0" err="1">
                <a:solidFill>
                  <a:schemeClr val="lt1"/>
                </a:solidFill>
                <a:latin typeface="Mulish"/>
              </a:rPr>
              <a:t>mse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 FLR </a:t>
            </a:r>
            <a:r>
              <a:rPr lang="es-ES" sz="1100" dirty="0" err="1">
                <a:solidFill>
                  <a:schemeClr val="lt1"/>
                </a:solidFill>
                <a:latin typeface="Mulish"/>
              </a:rPr>
              <a:t>package</a:t>
            </a:r>
            <a:r>
              <a:rPr lang="es-ES" sz="1100" dirty="0">
                <a:solidFill>
                  <a:schemeClr val="lt1"/>
                </a:solidFill>
                <a:latin typeface="Mulish"/>
              </a:rPr>
              <a:t>.</a:t>
            </a:r>
          </a:p>
        </p:txBody>
      </p:sp>
      <p:cxnSp>
        <p:nvCxnSpPr>
          <p:cNvPr id="107" name="Google Shape;636;p59">
            <a:extLst>
              <a:ext uri="{FF2B5EF4-FFF2-40B4-BE49-F238E27FC236}">
                <a16:creationId xmlns:a16="http://schemas.microsoft.com/office/drawing/2014/main" id="{0042DB8A-2C2A-4ED6-AFBA-3760AD3B1AFC}"/>
              </a:ext>
            </a:extLst>
          </p:cNvPr>
          <p:cNvCxnSpPr>
            <a:cxnSpLocks/>
          </p:cNvCxnSpPr>
          <p:nvPr/>
        </p:nvCxnSpPr>
        <p:spPr>
          <a:xfrm rot="10800000">
            <a:off x="7060564" y="2582055"/>
            <a:ext cx="0" cy="322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1355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173504" y="611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B5D06"/>
                </a:solidFill>
              </a:rPr>
              <a:t>2. </a:t>
            </a:r>
            <a:r>
              <a:rPr lang="es-ES" dirty="0"/>
              <a:t>Material and </a:t>
            </a:r>
            <a:r>
              <a:rPr lang="es-ES" dirty="0" err="1"/>
              <a:t>methods</a:t>
            </a:r>
            <a:endParaRPr dirty="0"/>
          </a:p>
        </p:txBody>
      </p:sp>
      <p:cxnSp>
        <p:nvCxnSpPr>
          <p:cNvPr id="321" name="Google Shape;321;p42"/>
          <p:cNvCxnSpPr/>
          <p:nvPr/>
        </p:nvCxnSpPr>
        <p:spPr>
          <a:xfrm>
            <a:off x="204249" y="771685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5E40524-1CE7-416C-8B12-E84D89DB14C0}"/>
              </a:ext>
            </a:extLst>
          </p:cNvPr>
          <p:cNvSpPr/>
          <p:nvPr/>
        </p:nvSpPr>
        <p:spPr>
          <a:xfrm>
            <a:off x="1182372" y="4666203"/>
            <a:ext cx="7704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aseline="30000" dirty="0"/>
              <a:t> </a:t>
            </a:r>
            <a:endParaRPr lang="es-ES" sz="900" dirty="0">
              <a:solidFill>
                <a:schemeClr val="lt1"/>
              </a:solidFill>
              <a:latin typeface="Mulish"/>
              <a:sym typeface="Mulish"/>
            </a:endParaRPr>
          </a:p>
        </p:txBody>
      </p:sp>
      <p:sp>
        <p:nvSpPr>
          <p:cNvPr id="26" name="Google Shape;621;p59">
            <a:extLst>
              <a:ext uri="{FF2B5EF4-FFF2-40B4-BE49-F238E27FC236}">
                <a16:creationId xmlns:a16="http://schemas.microsoft.com/office/drawing/2014/main" id="{977ECE67-9540-489E-A697-28DE2145E95E}"/>
              </a:ext>
            </a:extLst>
          </p:cNvPr>
          <p:cNvSpPr/>
          <p:nvPr/>
        </p:nvSpPr>
        <p:spPr>
          <a:xfrm>
            <a:off x="426450" y="1923310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22;p59">
            <a:extLst>
              <a:ext uri="{FF2B5EF4-FFF2-40B4-BE49-F238E27FC236}">
                <a16:creationId xmlns:a16="http://schemas.microsoft.com/office/drawing/2014/main" id="{67C92E29-C1A0-43A0-8617-CCCEDAC0D456}"/>
              </a:ext>
            </a:extLst>
          </p:cNvPr>
          <p:cNvSpPr/>
          <p:nvPr/>
        </p:nvSpPr>
        <p:spPr>
          <a:xfrm>
            <a:off x="4277782" y="1943174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23;p59">
            <a:extLst>
              <a:ext uri="{FF2B5EF4-FFF2-40B4-BE49-F238E27FC236}">
                <a16:creationId xmlns:a16="http://schemas.microsoft.com/office/drawing/2014/main" id="{E1516655-61DB-4237-B300-67C88133CB65}"/>
              </a:ext>
            </a:extLst>
          </p:cNvPr>
          <p:cNvSpPr/>
          <p:nvPr/>
        </p:nvSpPr>
        <p:spPr>
          <a:xfrm>
            <a:off x="5822947" y="1943174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24;p59">
            <a:extLst>
              <a:ext uri="{FF2B5EF4-FFF2-40B4-BE49-F238E27FC236}">
                <a16:creationId xmlns:a16="http://schemas.microsoft.com/office/drawing/2014/main" id="{E1233440-5C5C-4D8A-B353-3CA98076AC66}"/>
              </a:ext>
            </a:extLst>
          </p:cNvPr>
          <p:cNvSpPr/>
          <p:nvPr/>
        </p:nvSpPr>
        <p:spPr>
          <a:xfrm>
            <a:off x="7364902" y="1943174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620;p59">
            <a:extLst>
              <a:ext uri="{FF2B5EF4-FFF2-40B4-BE49-F238E27FC236}">
                <a16:creationId xmlns:a16="http://schemas.microsoft.com/office/drawing/2014/main" id="{D20AC142-072E-4BC8-ACA6-A7C6066A74A8}"/>
              </a:ext>
            </a:extLst>
          </p:cNvPr>
          <p:cNvSpPr/>
          <p:nvPr/>
        </p:nvSpPr>
        <p:spPr>
          <a:xfrm>
            <a:off x="7144976" y="1923310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625;p59">
            <a:extLst>
              <a:ext uri="{FF2B5EF4-FFF2-40B4-BE49-F238E27FC236}">
                <a16:creationId xmlns:a16="http://schemas.microsoft.com/office/drawing/2014/main" id="{8E76AEF6-BAF9-4560-82CF-B747CE5C0015}"/>
              </a:ext>
            </a:extLst>
          </p:cNvPr>
          <p:cNvSpPr txBox="1"/>
          <p:nvPr/>
        </p:nvSpPr>
        <p:spPr>
          <a:xfrm>
            <a:off x="173504" y="1123244"/>
            <a:ext cx="15435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 err="1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rPr>
              <a:t>OMs</a:t>
            </a:r>
            <a:endParaRPr sz="2200" dirty="0">
              <a:solidFill>
                <a:schemeClr val="lt1"/>
              </a:solidFill>
              <a:latin typeface="Heebo SemiBold"/>
              <a:ea typeface="Heebo SemiBold"/>
              <a:cs typeface="Heebo SemiBold"/>
              <a:sym typeface="Heebo SemiBold"/>
            </a:endParaRPr>
          </a:p>
        </p:txBody>
      </p:sp>
      <p:sp>
        <p:nvSpPr>
          <p:cNvPr id="75" name="Google Shape;502;p54">
            <a:extLst>
              <a:ext uri="{FF2B5EF4-FFF2-40B4-BE49-F238E27FC236}">
                <a16:creationId xmlns:a16="http://schemas.microsoft.com/office/drawing/2014/main" id="{4B618620-6221-4DA0-8D42-378C16119781}"/>
              </a:ext>
            </a:extLst>
          </p:cNvPr>
          <p:cNvSpPr/>
          <p:nvPr/>
        </p:nvSpPr>
        <p:spPr>
          <a:xfrm>
            <a:off x="529369" y="1640133"/>
            <a:ext cx="5504946" cy="240932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Google Shape;630;p59">
                <a:extLst>
                  <a:ext uri="{FF2B5EF4-FFF2-40B4-BE49-F238E27FC236}">
                    <a16:creationId xmlns:a16="http://schemas.microsoft.com/office/drawing/2014/main" id="{D18CAF80-C40C-4299-91DF-D043107B8BAB}"/>
                  </a:ext>
                </a:extLst>
              </p:cNvPr>
              <p:cNvSpPr txBox="1"/>
              <p:nvPr/>
            </p:nvSpPr>
            <p:spPr>
              <a:xfrm>
                <a:off x="771750" y="1945062"/>
                <a:ext cx="5177971" cy="1821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171450" lvl="0" indent="-171450" algn="just"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Recruitment by a </a:t>
                </a:r>
                <a:r>
                  <a:rPr lang="en-US" dirty="0" err="1">
                    <a:solidFill>
                      <a:schemeClr val="lt1"/>
                    </a:solidFill>
                    <a:latin typeface="Mulish"/>
                  </a:rPr>
                  <a:t>Beverton</a:t>
                </a: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–Holt stock recruit function.</a:t>
                </a:r>
              </a:p>
              <a:p>
                <a:pPr marL="171450" lvl="0" indent="-171450" algn="just"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Virgin SSB set to 1000 (units).</a:t>
                </a:r>
              </a:p>
              <a:p>
                <a:pPr marL="171450" lvl="0" indent="-171450" algn="just"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Maturity modelled with a sigmoid function centered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  <m:r>
                      <a:rPr lang="es-ES" b="0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age at 50% </a:t>
                </a:r>
                <a:r>
                  <a:rPr lang="es-ES" dirty="0" err="1">
                    <a:solidFill>
                      <a:schemeClr val="lt1"/>
                    </a:solidFill>
                    <a:latin typeface="Mulish"/>
                  </a:rPr>
                  <a:t>maturity</a:t>
                </a:r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).</a:t>
                </a: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 </a:t>
                </a:r>
              </a:p>
              <a:p>
                <a:pPr marL="171450" lvl="0" indent="-171450" algn="just"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Fisheries selectivity modelled as logistic.</a:t>
                </a:r>
              </a:p>
              <a:p>
                <a:pPr marL="171450" lvl="0" indent="-171450" algn="just"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The age range for computing </a:t>
                </a:r>
                <a:r>
                  <a:rPr lang="en-US" dirty="0" err="1">
                    <a:solidFill>
                      <a:schemeClr val="lt1"/>
                    </a:solidFill>
                    <a:latin typeface="Mulish"/>
                  </a:rPr>
                  <a:t>fbar</a:t>
                </a:r>
                <a:r>
                  <a:rPr lang="en-US" dirty="0">
                    <a:solidFill>
                      <a:schemeClr val="lt1"/>
                    </a:solidFill>
                    <a:latin typeface="Mulish"/>
                  </a:rPr>
                  <a:t> has been set to 2-9, based on the overall length frequency distribution (LFD) computed from common sole commercial catches from 2011–2021.</a:t>
                </a:r>
                <a:endParaRPr dirty="0">
                  <a:solidFill>
                    <a:schemeClr val="lt1"/>
                  </a:solidFill>
                  <a:latin typeface="Mulish"/>
                  <a:sym typeface="Mulish"/>
                </a:endParaRPr>
              </a:p>
            </p:txBody>
          </p:sp>
        </mc:Choice>
        <mc:Fallback xmlns="">
          <p:sp>
            <p:nvSpPr>
              <p:cNvPr id="100" name="Google Shape;630;p59">
                <a:extLst>
                  <a:ext uri="{FF2B5EF4-FFF2-40B4-BE49-F238E27FC236}">
                    <a16:creationId xmlns:a16="http://schemas.microsoft.com/office/drawing/2014/main" id="{D18CAF80-C40C-4299-91DF-D043107B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0" y="1945062"/>
                <a:ext cx="5177971" cy="1821395"/>
              </a:xfrm>
              <a:prstGeom prst="rect">
                <a:avLst/>
              </a:prstGeom>
              <a:blipFill>
                <a:blip r:embed="rId3"/>
                <a:stretch>
                  <a:fillRect l="-2002" t="-3010" r="-21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Google Shape;360;p45">
            <a:extLst>
              <a:ext uri="{FF2B5EF4-FFF2-40B4-BE49-F238E27FC236}">
                <a16:creationId xmlns:a16="http://schemas.microsoft.com/office/drawing/2014/main" id="{30B0481C-B202-4FB1-A17A-9A62E2941751}"/>
              </a:ext>
            </a:extLst>
          </p:cNvPr>
          <p:cNvSpPr txBox="1">
            <a:spLocks/>
          </p:cNvSpPr>
          <p:nvPr/>
        </p:nvSpPr>
        <p:spPr>
          <a:xfrm>
            <a:off x="4064532" y="905199"/>
            <a:ext cx="2090999" cy="888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600" dirty="0">
              <a:solidFill>
                <a:schemeClr val="lt1"/>
              </a:solidFill>
              <a:latin typeface="Mulish"/>
            </a:endParaRPr>
          </a:p>
        </p:txBody>
      </p:sp>
      <p:sp>
        <p:nvSpPr>
          <p:cNvPr id="34" name="Google Shape;502;p54">
            <a:extLst>
              <a:ext uri="{FF2B5EF4-FFF2-40B4-BE49-F238E27FC236}">
                <a16:creationId xmlns:a16="http://schemas.microsoft.com/office/drawing/2014/main" id="{47CF2D1C-ED85-42FD-B0CD-D48A5BFEE659}"/>
              </a:ext>
            </a:extLst>
          </p:cNvPr>
          <p:cNvSpPr/>
          <p:nvPr/>
        </p:nvSpPr>
        <p:spPr>
          <a:xfrm>
            <a:off x="547926" y="1148763"/>
            <a:ext cx="794657" cy="4371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396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2" descr="http://127.0.0.1:30761/graphics/afe95d30-64d3-4047-9968-437cc889ff23.png">
            <a:extLst>
              <a:ext uri="{FF2B5EF4-FFF2-40B4-BE49-F238E27FC236}">
                <a16:creationId xmlns:a16="http://schemas.microsoft.com/office/drawing/2014/main" id="{FDBC9F90-10D3-4F16-AF9B-16A755378E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B18547-0F08-41F1-B88C-07C0DDEF4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776" y="2599255"/>
            <a:ext cx="2652069" cy="17047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E4A2D3-AD87-415E-B9DB-1418DA023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776" y="1349312"/>
            <a:ext cx="2530704" cy="16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2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173504" y="611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B5D06"/>
                </a:solidFill>
              </a:rPr>
              <a:t>3. </a:t>
            </a: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Models</a:t>
            </a:r>
            <a:endParaRPr dirty="0"/>
          </a:p>
        </p:txBody>
      </p:sp>
      <p:cxnSp>
        <p:nvCxnSpPr>
          <p:cNvPr id="321" name="Google Shape;321;p42"/>
          <p:cNvCxnSpPr/>
          <p:nvPr/>
        </p:nvCxnSpPr>
        <p:spPr>
          <a:xfrm>
            <a:off x="138935" y="727582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621;p59">
            <a:extLst>
              <a:ext uri="{FF2B5EF4-FFF2-40B4-BE49-F238E27FC236}">
                <a16:creationId xmlns:a16="http://schemas.microsoft.com/office/drawing/2014/main" id="{977ECE67-9540-489E-A697-28DE2145E95E}"/>
              </a:ext>
            </a:extLst>
          </p:cNvPr>
          <p:cNvSpPr/>
          <p:nvPr/>
        </p:nvSpPr>
        <p:spPr>
          <a:xfrm>
            <a:off x="714080" y="1408753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23;p59">
            <a:extLst>
              <a:ext uri="{FF2B5EF4-FFF2-40B4-BE49-F238E27FC236}">
                <a16:creationId xmlns:a16="http://schemas.microsoft.com/office/drawing/2014/main" id="{E1516655-61DB-4237-B300-67C88133CB65}"/>
              </a:ext>
            </a:extLst>
          </p:cNvPr>
          <p:cNvSpPr/>
          <p:nvPr/>
        </p:nvSpPr>
        <p:spPr>
          <a:xfrm>
            <a:off x="6110577" y="1428617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24;p59">
            <a:extLst>
              <a:ext uri="{FF2B5EF4-FFF2-40B4-BE49-F238E27FC236}">
                <a16:creationId xmlns:a16="http://schemas.microsoft.com/office/drawing/2014/main" id="{E1233440-5C5C-4D8A-B353-3CA98076AC66}"/>
              </a:ext>
            </a:extLst>
          </p:cNvPr>
          <p:cNvSpPr/>
          <p:nvPr/>
        </p:nvSpPr>
        <p:spPr>
          <a:xfrm>
            <a:off x="3256966" y="3173155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620;p59">
            <a:extLst>
              <a:ext uri="{FF2B5EF4-FFF2-40B4-BE49-F238E27FC236}">
                <a16:creationId xmlns:a16="http://schemas.microsoft.com/office/drawing/2014/main" id="{D20AC142-072E-4BC8-ACA6-A7C6066A74A8}"/>
              </a:ext>
            </a:extLst>
          </p:cNvPr>
          <p:cNvSpPr/>
          <p:nvPr/>
        </p:nvSpPr>
        <p:spPr>
          <a:xfrm>
            <a:off x="3046768" y="3136223"/>
            <a:ext cx="69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0;p45">
            <a:extLst>
              <a:ext uri="{FF2B5EF4-FFF2-40B4-BE49-F238E27FC236}">
                <a16:creationId xmlns:a16="http://schemas.microsoft.com/office/drawing/2014/main" id="{2C49B1C8-A9C1-4920-9B86-5621C2755FCB}"/>
              </a:ext>
            </a:extLst>
          </p:cNvPr>
          <p:cNvSpPr txBox="1">
            <a:spLocks/>
          </p:cNvSpPr>
          <p:nvPr/>
        </p:nvSpPr>
        <p:spPr>
          <a:xfrm>
            <a:off x="902246" y="809132"/>
            <a:ext cx="2090999" cy="6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600" dirty="0" err="1">
                <a:solidFill>
                  <a:schemeClr val="lt1"/>
                </a:solidFill>
                <a:latin typeface="Mulish"/>
              </a:rPr>
              <a:t>Recruitment</a:t>
            </a:r>
            <a:r>
              <a:rPr lang="es-ES" sz="1600" dirty="0">
                <a:solidFill>
                  <a:schemeClr val="lt1"/>
                </a:solidFill>
                <a:latin typeface="Mulish"/>
              </a:rPr>
              <a:t> </a:t>
            </a:r>
            <a:r>
              <a:rPr lang="es-ES" sz="1600" dirty="0" err="1">
                <a:solidFill>
                  <a:schemeClr val="lt1"/>
                </a:solidFill>
                <a:latin typeface="Mulish"/>
              </a:rPr>
              <a:t>variability</a:t>
            </a:r>
            <a:endParaRPr lang="es-ES" sz="1600" dirty="0">
              <a:solidFill>
                <a:schemeClr val="lt1"/>
              </a:solidFill>
              <a:latin typeface="Mulish"/>
            </a:endParaRPr>
          </a:p>
        </p:txBody>
      </p:sp>
      <p:sp>
        <p:nvSpPr>
          <p:cNvPr id="55" name="Google Shape;502;p54">
            <a:extLst>
              <a:ext uri="{FF2B5EF4-FFF2-40B4-BE49-F238E27FC236}">
                <a16:creationId xmlns:a16="http://schemas.microsoft.com/office/drawing/2014/main" id="{7981D372-FBD6-4ADE-A847-2B7037F04765}"/>
              </a:ext>
            </a:extLst>
          </p:cNvPr>
          <p:cNvSpPr/>
          <p:nvPr/>
        </p:nvSpPr>
        <p:spPr>
          <a:xfrm>
            <a:off x="982592" y="867228"/>
            <a:ext cx="1976886" cy="620157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60;p45">
            <a:extLst>
              <a:ext uri="{FF2B5EF4-FFF2-40B4-BE49-F238E27FC236}">
                <a16:creationId xmlns:a16="http://schemas.microsoft.com/office/drawing/2014/main" id="{D6304FCA-54A4-45CF-A86B-6E28842912C7}"/>
              </a:ext>
            </a:extLst>
          </p:cNvPr>
          <p:cNvSpPr txBox="1">
            <a:spLocks/>
          </p:cNvSpPr>
          <p:nvPr/>
        </p:nvSpPr>
        <p:spPr>
          <a:xfrm>
            <a:off x="3568705" y="705735"/>
            <a:ext cx="4619171" cy="1020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>
                <a:solidFill>
                  <a:schemeClr val="lt1"/>
                </a:solidFill>
                <a:latin typeface="Mulish"/>
              </a:rPr>
              <a:t>Analysis of recruitment variability in </a:t>
            </a:r>
            <a:r>
              <a:rPr lang="en-US" dirty="0">
                <a:solidFill>
                  <a:srgbClr val="EB5D06"/>
                </a:solidFill>
                <a:latin typeface="Mulish"/>
              </a:rPr>
              <a:t>ICES data-rich sole stocks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.</a:t>
            </a:r>
          </a:p>
          <a:p>
            <a:pPr algn="just"/>
            <a:r>
              <a:rPr lang="en-US" dirty="0">
                <a:solidFill>
                  <a:schemeClr val="lt1"/>
                </a:solidFill>
                <a:latin typeface="Mulish"/>
              </a:rPr>
              <a:t>CVs </a:t>
            </a:r>
            <a:r>
              <a:rPr lang="en-US" dirty="0">
                <a:solidFill>
                  <a:srgbClr val="EB5D06"/>
                </a:solidFill>
                <a:latin typeface="Mulish"/>
              </a:rPr>
              <a:t>0.36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 for the </a:t>
            </a:r>
            <a:r>
              <a:rPr lang="en-US" dirty="0">
                <a:solidFill>
                  <a:srgbClr val="EB5D06"/>
                </a:solidFill>
                <a:latin typeface="Mulish"/>
              </a:rPr>
              <a:t>20th percentile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, </a:t>
            </a:r>
            <a:r>
              <a:rPr lang="en-US" dirty="0">
                <a:solidFill>
                  <a:srgbClr val="EB5D06"/>
                </a:solidFill>
                <a:latin typeface="Mulish"/>
              </a:rPr>
              <a:t>0.43 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for the </a:t>
            </a:r>
            <a:r>
              <a:rPr lang="en-US" dirty="0">
                <a:solidFill>
                  <a:srgbClr val="EB5D06"/>
                </a:solidFill>
                <a:latin typeface="Mulish"/>
              </a:rPr>
              <a:t>median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, and </a:t>
            </a:r>
            <a:r>
              <a:rPr lang="en-US" dirty="0">
                <a:solidFill>
                  <a:srgbClr val="EB5D06"/>
                </a:solidFill>
                <a:latin typeface="Mulish"/>
              </a:rPr>
              <a:t>0.78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 for the </a:t>
            </a:r>
            <a:r>
              <a:rPr lang="en-US" dirty="0">
                <a:solidFill>
                  <a:srgbClr val="EB5D06"/>
                </a:solidFill>
                <a:latin typeface="Mulish"/>
              </a:rPr>
              <a:t>80th percentile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.</a:t>
            </a:r>
            <a:endParaRPr lang="es-ES" dirty="0">
              <a:solidFill>
                <a:schemeClr val="lt1"/>
              </a:solidFill>
              <a:latin typeface="Mulish"/>
            </a:endParaRPr>
          </a:p>
        </p:txBody>
      </p:sp>
      <p:sp>
        <p:nvSpPr>
          <p:cNvPr id="19" name="Google Shape;360;p45">
            <a:extLst>
              <a:ext uri="{FF2B5EF4-FFF2-40B4-BE49-F238E27FC236}">
                <a16:creationId xmlns:a16="http://schemas.microsoft.com/office/drawing/2014/main" id="{F086D6C0-5424-45DA-B45F-399066642919}"/>
              </a:ext>
            </a:extLst>
          </p:cNvPr>
          <p:cNvSpPr txBox="1">
            <a:spLocks/>
          </p:cNvSpPr>
          <p:nvPr/>
        </p:nvSpPr>
        <p:spPr>
          <a:xfrm>
            <a:off x="909110" y="1947358"/>
            <a:ext cx="2090999" cy="888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ulish"/>
              </a:rPr>
              <a:t>Steepness of the </a:t>
            </a:r>
            <a:r>
              <a:rPr lang="en-US" sz="1600" dirty="0" err="1">
                <a:solidFill>
                  <a:schemeClr val="lt1"/>
                </a:solidFill>
                <a:latin typeface="Mulish"/>
              </a:rPr>
              <a:t>Beverton</a:t>
            </a:r>
            <a:r>
              <a:rPr lang="en-US" sz="1600" dirty="0">
                <a:solidFill>
                  <a:schemeClr val="lt1"/>
                </a:solidFill>
                <a:latin typeface="Mulish"/>
              </a:rPr>
              <a:t>-Holt model</a:t>
            </a:r>
          </a:p>
        </p:txBody>
      </p:sp>
      <p:sp>
        <p:nvSpPr>
          <p:cNvPr id="20" name="Google Shape;502;p54">
            <a:extLst>
              <a:ext uri="{FF2B5EF4-FFF2-40B4-BE49-F238E27FC236}">
                <a16:creationId xmlns:a16="http://schemas.microsoft.com/office/drawing/2014/main" id="{22755395-8634-4BC2-80F0-346F9C24871E}"/>
              </a:ext>
            </a:extLst>
          </p:cNvPr>
          <p:cNvSpPr/>
          <p:nvPr/>
        </p:nvSpPr>
        <p:spPr>
          <a:xfrm>
            <a:off x="982590" y="1941774"/>
            <a:ext cx="1976886" cy="888226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02;p54">
            <a:extLst>
              <a:ext uri="{FF2B5EF4-FFF2-40B4-BE49-F238E27FC236}">
                <a16:creationId xmlns:a16="http://schemas.microsoft.com/office/drawing/2014/main" id="{FF659B50-A749-4189-BE06-D7976C9C5127}"/>
              </a:ext>
            </a:extLst>
          </p:cNvPr>
          <p:cNvSpPr/>
          <p:nvPr/>
        </p:nvSpPr>
        <p:spPr>
          <a:xfrm>
            <a:off x="3557335" y="696417"/>
            <a:ext cx="4619171" cy="103910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636;p59">
            <a:extLst>
              <a:ext uri="{FF2B5EF4-FFF2-40B4-BE49-F238E27FC236}">
                <a16:creationId xmlns:a16="http://schemas.microsoft.com/office/drawing/2014/main" id="{34494889-0FF3-4F6E-96DD-DFBA9793E24E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959478" y="1177307"/>
            <a:ext cx="586485" cy="2847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7AF1F1F5-01C6-4982-8FAE-29D723A5311B}"/>
              </a:ext>
            </a:extLst>
          </p:cNvPr>
          <p:cNvSpPr/>
          <p:nvPr/>
        </p:nvSpPr>
        <p:spPr>
          <a:xfrm>
            <a:off x="3568705" y="211687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Mulish"/>
              </a:rPr>
              <a:t>Steepness based on </a:t>
            </a:r>
            <a:r>
              <a:rPr lang="en-US" dirty="0">
                <a:solidFill>
                  <a:srgbClr val="EB5D06"/>
                </a:solidFill>
                <a:latin typeface="Mulish"/>
              </a:rPr>
              <a:t>Myers (2011)</a:t>
            </a:r>
            <a:r>
              <a:rPr lang="en-US" baseline="30000" dirty="0">
                <a:solidFill>
                  <a:srgbClr val="EB5D06"/>
                </a:solidFill>
                <a:latin typeface="Mulish"/>
              </a:rPr>
              <a:t>1</a:t>
            </a:r>
            <a:r>
              <a:rPr lang="en-US" dirty="0">
                <a:solidFill>
                  <a:srgbClr val="EB5D06"/>
                </a:solidFill>
                <a:latin typeface="Mulish"/>
              </a:rPr>
              <a:t>:  0.72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 (20th percentile), </a:t>
            </a:r>
            <a:r>
              <a:rPr lang="en-US" dirty="0">
                <a:solidFill>
                  <a:srgbClr val="EB5D06"/>
                </a:solidFill>
                <a:latin typeface="Mulish"/>
              </a:rPr>
              <a:t>0.84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 (median), and </a:t>
            </a:r>
            <a:r>
              <a:rPr lang="en-US" dirty="0">
                <a:solidFill>
                  <a:srgbClr val="EB5D06"/>
                </a:solidFill>
                <a:latin typeface="Mulish"/>
              </a:rPr>
              <a:t>0.91</a:t>
            </a:r>
            <a:r>
              <a:rPr lang="en-US" dirty="0">
                <a:solidFill>
                  <a:schemeClr val="lt1"/>
                </a:solidFill>
                <a:latin typeface="Mulish"/>
              </a:rPr>
              <a:t> (80th percentile).</a:t>
            </a:r>
            <a:endParaRPr lang="es-ES" dirty="0">
              <a:solidFill>
                <a:schemeClr val="lt1"/>
              </a:solidFill>
              <a:latin typeface="Mulish"/>
            </a:endParaRPr>
          </a:p>
        </p:txBody>
      </p:sp>
      <p:sp>
        <p:nvSpPr>
          <p:cNvPr id="27" name="Google Shape;502;p54">
            <a:extLst>
              <a:ext uri="{FF2B5EF4-FFF2-40B4-BE49-F238E27FC236}">
                <a16:creationId xmlns:a16="http://schemas.microsoft.com/office/drawing/2014/main" id="{D9ECF67F-9BCA-4DDF-8127-D7AB1E9682F7}"/>
              </a:ext>
            </a:extLst>
          </p:cNvPr>
          <p:cNvSpPr/>
          <p:nvPr/>
        </p:nvSpPr>
        <p:spPr>
          <a:xfrm>
            <a:off x="3568705" y="1996681"/>
            <a:ext cx="4619171" cy="780013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636;p59">
            <a:extLst>
              <a:ext uri="{FF2B5EF4-FFF2-40B4-BE49-F238E27FC236}">
                <a16:creationId xmlns:a16="http://schemas.microsoft.com/office/drawing/2014/main" id="{DC7FC765-AA99-4130-AB2C-CDB9F976EF04}"/>
              </a:ext>
            </a:extLst>
          </p:cNvPr>
          <p:cNvCxnSpPr>
            <a:cxnSpLocks/>
          </p:cNvCxnSpPr>
          <p:nvPr/>
        </p:nvCxnSpPr>
        <p:spPr>
          <a:xfrm flipV="1">
            <a:off x="2970848" y="2388705"/>
            <a:ext cx="586485" cy="5584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2FAC4A53-CE0E-49A3-99E3-51255922E77F}"/>
                  </a:ext>
                </a:extLst>
              </p:cNvPr>
              <p:cNvSpPr/>
              <p:nvPr/>
            </p:nvSpPr>
            <p:spPr>
              <a:xfrm>
                <a:off x="3556337" y="2910342"/>
                <a:ext cx="4572000" cy="16004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Teixeira and Cabral (2010)</a:t>
                </a:r>
                <a:r>
                  <a:rPr lang="es-ES" baseline="30000" dirty="0">
                    <a:solidFill>
                      <a:schemeClr val="lt1"/>
                    </a:solidFill>
                    <a:latin typeface="Mulish"/>
                  </a:rPr>
                  <a:t>2</a:t>
                </a:r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:</a:t>
                </a:r>
              </a:p>
              <a:p>
                <a:endParaRPr lang="es-ES" dirty="0">
                  <a:solidFill>
                    <a:schemeClr val="lt1"/>
                  </a:solidFill>
                  <a:latin typeface="Mulis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s-E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=49.4         </a:t>
                </a:r>
                <a14:m>
                  <m:oMath xmlns:m="http://schemas.openxmlformats.org/officeDocument/2006/math">
                    <m:r>
                      <a:rPr lang="es-ES" b="0" i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s-ES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ES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22</m:t>
                    </m:r>
                    <m:r>
                      <a:rPr lang="es-ES" b="0" i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                      </m:t>
                    </m:r>
                    <m:sSub>
                      <m:sSubPr>
                        <m:ctrlPr>
                          <a:rPr lang="es-ES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=-0.84</a:t>
                </a:r>
              </a:p>
              <a:p>
                <a:endParaRPr lang="es-ES" dirty="0">
                  <a:solidFill>
                    <a:schemeClr val="lt1"/>
                  </a:solidFill>
                  <a:latin typeface="Mulis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s-ES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s-E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s-E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E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a:rPr lang="es-E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s-E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</m:oMath>
                </a14:m>
                <a:r>
                  <a:rPr lang="es-ES" dirty="0">
                    <a:solidFill>
                      <a:schemeClr val="l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=13.</a:t>
                </a:r>
              </a:p>
              <a:p>
                <a:endParaRPr lang="es-ES" dirty="0">
                  <a:solidFill>
                    <a:schemeClr val="lt1"/>
                  </a:solidFill>
                  <a:latin typeface="Mulish"/>
                </a:endParaRPr>
              </a:p>
              <a:p>
                <a:r>
                  <a:rPr lang="es-ES" dirty="0" err="1">
                    <a:solidFill>
                      <a:srgbClr val="EB5D06"/>
                    </a:solidFill>
                    <a:latin typeface="Mulish"/>
                  </a:rPr>
                  <a:t>Alternative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rgbClr val="EB5D06"/>
                    </a:solidFill>
                    <a:latin typeface="Mulish"/>
                  </a:rPr>
                  <a:t>parameters</a:t>
                </a:r>
                <a:r>
                  <a:rPr lang="es-ES" dirty="0">
                    <a:solidFill>
                      <a:srgbClr val="EB5D06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chemeClr val="lt1"/>
                    </a:solidFill>
                    <a:latin typeface="Mulish"/>
                  </a:rPr>
                  <a:t>from</a:t>
                </a:r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chemeClr val="lt1"/>
                    </a:solidFill>
                    <a:latin typeface="Mulish"/>
                  </a:rPr>
                  <a:t>other</a:t>
                </a:r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 </a:t>
                </a:r>
                <a:r>
                  <a:rPr lang="es-ES" dirty="0" err="1">
                    <a:solidFill>
                      <a:schemeClr val="lt1"/>
                    </a:solidFill>
                    <a:latin typeface="Mulish"/>
                  </a:rPr>
                  <a:t>sole</a:t>
                </a:r>
                <a:r>
                  <a:rPr lang="es-ES" dirty="0">
                    <a:solidFill>
                      <a:schemeClr val="lt1"/>
                    </a:solidFill>
                    <a:latin typeface="Mulish"/>
                  </a:rPr>
                  <a:t> stocks?</a:t>
                </a:r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2FAC4A53-CE0E-49A3-99E3-51255922E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37" y="2910342"/>
                <a:ext cx="4572000" cy="1600438"/>
              </a:xfrm>
              <a:prstGeom prst="rect">
                <a:avLst/>
              </a:prstGeom>
              <a:blipFill>
                <a:blip r:embed="rId3"/>
                <a:stretch>
                  <a:fillRect l="-400" t="-380" b="-30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Google Shape;502;p54">
            <a:extLst>
              <a:ext uri="{FF2B5EF4-FFF2-40B4-BE49-F238E27FC236}">
                <a16:creationId xmlns:a16="http://schemas.microsoft.com/office/drawing/2014/main" id="{39C5D412-0F19-470F-A025-A1D6E03B6C7A}"/>
              </a:ext>
            </a:extLst>
          </p:cNvPr>
          <p:cNvSpPr/>
          <p:nvPr/>
        </p:nvSpPr>
        <p:spPr>
          <a:xfrm>
            <a:off x="3569391" y="2869091"/>
            <a:ext cx="4619171" cy="160709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636;p59">
            <a:extLst>
              <a:ext uri="{FF2B5EF4-FFF2-40B4-BE49-F238E27FC236}">
                <a16:creationId xmlns:a16="http://schemas.microsoft.com/office/drawing/2014/main" id="{C24E414D-13BE-4189-89FA-3365B0650703}"/>
              </a:ext>
            </a:extLst>
          </p:cNvPr>
          <p:cNvCxnSpPr>
            <a:cxnSpLocks/>
          </p:cNvCxnSpPr>
          <p:nvPr/>
        </p:nvCxnSpPr>
        <p:spPr>
          <a:xfrm flipV="1">
            <a:off x="2969852" y="3513042"/>
            <a:ext cx="586485" cy="5584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360;p45">
            <a:extLst>
              <a:ext uri="{FF2B5EF4-FFF2-40B4-BE49-F238E27FC236}">
                <a16:creationId xmlns:a16="http://schemas.microsoft.com/office/drawing/2014/main" id="{21CB60E9-3AF8-45E6-A180-F8D68F5C4FFD}"/>
              </a:ext>
            </a:extLst>
          </p:cNvPr>
          <p:cNvSpPr txBox="1">
            <a:spLocks/>
          </p:cNvSpPr>
          <p:nvPr/>
        </p:nvSpPr>
        <p:spPr>
          <a:xfrm>
            <a:off x="1023223" y="3066703"/>
            <a:ext cx="1976886" cy="888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ulish"/>
              </a:rPr>
              <a:t>Growth through von </a:t>
            </a:r>
            <a:r>
              <a:rPr lang="en-US" sz="1600" dirty="0" err="1">
                <a:solidFill>
                  <a:schemeClr val="lt1"/>
                </a:solidFill>
                <a:latin typeface="Mulish"/>
              </a:rPr>
              <a:t>Bertalanffy</a:t>
            </a:r>
            <a:r>
              <a:rPr lang="en-US" sz="1600" dirty="0">
                <a:solidFill>
                  <a:schemeClr val="lt1"/>
                </a:solidFill>
                <a:latin typeface="Mulish"/>
              </a:rPr>
              <a:t> parameters</a:t>
            </a:r>
            <a:endParaRPr lang="es-ES" sz="1600" dirty="0">
              <a:solidFill>
                <a:schemeClr val="lt1"/>
              </a:solidFill>
              <a:latin typeface="Mulish"/>
            </a:endParaRPr>
          </a:p>
        </p:txBody>
      </p:sp>
      <p:sp>
        <p:nvSpPr>
          <p:cNvPr id="41" name="Google Shape;502;p54">
            <a:extLst>
              <a:ext uri="{FF2B5EF4-FFF2-40B4-BE49-F238E27FC236}">
                <a16:creationId xmlns:a16="http://schemas.microsoft.com/office/drawing/2014/main" id="{314C3AD6-CAA0-43CF-911E-00D03C6437BF}"/>
              </a:ext>
            </a:extLst>
          </p:cNvPr>
          <p:cNvSpPr/>
          <p:nvPr/>
        </p:nvSpPr>
        <p:spPr>
          <a:xfrm>
            <a:off x="982590" y="3066703"/>
            <a:ext cx="1976886" cy="87705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02;p54">
            <a:extLst>
              <a:ext uri="{FF2B5EF4-FFF2-40B4-BE49-F238E27FC236}">
                <a16:creationId xmlns:a16="http://schemas.microsoft.com/office/drawing/2014/main" id="{77E69221-8DAA-4B22-9F82-E6D018D831B9}"/>
              </a:ext>
            </a:extLst>
          </p:cNvPr>
          <p:cNvSpPr/>
          <p:nvPr/>
        </p:nvSpPr>
        <p:spPr>
          <a:xfrm>
            <a:off x="3766535" y="3288628"/>
            <a:ext cx="964955" cy="34209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502;p54">
            <a:extLst>
              <a:ext uri="{FF2B5EF4-FFF2-40B4-BE49-F238E27FC236}">
                <a16:creationId xmlns:a16="http://schemas.microsoft.com/office/drawing/2014/main" id="{0C03A880-6290-4B16-BEE0-409F4D24207D}"/>
              </a:ext>
            </a:extLst>
          </p:cNvPr>
          <p:cNvSpPr/>
          <p:nvPr/>
        </p:nvSpPr>
        <p:spPr>
          <a:xfrm>
            <a:off x="5511442" y="3288627"/>
            <a:ext cx="964955" cy="34209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502;p54">
            <a:extLst>
              <a:ext uri="{FF2B5EF4-FFF2-40B4-BE49-F238E27FC236}">
                <a16:creationId xmlns:a16="http://schemas.microsoft.com/office/drawing/2014/main" id="{F7E73DED-7500-4CC4-94C8-78A811A94859}"/>
              </a:ext>
            </a:extLst>
          </p:cNvPr>
          <p:cNvSpPr/>
          <p:nvPr/>
        </p:nvSpPr>
        <p:spPr>
          <a:xfrm>
            <a:off x="7103892" y="3288627"/>
            <a:ext cx="964955" cy="34209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B5D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27AAE14-1058-4E70-A6B1-BBB4D53B44B6}"/>
              </a:ext>
            </a:extLst>
          </p:cNvPr>
          <p:cNvSpPr/>
          <p:nvPr/>
        </p:nvSpPr>
        <p:spPr>
          <a:xfrm>
            <a:off x="1124857" y="4630419"/>
            <a:ext cx="792842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700" baseline="30000" dirty="0">
                <a:solidFill>
                  <a:schemeClr val="lt1"/>
                </a:solidFill>
                <a:latin typeface="Mulish"/>
              </a:rPr>
              <a:t>1</a:t>
            </a:r>
            <a:r>
              <a:rPr lang="en-US" sz="700" dirty="0">
                <a:solidFill>
                  <a:schemeClr val="lt1"/>
                </a:solidFill>
                <a:latin typeface="Mulish"/>
              </a:rPr>
              <a:t>Myers, R. A., Bowen, K. G., and Barrowman, N. J. (2011). Maximum reproductive rate of fish at low population sizes. Canadian Journal of Fisheries and Aquatic Sciences, 56(12), 2404-2419.</a:t>
            </a:r>
          </a:p>
          <a:p>
            <a:pPr algn="just"/>
            <a:r>
              <a:rPr lang="en-US" sz="700" baseline="30000" dirty="0">
                <a:solidFill>
                  <a:schemeClr val="lt1"/>
                </a:solidFill>
                <a:latin typeface="Mulish"/>
              </a:rPr>
              <a:t>2</a:t>
            </a:r>
            <a:r>
              <a:rPr lang="en-US" sz="700" dirty="0">
                <a:solidFill>
                  <a:schemeClr val="lt1"/>
                </a:solidFill>
                <a:latin typeface="Mulish"/>
              </a:rPr>
              <a:t>Teixeira, C. M., and Cabral, H. N., (2010). Comparative analysis of the diet, growth and reproduction of the soles, </a:t>
            </a:r>
            <a:r>
              <a:rPr lang="en-US" sz="700" i="1" dirty="0" err="1">
                <a:solidFill>
                  <a:schemeClr val="lt1"/>
                </a:solidFill>
                <a:latin typeface="Mulish"/>
              </a:rPr>
              <a:t>Solea</a:t>
            </a:r>
            <a:r>
              <a:rPr lang="en-US" sz="700" i="1" dirty="0">
                <a:solidFill>
                  <a:schemeClr val="lt1"/>
                </a:solidFill>
                <a:latin typeface="Mulish"/>
              </a:rPr>
              <a:t> </a:t>
            </a:r>
            <a:r>
              <a:rPr lang="en-US" sz="700" i="1" dirty="0" err="1">
                <a:solidFill>
                  <a:schemeClr val="lt1"/>
                </a:solidFill>
                <a:latin typeface="Mulish"/>
              </a:rPr>
              <a:t>solea</a:t>
            </a:r>
            <a:r>
              <a:rPr lang="en-US" sz="700" i="1" dirty="0">
                <a:solidFill>
                  <a:schemeClr val="lt1"/>
                </a:solidFill>
                <a:latin typeface="Mulish"/>
              </a:rPr>
              <a:t> </a:t>
            </a:r>
            <a:r>
              <a:rPr lang="en-US" sz="700" dirty="0">
                <a:solidFill>
                  <a:schemeClr val="lt1"/>
                </a:solidFill>
                <a:latin typeface="Mulish"/>
              </a:rPr>
              <a:t>and </a:t>
            </a:r>
            <a:r>
              <a:rPr lang="en-US" sz="700" i="1" dirty="0" err="1">
                <a:solidFill>
                  <a:schemeClr val="lt1"/>
                </a:solidFill>
                <a:latin typeface="Mulish"/>
              </a:rPr>
              <a:t>Solea</a:t>
            </a:r>
            <a:r>
              <a:rPr lang="en-US" sz="700" i="1" dirty="0">
                <a:solidFill>
                  <a:schemeClr val="lt1"/>
                </a:solidFill>
                <a:latin typeface="Mulish"/>
              </a:rPr>
              <a:t> senegalensis</a:t>
            </a:r>
            <a:r>
              <a:rPr lang="en-US" sz="700" dirty="0">
                <a:solidFill>
                  <a:schemeClr val="lt1"/>
                </a:solidFill>
                <a:latin typeface="Mulish"/>
              </a:rPr>
              <a:t>, occurring in sympatry along the Portuguese coast. Marine Biological Association of the United Kingdom. Journal of the Marine Biological Association of the United Kingdom, 90(5), 995.</a:t>
            </a:r>
          </a:p>
        </p:txBody>
      </p:sp>
    </p:spTree>
    <p:extLst>
      <p:ext uri="{BB962C8B-B14F-4D97-AF65-F5344CB8AC3E}">
        <p14:creationId xmlns:p14="http://schemas.microsoft.com/office/powerpoint/2010/main" val="779979323"/>
      </p:ext>
    </p:extLst>
  </p:cSld>
  <p:clrMapOvr>
    <a:masterClrMapping/>
  </p:clrMapOvr>
</p:sld>
</file>

<file path=ppt/theme/theme1.xml><?xml version="1.0" encoding="utf-8"?>
<a:theme xmlns:a="http://schemas.openxmlformats.org/drawingml/2006/main" name="Agreements in Institutional Economics by Slidesgo">
  <a:themeElements>
    <a:clrScheme name="Simple Light">
      <a:dk1>
        <a:srgbClr val="FFFFFF"/>
      </a:dk1>
      <a:lt1>
        <a:srgbClr val="103235"/>
      </a:lt1>
      <a:dk2>
        <a:srgbClr val="EB5D06"/>
      </a:dk2>
      <a:lt2>
        <a:srgbClr val="54976E"/>
      </a:lt2>
      <a:accent1>
        <a:srgbClr val="396D4D"/>
      </a:accent1>
      <a:accent2>
        <a:srgbClr val="143E4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2287</Words>
  <Application>Microsoft Office PowerPoint</Application>
  <PresentationFormat>Presentación en pantalla (16:9)</PresentationFormat>
  <Paragraphs>181</Paragraphs>
  <Slides>22</Slides>
  <Notes>22</Notes>
  <HiddenSlides>6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3" baseType="lpstr">
      <vt:lpstr>Darker Grotesque Light</vt:lpstr>
      <vt:lpstr>Times New Roman</vt:lpstr>
      <vt:lpstr>Nunito Light</vt:lpstr>
      <vt:lpstr>Heebo SemiBold</vt:lpstr>
      <vt:lpstr>Wingdings</vt:lpstr>
      <vt:lpstr>Heebo</vt:lpstr>
      <vt:lpstr>Cambria Math</vt:lpstr>
      <vt:lpstr>Arial</vt:lpstr>
      <vt:lpstr>Segoe UI</vt:lpstr>
      <vt:lpstr>Mulish</vt:lpstr>
      <vt:lpstr>Agreements in Institutional Economics by Slidesgo</vt:lpstr>
      <vt:lpstr>Advances developing ad-hoc MSE for Sole in divisions 8.c and 9.a</vt:lpstr>
      <vt:lpstr>Table of contents</vt:lpstr>
      <vt:lpstr>1. Introduction</vt:lpstr>
      <vt:lpstr>Presentación de PowerPoint</vt:lpstr>
      <vt:lpstr>Presentación de PowerPoint</vt:lpstr>
      <vt:lpstr>Presentación de PowerPoint</vt:lpstr>
      <vt:lpstr>2. Material and methods</vt:lpstr>
      <vt:lpstr>2. Material and methods</vt:lpstr>
      <vt:lpstr>3. Operating Models</vt:lpstr>
      <vt:lpstr>3. Operating Models</vt:lpstr>
      <vt:lpstr>4. Sampling process</vt:lpstr>
      <vt:lpstr>4. Sampling process</vt:lpstr>
      <vt:lpstr>3. Analysis of potencial stock status indicators</vt:lpstr>
      <vt:lpstr>3. Analysis of potencial stock status indicators</vt:lpstr>
      <vt:lpstr>3. Analysis of potencial stock status indicators</vt:lpstr>
      <vt:lpstr>3. Analysis of potencial stock status indicators</vt:lpstr>
      <vt:lpstr>3. Analysis of potencial stock status indicators</vt:lpstr>
      <vt:lpstr>4. First catch rule proposal </vt:lpstr>
      <vt:lpstr>4. First catch rule proposal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developing ad-hoc MSE for Sole in divisions 8.c and 9.a</dc:title>
  <cp:lastModifiedBy>Marta Cousido Rocha</cp:lastModifiedBy>
  <cp:revision>90</cp:revision>
  <dcterms:modified xsi:type="dcterms:W3CDTF">2024-04-28T07:53:50Z</dcterms:modified>
</cp:coreProperties>
</file>