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1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4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7C21-2F77-4497-A916-53C5E51F3DB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18B1FB-15DB-44E8-AC90-270767C8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6806-A56D-8E61-E65F-2512BA1A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425" y="2080621"/>
            <a:ext cx="9745857" cy="2262781"/>
          </a:xfrm>
        </p:spPr>
        <p:txBody>
          <a:bodyPr>
            <a:normAutofit fontScale="90000"/>
          </a:bodyPr>
          <a:lstStyle/>
          <a:p>
            <a:r>
              <a:rPr lang="sr-Latn-RS" dirty="0"/>
              <a:t>Fizičko projektovanje MongoDB baze podataka i optimizacija 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12701-FB86-1B36-913F-E1BC91BFB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732" y="4814702"/>
            <a:ext cx="8915399" cy="1126283"/>
          </a:xfrm>
        </p:spPr>
        <p:txBody>
          <a:bodyPr>
            <a:normAutofit/>
          </a:bodyPr>
          <a:lstStyle/>
          <a:p>
            <a:r>
              <a:rPr lang="sr-Latn-RS" sz="2400" dirty="0"/>
              <a:t>Marta Đorđević 1490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11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>
                <a:latin typeface="+mn-lt"/>
              </a:rPr>
              <a:t>Modeli podataka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529F-3EF0-59DE-6FED-FB77B87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14" y="793103"/>
            <a:ext cx="9913808" cy="5542382"/>
          </a:xfrm>
        </p:spPr>
        <p:txBody>
          <a:bodyPr>
            <a:normAutofit/>
          </a:bodyPr>
          <a:lstStyle/>
          <a:p>
            <a:r>
              <a:rPr lang="sr-Latn-RS" dirty="0">
                <a:ea typeface="Calibri" panose="020F0502020204030204" pitchFamily="34" charset="0"/>
              </a:rPr>
              <a:t>Embedded model -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podrazumeva da se svi podaci koji su povezani nalaze u istom dokumentu</a:t>
            </a:r>
            <a:endParaRPr lang="sr-Latn-RS" dirty="0"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sr-Latn-RS" dirty="0">
              <a:ea typeface="Calibri" panose="020F0502020204030204" pitchFamily="34" charset="0"/>
            </a:endParaRPr>
          </a:p>
          <a:p>
            <a:r>
              <a:rPr lang="sr-Latn-RS" dirty="0">
                <a:ea typeface="Calibri" panose="020F0502020204030204" pitchFamily="34" charset="0"/>
              </a:rPr>
              <a:t>Normalizovani model -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podaci različitih entiteta nalaze u različitim kolekcijama</a:t>
            </a:r>
            <a:endParaRPr lang="sr-Latn-RS" dirty="0"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40258-46AB-25C3-FADF-4ABC212A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 bwMode="auto">
          <a:xfrm>
            <a:off x="4024629" y="1555061"/>
            <a:ext cx="4142740" cy="2341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4570D-7952-C103-B50C-81F28C7653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5"/>
          <a:stretch/>
        </p:blipFill>
        <p:spPr bwMode="auto">
          <a:xfrm>
            <a:off x="4024629" y="4401185"/>
            <a:ext cx="4038600" cy="2456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075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84D-12E7-D727-BFDD-92C00177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sr-Latn-RS" dirty="0"/>
              <a:t>Optimizacija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EB07-714A-A1E0-F8C3-061E249E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540189"/>
            <a:ext cx="8915400" cy="3777622"/>
          </a:xfrm>
        </p:spPr>
        <p:txBody>
          <a:bodyPr/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Da bi se podaci efikasno zapamtili u MongoDB, treba primeniti odgovarajuće tehnike optimizacije podataka koje će biti navedene u nastavku:</a:t>
            </a:r>
          </a:p>
          <a:p>
            <a:pPr lvl="1"/>
            <a:r>
              <a:rPr lang="sr-Latn-RS" dirty="0"/>
              <a:t>Indeksi</a:t>
            </a:r>
          </a:p>
          <a:p>
            <a:pPr lvl="1"/>
            <a:r>
              <a:rPr lang="sr-Latn-RS" dirty="0"/>
              <a:t>GridFS</a:t>
            </a:r>
          </a:p>
          <a:p>
            <a:pPr lvl="1"/>
            <a:r>
              <a:rPr lang="sr-Latn-RS" dirty="0"/>
              <a:t>Mehanizam replikacije</a:t>
            </a:r>
          </a:p>
          <a:p>
            <a:pPr lvl="1"/>
            <a:r>
              <a:rPr lang="sr-Latn-RS" dirty="0"/>
              <a:t>Sharding</a:t>
            </a:r>
          </a:p>
          <a:p>
            <a:pPr lvl="1"/>
            <a:r>
              <a:rPr lang="sr-Latn-RS" dirty="0"/>
              <a:t>Map/Reduce</a:t>
            </a:r>
          </a:p>
          <a:p>
            <a:pPr lvl="1"/>
            <a:r>
              <a:rPr lang="sr-Latn-RS" dirty="0"/>
              <a:t>Agregacija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0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5BC2-E7E5-930E-FD1E-A6E46AB7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sr-Latn-RS" dirty="0"/>
              <a:t>Indeksi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554A-CB32-6632-2F0A-C57FC1E3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261" y="1418253"/>
            <a:ext cx="10114351" cy="4492969"/>
          </a:xfrm>
        </p:spPr>
        <p:txBody>
          <a:bodyPr/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Indeks je struktura polja postoji u bazi podataka radi poboljšanja performansi upita.</a:t>
            </a: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U slučaju da se indeksi ne koriste, MongoDB mora skenirati sve dokumente kako bi proverio da li odgovaraju upitu.</a:t>
            </a: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Sa druge strane, ako indeksi postoje, ograničen je broj upita koje će MongoDB skenirati i ovim se performanse upita poboljšavaju.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0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F984-A6D4-EA0C-5B36-426982A0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61" y="334324"/>
            <a:ext cx="8911687" cy="1280890"/>
          </a:xfrm>
        </p:spPr>
        <p:txBody>
          <a:bodyPr/>
          <a:lstStyle/>
          <a:p>
            <a:r>
              <a:rPr lang="sr-Latn-RS" dirty="0">
                <a:latin typeface="+mn-lt"/>
              </a:rPr>
              <a:t>Indeksi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B115-72E1-0505-F6AA-42683CD3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647" y="1615214"/>
            <a:ext cx="9940990" cy="3777622"/>
          </a:xfrm>
        </p:spPr>
        <p:txBody>
          <a:bodyPr/>
          <a:lstStyle/>
          <a:p>
            <a:r>
              <a:rPr lang="sr-Latn-RS" b="1" dirty="0"/>
              <a:t>Podrazumevani _id indeks </a:t>
            </a:r>
            <a:r>
              <a:rPr lang="sr-Latn-RS" dirty="0"/>
              <a:t>-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MongoDB kreira jedinstveni indeks u polju _id prilikom kreiranja kolekcije i sprečava korisnike da ubace dva dokumenta sa istom vrednošću za polje _id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3B7D2-25D1-A2EA-F395-154D4501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441" y="2817486"/>
            <a:ext cx="5480054" cy="36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646C-D4A2-ADFF-1DF9-BEB65FEE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01" y="306333"/>
            <a:ext cx="8911687" cy="1280890"/>
          </a:xfrm>
        </p:spPr>
        <p:txBody>
          <a:bodyPr/>
          <a:lstStyle/>
          <a:p>
            <a:r>
              <a:rPr lang="sr-Latn-RS" dirty="0"/>
              <a:t>Indeksi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D116-E2B4-C11D-DA3C-6492E719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45" y="1408922"/>
            <a:ext cx="9227943" cy="5029199"/>
          </a:xfrm>
        </p:spPr>
        <p:txBody>
          <a:bodyPr>
            <a:normAutofit/>
          </a:bodyPr>
          <a:lstStyle/>
          <a:p>
            <a:r>
              <a:rPr lang="sr-Latn-RS" sz="1800" b="1" dirty="0">
                <a:effectLst/>
                <a:ea typeface="Calibri" panose="020F0502020204030204" pitchFamily="34" charset="0"/>
              </a:rPr>
              <a:t>Kompozitni indeksi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MongoDB podržava indekse definisane na više polja, odnosno složene indekse.</a:t>
            </a:r>
          </a:p>
          <a:p>
            <a:endParaRPr lang="sr-Latn-RS" sz="1800" b="1" dirty="0">
              <a:effectLst/>
              <a:ea typeface="Calibri" panose="020F0502020204030204" pitchFamily="34" charset="0"/>
            </a:endParaRPr>
          </a:p>
          <a:p>
            <a:endParaRPr lang="sr-Latn-RS" b="1" dirty="0">
              <a:ea typeface="Calibri" panose="020F0502020204030204" pitchFamily="34" charset="0"/>
            </a:endParaRPr>
          </a:p>
          <a:p>
            <a:endParaRPr lang="sr-Latn-RS" sz="1800" b="1" dirty="0">
              <a:effectLst/>
              <a:ea typeface="Calibri" panose="020F0502020204030204" pitchFamily="34" charset="0"/>
            </a:endParaRPr>
          </a:p>
          <a:p>
            <a:endParaRPr lang="sr-Latn-RS" b="1" dirty="0">
              <a:ea typeface="Calibri" panose="020F0502020204030204" pitchFamily="34" charset="0"/>
            </a:endParaRPr>
          </a:p>
          <a:p>
            <a:r>
              <a:rPr lang="sr-Latn-RS" sz="1800" b="1" dirty="0">
                <a:effectLst/>
                <a:ea typeface="Calibri" panose="020F0502020204030204" pitchFamily="34" charset="0"/>
              </a:rPr>
              <a:t>Indeks sa više ključeva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MongoDB koristi indekse sa više ključeva za indeksiranje sadržaja uskladištenog u nizovima</a:t>
            </a:r>
          </a:p>
          <a:p>
            <a:r>
              <a:rPr lang="sr-Latn-RS" sz="1800" b="1" dirty="0">
                <a:effectLst/>
                <a:ea typeface="Calibri" panose="020F0502020204030204" pitchFamily="34" charset="0"/>
              </a:rPr>
              <a:t>Heširani indeksi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MongoDB obezbeđuje heširani tip indeksa, koji indeksira heš vrednost polja</a:t>
            </a:r>
            <a:endParaRPr lang="sr-Latn-RS" dirty="0">
              <a:ea typeface="Calibri" panose="020F0502020204030204" pitchFamily="34" charset="0"/>
            </a:endParaRPr>
          </a:p>
          <a:p>
            <a:r>
              <a:rPr lang="sr-Latn-RS" sz="1800" b="1" dirty="0">
                <a:effectLst/>
                <a:ea typeface="Calibri" panose="020F0502020204030204" pitchFamily="34" charset="0"/>
              </a:rPr>
              <a:t>Sparse indeksi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dozvoljavaju indeksiranje samo onih dokumenata koji imaju indeksirano polje 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3F7D0-83E3-6C08-8CC8-72BC9E95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60" y="2386296"/>
            <a:ext cx="7393007" cy="9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646C-D4A2-ADFF-1DF9-BEB65FEE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01" y="306333"/>
            <a:ext cx="8911687" cy="1280890"/>
          </a:xfrm>
        </p:spPr>
        <p:txBody>
          <a:bodyPr/>
          <a:lstStyle/>
          <a:p>
            <a:r>
              <a:rPr lang="sr-Latn-RS" dirty="0"/>
              <a:t>GridFS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D116-E2B4-C11D-DA3C-6492E719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45" y="1017038"/>
            <a:ext cx="9227943" cy="5421084"/>
          </a:xfrm>
        </p:spPr>
        <p:txBody>
          <a:bodyPr>
            <a:normAutofit/>
          </a:bodyPr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Maksimalna veličina dokumenta koji MongoDB može da podrži je 16MB.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 GridFS je specifikacija za čuvanje i preuzimanje datoteka koje premašuju ovo ograničenje veličine dokuemnta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On deli datoteke na delove i svaki deo čuva kao poseban dokument, a svaki deo je maksimalne veličine 255KB, osim poslednjeg koji je veličine koliko je potrebno</a:t>
            </a:r>
            <a:endParaRPr lang="sr-Latn-RS" dirty="0">
              <a:ea typeface="Calibri" panose="020F0502020204030204" pitchFamily="34" charset="0"/>
            </a:endParaRP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Podrazumevano koristi dve kolekcije </a:t>
            </a:r>
            <a:r>
              <a:rPr lang="sr-Latn-RS" sz="1800" i="1" dirty="0">
                <a:effectLst/>
                <a:ea typeface="Calibri" panose="020F0502020204030204" pitchFamily="34" charset="0"/>
              </a:rPr>
              <a:t>fs.files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koja skladišti metapodatke datoteke i </a:t>
            </a:r>
            <a:r>
              <a:rPr lang="sr-Latn-RS" sz="1800" i="1" dirty="0">
                <a:effectLst/>
                <a:ea typeface="Calibri" panose="020F0502020204030204" pitchFamily="34" charset="0"/>
              </a:rPr>
              <a:t>fs.chunks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koja sadrži delove dokumenta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113209-3084-9A8C-382F-1AEE133EE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80" y="3669664"/>
            <a:ext cx="4526547" cy="3057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7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646C-D4A2-ADFF-1DF9-BEB65FEE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01" y="306333"/>
            <a:ext cx="8911687" cy="1280890"/>
          </a:xfrm>
        </p:spPr>
        <p:txBody>
          <a:bodyPr/>
          <a:lstStyle/>
          <a:p>
            <a:r>
              <a:rPr lang="sr-Latn-RS" dirty="0"/>
              <a:t>GridFS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D116-E2B4-C11D-DA3C-6492E719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43" y="1017038"/>
            <a:ext cx="9227943" cy="5421084"/>
          </a:xfrm>
        </p:spPr>
        <p:txBody>
          <a:bodyPr>
            <a:normAutofit/>
          </a:bodyPr>
          <a:lstStyle/>
          <a:p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Kolekcija chunks minimalno mora da poseduje sledeća polja:</a:t>
            </a:r>
          </a:p>
          <a:p>
            <a:endParaRPr lang="sr-Latn-R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Kolekcija files treba da poseduje sleća polja,od kojih su prvi 5 obavezna polja, a ostala su proizvoljna:</a:t>
            </a:r>
          </a:p>
          <a:p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75EB4A-B02F-98F4-C5B9-C4CDC09D5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86" y="1490870"/>
            <a:ext cx="3289440" cy="193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BBDC127-6362-F04C-BB61-9DC241820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94" y="3902832"/>
            <a:ext cx="3289440" cy="2771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44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646C-D4A2-ADFF-1DF9-BEB65FEE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01" y="306333"/>
            <a:ext cx="8911687" cy="1280890"/>
          </a:xfrm>
        </p:spPr>
        <p:txBody>
          <a:bodyPr/>
          <a:lstStyle/>
          <a:p>
            <a:r>
              <a:rPr lang="sr-Latn-RS" dirty="0"/>
              <a:t>GridFS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D116-E2B4-C11D-DA3C-6492E719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43" y="1017038"/>
            <a:ext cx="9227943" cy="5421084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GridFS treba koristiti u sledećim slučajevima: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Kada postojeći sistem datoteka ima ograničenje na broj datoteka koje se mogu uskladištiti u datom direktorijumu.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Kada se mora pristupiti samo delu sačuvanih informacila bez pregleda celog dokumenta.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Kada se distribuiraju datoteke i njihovi metapodaci preko geografski distribuiranih replika.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1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1226-9AE1-B71E-2EBC-23999CC9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81" y="429208"/>
            <a:ext cx="9834432" cy="718457"/>
          </a:xfrm>
        </p:spPr>
        <p:txBody>
          <a:bodyPr/>
          <a:lstStyle/>
          <a:p>
            <a:r>
              <a:rPr lang="sr-Latn-RS" dirty="0">
                <a:latin typeface="+mn-lt"/>
              </a:rPr>
              <a:t>Mehanizam replikacije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1330-2AFB-7B72-A6FA-0A6820EC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0" y="1147665"/>
            <a:ext cx="9834432" cy="4763557"/>
          </a:xfrm>
        </p:spPr>
        <p:txBody>
          <a:bodyPr/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MongoDB mehanizam replikacije omogućava sinhronizaciju podataka između većeg broja MongoDB instanci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Jedna instanca je primarna, a sve ostale su sekundarne.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Svi klijenti upisuju podatke u primarnu instancu, a podaci se nakon toga asinhrono sinhronizuju sa sekundarnim instancama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Replikacija obezbeđuje redundantnost i povećava dostupnost podataka kod čitanja.</a:t>
            </a:r>
            <a:endParaRPr lang="en-US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180EC804-8DF8-97EE-0A72-95F3F093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5239" y="3196855"/>
            <a:ext cx="4388149" cy="35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1226-9AE1-B71E-2EBC-23999CC9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81" y="429208"/>
            <a:ext cx="9834432" cy="718457"/>
          </a:xfrm>
        </p:spPr>
        <p:txBody>
          <a:bodyPr/>
          <a:lstStyle/>
          <a:p>
            <a:r>
              <a:rPr lang="sr-Latn-RS" dirty="0">
                <a:latin typeface="+mn-lt"/>
              </a:rPr>
              <a:t>Mehanizam replikacije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1330-2AFB-7B72-A6FA-0A6820EC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1" y="1427583"/>
            <a:ext cx="9834432" cy="4763557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Razlozi zbog kojih je dobro koršćenje mehanizma replikacije: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Visoka dostupnost podataka 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Automatski oporavak od kvara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ea typeface="Calibri" panose="020F0502020204030204" pitchFamily="34" charset="0"/>
              </a:rPr>
              <a:t>Bolja zaštita od gubitka podataka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8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8985-42CB-F9F5-620E-23BAEE3B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107232"/>
            <a:ext cx="8915400" cy="3777622"/>
          </a:xfrm>
        </p:spPr>
        <p:txBody>
          <a:bodyPr/>
          <a:lstStyle/>
          <a:p>
            <a:r>
              <a:rPr lang="sr-Latn-RS" dirty="0"/>
              <a:t>NoSQL</a:t>
            </a:r>
          </a:p>
          <a:p>
            <a:r>
              <a:rPr lang="sr-Latn-RS" dirty="0"/>
              <a:t>MongoDB</a:t>
            </a:r>
          </a:p>
          <a:p>
            <a:pPr lvl="1"/>
            <a:r>
              <a:rPr lang="sr-Latn-RS" dirty="0"/>
              <a:t>Struktura MongoDB-a</a:t>
            </a:r>
          </a:p>
          <a:p>
            <a:pPr lvl="1"/>
            <a:r>
              <a:rPr lang="sr-Latn-RS" dirty="0"/>
              <a:t>Optimizacija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1226-9AE1-B71E-2EBC-23999CC9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81" y="429208"/>
            <a:ext cx="9834432" cy="718457"/>
          </a:xfrm>
        </p:spPr>
        <p:txBody>
          <a:bodyPr/>
          <a:lstStyle/>
          <a:p>
            <a:r>
              <a:rPr lang="sr-Latn-RS" dirty="0">
                <a:latin typeface="+mn-lt"/>
              </a:rPr>
              <a:t>Sharding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1330-2AFB-7B72-A6FA-0A6820EC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1" y="1427583"/>
            <a:ext cx="9834432" cy="4763557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sr-Latn-RS" sz="1800" dirty="0">
                <a:effectLst/>
                <a:ea typeface="Calibri" panose="020F0502020204030204" pitchFamily="34" charset="0"/>
              </a:rPr>
              <a:t>Sharding mehanizam omogućava particionisanje kolekcije dokumenata i njihovu distribuciju na veći broj instanci (shards).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sr-Latn-RS" sz="1800" dirty="0">
                <a:effectLst/>
                <a:ea typeface="Calibri" panose="020F0502020204030204" pitchFamily="34" charset="0"/>
              </a:rPr>
              <a:t>Njegov zadatak je da poveća kapacitet sistema.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Shard arhitektura: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Shard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 MongoDB servera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ea typeface="Calibri" panose="020F0502020204030204" pitchFamily="34" charset="0"/>
              </a:rPr>
              <a:t>Veći broj mongos instanci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2">
            <a:extLst>
              <a:ext uri="{FF2B5EF4-FFF2-40B4-BE49-F238E27FC236}">
                <a16:creationId xmlns:a16="http://schemas.microsoft.com/office/drawing/2014/main" id="{855879B1-30EC-CBD3-05CC-96998B0A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471" y="2948474"/>
            <a:ext cx="6124582" cy="32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3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2BBB-125C-CFE2-5AAC-1E02C2D2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892371"/>
          </a:xfrm>
        </p:spPr>
        <p:txBody>
          <a:bodyPr/>
          <a:lstStyle/>
          <a:p>
            <a:r>
              <a:rPr lang="sr-Latn-RS" dirty="0">
                <a:latin typeface="+mn-lt"/>
              </a:rPr>
              <a:t>Map/Reduce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15F8-6F66-C892-8640-756D1629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063690"/>
            <a:ext cx="8915400" cy="4595606"/>
          </a:xfrm>
        </p:spPr>
        <p:txBody>
          <a:bodyPr/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Map/Reduce je programski model za obradu velike količine podataka.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 Glavna ideja je distribucija obrade na veći broj čvorova. 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Pruža paralelnu obradu velike količine podataka koji se nalaze u bazi podataka ili file sistemu i obrada se vrši na distribuiranim čvorovima.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 Odvija se u dva koraka: map i reduce.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4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2BBB-125C-CFE2-5AAC-1E02C2D2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892371"/>
          </a:xfrm>
        </p:spPr>
        <p:txBody>
          <a:bodyPr/>
          <a:lstStyle/>
          <a:p>
            <a:r>
              <a:rPr lang="sr-Latn-RS" dirty="0">
                <a:latin typeface="+mn-lt"/>
              </a:rPr>
              <a:t>Map/Reduce</a:t>
            </a:r>
            <a:endParaRPr lang="en-US" dirty="0">
              <a:latin typeface="+mn-lt"/>
            </a:endParaRP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29C59545-B5C3-C4F1-16FF-3F9BCB6BC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3350" y="1136175"/>
            <a:ext cx="6305297" cy="54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CF86-CAE3-01BD-A586-709F83A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93" y="390844"/>
            <a:ext cx="8911687" cy="1280890"/>
          </a:xfrm>
        </p:spPr>
        <p:txBody>
          <a:bodyPr/>
          <a:lstStyle/>
          <a:p>
            <a:r>
              <a:rPr lang="sr-Latn-RS" dirty="0"/>
              <a:t>Agregacija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4B5-CBAE-9F0A-EB5F-CE8DEDB9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250302"/>
            <a:ext cx="9553530" cy="4408993"/>
          </a:xfrm>
        </p:spPr>
        <p:txBody>
          <a:bodyPr>
            <a:normAutofit/>
          </a:bodyPr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Proces koji se koristi za dobijanje rezultata na osnovu različitih operacija koje se primenjuju nad podacima.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Podržani operatori: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$project – određuje koja polja iz dokumenta će biti uključena u rezultat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$match – filtriranje dokuementa na osnovu zadatog uslova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$skip – preskače određeni broj dokumenata na početku kolekcije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$group – grupianje dokumenata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$sort – sortiranje dokumenata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$limit – definiše broj dokumenata koji će se obraditi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$unwid – transformisanje niza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633C4-9480-EF3C-3564-0CEA7C0E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46" y="4920619"/>
            <a:ext cx="5459179" cy="19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437-EB02-D754-DF7B-96BECCB1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833" y="457200"/>
            <a:ext cx="9787779" cy="1447800"/>
          </a:xfrm>
        </p:spPr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52B0-8F1B-8D1D-47F9-59DA6DE8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833" y="1343608"/>
            <a:ext cx="8915400" cy="4530291"/>
          </a:xfrm>
        </p:spPr>
        <p:txBody>
          <a:bodyPr/>
          <a:lstStyle/>
          <a:p>
            <a:r>
              <a:rPr lang="sr-Latn-RS" dirty="0">
                <a:ea typeface="Calibri" panose="020F0502020204030204" pitchFamily="34" charset="0"/>
              </a:rPr>
              <a:t>F</a:t>
            </a:r>
            <a:r>
              <a:rPr lang="sr-Latn-RS" sz="1800" dirty="0">
                <a:effectLst/>
                <a:ea typeface="Calibri" panose="020F0502020204030204" pitchFamily="34" charset="0"/>
              </a:rPr>
              <a:t>izičko projektovanje MongoDB baze podataka ključno za postizanje optimalnih performansi i skalabilnosti. 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Pored fizičkog projektovanja, podjednako bitnu ulogu ima i optimizacija podataka</a:t>
            </a:r>
          </a:p>
          <a:p>
            <a:r>
              <a:rPr lang="sr-Latn-RS" dirty="0">
                <a:ea typeface="Calibri" panose="020F0502020204030204" pitchFamily="34" charset="0"/>
              </a:rPr>
              <a:t>T</a:t>
            </a:r>
            <a:r>
              <a:rPr lang="sr-Latn-RS" sz="1800" dirty="0">
                <a:effectLst/>
                <a:ea typeface="Calibri" panose="020F0502020204030204" pitchFamily="34" charset="0"/>
              </a:rPr>
              <a:t>reba pažljivo obratiti pažnju na sve faktore, kao što su veličina dokumenata, količina podataka koji se čitaju i upisuju</a:t>
            </a:r>
          </a:p>
          <a:p>
            <a:r>
              <a:rPr lang="sr-Latn-R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Fizičko projektovanje MongoDB baze podataka i optimizacija podataka ključni su faktori za postizanje optimalnih perfomansi i povećanje efikasnosti.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3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0D79-043C-710D-7747-0A7C39A8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028" y="2695506"/>
            <a:ext cx="8911687" cy="1280890"/>
          </a:xfrm>
        </p:spPr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0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8985-42CB-F9F5-620E-23BAEE3B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107232"/>
            <a:ext cx="8915400" cy="5750768"/>
          </a:xfrm>
        </p:spPr>
        <p:txBody>
          <a:bodyPr>
            <a:normAutofit/>
          </a:bodyPr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NoSQL (Not Only SQL) baze podataka su tip sistema za upravljanje bazom podataka koji ne koristi tradicionalni SQL (Structured Query Language) za skladištenje i preuzimanje podataka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Dizajnirane su tako da rukuju velikim količinama nestruktuiranih ili polustruktuiranih podataka, kojima je teško upravljati tradicionalnim relacionim bazama podataka</a:t>
            </a:r>
            <a:endParaRPr lang="sr-Latn-RS" dirty="0">
              <a:ea typeface="Calibri" panose="020F0502020204030204" pitchFamily="34" charset="0"/>
            </a:endParaRPr>
          </a:p>
          <a:p>
            <a:r>
              <a:rPr lang="sr-Latn-RS" dirty="0"/>
              <a:t>Prednosti:</a:t>
            </a:r>
          </a:p>
          <a:p>
            <a:pPr lvl="1"/>
            <a:r>
              <a:rPr lang="sr-Latn-RS" dirty="0"/>
              <a:t>Fleksibilnost</a:t>
            </a:r>
          </a:p>
          <a:p>
            <a:pPr lvl="1"/>
            <a:r>
              <a:rPr lang="sr-Latn-RS" sz="1800" dirty="0">
                <a:effectLst/>
                <a:ea typeface="Calibri" panose="020F0502020204030204" pitchFamily="34" charset="0"/>
              </a:rPr>
              <a:t>Skalabilnost </a:t>
            </a:r>
          </a:p>
          <a:p>
            <a:pPr lvl="1"/>
            <a:r>
              <a:rPr lang="sr-Latn-RS" sz="1800" dirty="0">
                <a:effectLst/>
                <a:ea typeface="Calibri" panose="020F0502020204030204" pitchFamily="34" charset="0"/>
              </a:rPr>
              <a:t>Isplativost </a:t>
            </a:r>
            <a:endParaRPr lang="sr-Latn-RS" sz="1800" dirty="0">
              <a:ea typeface="Calibri" panose="020F0502020204030204" pitchFamily="34" charset="0"/>
            </a:endParaRPr>
          </a:p>
          <a:p>
            <a:pPr lvl="1"/>
            <a:r>
              <a:rPr lang="sr-Latn-RS" sz="1800" dirty="0">
                <a:effectLst/>
                <a:ea typeface="Calibri" panose="020F0502020204030204" pitchFamily="34" charset="0"/>
              </a:rPr>
              <a:t>Performanse </a:t>
            </a:r>
          </a:p>
          <a:p>
            <a:pPr lvl="1"/>
            <a:r>
              <a:rPr lang="sr-Latn-RS" sz="1800" dirty="0">
                <a:effectLst/>
                <a:ea typeface="Calibri" panose="020F0502020204030204" pitchFamily="34" charset="0"/>
              </a:rPr>
              <a:t>Pojednostavljuju razvoj aplikacija</a:t>
            </a:r>
          </a:p>
          <a:p>
            <a:pPr lvl="1"/>
            <a:r>
              <a:rPr lang="sr-Latn-RS" sz="1800" dirty="0">
                <a:effectLst/>
                <a:ea typeface="Calibri" panose="020F0502020204030204" pitchFamily="34" charset="0"/>
              </a:rPr>
              <a:t>Visoka dostupnost</a:t>
            </a:r>
            <a:endParaRPr lang="sr-Latn-RS" sz="1800" dirty="0">
              <a:ea typeface="Calibri" panose="020F0502020204030204" pitchFamily="34" charset="0"/>
            </a:endParaRPr>
          </a:p>
          <a:p>
            <a:pPr lvl="1"/>
            <a:r>
              <a:rPr lang="sr-Latn-RS" sz="1800" dirty="0">
                <a:effectLst/>
                <a:ea typeface="Calibri" panose="020F0502020204030204" pitchFamily="34" charset="0"/>
              </a:rPr>
              <a:t>Brzina 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441F1F-6096-5355-E634-64B4B5BED599}"/>
              </a:ext>
            </a:extLst>
          </p:cNvPr>
          <p:cNvSpPr txBox="1">
            <a:spLocks/>
          </p:cNvSpPr>
          <p:nvPr/>
        </p:nvSpPr>
        <p:spPr>
          <a:xfrm>
            <a:off x="6095999" y="3029338"/>
            <a:ext cx="5376464" cy="251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Nedostaci:</a:t>
            </a:r>
          </a:p>
          <a:p>
            <a:pPr lvl="1"/>
            <a:r>
              <a:rPr lang="sr-Latn-RS" sz="1800">
                <a:ea typeface="Calibri" panose="020F0502020204030204" pitchFamily="34" charset="0"/>
              </a:rPr>
              <a:t>Nedostatak standardizacije </a:t>
            </a:r>
            <a:endParaRPr lang="sr-Latn-RS"/>
          </a:p>
          <a:p>
            <a:pPr lvl="1"/>
            <a:r>
              <a:rPr lang="sr-Latn-RS" sz="1800">
                <a:ea typeface="Calibri" panose="020F0502020204030204" pitchFamily="34" charset="0"/>
              </a:rPr>
              <a:t>Nedostatak podrške za složene upite</a:t>
            </a:r>
          </a:p>
          <a:p>
            <a:pPr lvl="1"/>
            <a:r>
              <a:rPr lang="sr-Latn-RS" sz="1800">
                <a:ea typeface="Calibri" panose="020F0502020204030204" pitchFamily="34" charset="0"/>
              </a:rPr>
              <a:t>Ne postoje sveobuhvatni industrijski standardi kao kod relacionih baza podataka 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/>
              <a:t>Tipovi NoSQL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A99F3-DC14-8B8D-8156-C0132A1A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1" y="1946244"/>
            <a:ext cx="4755019" cy="39896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52817-284E-E7CD-7F7F-2BE9B1E53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50" y="2177996"/>
            <a:ext cx="5368406" cy="31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7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/>
              <a:t>Razlike između SQL-a i NoSQL-a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FCD931-3977-6ACD-D8A4-D8B8E689F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29348"/>
              </p:ext>
            </p:extLst>
          </p:nvPr>
        </p:nvGraphicFramePr>
        <p:xfrm>
          <a:off x="1802508" y="1074066"/>
          <a:ext cx="9208940" cy="5607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8988">
                  <a:extLst>
                    <a:ext uri="{9D8B030D-6E8A-4147-A177-3AD203B41FA5}">
                      <a16:colId xmlns:a16="http://schemas.microsoft.com/office/drawing/2014/main" val="4064908108"/>
                    </a:ext>
                  </a:extLst>
                </a:gridCol>
                <a:gridCol w="3069976">
                  <a:extLst>
                    <a:ext uri="{9D8B030D-6E8A-4147-A177-3AD203B41FA5}">
                      <a16:colId xmlns:a16="http://schemas.microsoft.com/office/drawing/2014/main" val="2716295701"/>
                    </a:ext>
                  </a:extLst>
                </a:gridCol>
                <a:gridCol w="3069976">
                  <a:extLst>
                    <a:ext uri="{9D8B030D-6E8A-4147-A177-3AD203B41FA5}">
                      <a16:colId xmlns:a16="http://schemas.microsoft.com/office/drawing/2014/main" val="1504762916"/>
                    </a:ext>
                  </a:extLst>
                </a:gridCol>
              </a:tblGrid>
              <a:tr h="614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 dirty="0">
                          <a:effectLst/>
                        </a:rPr>
                        <a:t>NoSQL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 dirty="0">
                          <a:effectLst/>
                        </a:rPr>
                        <a:t>SQL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339944"/>
                  </a:ext>
                </a:extLst>
              </a:tr>
              <a:tr h="936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574675" algn="l"/>
                        </a:tabLst>
                      </a:pPr>
                      <a:r>
                        <a:rPr lang="sr-Latn-RS" sz="1200" kern="0" dirty="0">
                          <a:effectLst/>
                        </a:rPr>
                        <a:t>Model podataka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Različit, u zavisnoti od tipa NoSQL baze podataka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Tabele sa fiksiranim vrstama i kolonama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714000"/>
                  </a:ext>
                </a:extLst>
              </a:tr>
              <a:tr h="637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Šema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Fleksibilna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Nije fleksibilna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193855"/>
                  </a:ext>
                </a:extLst>
              </a:tr>
              <a:tr h="614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Integritet podataka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BASE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ACID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901828"/>
                  </a:ext>
                </a:extLst>
              </a:tr>
              <a:tr h="614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Skalabilnost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Horizontalno skaliranje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Vertikalno skaliranje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937717"/>
                  </a:ext>
                </a:extLst>
              </a:tr>
              <a:tr h="614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API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SQL nije obavezan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SQL obavezan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013045"/>
                  </a:ext>
                </a:extLst>
              </a:tr>
              <a:tr h="637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Transakcije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Podržava jednostavne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Podržava kompleksne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601847"/>
                  </a:ext>
                </a:extLst>
              </a:tr>
              <a:tr h="936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Promene u bazi podataka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>
                          <a:effectLst/>
                        </a:rPr>
                        <a:t>Omogućava lake i česte promene u bazi podataka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1200" kern="0" dirty="0">
                          <a:effectLst/>
                        </a:rPr>
                        <a:t>Teško izvršava promene kada je baza definisana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6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5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/>
              <a:t>MongoDB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529F-3EF0-59DE-6FED-FB77B87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14" y="1153885"/>
            <a:ext cx="9913808" cy="5181599"/>
          </a:xfrm>
        </p:spPr>
        <p:txBody>
          <a:bodyPr/>
          <a:lstStyle/>
          <a:p>
            <a:r>
              <a:rPr lang="sr-Latn-RS" sz="1800" dirty="0">
                <a:effectLst/>
                <a:ea typeface="Calibri" panose="020F0502020204030204" pitchFamily="34" charset="0"/>
              </a:rPr>
              <a:t>MongoDB je document-oriented NoSQL baza podataka koja se koristi za skladištenje i manipulaciju podacima velikog obima.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Za razliku od tradicionlanih relacionih baza podataka kod kojih se koriste tabele, MongoDB koristi kolekcije i dokumente i podaci se čuvaju u JSON (JavaScript Obejct Notation) formatu. 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Dokumenti se sastoje od parova ključ/vrednost. Kolekcije sadrže grupe dokumenata i slične su tabelama relacionih baza podataka.</a:t>
            </a:r>
          </a:p>
          <a:p>
            <a:r>
              <a:rPr lang="sr-Latn-RS" sz="1800" dirty="0">
                <a:effectLst/>
                <a:ea typeface="Calibri" panose="020F0502020204030204" pitchFamily="34" charset="0"/>
              </a:rPr>
              <a:t>Svaki dokument može biti drugačiji, veličina i sadržaj polja mogu se razlikovati jedan od drugog.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F8AD1-F276-CCFE-71E9-E9E3D54BE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92" y="4073186"/>
            <a:ext cx="4268385" cy="26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/>
              <a:t>Struktura MongoDB-a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529F-3EF0-59DE-6FED-FB77B87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14" y="1153885"/>
            <a:ext cx="9913808" cy="5181599"/>
          </a:xfrm>
        </p:spPr>
        <p:txBody>
          <a:bodyPr>
            <a:normAutofit/>
          </a:bodyPr>
          <a:lstStyle/>
          <a:p>
            <a:r>
              <a:rPr lang="sr-Latn-RS" sz="1800" b="1" dirty="0">
                <a:effectLst/>
                <a:ea typeface="Calibri" panose="020F0502020204030204" pitchFamily="34" charset="0"/>
              </a:rPr>
              <a:t>Baza podataka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može se nazvati fizičkim kontejnerom za podatke. Svaka baza podataka dobija svoj skup datoteka u sistemu datoteka</a:t>
            </a: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sz="1800" b="1" dirty="0">
              <a:effectLst/>
              <a:ea typeface="Calibri" panose="020F0502020204030204" pitchFamily="34" charset="0"/>
            </a:endParaRPr>
          </a:p>
          <a:p>
            <a:endParaRPr lang="sr-Latn-RS" b="1" dirty="0">
              <a:ea typeface="Calibri" panose="020F0502020204030204" pitchFamily="34" charset="0"/>
            </a:endParaRPr>
          </a:p>
          <a:p>
            <a:endParaRPr lang="sr-Latn-RS" sz="1800" b="1" dirty="0">
              <a:effectLst/>
              <a:ea typeface="Calibri" panose="020F0502020204030204" pitchFamily="34" charset="0"/>
            </a:endParaRPr>
          </a:p>
          <a:p>
            <a:r>
              <a:rPr lang="sr-Latn-RS" sz="1800" b="1" dirty="0">
                <a:effectLst/>
                <a:ea typeface="Calibri" panose="020F0502020204030204" pitchFamily="34" charset="0"/>
              </a:rPr>
              <a:t>Kolekcija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ekvivalentno tabelama u bilo kom RDMS-u. Predstavlja skup dokumenata koji su grupisnai na osnovu nekih kriterijuma</a:t>
            </a: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sz="1800" b="1" dirty="0">
              <a:effectLst/>
              <a:ea typeface="Calibri" panose="020F0502020204030204" pitchFamily="34" charset="0"/>
            </a:endParaRPr>
          </a:p>
          <a:p>
            <a:endParaRPr lang="sr-Latn-RS" b="1" dirty="0"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F95E5-A837-8F2A-D7B0-DDA4093A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08" y="1825175"/>
            <a:ext cx="6058951" cy="1556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05E9A-1416-89DB-8D60-E4856D5E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4" y="4131779"/>
            <a:ext cx="3829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/>
              <a:t>Struktura MongoDB-a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529F-3EF0-59DE-6FED-FB77B87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14" y="1153885"/>
            <a:ext cx="9913808" cy="5181599"/>
          </a:xfrm>
        </p:spPr>
        <p:txBody>
          <a:bodyPr>
            <a:normAutofit/>
          </a:bodyPr>
          <a:lstStyle/>
          <a:p>
            <a:r>
              <a:rPr lang="sr-Latn-RS" sz="1800" b="1" dirty="0">
                <a:effectLst/>
                <a:ea typeface="Calibri" panose="020F0502020204030204" pitchFamily="34" charset="0"/>
              </a:rPr>
              <a:t>Dokument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predstavlja skup parova kjuč/vrednost. Dokumenti sadrže podatke koje želimo da sačuvamo u bazi podataka i oni su osnovna jedinica podataka u MongoDB-u</a:t>
            </a: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r>
              <a:rPr lang="sr-Latn-RS" sz="1800" b="1" dirty="0">
                <a:effectLst/>
                <a:ea typeface="Calibri" panose="020F0502020204030204" pitchFamily="34" charset="0"/>
              </a:rPr>
              <a:t>_id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– predstavlja jedinstvenu vrednost u dokumentu i obavezno je</a:t>
            </a: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FA5AB-D875-FA7B-984F-CB6B2EB5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38" y="3246538"/>
            <a:ext cx="7695321" cy="22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C10-804F-37BF-17FA-A01924D8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240"/>
            <a:ext cx="8911687" cy="1280890"/>
          </a:xfrm>
        </p:spPr>
        <p:txBody>
          <a:bodyPr/>
          <a:lstStyle/>
          <a:p>
            <a:r>
              <a:rPr lang="sr-Latn-RS" dirty="0">
                <a:latin typeface="+mn-lt"/>
              </a:rPr>
              <a:t>Struktura MongoDB-a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529F-3EF0-59DE-6FED-FB77B87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14" y="1153885"/>
            <a:ext cx="9913808" cy="5181599"/>
          </a:xfrm>
        </p:spPr>
        <p:txBody>
          <a:bodyPr>
            <a:normAutofit/>
          </a:bodyPr>
          <a:lstStyle/>
          <a:p>
            <a:r>
              <a:rPr lang="sr-Latn-RS" sz="1800" i="1" dirty="0">
                <a:effectLst/>
                <a:ea typeface="Calibri" panose="020F0502020204030204" pitchFamily="34" charset="0"/>
              </a:rPr>
              <a:t>find()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metoda se koristi za selektovanje dokumenata u kolekciji i vraćanje pokazivača na izabrane dokumente, jedan po jedan.</a:t>
            </a: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dirty="0"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sr-Latn-RS" sz="1800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C6748-E1B3-10E4-9A89-B4D15AE0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14" y="2159983"/>
            <a:ext cx="5357620" cy="3820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FCC28-8AC5-05BF-B558-CFE40A16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281" y="3195592"/>
            <a:ext cx="4161960" cy="17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64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1048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Symbol</vt:lpstr>
      <vt:lpstr>Wingdings 3</vt:lpstr>
      <vt:lpstr>Wisp</vt:lpstr>
      <vt:lpstr>Fizičko projektovanje MongoDB baze podataka i optimizacija podataka</vt:lpstr>
      <vt:lpstr>Sadržaj</vt:lpstr>
      <vt:lpstr>NoSQL</vt:lpstr>
      <vt:lpstr>Tipovi NoSQL</vt:lpstr>
      <vt:lpstr>Razlike između SQL-a i NoSQL-a</vt:lpstr>
      <vt:lpstr>MongoDB</vt:lpstr>
      <vt:lpstr>Struktura MongoDB-a</vt:lpstr>
      <vt:lpstr>Struktura MongoDB-a</vt:lpstr>
      <vt:lpstr>Struktura MongoDB-a</vt:lpstr>
      <vt:lpstr>Modeli podataka</vt:lpstr>
      <vt:lpstr>Optimizacija podataka</vt:lpstr>
      <vt:lpstr>Indeksi</vt:lpstr>
      <vt:lpstr>Indeksi</vt:lpstr>
      <vt:lpstr>Indeksi</vt:lpstr>
      <vt:lpstr>GridFS</vt:lpstr>
      <vt:lpstr>GridFS</vt:lpstr>
      <vt:lpstr>GridFS</vt:lpstr>
      <vt:lpstr>Mehanizam replikacije</vt:lpstr>
      <vt:lpstr>Mehanizam replikacije</vt:lpstr>
      <vt:lpstr>Sharding</vt:lpstr>
      <vt:lpstr>Map/Reduce</vt:lpstr>
      <vt:lpstr>Map/Reduce</vt:lpstr>
      <vt:lpstr>Agregacija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Fizičko projektovanje MongoDB baze podataka i optimizacija podataka</dc:title>
  <dc:creator>Marta DJordjevic</dc:creator>
  <cp:lastModifiedBy>Marta DJordjevic</cp:lastModifiedBy>
  <cp:revision>3</cp:revision>
  <dcterms:created xsi:type="dcterms:W3CDTF">2023-04-19T01:06:50Z</dcterms:created>
  <dcterms:modified xsi:type="dcterms:W3CDTF">2023-04-19T02:00:41Z</dcterms:modified>
</cp:coreProperties>
</file>