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9" r:id="rId4"/>
    <p:sldId id="260" r:id="rId5"/>
    <p:sldId id="261" r:id="rId6"/>
    <p:sldId id="265" r:id="rId7"/>
    <p:sldId id="268" r:id="rId8"/>
    <p:sldId id="272" r:id="rId9"/>
    <p:sldId id="279" r:id="rId10"/>
    <p:sldId id="269" r:id="rId11"/>
    <p:sldId id="280" r:id="rId12"/>
    <p:sldId id="281" r:id="rId13"/>
    <p:sldId id="282" r:id="rId14"/>
    <p:sldId id="283"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7CAC6A-B97E-4BA5-A8E0-70929FF928F0}" type="datetimeFigureOut">
              <a:rPr lang="en-US" smtClean="0"/>
              <a:t>27-Jun-23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DE59B44-8891-4344-9534-C8C4BE7889D0}" type="slidenum">
              <a:rPr lang="en-US" smtClean="0"/>
              <a:t>‹#›</a:t>
            </a:fld>
            <a:endParaRPr lang="en-US"/>
          </a:p>
        </p:txBody>
      </p:sp>
    </p:spTree>
    <p:extLst>
      <p:ext uri="{BB962C8B-B14F-4D97-AF65-F5344CB8AC3E}">
        <p14:creationId xmlns:p14="http://schemas.microsoft.com/office/powerpoint/2010/main" val="4207752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7CAC6A-B97E-4BA5-A8E0-70929FF928F0}" type="datetimeFigureOut">
              <a:rPr lang="en-US" smtClean="0"/>
              <a:t>27-Jun-23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E59B44-8891-4344-9534-C8C4BE7889D0}" type="slidenum">
              <a:rPr lang="en-US" smtClean="0"/>
              <a:t>‹#›</a:t>
            </a:fld>
            <a:endParaRPr lang="en-US"/>
          </a:p>
        </p:txBody>
      </p:sp>
    </p:spTree>
    <p:extLst>
      <p:ext uri="{BB962C8B-B14F-4D97-AF65-F5344CB8AC3E}">
        <p14:creationId xmlns:p14="http://schemas.microsoft.com/office/powerpoint/2010/main" val="2721092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7CAC6A-B97E-4BA5-A8E0-70929FF928F0}" type="datetimeFigureOut">
              <a:rPr lang="en-US" smtClean="0"/>
              <a:t>27-Jun-23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E59B44-8891-4344-9534-C8C4BE7889D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2154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7CAC6A-B97E-4BA5-A8E0-70929FF928F0}" type="datetimeFigureOut">
              <a:rPr lang="en-US" smtClean="0"/>
              <a:t>27-Jun-23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E59B44-8891-4344-9534-C8C4BE7889D0}" type="slidenum">
              <a:rPr lang="en-US" smtClean="0"/>
              <a:t>‹#›</a:t>
            </a:fld>
            <a:endParaRPr lang="en-US"/>
          </a:p>
        </p:txBody>
      </p:sp>
    </p:spTree>
    <p:extLst>
      <p:ext uri="{BB962C8B-B14F-4D97-AF65-F5344CB8AC3E}">
        <p14:creationId xmlns:p14="http://schemas.microsoft.com/office/powerpoint/2010/main" val="2578223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7CAC6A-B97E-4BA5-A8E0-70929FF928F0}" type="datetimeFigureOut">
              <a:rPr lang="en-US" smtClean="0"/>
              <a:t>27-Jun-23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E59B44-8891-4344-9534-C8C4BE7889D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8398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7CAC6A-B97E-4BA5-A8E0-70929FF928F0}" type="datetimeFigureOut">
              <a:rPr lang="en-US" smtClean="0"/>
              <a:t>27-Jun-23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E59B44-8891-4344-9534-C8C4BE7889D0}" type="slidenum">
              <a:rPr lang="en-US" smtClean="0"/>
              <a:t>‹#›</a:t>
            </a:fld>
            <a:endParaRPr lang="en-US"/>
          </a:p>
        </p:txBody>
      </p:sp>
    </p:spTree>
    <p:extLst>
      <p:ext uri="{BB962C8B-B14F-4D97-AF65-F5344CB8AC3E}">
        <p14:creationId xmlns:p14="http://schemas.microsoft.com/office/powerpoint/2010/main" val="3704798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7CAC6A-B97E-4BA5-A8E0-70929FF928F0}" type="datetimeFigureOut">
              <a:rPr lang="en-US" smtClean="0"/>
              <a:t>27-Jun-23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E59B44-8891-4344-9534-C8C4BE7889D0}" type="slidenum">
              <a:rPr lang="en-US" smtClean="0"/>
              <a:t>‹#›</a:t>
            </a:fld>
            <a:endParaRPr lang="en-US"/>
          </a:p>
        </p:txBody>
      </p:sp>
    </p:spTree>
    <p:extLst>
      <p:ext uri="{BB962C8B-B14F-4D97-AF65-F5344CB8AC3E}">
        <p14:creationId xmlns:p14="http://schemas.microsoft.com/office/powerpoint/2010/main" val="1735136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7CAC6A-B97E-4BA5-A8E0-70929FF928F0}" type="datetimeFigureOut">
              <a:rPr lang="en-US" smtClean="0"/>
              <a:t>27-Jun-23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E59B44-8891-4344-9534-C8C4BE7889D0}" type="slidenum">
              <a:rPr lang="en-US" smtClean="0"/>
              <a:t>‹#›</a:t>
            </a:fld>
            <a:endParaRPr lang="en-US"/>
          </a:p>
        </p:txBody>
      </p:sp>
    </p:spTree>
    <p:extLst>
      <p:ext uri="{BB962C8B-B14F-4D97-AF65-F5344CB8AC3E}">
        <p14:creationId xmlns:p14="http://schemas.microsoft.com/office/powerpoint/2010/main" val="3930416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7CAC6A-B97E-4BA5-A8E0-70929FF928F0}" type="datetimeFigureOut">
              <a:rPr lang="en-US" smtClean="0"/>
              <a:t>27-Jun-23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E59B44-8891-4344-9534-C8C4BE7889D0}" type="slidenum">
              <a:rPr lang="en-US" smtClean="0"/>
              <a:t>‹#›</a:t>
            </a:fld>
            <a:endParaRPr lang="en-US"/>
          </a:p>
        </p:txBody>
      </p:sp>
    </p:spTree>
    <p:extLst>
      <p:ext uri="{BB962C8B-B14F-4D97-AF65-F5344CB8AC3E}">
        <p14:creationId xmlns:p14="http://schemas.microsoft.com/office/powerpoint/2010/main" val="346116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7CAC6A-B97E-4BA5-A8E0-70929FF928F0}" type="datetimeFigureOut">
              <a:rPr lang="en-US" smtClean="0"/>
              <a:t>27-Jun-23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E59B44-8891-4344-9534-C8C4BE7889D0}" type="slidenum">
              <a:rPr lang="en-US" smtClean="0"/>
              <a:t>‹#›</a:t>
            </a:fld>
            <a:endParaRPr lang="en-US"/>
          </a:p>
        </p:txBody>
      </p:sp>
    </p:spTree>
    <p:extLst>
      <p:ext uri="{BB962C8B-B14F-4D97-AF65-F5344CB8AC3E}">
        <p14:creationId xmlns:p14="http://schemas.microsoft.com/office/powerpoint/2010/main" val="580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7CAC6A-B97E-4BA5-A8E0-70929FF928F0}" type="datetimeFigureOut">
              <a:rPr lang="en-US" smtClean="0"/>
              <a:t>27-Jun-23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E59B44-8891-4344-9534-C8C4BE7889D0}" type="slidenum">
              <a:rPr lang="en-US" smtClean="0"/>
              <a:t>‹#›</a:t>
            </a:fld>
            <a:endParaRPr lang="en-US"/>
          </a:p>
        </p:txBody>
      </p:sp>
    </p:spTree>
    <p:extLst>
      <p:ext uri="{BB962C8B-B14F-4D97-AF65-F5344CB8AC3E}">
        <p14:creationId xmlns:p14="http://schemas.microsoft.com/office/powerpoint/2010/main" val="39252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7CAC6A-B97E-4BA5-A8E0-70929FF928F0}" type="datetimeFigureOut">
              <a:rPr lang="en-US" smtClean="0"/>
              <a:t>27-Jun-23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E59B44-8891-4344-9534-C8C4BE7889D0}" type="slidenum">
              <a:rPr lang="en-US" smtClean="0"/>
              <a:t>‹#›</a:t>
            </a:fld>
            <a:endParaRPr lang="en-US"/>
          </a:p>
        </p:txBody>
      </p:sp>
    </p:spTree>
    <p:extLst>
      <p:ext uri="{BB962C8B-B14F-4D97-AF65-F5344CB8AC3E}">
        <p14:creationId xmlns:p14="http://schemas.microsoft.com/office/powerpoint/2010/main" val="3574022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7CAC6A-B97E-4BA5-A8E0-70929FF928F0}" type="datetimeFigureOut">
              <a:rPr lang="en-US" smtClean="0"/>
              <a:t>27-Jun-23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DE59B44-8891-4344-9534-C8C4BE7889D0}" type="slidenum">
              <a:rPr lang="en-US" smtClean="0"/>
              <a:t>‹#›</a:t>
            </a:fld>
            <a:endParaRPr lang="en-US"/>
          </a:p>
        </p:txBody>
      </p:sp>
    </p:spTree>
    <p:extLst>
      <p:ext uri="{BB962C8B-B14F-4D97-AF65-F5344CB8AC3E}">
        <p14:creationId xmlns:p14="http://schemas.microsoft.com/office/powerpoint/2010/main" val="387083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CAC6A-B97E-4BA5-A8E0-70929FF928F0}" type="datetimeFigureOut">
              <a:rPr lang="en-US" smtClean="0"/>
              <a:t>27-Jun-23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DE59B44-8891-4344-9534-C8C4BE7889D0}" type="slidenum">
              <a:rPr lang="en-US" smtClean="0"/>
              <a:t>‹#›</a:t>
            </a:fld>
            <a:endParaRPr lang="en-US"/>
          </a:p>
        </p:txBody>
      </p:sp>
    </p:spTree>
    <p:extLst>
      <p:ext uri="{BB962C8B-B14F-4D97-AF65-F5344CB8AC3E}">
        <p14:creationId xmlns:p14="http://schemas.microsoft.com/office/powerpoint/2010/main" val="3892787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7CAC6A-B97E-4BA5-A8E0-70929FF928F0}" type="datetimeFigureOut">
              <a:rPr lang="en-US" smtClean="0"/>
              <a:t>27-Jun-23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DE59B44-8891-4344-9534-C8C4BE7889D0}" type="slidenum">
              <a:rPr lang="en-US" smtClean="0"/>
              <a:t>‹#›</a:t>
            </a:fld>
            <a:endParaRPr lang="en-US"/>
          </a:p>
        </p:txBody>
      </p:sp>
    </p:spTree>
    <p:extLst>
      <p:ext uri="{BB962C8B-B14F-4D97-AF65-F5344CB8AC3E}">
        <p14:creationId xmlns:p14="http://schemas.microsoft.com/office/powerpoint/2010/main" val="73950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7CAC6A-B97E-4BA5-A8E0-70929FF928F0}" type="datetimeFigureOut">
              <a:rPr lang="en-US" smtClean="0"/>
              <a:t>27-Jun-23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E59B44-8891-4344-9534-C8C4BE7889D0}" type="slidenum">
              <a:rPr lang="en-US" smtClean="0"/>
              <a:t>‹#›</a:t>
            </a:fld>
            <a:endParaRPr lang="en-US"/>
          </a:p>
        </p:txBody>
      </p:sp>
    </p:spTree>
    <p:extLst>
      <p:ext uri="{BB962C8B-B14F-4D97-AF65-F5344CB8AC3E}">
        <p14:creationId xmlns:p14="http://schemas.microsoft.com/office/powerpoint/2010/main" val="2345054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67CAC6A-B97E-4BA5-A8E0-70929FF928F0}" type="datetimeFigureOut">
              <a:rPr lang="en-US" smtClean="0"/>
              <a:t>27-Jun-23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DE59B44-8891-4344-9534-C8C4BE7889D0}" type="slidenum">
              <a:rPr lang="en-US" smtClean="0"/>
              <a:t>‹#›</a:t>
            </a:fld>
            <a:endParaRPr lang="en-US"/>
          </a:p>
        </p:txBody>
      </p:sp>
    </p:spTree>
    <p:extLst>
      <p:ext uri="{BB962C8B-B14F-4D97-AF65-F5344CB8AC3E}">
        <p14:creationId xmlns:p14="http://schemas.microsoft.com/office/powerpoint/2010/main" val="189657961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7503-D7F6-6BB4-0059-D28993792769}"/>
              </a:ext>
            </a:extLst>
          </p:cNvPr>
          <p:cNvSpPr>
            <a:spLocks noGrp="1"/>
          </p:cNvSpPr>
          <p:nvPr>
            <p:ph type="ctrTitle"/>
          </p:nvPr>
        </p:nvSpPr>
        <p:spPr/>
        <p:txBody>
          <a:bodyPr>
            <a:normAutofit fontScale="90000"/>
          </a:bodyPr>
          <a:lstStyle/>
          <a:p>
            <a:r>
              <a:rPr lang="sr-Latn-RS" dirty="0"/>
              <a:t>Replikacija</a:t>
            </a:r>
            <a:r>
              <a:rPr lang="en-US" dirty="0"/>
              <a:t> </a:t>
            </a:r>
            <a:r>
              <a:rPr lang="sr-Latn-RS" dirty="0"/>
              <a:t>podataka kod </a:t>
            </a:r>
            <a:r>
              <a:rPr lang="en-US" dirty="0"/>
              <a:t>MongoDB </a:t>
            </a:r>
            <a:r>
              <a:rPr lang="en-US" dirty="0" err="1"/>
              <a:t>baze</a:t>
            </a:r>
            <a:r>
              <a:rPr lang="en-US" dirty="0"/>
              <a:t> </a:t>
            </a:r>
            <a:r>
              <a:rPr lang="en-US" dirty="0" err="1"/>
              <a:t>podataka</a:t>
            </a:r>
            <a:endParaRPr lang="en-US" dirty="0"/>
          </a:p>
        </p:txBody>
      </p:sp>
      <p:sp>
        <p:nvSpPr>
          <p:cNvPr id="3" name="Subtitle 2">
            <a:extLst>
              <a:ext uri="{FF2B5EF4-FFF2-40B4-BE49-F238E27FC236}">
                <a16:creationId xmlns:a16="http://schemas.microsoft.com/office/drawing/2014/main" id="{2A7309C5-B2F3-FEC0-1EA2-AA93997EDCD4}"/>
              </a:ext>
            </a:extLst>
          </p:cNvPr>
          <p:cNvSpPr>
            <a:spLocks noGrp="1"/>
          </p:cNvSpPr>
          <p:nvPr>
            <p:ph type="subTitle" idx="1"/>
          </p:nvPr>
        </p:nvSpPr>
        <p:spPr/>
        <p:txBody>
          <a:bodyPr/>
          <a:lstStyle/>
          <a:p>
            <a:r>
              <a:rPr lang="en-US" dirty="0"/>
              <a:t>Marta </a:t>
            </a:r>
            <a:r>
              <a:rPr lang="en-US" dirty="0" err="1"/>
              <a:t>Đorđević</a:t>
            </a:r>
            <a:r>
              <a:rPr lang="en-US" dirty="0"/>
              <a:t> 1490</a:t>
            </a:r>
          </a:p>
        </p:txBody>
      </p:sp>
    </p:spTree>
    <p:extLst>
      <p:ext uri="{BB962C8B-B14F-4D97-AF65-F5344CB8AC3E}">
        <p14:creationId xmlns:p14="http://schemas.microsoft.com/office/powerpoint/2010/main" val="65547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7AD7-CFB5-0B8C-077E-5889CDDEE661}"/>
              </a:ext>
            </a:extLst>
          </p:cNvPr>
          <p:cNvSpPr>
            <a:spLocks noGrp="1"/>
          </p:cNvSpPr>
          <p:nvPr>
            <p:ph type="title"/>
          </p:nvPr>
        </p:nvSpPr>
        <p:spPr>
          <a:xfrm>
            <a:off x="1740669" y="306333"/>
            <a:ext cx="8911687" cy="640445"/>
          </a:xfrm>
        </p:spPr>
        <p:txBody>
          <a:bodyPr/>
          <a:lstStyle/>
          <a:p>
            <a:r>
              <a:rPr lang="en-US" dirty="0" err="1"/>
              <a:t>Oplog</a:t>
            </a:r>
            <a:endParaRPr lang="en-US" dirty="0"/>
          </a:p>
        </p:txBody>
      </p:sp>
      <p:sp>
        <p:nvSpPr>
          <p:cNvPr id="3" name="Content Placeholder 2">
            <a:extLst>
              <a:ext uri="{FF2B5EF4-FFF2-40B4-BE49-F238E27FC236}">
                <a16:creationId xmlns:a16="http://schemas.microsoft.com/office/drawing/2014/main" id="{5A4BD0B0-81D5-0FB1-B6B3-0631880AB112}"/>
              </a:ext>
            </a:extLst>
          </p:cNvPr>
          <p:cNvSpPr>
            <a:spLocks noGrp="1"/>
          </p:cNvSpPr>
          <p:nvPr>
            <p:ph idx="1"/>
          </p:nvPr>
        </p:nvSpPr>
        <p:spPr>
          <a:xfrm>
            <a:off x="1669002" y="1083076"/>
            <a:ext cx="9835610" cy="4828146"/>
          </a:xfrm>
        </p:spPr>
        <p:txBody>
          <a:bodyPr/>
          <a:lstStyle/>
          <a:p>
            <a:pPr>
              <a:lnSpc>
                <a:spcPct val="150000"/>
              </a:lnSpc>
            </a:pPr>
            <a:r>
              <a:rPr lang="en-US" dirty="0" err="1"/>
              <a:t>Oplog</a:t>
            </a:r>
            <a:r>
              <a:rPr lang="en-US" dirty="0"/>
              <a:t> (</a:t>
            </a:r>
            <a:r>
              <a:rPr lang="en-US" dirty="0" err="1"/>
              <a:t>dnevnik</a:t>
            </a:r>
            <a:r>
              <a:rPr lang="en-US" dirty="0"/>
              <a:t> </a:t>
            </a:r>
            <a:r>
              <a:rPr lang="en-US" dirty="0" err="1"/>
              <a:t>operacija</a:t>
            </a:r>
            <a:r>
              <a:rPr lang="en-US" dirty="0"/>
              <a:t>) je </a:t>
            </a:r>
            <a:r>
              <a:rPr lang="en-US" dirty="0" err="1"/>
              <a:t>posebna</a:t>
            </a:r>
            <a:r>
              <a:rPr lang="en-US" dirty="0"/>
              <a:t> </a:t>
            </a:r>
            <a:r>
              <a:rPr lang="en-US" dirty="0" err="1"/>
              <a:t>ograničena</a:t>
            </a:r>
            <a:r>
              <a:rPr lang="en-US" dirty="0"/>
              <a:t> </a:t>
            </a:r>
            <a:r>
              <a:rPr lang="en-US" dirty="0" err="1"/>
              <a:t>kolekcija</a:t>
            </a:r>
            <a:r>
              <a:rPr lang="en-US" dirty="0"/>
              <a:t> </a:t>
            </a:r>
            <a:r>
              <a:rPr lang="en-US" dirty="0" err="1"/>
              <a:t>koja</a:t>
            </a:r>
            <a:r>
              <a:rPr lang="en-US" dirty="0"/>
              <a:t> </a:t>
            </a:r>
            <a:r>
              <a:rPr lang="en-US" dirty="0" err="1"/>
              <a:t>vodi</a:t>
            </a:r>
            <a:r>
              <a:rPr lang="en-US" dirty="0"/>
              <a:t> </a:t>
            </a:r>
            <a:r>
              <a:rPr lang="en-US" dirty="0" err="1"/>
              <a:t>evidenciju</a:t>
            </a:r>
            <a:r>
              <a:rPr lang="en-US" dirty="0"/>
              <a:t> o </a:t>
            </a:r>
            <a:r>
              <a:rPr lang="en-US" dirty="0" err="1"/>
              <a:t>operacijama</a:t>
            </a:r>
            <a:r>
              <a:rPr lang="en-US" dirty="0"/>
              <a:t> </a:t>
            </a:r>
            <a:r>
              <a:rPr lang="en-US" dirty="0" err="1"/>
              <a:t>koje</a:t>
            </a:r>
            <a:r>
              <a:rPr lang="en-US" dirty="0"/>
              <a:t> </a:t>
            </a:r>
            <a:r>
              <a:rPr lang="en-US" dirty="0" err="1"/>
              <a:t>menjaju</a:t>
            </a:r>
            <a:r>
              <a:rPr lang="en-US" dirty="0"/>
              <a:t> </a:t>
            </a:r>
            <a:r>
              <a:rPr lang="en-US" dirty="0" err="1"/>
              <a:t>podatke</a:t>
            </a:r>
            <a:r>
              <a:rPr lang="en-US" dirty="0"/>
              <a:t> </a:t>
            </a:r>
            <a:r>
              <a:rPr lang="en-US" dirty="0" err="1"/>
              <a:t>uskladištene</a:t>
            </a:r>
            <a:r>
              <a:rPr lang="en-US" dirty="0"/>
              <a:t> u </a:t>
            </a:r>
            <a:r>
              <a:rPr lang="en-US" dirty="0" err="1"/>
              <a:t>bazama</a:t>
            </a:r>
            <a:r>
              <a:rPr lang="en-US" dirty="0"/>
              <a:t> </a:t>
            </a:r>
            <a:r>
              <a:rPr lang="en-US" dirty="0" err="1"/>
              <a:t>podataka</a:t>
            </a:r>
            <a:r>
              <a:rPr lang="en-US" dirty="0"/>
              <a:t>.</a:t>
            </a:r>
          </a:p>
          <a:p>
            <a:pPr>
              <a:lnSpc>
                <a:spcPct val="150000"/>
              </a:lnSpc>
            </a:pPr>
            <a:r>
              <a:rPr lang="en-US" dirty="0"/>
              <a:t>MongoDB </a:t>
            </a:r>
            <a:r>
              <a:rPr lang="en-US" dirty="0" err="1"/>
              <a:t>primenjuje</a:t>
            </a:r>
            <a:r>
              <a:rPr lang="en-US" dirty="0"/>
              <a:t> </a:t>
            </a:r>
            <a:r>
              <a:rPr lang="en-US" dirty="0" err="1"/>
              <a:t>operacije</a:t>
            </a:r>
            <a:r>
              <a:rPr lang="en-US" dirty="0"/>
              <a:t> </a:t>
            </a:r>
            <a:r>
              <a:rPr lang="en-US" dirty="0" err="1"/>
              <a:t>baze</a:t>
            </a:r>
            <a:r>
              <a:rPr lang="en-US" dirty="0"/>
              <a:t> </a:t>
            </a:r>
            <a:r>
              <a:rPr lang="en-US" dirty="0" err="1"/>
              <a:t>podataka</a:t>
            </a:r>
            <a:r>
              <a:rPr lang="en-US" dirty="0"/>
              <a:t> </a:t>
            </a:r>
            <a:r>
              <a:rPr lang="en-US" dirty="0" err="1"/>
              <a:t>na</a:t>
            </a:r>
            <a:r>
              <a:rPr lang="en-US" dirty="0"/>
              <a:t> </a:t>
            </a:r>
            <a:r>
              <a:rPr lang="en-US" dirty="0" err="1"/>
              <a:t>primarnom</a:t>
            </a:r>
            <a:r>
              <a:rPr lang="en-US" dirty="0"/>
              <a:t> </a:t>
            </a:r>
            <a:r>
              <a:rPr lang="en-US" dirty="0" err="1"/>
              <a:t>čvoru</a:t>
            </a:r>
            <a:r>
              <a:rPr lang="en-US" dirty="0"/>
              <a:t>, a </a:t>
            </a:r>
            <a:r>
              <a:rPr lang="en-US" dirty="0" err="1"/>
              <a:t>zatim</a:t>
            </a:r>
            <a:r>
              <a:rPr lang="en-US" dirty="0"/>
              <a:t> </a:t>
            </a:r>
            <a:r>
              <a:rPr lang="en-US" dirty="0" err="1"/>
              <a:t>te</a:t>
            </a:r>
            <a:r>
              <a:rPr lang="en-US" dirty="0"/>
              <a:t> </a:t>
            </a:r>
            <a:r>
              <a:rPr lang="en-US" dirty="0" err="1"/>
              <a:t>operacije</a:t>
            </a:r>
            <a:r>
              <a:rPr lang="en-US" dirty="0"/>
              <a:t> </a:t>
            </a:r>
            <a:r>
              <a:rPr lang="en-US" dirty="0" err="1"/>
              <a:t>zapisuje</a:t>
            </a:r>
            <a:r>
              <a:rPr lang="en-US" dirty="0"/>
              <a:t> </a:t>
            </a:r>
            <a:r>
              <a:rPr lang="en-US" dirty="0" err="1"/>
              <a:t>na</a:t>
            </a:r>
            <a:r>
              <a:rPr lang="en-US" dirty="0"/>
              <a:t> </a:t>
            </a:r>
            <a:r>
              <a:rPr lang="en-US" dirty="0" err="1"/>
              <a:t>oplogu</a:t>
            </a:r>
            <a:r>
              <a:rPr lang="en-US" dirty="0"/>
              <a:t> </a:t>
            </a:r>
            <a:r>
              <a:rPr lang="en-US" dirty="0" err="1"/>
              <a:t>primarnog</a:t>
            </a:r>
            <a:r>
              <a:rPr lang="en-US" dirty="0"/>
              <a:t>.</a:t>
            </a:r>
          </a:p>
          <a:p>
            <a:pPr>
              <a:lnSpc>
                <a:spcPct val="150000"/>
              </a:lnSpc>
            </a:pPr>
            <a:r>
              <a:rPr lang="en-US" dirty="0" err="1"/>
              <a:t>Nakon</a:t>
            </a:r>
            <a:r>
              <a:rPr lang="en-US" dirty="0"/>
              <a:t> toga </a:t>
            </a:r>
            <a:r>
              <a:rPr lang="en-US" dirty="0" err="1"/>
              <a:t>ove</a:t>
            </a:r>
            <a:r>
              <a:rPr lang="en-US" dirty="0"/>
              <a:t> </a:t>
            </a:r>
            <a:r>
              <a:rPr lang="en-US" dirty="0" err="1"/>
              <a:t>operacije</a:t>
            </a:r>
            <a:r>
              <a:rPr lang="en-US" dirty="0"/>
              <a:t> se </a:t>
            </a:r>
            <a:r>
              <a:rPr lang="en-US" dirty="0" err="1"/>
              <a:t>kopiraju</a:t>
            </a:r>
            <a:r>
              <a:rPr lang="en-US" dirty="0"/>
              <a:t> </a:t>
            </a:r>
            <a:r>
              <a:rPr lang="en-US" dirty="0" err="1"/>
              <a:t>i</a:t>
            </a:r>
            <a:r>
              <a:rPr lang="en-US" dirty="0"/>
              <a:t> </a:t>
            </a:r>
            <a:r>
              <a:rPr lang="en-US" dirty="0" err="1"/>
              <a:t>preminjuju</a:t>
            </a:r>
            <a:r>
              <a:rPr lang="en-US" dirty="0"/>
              <a:t> </a:t>
            </a:r>
            <a:r>
              <a:rPr lang="en-US" dirty="0" err="1"/>
              <a:t>na</a:t>
            </a:r>
            <a:r>
              <a:rPr lang="en-US" dirty="0"/>
              <a:t> </a:t>
            </a:r>
            <a:r>
              <a:rPr lang="en-US" dirty="0" err="1"/>
              <a:t>sekundarnim</a:t>
            </a:r>
            <a:r>
              <a:rPr lang="en-US" dirty="0"/>
              <a:t> </a:t>
            </a:r>
            <a:r>
              <a:rPr lang="en-US" dirty="0" err="1"/>
              <a:t>čvorovima</a:t>
            </a:r>
            <a:r>
              <a:rPr lang="en-US" dirty="0"/>
              <a:t> u </a:t>
            </a:r>
            <a:r>
              <a:rPr lang="en-US" dirty="0" err="1"/>
              <a:t>asinhronom</a:t>
            </a:r>
            <a:r>
              <a:rPr lang="en-US" dirty="0"/>
              <a:t> </a:t>
            </a:r>
            <a:r>
              <a:rPr lang="en-US" dirty="0" err="1"/>
              <a:t>procesu</a:t>
            </a:r>
            <a:r>
              <a:rPr lang="en-US" dirty="0"/>
              <a:t>. </a:t>
            </a:r>
          </a:p>
        </p:txBody>
      </p:sp>
    </p:spTree>
    <p:extLst>
      <p:ext uri="{BB962C8B-B14F-4D97-AF65-F5344CB8AC3E}">
        <p14:creationId xmlns:p14="http://schemas.microsoft.com/office/powerpoint/2010/main" val="369123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0873-4AEE-C778-7F0D-246A32E04740}"/>
              </a:ext>
            </a:extLst>
          </p:cNvPr>
          <p:cNvSpPr>
            <a:spLocks noGrp="1"/>
          </p:cNvSpPr>
          <p:nvPr>
            <p:ph type="title"/>
          </p:nvPr>
        </p:nvSpPr>
        <p:spPr>
          <a:xfrm>
            <a:off x="1793289" y="624110"/>
            <a:ext cx="9711323" cy="1280890"/>
          </a:xfrm>
        </p:spPr>
        <p:txBody>
          <a:bodyPr/>
          <a:lstStyle/>
          <a:p>
            <a:r>
              <a:rPr lang="sr-Latn-RS" dirty="0"/>
              <a:t>Sinhronizacija</a:t>
            </a:r>
            <a:endParaRPr lang="en-US" dirty="0"/>
          </a:p>
        </p:txBody>
      </p:sp>
      <p:sp>
        <p:nvSpPr>
          <p:cNvPr id="3" name="Content Placeholder 2">
            <a:extLst>
              <a:ext uri="{FF2B5EF4-FFF2-40B4-BE49-F238E27FC236}">
                <a16:creationId xmlns:a16="http://schemas.microsoft.com/office/drawing/2014/main" id="{696C89CD-B0D6-770E-4986-48A0A9B517A2}"/>
              </a:ext>
            </a:extLst>
          </p:cNvPr>
          <p:cNvSpPr>
            <a:spLocks noGrp="1"/>
          </p:cNvSpPr>
          <p:nvPr>
            <p:ph idx="1"/>
          </p:nvPr>
        </p:nvSpPr>
        <p:spPr>
          <a:xfrm>
            <a:off x="1923387" y="1535837"/>
            <a:ext cx="8915400" cy="4375385"/>
          </a:xfrm>
        </p:spPr>
        <p:txBody>
          <a:bodyPr/>
          <a:lstStyle/>
          <a:p>
            <a:r>
              <a:rPr lang="sr-Latn-RS" sz="1800" dirty="0">
                <a:effectLst/>
                <a:latin typeface="+mj-lt"/>
                <a:ea typeface="Calibri" panose="020F0502020204030204" pitchFamily="34" charset="0"/>
              </a:rPr>
              <a:t>Da bi se održale ažurne kopije deljenog skupa podataka, sekundarni članovi skupa repelika se sinhronizuju. </a:t>
            </a:r>
          </a:p>
          <a:p>
            <a:r>
              <a:rPr lang="sr-Latn-RS" sz="1800" dirty="0">
                <a:effectLst/>
                <a:latin typeface="+mj-lt"/>
                <a:ea typeface="Calibri" panose="020F0502020204030204" pitchFamily="34" charset="0"/>
              </a:rPr>
              <a:t>U MongoDB-u postoje dva tipa sinhronizacije podataka: inicijalna sinhronizacija i replikacija tekućih promena na ceo skup podataka.</a:t>
            </a:r>
            <a:endParaRPr lang="en-US" dirty="0">
              <a:latin typeface="+mj-lt"/>
            </a:endParaRPr>
          </a:p>
        </p:txBody>
      </p:sp>
    </p:spTree>
    <p:extLst>
      <p:ext uri="{BB962C8B-B14F-4D97-AF65-F5344CB8AC3E}">
        <p14:creationId xmlns:p14="http://schemas.microsoft.com/office/powerpoint/2010/main" val="4198688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7B5A-4BAA-7B5F-CE73-94A3B8BCE7F7}"/>
              </a:ext>
            </a:extLst>
          </p:cNvPr>
          <p:cNvSpPr>
            <a:spLocks noGrp="1"/>
          </p:cNvSpPr>
          <p:nvPr>
            <p:ph type="title"/>
          </p:nvPr>
        </p:nvSpPr>
        <p:spPr>
          <a:xfrm>
            <a:off x="2095131" y="624110"/>
            <a:ext cx="9409482" cy="1280890"/>
          </a:xfrm>
        </p:spPr>
        <p:txBody>
          <a:bodyPr/>
          <a:lstStyle/>
          <a:p>
            <a:r>
              <a:rPr lang="sr-Latn-RS" dirty="0"/>
              <a:t>Inicijalna sinhronizacija</a:t>
            </a:r>
            <a:endParaRPr lang="en-US" dirty="0"/>
          </a:p>
        </p:txBody>
      </p:sp>
      <p:sp>
        <p:nvSpPr>
          <p:cNvPr id="3" name="Content Placeholder 2">
            <a:extLst>
              <a:ext uri="{FF2B5EF4-FFF2-40B4-BE49-F238E27FC236}">
                <a16:creationId xmlns:a16="http://schemas.microsoft.com/office/drawing/2014/main" id="{D69E1D37-0DEB-B4D6-A864-C28194B9F327}"/>
              </a:ext>
            </a:extLst>
          </p:cNvPr>
          <p:cNvSpPr>
            <a:spLocks noGrp="1"/>
          </p:cNvSpPr>
          <p:nvPr>
            <p:ph idx="1"/>
          </p:nvPr>
        </p:nvSpPr>
        <p:spPr>
          <a:xfrm>
            <a:off x="1793289" y="1562470"/>
            <a:ext cx="9711323" cy="4348752"/>
          </a:xfrm>
        </p:spPr>
        <p:txBody>
          <a:bodyPr/>
          <a:lstStyle/>
          <a:p>
            <a:r>
              <a:rPr lang="sr-Latn-RS" sz="1800" dirty="0">
                <a:effectLst/>
                <a:latin typeface="+mj-lt"/>
                <a:ea typeface="Calibri" panose="020F0502020204030204" pitchFamily="34" charset="0"/>
              </a:rPr>
              <a:t>Inicijalna sinhronizacija kopira sve podatke sa jednog člana skupa replika na drugi član. </a:t>
            </a:r>
          </a:p>
          <a:p>
            <a:r>
              <a:rPr lang="sr-Latn-RS" b="1" dirty="0">
                <a:latin typeface="+mj-lt"/>
              </a:rPr>
              <a:t>Logička inicijalna sinhronizacija</a:t>
            </a:r>
          </a:p>
          <a:p>
            <a:pPr lvl="1"/>
            <a:r>
              <a:rPr lang="sr-Latn-RS" sz="1800" dirty="0">
                <a:effectLst/>
                <a:latin typeface="+mj-lt"/>
                <a:ea typeface="Calibri" panose="020F0502020204030204" pitchFamily="34" charset="0"/>
              </a:rPr>
              <a:t>Kloniraju se sve baze podataka osim lokalne baze podataka. Da bi se klonirale, mongod skenira svaku kolekciju u svakoj izvornoj bazi podataka i upisuje sve te podatke u sopstvene kopije ovih kolekcija. </a:t>
            </a:r>
          </a:p>
          <a:p>
            <a:r>
              <a:rPr lang="sr-Latn-RS" sz="1800" b="1" dirty="0">
                <a:effectLst/>
                <a:latin typeface="+mj-lt"/>
                <a:ea typeface="Calibri" panose="020F0502020204030204" pitchFamily="34" charset="0"/>
              </a:rPr>
              <a:t>Inicijalna sinronizacija zasnovana na kopiranju datoteka </a:t>
            </a:r>
          </a:p>
          <a:p>
            <a:pPr lvl="1"/>
            <a:r>
              <a:rPr lang="sr-Latn-RS" sz="1800" dirty="0">
                <a:effectLst/>
                <a:latin typeface="+mj-lt"/>
                <a:ea typeface="Calibri" panose="020F0502020204030204" pitchFamily="34" charset="0"/>
              </a:rPr>
              <a:t>pokreće početni proces sinhronizacije kopiranjem i premeštanjem datoteka u sistem datoteka. Ovaj metod sinronizacije može biti brži od logičke inicijalne sinhronizacije</a:t>
            </a:r>
            <a:endParaRPr lang="sr-Latn-RS" sz="1800" b="1" dirty="0">
              <a:effectLst/>
              <a:latin typeface="+mj-lt"/>
              <a:ea typeface="Calibri" panose="020F0502020204030204" pitchFamily="34" charset="0"/>
            </a:endParaRPr>
          </a:p>
          <a:p>
            <a:pPr lvl="1"/>
            <a:endParaRPr lang="sr-Latn-RS" sz="1800" dirty="0">
              <a:effectLst/>
              <a:latin typeface="+mj-lt"/>
              <a:ea typeface="Calibri" panose="020F0502020204030204" pitchFamily="34" charset="0"/>
            </a:endParaRPr>
          </a:p>
        </p:txBody>
      </p:sp>
    </p:spTree>
    <p:extLst>
      <p:ext uri="{BB962C8B-B14F-4D97-AF65-F5344CB8AC3E}">
        <p14:creationId xmlns:p14="http://schemas.microsoft.com/office/powerpoint/2010/main" val="1853101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252E-F78F-1BAE-67E6-B003162C7B28}"/>
              </a:ext>
            </a:extLst>
          </p:cNvPr>
          <p:cNvSpPr>
            <a:spLocks noGrp="1"/>
          </p:cNvSpPr>
          <p:nvPr>
            <p:ph type="title"/>
          </p:nvPr>
        </p:nvSpPr>
        <p:spPr>
          <a:xfrm>
            <a:off x="1926455" y="624110"/>
            <a:ext cx="9578158" cy="1280890"/>
          </a:xfrm>
        </p:spPr>
        <p:txBody>
          <a:bodyPr/>
          <a:lstStyle/>
          <a:p>
            <a:r>
              <a:rPr lang="sr-Latn-RS" dirty="0"/>
              <a:t>Write concern</a:t>
            </a:r>
            <a:endParaRPr lang="en-US" dirty="0"/>
          </a:p>
        </p:txBody>
      </p:sp>
      <p:sp>
        <p:nvSpPr>
          <p:cNvPr id="3" name="Content Placeholder 2">
            <a:extLst>
              <a:ext uri="{FF2B5EF4-FFF2-40B4-BE49-F238E27FC236}">
                <a16:creationId xmlns:a16="http://schemas.microsoft.com/office/drawing/2014/main" id="{3DA3674E-A9BD-3061-D914-B75CB8668743}"/>
              </a:ext>
            </a:extLst>
          </p:cNvPr>
          <p:cNvSpPr>
            <a:spLocks noGrp="1"/>
          </p:cNvSpPr>
          <p:nvPr>
            <p:ph idx="1"/>
          </p:nvPr>
        </p:nvSpPr>
        <p:spPr>
          <a:xfrm>
            <a:off x="1695635" y="1509204"/>
            <a:ext cx="9808977" cy="4402018"/>
          </a:xfrm>
        </p:spPr>
        <p:txBody>
          <a:bodyPr/>
          <a:lstStyle/>
          <a:p>
            <a:r>
              <a:rPr lang="sr-Latn-RS" sz="1800" kern="100" dirty="0">
                <a:effectLst/>
                <a:latin typeface="+mj-lt"/>
                <a:ea typeface="Calibri" panose="020F0502020204030204" pitchFamily="34" charset="0"/>
                <a:cs typeface="Times New Roman" panose="02020603050405020304" pitchFamily="18" charset="0"/>
              </a:rPr>
              <a:t>Write concern za skupove replika predstavljaju broj članova koji nose podatke, odnosno broj primarnih i sekundarnih čvorova, ali arbitražnih čvorova ne, i koji moraju da potrvde operaciju pisanja kako bi ona bila uspešna.</a:t>
            </a:r>
          </a:p>
          <a:p>
            <a:r>
              <a:rPr lang="sr-Latn-RS" sz="1800" kern="100" dirty="0">
                <a:effectLst/>
                <a:latin typeface="+mj-lt"/>
                <a:ea typeface="Calibri" panose="020F0502020204030204" pitchFamily="34" charset="0"/>
                <a:cs typeface="Times New Roman" panose="02020603050405020304" pitchFamily="18" charset="0"/>
              </a:rPr>
              <a:t> Operacija pisanja može da se potvrdi tek nakon što je član primio i uspešno primenio upis.</a:t>
            </a:r>
            <a:endParaRPr lang="en-US" sz="1800" kern="100" dirty="0">
              <a:effectLst/>
              <a:latin typeface="+mj-lt"/>
              <a:ea typeface="Calibri" panose="020F0502020204030204" pitchFamily="34" charset="0"/>
              <a:cs typeface="Times New Roman" panose="02020603050405020304" pitchFamily="18" charset="0"/>
            </a:endParaRPr>
          </a:p>
        </p:txBody>
      </p:sp>
      <p:pic>
        <p:nvPicPr>
          <p:cNvPr id="4" name="Graphic 9">
            <a:extLst>
              <a:ext uri="{FF2B5EF4-FFF2-40B4-BE49-F238E27FC236}">
                <a16:creationId xmlns:a16="http://schemas.microsoft.com/office/drawing/2014/main" id="{D1C166C9-92D2-13CB-C69F-03455CF67FF2}"/>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6265" y="2915988"/>
            <a:ext cx="3533140" cy="3671570"/>
          </a:xfrm>
          <a:prstGeom prst="rect">
            <a:avLst/>
          </a:prstGeom>
        </p:spPr>
      </p:pic>
    </p:spTree>
    <p:extLst>
      <p:ext uri="{BB962C8B-B14F-4D97-AF65-F5344CB8AC3E}">
        <p14:creationId xmlns:p14="http://schemas.microsoft.com/office/powerpoint/2010/main" val="213616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1B922-62AF-EB63-C435-39D4FE4665DF}"/>
              </a:ext>
            </a:extLst>
          </p:cNvPr>
          <p:cNvSpPr>
            <a:spLocks noGrp="1"/>
          </p:cNvSpPr>
          <p:nvPr>
            <p:ph type="title"/>
          </p:nvPr>
        </p:nvSpPr>
        <p:spPr>
          <a:xfrm>
            <a:off x="1882067" y="624110"/>
            <a:ext cx="9622546" cy="1280890"/>
          </a:xfrm>
        </p:spPr>
        <p:txBody>
          <a:bodyPr/>
          <a:lstStyle/>
          <a:p>
            <a:r>
              <a:rPr lang="sr-Latn-RS" dirty="0"/>
              <a:t>Read preference</a:t>
            </a:r>
            <a:endParaRPr lang="en-US" dirty="0"/>
          </a:p>
        </p:txBody>
      </p:sp>
      <p:sp>
        <p:nvSpPr>
          <p:cNvPr id="3" name="Content Placeholder 2">
            <a:extLst>
              <a:ext uri="{FF2B5EF4-FFF2-40B4-BE49-F238E27FC236}">
                <a16:creationId xmlns:a16="http://schemas.microsoft.com/office/drawing/2014/main" id="{E7905903-4286-3FAE-E982-18DBEB51E173}"/>
              </a:ext>
            </a:extLst>
          </p:cNvPr>
          <p:cNvSpPr>
            <a:spLocks noGrp="1"/>
          </p:cNvSpPr>
          <p:nvPr>
            <p:ph idx="1"/>
          </p:nvPr>
        </p:nvSpPr>
        <p:spPr>
          <a:xfrm>
            <a:off x="1997476" y="2133600"/>
            <a:ext cx="9507136" cy="3777622"/>
          </a:xfrm>
        </p:spPr>
        <p:txBody>
          <a:bodyPr/>
          <a:lstStyle/>
          <a:p>
            <a:r>
              <a:rPr lang="sr-Latn-RS" sz="1800" kern="100" dirty="0">
                <a:effectLst/>
                <a:latin typeface="+mj-lt"/>
                <a:ea typeface="Calibri" panose="020F0502020204030204" pitchFamily="34" charset="0"/>
                <a:cs typeface="Times New Roman" panose="02020603050405020304" pitchFamily="18" charset="0"/>
              </a:rPr>
              <a:t>Read preference (preferencija čitanja) opisuje kako MongoDB klijenti usmeravaju operacije čitanja do članova skupa replika. Podrazumevano je da aplikacijaa usmerava svoje operacije čitanja primarnom članu. Međutim, moguće je da se navede opcija čitanja. Preferencija za čitanje se sastoji od režima preferencije čitanja i liste skupova oznaka, opciono.</a:t>
            </a:r>
            <a:endParaRPr lang="en-US" sz="1800" kern="100" dirty="0">
              <a:effectLst/>
              <a:latin typeface="+mj-lt"/>
              <a:ea typeface="Calibri" panose="020F0502020204030204" pitchFamily="34" charset="0"/>
              <a:cs typeface="Times New Roman" panose="02020603050405020304" pitchFamily="18" charset="0"/>
            </a:endParaRPr>
          </a:p>
          <a:p>
            <a:r>
              <a:rPr lang="sr-Latn-RS" dirty="0">
                <a:latin typeface="+mj-lt"/>
              </a:rPr>
              <a:t>Modovi:</a:t>
            </a:r>
          </a:p>
          <a:p>
            <a:pPr lvl="1"/>
            <a:r>
              <a:rPr lang="sr-Latn-RS" dirty="0">
                <a:latin typeface="+mj-lt"/>
              </a:rPr>
              <a:t>Primary</a:t>
            </a:r>
          </a:p>
          <a:p>
            <a:pPr lvl="1"/>
            <a:r>
              <a:rPr lang="sr-Latn-RS" dirty="0">
                <a:latin typeface="+mj-lt"/>
              </a:rPr>
              <a:t>primaryPreferred</a:t>
            </a:r>
          </a:p>
          <a:p>
            <a:pPr lvl="1"/>
            <a:r>
              <a:rPr lang="sr-Latn-RS" dirty="0">
                <a:latin typeface="+mj-lt"/>
              </a:rPr>
              <a:t>Secondary</a:t>
            </a:r>
          </a:p>
          <a:p>
            <a:pPr lvl="1"/>
            <a:r>
              <a:rPr lang="sr-Latn-RS" dirty="0">
                <a:latin typeface="+mj-lt"/>
              </a:rPr>
              <a:t>secondaryPreferred</a:t>
            </a:r>
          </a:p>
          <a:p>
            <a:pPr lvl="1"/>
            <a:r>
              <a:rPr lang="sr-Latn-RS" dirty="0">
                <a:latin typeface="+mj-lt"/>
              </a:rPr>
              <a:t>nearest</a:t>
            </a:r>
          </a:p>
        </p:txBody>
      </p:sp>
    </p:spTree>
    <p:extLst>
      <p:ext uri="{BB962C8B-B14F-4D97-AF65-F5344CB8AC3E}">
        <p14:creationId xmlns:p14="http://schemas.microsoft.com/office/powerpoint/2010/main" val="1003887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2F26-4517-00C6-D1CA-02E7DD238E71}"/>
              </a:ext>
            </a:extLst>
          </p:cNvPr>
          <p:cNvSpPr>
            <a:spLocks noGrp="1"/>
          </p:cNvSpPr>
          <p:nvPr>
            <p:ph type="title"/>
          </p:nvPr>
        </p:nvSpPr>
        <p:spPr>
          <a:xfrm>
            <a:off x="3942331" y="2788555"/>
            <a:ext cx="8911687" cy="1280890"/>
          </a:xfrm>
        </p:spPr>
        <p:txBody>
          <a:bodyPr/>
          <a:lstStyle/>
          <a:p>
            <a:r>
              <a:rPr lang="en-US" dirty="0" err="1"/>
              <a:t>Hvala</a:t>
            </a:r>
            <a:r>
              <a:rPr lang="en-US" dirty="0"/>
              <a:t> </a:t>
            </a:r>
            <a:r>
              <a:rPr lang="en-US" dirty="0" err="1"/>
              <a:t>na</a:t>
            </a:r>
            <a:r>
              <a:rPr lang="en-US" dirty="0"/>
              <a:t> </a:t>
            </a:r>
            <a:r>
              <a:rPr lang="sr-Latn-RS" dirty="0"/>
              <a:t>pažnji!</a:t>
            </a:r>
            <a:endParaRPr lang="en-US" dirty="0"/>
          </a:p>
        </p:txBody>
      </p:sp>
    </p:spTree>
    <p:extLst>
      <p:ext uri="{BB962C8B-B14F-4D97-AF65-F5344CB8AC3E}">
        <p14:creationId xmlns:p14="http://schemas.microsoft.com/office/powerpoint/2010/main" val="392529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A89A88-705D-B141-904C-B3737C8FF0DD}"/>
              </a:ext>
            </a:extLst>
          </p:cNvPr>
          <p:cNvSpPr>
            <a:spLocks noGrp="1"/>
          </p:cNvSpPr>
          <p:nvPr>
            <p:ph idx="1"/>
          </p:nvPr>
        </p:nvSpPr>
        <p:spPr>
          <a:xfrm>
            <a:off x="1740023" y="426128"/>
            <a:ext cx="9764589" cy="5485094"/>
          </a:xfrm>
        </p:spPr>
        <p:txBody>
          <a:bodyPr/>
          <a:lstStyle/>
          <a:p>
            <a:pPr>
              <a:lnSpc>
                <a:spcPct val="150000"/>
              </a:lnSpc>
            </a:pPr>
            <a:r>
              <a:rPr lang="sr-Latn-RS" sz="1800" dirty="0">
                <a:effectLst/>
                <a:latin typeface="+mj-lt"/>
                <a:ea typeface="Times New Roman" panose="02020603050405020304" pitchFamily="18" charset="0"/>
              </a:rPr>
              <a:t>MongoDB mehanizam replikacije pruža sinhronizaciju podataka između većeg broja MongoDB instanci.</a:t>
            </a:r>
          </a:p>
          <a:p>
            <a:pPr>
              <a:lnSpc>
                <a:spcPct val="150000"/>
              </a:lnSpc>
            </a:pPr>
            <a:r>
              <a:rPr lang="sr-Latn-RS" sz="1800" dirty="0">
                <a:effectLst/>
                <a:latin typeface="+mj-lt"/>
                <a:ea typeface="Times New Roman" panose="02020603050405020304" pitchFamily="18" charset="0"/>
              </a:rPr>
              <a:t> Replikacija omogućava da se poveća dostupnost podataka na taj način što se kreiraju više kopija podataka na serverima.</a:t>
            </a:r>
          </a:p>
          <a:p>
            <a:pPr>
              <a:lnSpc>
                <a:spcPct val="150000"/>
              </a:lnSpc>
            </a:pPr>
            <a:r>
              <a:rPr lang="sr-Latn-RS" sz="1800" dirty="0">
                <a:effectLst/>
                <a:latin typeface="+mj-lt"/>
                <a:ea typeface="Times New Roman" panose="02020603050405020304" pitchFamily="18" charset="0"/>
              </a:rPr>
              <a:t> Ova funkcionalnost omogućava veću dostupnost podataka, povećava otpornost na kvarove i povećava skalabilnost sistema. </a:t>
            </a:r>
          </a:p>
          <a:p>
            <a:pPr>
              <a:lnSpc>
                <a:spcPct val="150000"/>
              </a:lnSpc>
            </a:pPr>
            <a:r>
              <a:rPr lang="sr-Latn-RS" sz="1800" dirty="0">
                <a:effectLst/>
                <a:latin typeface="+mj-lt"/>
                <a:ea typeface="Times New Roman" panose="02020603050405020304" pitchFamily="18" charset="0"/>
              </a:rPr>
              <a:t>Replikacija obezbeđuje redudantnost i povećava dostupnost podataka kod čitanja</a:t>
            </a:r>
            <a:endParaRPr lang="en-US" dirty="0">
              <a:latin typeface="+mj-lt"/>
            </a:endParaRPr>
          </a:p>
        </p:txBody>
      </p:sp>
    </p:spTree>
    <p:extLst>
      <p:ext uri="{BB962C8B-B14F-4D97-AF65-F5344CB8AC3E}">
        <p14:creationId xmlns:p14="http://schemas.microsoft.com/office/powerpoint/2010/main" val="282280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4B9C-F093-09EE-0721-8F14024217C8}"/>
              </a:ext>
            </a:extLst>
          </p:cNvPr>
          <p:cNvSpPr>
            <a:spLocks noGrp="1"/>
          </p:cNvSpPr>
          <p:nvPr>
            <p:ph type="title"/>
          </p:nvPr>
        </p:nvSpPr>
        <p:spPr>
          <a:xfrm>
            <a:off x="1793935" y="306333"/>
            <a:ext cx="8911687" cy="1280890"/>
          </a:xfrm>
        </p:spPr>
        <p:txBody>
          <a:bodyPr/>
          <a:lstStyle/>
          <a:p>
            <a:r>
              <a:rPr lang="sr-Latn-RS" dirty="0"/>
              <a:t>Skup replika</a:t>
            </a:r>
            <a:endParaRPr lang="en-US" dirty="0"/>
          </a:p>
        </p:txBody>
      </p:sp>
      <p:sp>
        <p:nvSpPr>
          <p:cNvPr id="3" name="Content Placeholder 2">
            <a:extLst>
              <a:ext uri="{FF2B5EF4-FFF2-40B4-BE49-F238E27FC236}">
                <a16:creationId xmlns:a16="http://schemas.microsoft.com/office/drawing/2014/main" id="{8018426D-71D5-0562-9226-51E46EC86944}"/>
              </a:ext>
            </a:extLst>
          </p:cNvPr>
          <p:cNvSpPr>
            <a:spLocks noGrp="1"/>
          </p:cNvSpPr>
          <p:nvPr>
            <p:ph idx="1"/>
          </p:nvPr>
        </p:nvSpPr>
        <p:spPr>
          <a:xfrm>
            <a:off x="1638300" y="1587223"/>
            <a:ext cx="8915400" cy="3777622"/>
          </a:xfrm>
        </p:spPr>
        <p:txBody>
          <a:bodyPr/>
          <a:lstStyle/>
          <a:p>
            <a:pPr>
              <a:lnSpc>
                <a:spcPct val="150000"/>
              </a:lnSpc>
            </a:pPr>
            <a:r>
              <a:rPr lang="sr-Latn-RS" sz="1800" dirty="0">
                <a:effectLst/>
                <a:latin typeface="+mj-lt"/>
                <a:ea typeface="Times New Roman" panose="02020603050405020304" pitchFamily="18" charset="0"/>
              </a:rPr>
              <a:t>Skup replika je grupa mongod procesa koji održavaju isti skup podataka. </a:t>
            </a:r>
          </a:p>
          <a:p>
            <a:pPr>
              <a:lnSpc>
                <a:spcPct val="150000"/>
              </a:lnSpc>
            </a:pPr>
            <a:r>
              <a:rPr lang="sr-Latn-RS" sz="1800" kern="100" dirty="0">
                <a:effectLst/>
                <a:latin typeface="+mj-lt"/>
                <a:ea typeface="Times New Roman" panose="02020603050405020304" pitchFamily="18" charset="0"/>
                <a:cs typeface="Times New Roman" panose="02020603050405020304" pitchFamily="18" charset="0"/>
              </a:rPr>
              <a:t>Minimalni broj čvorova u jednom skupu replika je 3, jedan primarni i dva sekundarna.</a:t>
            </a:r>
          </a:p>
          <a:p>
            <a:pPr>
              <a:lnSpc>
                <a:spcPct val="150000"/>
              </a:lnSpc>
            </a:pPr>
            <a:r>
              <a:rPr lang="sr-Latn-RS" sz="1800" kern="100" dirty="0">
                <a:effectLst/>
                <a:latin typeface="+mj-lt"/>
                <a:ea typeface="Times New Roman" panose="02020603050405020304" pitchFamily="18" charset="0"/>
                <a:cs typeface="Times New Roman" panose="02020603050405020304" pitchFamily="18" charset="0"/>
              </a:rPr>
              <a:t> Skup replika može imati najviše 50 članova, ali samo 7 članova tog skupa ima pravo glasa.</a:t>
            </a:r>
            <a:endParaRPr lang="en-US" sz="1800" kern="100" dirty="0">
              <a:effectLst/>
              <a:latin typeface="+mj-lt"/>
              <a:ea typeface="Calibri" panose="020F0502020204030204" pitchFamily="34" charset="0"/>
              <a:cs typeface="Times New Roman" panose="02020603050405020304" pitchFamily="18" charset="0"/>
            </a:endParaRPr>
          </a:p>
          <a:p>
            <a:pPr>
              <a:lnSpc>
                <a:spcPct val="150000"/>
              </a:lnSpc>
            </a:pPr>
            <a:endParaRPr lang="en-US" dirty="0">
              <a:latin typeface="+mj-lt"/>
            </a:endParaRPr>
          </a:p>
        </p:txBody>
      </p:sp>
    </p:spTree>
    <p:extLst>
      <p:ext uri="{BB962C8B-B14F-4D97-AF65-F5344CB8AC3E}">
        <p14:creationId xmlns:p14="http://schemas.microsoft.com/office/powerpoint/2010/main" val="364692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0DE0-7FBE-00F5-2EC4-7F44FA26CDCB}"/>
              </a:ext>
            </a:extLst>
          </p:cNvPr>
          <p:cNvSpPr>
            <a:spLocks noGrp="1"/>
          </p:cNvSpPr>
          <p:nvPr>
            <p:ph type="title"/>
          </p:nvPr>
        </p:nvSpPr>
        <p:spPr>
          <a:xfrm>
            <a:off x="1714036" y="306333"/>
            <a:ext cx="8911687" cy="830009"/>
          </a:xfrm>
        </p:spPr>
        <p:txBody>
          <a:bodyPr/>
          <a:lstStyle/>
          <a:p>
            <a:r>
              <a:rPr lang="sr-Latn-RS" dirty="0"/>
              <a:t>Primarni čvor</a:t>
            </a:r>
            <a:endParaRPr lang="en-US" dirty="0"/>
          </a:p>
        </p:txBody>
      </p:sp>
      <p:sp>
        <p:nvSpPr>
          <p:cNvPr id="3" name="Content Placeholder 2">
            <a:extLst>
              <a:ext uri="{FF2B5EF4-FFF2-40B4-BE49-F238E27FC236}">
                <a16:creationId xmlns:a16="http://schemas.microsoft.com/office/drawing/2014/main" id="{10A37472-AD60-F5AB-0B3E-EDC98B23A769}"/>
              </a:ext>
            </a:extLst>
          </p:cNvPr>
          <p:cNvSpPr>
            <a:spLocks noGrp="1"/>
          </p:cNvSpPr>
          <p:nvPr>
            <p:ph idx="1"/>
          </p:nvPr>
        </p:nvSpPr>
        <p:spPr>
          <a:xfrm>
            <a:off x="1799099" y="1269506"/>
            <a:ext cx="8915400" cy="5211193"/>
          </a:xfrm>
        </p:spPr>
        <p:txBody>
          <a:bodyPr>
            <a:normAutofit/>
          </a:bodyPr>
          <a:lstStyle/>
          <a:p>
            <a:pPr>
              <a:lnSpc>
                <a:spcPct val="150000"/>
              </a:lnSpc>
            </a:pPr>
            <a:r>
              <a:rPr lang="sr-Latn-RS" sz="1800" dirty="0">
                <a:effectLst/>
                <a:latin typeface="+mj-lt"/>
                <a:ea typeface="Calibri" panose="020F0502020204030204" pitchFamily="34" charset="0"/>
              </a:rPr>
              <a:t>Primarni čvor je jedini čvor u skupu replika koji može da prima operacije pisanja, dok je operacija čitanja moguća na svim čvorovima iz skupa replika. </a:t>
            </a:r>
          </a:p>
          <a:p>
            <a:pPr>
              <a:lnSpc>
                <a:spcPct val="150000"/>
              </a:lnSpc>
            </a:pPr>
            <a:r>
              <a:rPr lang="sr-Latn-RS" sz="1800" kern="100" dirty="0">
                <a:effectLst/>
                <a:latin typeface="+mj-lt"/>
                <a:ea typeface="Calibri" panose="020F0502020204030204" pitchFamily="34" charset="0"/>
                <a:cs typeface="Times New Roman" panose="02020603050405020304" pitchFamily="18" charset="0"/>
              </a:rPr>
              <a:t>Skup replika može imati najviše jedan primarni čvor.</a:t>
            </a:r>
          </a:p>
          <a:p>
            <a:pPr>
              <a:lnSpc>
                <a:spcPct val="150000"/>
              </a:lnSpc>
            </a:pPr>
            <a:r>
              <a:rPr lang="sr-Latn-RS" sz="1800" kern="100" dirty="0">
                <a:effectLst/>
                <a:latin typeface="+mj-lt"/>
                <a:ea typeface="Calibri" panose="020F0502020204030204" pitchFamily="34" charset="0"/>
                <a:cs typeface="Times New Roman" panose="02020603050405020304" pitchFamily="18" charset="0"/>
              </a:rPr>
              <a:t> U slučaju da primarni čvor postane nedostupan, pokreće se glasanje gde sekundarni čvorovi biraju novi primarni čvor.</a:t>
            </a:r>
            <a:endParaRPr lang="en-US" sz="1800" kern="100" dirty="0">
              <a:effectLst/>
              <a:latin typeface="+mj-lt"/>
              <a:ea typeface="Calibri" panose="020F0502020204030204" pitchFamily="34" charset="0"/>
              <a:cs typeface="Times New Roman" panose="02020603050405020304" pitchFamily="18" charset="0"/>
            </a:endParaRPr>
          </a:p>
          <a:p>
            <a:pPr>
              <a:lnSpc>
                <a:spcPct val="150000"/>
              </a:lnSpc>
            </a:pPr>
            <a:endParaRPr lang="en-US" dirty="0">
              <a:latin typeface="+mj-lt"/>
            </a:endParaRPr>
          </a:p>
        </p:txBody>
      </p:sp>
      <p:pic>
        <p:nvPicPr>
          <p:cNvPr id="4" name="Picture 3">
            <a:extLst>
              <a:ext uri="{FF2B5EF4-FFF2-40B4-BE49-F238E27FC236}">
                <a16:creationId xmlns:a16="http://schemas.microsoft.com/office/drawing/2014/main" id="{62D9A2A7-622B-6909-472E-F446E8A51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8196" y="3832114"/>
            <a:ext cx="2084705" cy="2648585"/>
          </a:xfrm>
          <a:prstGeom prst="rect">
            <a:avLst/>
          </a:prstGeom>
        </p:spPr>
      </p:pic>
    </p:spTree>
    <p:extLst>
      <p:ext uri="{BB962C8B-B14F-4D97-AF65-F5344CB8AC3E}">
        <p14:creationId xmlns:p14="http://schemas.microsoft.com/office/powerpoint/2010/main" val="77401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392A-0F76-5AF2-FFB2-30A5F7CE5C21}"/>
              </a:ext>
            </a:extLst>
          </p:cNvPr>
          <p:cNvSpPr>
            <a:spLocks noGrp="1"/>
          </p:cNvSpPr>
          <p:nvPr>
            <p:ph type="title"/>
          </p:nvPr>
        </p:nvSpPr>
        <p:spPr>
          <a:xfrm>
            <a:off x="1640156" y="306333"/>
            <a:ext cx="8911687" cy="750110"/>
          </a:xfrm>
        </p:spPr>
        <p:txBody>
          <a:bodyPr/>
          <a:lstStyle/>
          <a:p>
            <a:r>
              <a:rPr lang="sr-Latn-RS" dirty="0"/>
              <a:t>Sekundarni čvor</a:t>
            </a:r>
            <a:endParaRPr lang="en-US" dirty="0"/>
          </a:p>
        </p:txBody>
      </p:sp>
      <p:sp>
        <p:nvSpPr>
          <p:cNvPr id="3" name="Content Placeholder 2">
            <a:extLst>
              <a:ext uri="{FF2B5EF4-FFF2-40B4-BE49-F238E27FC236}">
                <a16:creationId xmlns:a16="http://schemas.microsoft.com/office/drawing/2014/main" id="{AA59085B-C5E9-45E1-1B3A-D192AFC4C22E}"/>
              </a:ext>
            </a:extLst>
          </p:cNvPr>
          <p:cNvSpPr>
            <a:spLocks noGrp="1"/>
          </p:cNvSpPr>
          <p:nvPr>
            <p:ph idx="1"/>
          </p:nvPr>
        </p:nvSpPr>
        <p:spPr>
          <a:xfrm>
            <a:off x="1704513" y="1056443"/>
            <a:ext cx="9800099" cy="4854779"/>
          </a:xfrm>
        </p:spPr>
        <p:txBody>
          <a:bodyPr/>
          <a:lstStyle/>
          <a:p>
            <a:pPr>
              <a:lnSpc>
                <a:spcPct val="150000"/>
              </a:lnSpc>
            </a:pPr>
            <a:r>
              <a:rPr lang="sr-Latn-RS" sz="1800" dirty="0">
                <a:effectLst/>
                <a:latin typeface="+mj-lt"/>
                <a:ea typeface="Calibri" panose="020F0502020204030204" pitchFamily="34" charset="0"/>
              </a:rPr>
              <a:t>Sekundarni čvorovi održavaju kopiju skupa podataka primarnog čvora.</a:t>
            </a:r>
          </a:p>
          <a:p>
            <a:pPr>
              <a:lnSpc>
                <a:spcPct val="150000"/>
              </a:lnSpc>
            </a:pPr>
            <a:r>
              <a:rPr lang="sr-Latn-RS" sz="1800" dirty="0">
                <a:effectLst/>
                <a:latin typeface="+mj-lt"/>
                <a:ea typeface="Calibri" panose="020F0502020204030204" pitchFamily="34" charset="0"/>
              </a:rPr>
              <a:t> Da bi kopirao podatke sa primarnog, sekundarni čvor primenjuje operacije iz oploga primarnog čvora na sopstveni skup podataka u asinhronom procesu.</a:t>
            </a:r>
          </a:p>
          <a:p>
            <a:pPr>
              <a:lnSpc>
                <a:spcPct val="150000"/>
              </a:lnSpc>
            </a:pPr>
            <a:r>
              <a:rPr lang="sr-Latn-RS" sz="1800" dirty="0">
                <a:effectLst/>
                <a:latin typeface="+mj-lt"/>
                <a:ea typeface="Calibri" panose="020F0502020204030204" pitchFamily="34" charset="0"/>
              </a:rPr>
              <a:t> Skup replika može imati jedan ili više sekundarnih čvorova.</a:t>
            </a:r>
          </a:p>
          <a:p>
            <a:pPr>
              <a:lnSpc>
                <a:spcPct val="150000"/>
              </a:lnSpc>
            </a:pPr>
            <a:r>
              <a:rPr lang="sr-Latn-RS" sz="1800" dirty="0">
                <a:effectLst/>
                <a:latin typeface="+mj-lt"/>
                <a:ea typeface="Calibri" panose="020F0502020204030204" pitchFamily="34" charset="0"/>
              </a:rPr>
              <a:t> </a:t>
            </a:r>
            <a:r>
              <a:rPr lang="sr-Latn-RS" sz="1800" dirty="0">
                <a:effectLst/>
                <a:latin typeface="+mj-lt"/>
                <a:ea typeface="Times New Roman" panose="02020603050405020304" pitchFamily="18" charset="0"/>
              </a:rPr>
              <a:t>Ako trenutni primarni čvor otkaže, metodom izbora bira se sekundarni čvor koji će preuzeti ulogu primarnog čvora </a:t>
            </a:r>
            <a:r>
              <a:rPr lang="en-US" dirty="0">
                <a:latin typeface="+mj-lt"/>
              </a:rPr>
              <a:t>.</a:t>
            </a:r>
            <a:endParaRPr lang="sr-Latn-RS" dirty="0">
              <a:latin typeface="+mj-lt"/>
            </a:endParaRPr>
          </a:p>
          <a:p>
            <a:pPr>
              <a:lnSpc>
                <a:spcPct val="150000"/>
              </a:lnSpc>
            </a:pPr>
            <a:r>
              <a:rPr lang="sr-Latn-RS" sz="1800" b="1" dirty="0">
                <a:effectLst/>
                <a:latin typeface="+mj-lt"/>
                <a:ea typeface="Times New Roman" panose="02020603050405020304" pitchFamily="18" charset="0"/>
              </a:rPr>
              <a:t>Proces otkucaja srca</a:t>
            </a:r>
            <a:r>
              <a:rPr lang="sr-Latn-RS" sz="1800" dirty="0">
                <a:effectLst/>
                <a:latin typeface="+mj-lt"/>
                <a:ea typeface="Times New Roman" panose="02020603050405020304" pitchFamily="18" charset="0"/>
              </a:rPr>
              <a:t> je proces kojim se identifikuje trenutni status čvora u skupu replika. Čvorovi u skupu replika šalju pingove međusobno svake dve sekunde, a u slučaju da neki čvor ne uzvrati pingom u roku od 10 sekundi biće označen za nedostupan</a:t>
            </a:r>
            <a:endParaRPr lang="en-US" dirty="0">
              <a:latin typeface="+mj-lt"/>
            </a:endParaRPr>
          </a:p>
        </p:txBody>
      </p:sp>
    </p:spTree>
    <p:extLst>
      <p:ext uri="{BB962C8B-B14F-4D97-AF65-F5344CB8AC3E}">
        <p14:creationId xmlns:p14="http://schemas.microsoft.com/office/powerpoint/2010/main" val="220384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437C-D569-523E-71B6-A7BFC6C5BE65}"/>
              </a:ext>
            </a:extLst>
          </p:cNvPr>
          <p:cNvSpPr>
            <a:spLocks noGrp="1"/>
          </p:cNvSpPr>
          <p:nvPr>
            <p:ph type="title"/>
          </p:nvPr>
        </p:nvSpPr>
        <p:spPr>
          <a:xfrm>
            <a:off x="1640156" y="306333"/>
            <a:ext cx="8911687" cy="741232"/>
          </a:xfrm>
        </p:spPr>
        <p:txBody>
          <a:bodyPr/>
          <a:lstStyle/>
          <a:p>
            <a:r>
              <a:rPr lang="sr-Latn-RS" dirty="0"/>
              <a:t>Čvor sa prioritetom 0</a:t>
            </a:r>
            <a:endParaRPr lang="en-US" dirty="0"/>
          </a:p>
        </p:txBody>
      </p:sp>
      <p:sp>
        <p:nvSpPr>
          <p:cNvPr id="3" name="Content Placeholder 2">
            <a:extLst>
              <a:ext uri="{FF2B5EF4-FFF2-40B4-BE49-F238E27FC236}">
                <a16:creationId xmlns:a16="http://schemas.microsoft.com/office/drawing/2014/main" id="{BA53A6D5-2846-C5FC-1CFC-17643231A2EB}"/>
              </a:ext>
            </a:extLst>
          </p:cNvPr>
          <p:cNvSpPr>
            <a:spLocks noGrp="1"/>
          </p:cNvSpPr>
          <p:nvPr>
            <p:ph idx="1"/>
          </p:nvPr>
        </p:nvSpPr>
        <p:spPr>
          <a:xfrm>
            <a:off x="1640156" y="1127464"/>
            <a:ext cx="9864456" cy="4783758"/>
          </a:xfrm>
        </p:spPr>
        <p:txBody>
          <a:bodyPr/>
          <a:lstStyle/>
          <a:p>
            <a:pPr>
              <a:lnSpc>
                <a:spcPct val="150000"/>
              </a:lnSpc>
            </a:pPr>
            <a:r>
              <a:rPr lang="sr-Latn-RS" sz="1800" dirty="0">
                <a:effectLst/>
                <a:latin typeface="+mj-lt"/>
                <a:ea typeface="Calibri" panose="020F0502020204030204" pitchFamily="34" charset="0"/>
              </a:rPr>
              <a:t>Čvor sa prioritetom 0 je čvor koji ne može postati primarni čvor i ne može pokrenuti izbore.</a:t>
            </a:r>
          </a:p>
          <a:p>
            <a:pPr>
              <a:lnSpc>
                <a:spcPct val="150000"/>
              </a:lnSpc>
            </a:pPr>
            <a:r>
              <a:rPr lang="sr-Latn-RS" sz="1800" dirty="0">
                <a:effectLst/>
                <a:latin typeface="+mj-lt"/>
                <a:ea typeface="Calibri" panose="020F0502020204030204" pitchFamily="34" charset="0"/>
              </a:rPr>
              <a:t> </a:t>
            </a:r>
            <a:r>
              <a:rPr lang="sr-Latn-RS" sz="1800" dirty="0">
                <a:effectLst/>
                <a:latin typeface="+mj-lt"/>
                <a:ea typeface="Times New Roman" panose="02020603050405020304" pitchFamily="18" charset="0"/>
              </a:rPr>
              <a:t>Taj čvor neće biti kandidat u izboru za primarni čvor, ne može postati primarni i ne može pokrenuti glasanje. </a:t>
            </a:r>
          </a:p>
          <a:p>
            <a:pPr>
              <a:lnSpc>
                <a:spcPct val="150000"/>
              </a:lnSpc>
            </a:pPr>
            <a:r>
              <a:rPr lang="sr-Latn-RS" sz="1800" dirty="0">
                <a:effectLst/>
                <a:latin typeface="+mj-lt"/>
                <a:ea typeface="Times New Roman" panose="02020603050405020304" pitchFamily="18" charset="0"/>
              </a:rPr>
              <a:t>Izuzev ovoga, oni funkcionišu kao normalni sekundarni čvorovi koji imaju kopije podataka, podržavaju operacije čitanja i glasaju na izborima</a:t>
            </a:r>
          </a:p>
          <a:p>
            <a:pPr>
              <a:lnSpc>
                <a:spcPct val="150000"/>
              </a:lnSpc>
            </a:pPr>
            <a:r>
              <a:rPr lang="sr-Latn-RS" sz="1800" dirty="0">
                <a:effectLst/>
                <a:latin typeface="+mj-lt"/>
                <a:ea typeface="Times New Roman" panose="02020603050405020304" pitchFamily="18" charset="0"/>
              </a:rPr>
              <a:t> Čvorovi sa prioritetom 0 se uvode kada postoje članovi koji se nalaze u centru podataka koji je udaljen od glavne primene i zbog toga ima veće kašnjenje</a:t>
            </a:r>
            <a:endParaRPr lang="en-US" dirty="0">
              <a:latin typeface="+mj-lt"/>
            </a:endParaRPr>
          </a:p>
        </p:txBody>
      </p:sp>
    </p:spTree>
    <p:extLst>
      <p:ext uri="{BB962C8B-B14F-4D97-AF65-F5344CB8AC3E}">
        <p14:creationId xmlns:p14="http://schemas.microsoft.com/office/powerpoint/2010/main" val="161410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954C-6825-C854-7261-DF41BEC8AB83}"/>
              </a:ext>
            </a:extLst>
          </p:cNvPr>
          <p:cNvSpPr>
            <a:spLocks noGrp="1"/>
          </p:cNvSpPr>
          <p:nvPr>
            <p:ph type="title"/>
          </p:nvPr>
        </p:nvSpPr>
        <p:spPr>
          <a:xfrm>
            <a:off x="1403317" y="324088"/>
            <a:ext cx="8911687" cy="741232"/>
          </a:xfrm>
        </p:spPr>
        <p:txBody>
          <a:bodyPr/>
          <a:lstStyle/>
          <a:p>
            <a:r>
              <a:rPr lang="sr-Latn-RS" dirty="0"/>
              <a:t>Skriveni čvorovi</a:t>
            </a:r>
            <a:endParaRPr lang="en-US" dirty="0"/>
          </a:p>
        </p:txBody>
      </p:sp>
      <p:sp>
        <p:nvSpPr>
          <p:cNvPr id="3" name="Content Placeholder 2">
            <a:extLst>
              <a:ext uri="{FF2B5EF4-FFF2-40B4-BE49-F238E27FC236}">
                <a16:creationId xmlns:a16="http://schemas.microsoft.com/office/drawing/2014/main" id="{5E64F879-07D1-4FE1-D449-D656956ECE36}"/>
              </a:ext>
            </a:extLst>
          </p:cNvPr>
          <p:cNvSpPr>
            <a:spLocks noGrp="1"/>
          </p:cNvSpPr>
          <p:nvPr>
            <p:ph idx="1"/>
          </p:nvPr>
        </p:nvSpPr>
        <p:spPr>
          <a:xfrm>
            <a:off x="1473693" y="1065320"/>
            <a:ext cx="9729078" cy="4863657"/>
          </a:xfrm>
        </p:spPr>
        <p:txBody>
          <a:bodyPr>
            <a:normAutofit/>
          </a:bodyPr>
          <a:lstStyle/>
          <a:p>
            <a:pPr>
              <a:lnSpc>
                <a:spcPct val="150000"/>
              </a:lnSpc>
            </a:pPr>
            <a:r>
              <a:rPr lang="sr-Latn-RS" sz="1800" dirty="0">
                <a:effectLst/>
                <a:latin typeface="+mj-lt"/>
                <a:ea typeface="Times New Roman" panose="02020603050405020304" pitchFamily="18" charset="0"/>
              </a:rPr>
              <a:t>Poseban tip sekundarnih čvorova koji održavaju kopiju primarnog čvora, ali su konfigurisani tako da nisu vidljivi klijentskim aplikacijama za izvršenje operacija čitanja. </a:t>
            </a:r>
          </a:p>
          <a:p>
            <a:pPr>
              <a:lnSpc>
                <a:spcPct val="150000"/>
              </a:lnSpc>
            </a:pPr>
            <a:r>
              <a:rPr lang="sr-Latn-RS" sz="1800" dirty="0">
                <a:effectLst/>
                <a:latin typeface="+mj-lt"/>
                <a:ea typeface="Times New Roman" panose="02020603050405020304" pitchFamily="18" charset="0"/>
              </a:rPr>
              <a:t>Oni uvek moraju imati prioritet 0 na taj način ne mogu postati primarni čvorovi. </a:t>
            </a:r>
          </a:p>
          <a:p>
            <a:pPr>
              <a:lnSpc>
                <a:spcPct val="150000"/>
              </a:lnSpc>
            </a:pPr>
            <a:r>
              <a:rPr lang="sr-Latn-RS" sz="1800" dirty="0">
                <a:effectLst/>
                <a:latin typeface="+mj-lt"/>
                <a:ea typeface="Times New Roman" panose="02020603050405020304" pitchFamily="18" charset="0"/>
              </a:rPr>
              <a:t>Time što su nevidljivi za klijentske zahteve smanjuje se opterećenje replikacijskog skupa i poboljšavaju performanse. </a:t>
            </a:r>
            <a:endParaRPr lang="en-US" dirty="0">
              <a:latin typeface="+mj-lt"/>
            </a:endParaRPr>
          </a:p>
        </p:txBody>
      </p:sp>
      <p:pic>
        <p:nvPicPr>
          <p:cNvPr id="5" name="Graphic 6">
            <a:extLst>
              <a:ext uri="{FF2B5EF4-FFF2-40B4-BE49-F238E27FC236}">
                <a16:creationId xmlns:a16="http://schemas.microsoft.com/office/drawing/2014/main" id="{5593C005-E9A3-71E5-1F9F-E5C612132C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38662" y="3891920"/>
            <a:ext cx="4779645" cy="1808480"/>
          </a:xfrm>
          <a:prstGeom prst="rect">
            <a:avLst/>
          </a:prstGeom>
        </p:spPr>
      </p:pic>
    </p:spTree>
    <p:extLst>
      <p:ext uri="{BB962C8B-B14F-4D97-AF65-F5344CB8AC3E}">
        <p14:creationId xmlns:p14="http://schemas.microsoft.com/office/powerpoint/2010/main" val="1948553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B822-BDC1-C1EB-BEBF-353E6576EE7B}"/>
              </a:ext>
            </a:extLst>
          </p:cNvPr>
          <p:cNvSpPr>
            <a:spLocks noGrp="1"/>
          </p:cNvSpPr>
          <p:nvPr>
            <p:ph type="title"/>
          </p:nvPr>
        </p:nvSpPr>
        <p:spPr>
          <a:xfrm>
            <a:off x="1580225" y="390618"/>
            <a:ext cx="6906827" cy="665826"/>
          </a:xfrm>
        </p:spPr>
        <p:txBody>
          <a:bodyPr/>
          <a:lstStyle/>
          <a:p>
            <a:r>
              <a:rPr lang="sr-Latn-RS" dirty="0"/>
              <a:t>Odloženi čvorovi</a:t>
            </a:r>
            <a:endParaRPr lang="en-US" dirty="0"/>
          </a:p>
        </p:txBody>
      </p:sp>
      <p:sp>
        <p:nvSpPr>
          <p:cNvPr id="3" name="Content Placeholder 2">
            <a:extLst>
              <a:ext uri="{FF2B5EF4-FFF2-40B4-BE49-F238E27FC236}">
                <a16:creationId xmlns:a16="http://schemas.microsoft.com/office/drawing/2014/main" id="{8983027D-D769-D7F3-3FA7-EEC8F062DBAE}"/>
              </a:ext>
            </a:extLst>
          </p:cNvPr>
          <p:cNvSpPr>
            <a:spLocks noGrp="1"/>
          </p:cNvSpPr>
          <p:nvPr>
            <p:ph idx="1"/>
          </p:nvPr>
        </p:nvSpPr>
        <p:spPr>
          <a:xfrm>
            <a:off x="1580225" y="1233997"/>
            <a:ext cx="9924387" cy="4677226"/>
          </a:xfrm>
        </p:spPr>
        <p:txBody>
          <a:bodyPr/>
          <a:lstStyle/>
          <a:p>
            <a:pPr>
              <a:lnSpc>
                <a:spcPct val="150000"/>
              </a:lnSpc>
            </a:pPr>
            <a:r>
              <a:rPr lang="sr-Latn-RS" sz="1800" dirty="0">
                <a:effectLst/>
                <a:latin typeface="+mj-lt"/>
                <a:ea typeface="Times New Roman" panose="02020603050405020304" pitchFamily="18" charset="0"/>
              </a:rPr>
              <a:t>To je tip sekundarnih replika koje su konfigurisane tako da namerno kasne u primanju operacija pisanja od strane primarnog čvora i replikaciji u cilju oporavljanja od različitih grešeka. </a:t>
            </a:r>
          </a:p>
          <a:p>
            <a:pPr>
              <a:lnSpc>
                <a:spcPct val="150000"/>
              </a:lnSpc>
            </a:pPr>
            <a:r>
              <a:rPr lang="sr-Latn-RS" sz="1800" dirty="0">
                <a:effectLst/>
                <a:latin typeface="+mj-lt"/>
                <a:ea typeface="Times New Roman" panose="02020603050405020304" pitchFamily="18" charset="0"/>
              </a:rPr>
              <a:t>Da odloženi član ne bi postao primarni, potrebno mu je staviti prioritet 0 i da budu skrivene. Sakrivanje odloženih članova skupa replika sprečava aplikacije da traže podatke.</a:t>
            </a:r>
            <a:endParaRPr lang="en-US" dirty="0">
              <a:latin typeface="+mj-lt"/>
            </a:endParaRPr>
          </a:p>
        </p:txBody>
      </p:sp>
      <p:pic>
        <p:nvPicPr>
          <p:cNvPr id="4" name="Graphic 6">
            <a:extLst>
              <a:ext uri="{FF2B5EF4-FFF2-40B4-BE49-F238E27FC236}">
                <a16:creationId xmlns:a16="http://schemas.microsoft.com/office/drawing/2014/main" id="{A0A315EB-F7C0-2B69-E85B-3A1D84CAEA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0640" y="4077069"/>
            <a:ext cx="5271135" cy="2108200"/>
          </a:xfrm>
          <a:prstGeom prst="rect">
            <a:avLst/>
          </a:prstGeom>
        </p:spPr>
      </p:pic>
    </p:spTree>
    <p:extLst>
      <p:ext uri="{BB962C8B-B14F-4D97-AF65-F5344CB8AC3E}">
        <p14:creationId xmlns:p14="http://schemas.microsoft.com/office/powerpoint/2010/main" val="214205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96D-4C7E-2900-FB37-CD26DC362CAF}"/>
              </a:ext>
            </a:extLst>
          </p:cNvPr>
          <p:cNvSpPr>
            <a:spLocks noGrp="1"/>
          </p:cNvSpPr>
          <p:nvPr>
            <p:ph type="title"/>
          </p:nvPr>
        </p:nvSpPr>
        <p:spPr>
          <a:xfrm>
            <a:off x="1640156" y="375535"/>
            <a:ext cx="8911687" cy="1280890"/>
          </a:xfrm>
        </p:spPr>
        <p:txBody>
          <a:bodyPr/>
          <a:lstStyle/>
          <a:p>
            <a:r>
              <a:rPr lang="sr-Latn-RS" dirty="0"/>
              <a:t>Arbitražni čvor</a:t>
            </a:r>
            <a:endParaRPr lang="en-US" dirty="0"/>
          </a:p>
        </p:txBody>
      </p:sp>
      <p:sp>
        <p:nvSpPr>
          <p:cNvPr id="3" name="Content Placeholder 2">
            <a:extLst>
              <a:ext uri="{FF2B5EF4-FFF2-40B4-BE49-F238E27FC236}">
                <a16:creationId xmlns:a16="http://schemas.microsoft.com/office/drawing/2014/main" id="{3180C7C4-CA8C-FF98-E5E4-7B85420CEB5A}"/>
              </a:ext>
            </a:extLst>
          </p:cNvPr>
          <p:cNvSpPr>
            <a:spLocks noGrp="1"/>
          </p:cNvSpPr>
          <p:nvPr>
            <p:ph idx="1"/>
          </p:nvPr>
        </p:nvSpPr>
        <p:spPr>
          <a:xfrm>
            <a:off x="1467768" y="1210323"/>
            <a:ext cx="8915400" cy="3777622"/>
          </a:xfrm>
        </p:spPr>
        <p:txBody>
          <a:bodyPr/>
          <a:lstStyle/>
          <a:p>
            <a:r>
              <a:rPr lang="sr-Latn-RS" sz="1800" dirty="0">
                <a:effectLst/>
                <a:latin typeface="+mj-lt"/>
                <a:ea typeface="Calibri" panose="020F0502020204030204" pitchFamily="34" charset="0"/>
              </a:rPr>
              <a:t>U nekim situacijama kada postoje primarni i sekundarni čvorovi, ali je zbog troškova ograničeno dodavanje drugog sekundarnog, može postojati arbitražni čvor u skupu replika.</a:t>
            </a:r>
          </a:p>
          <a:p>
            <a:r>
              <a:rPr lang="sr-Latn-RS" sz="1800" dirty="0">
                <a:effectLst/>
                <a:latin typeface="+mj-lt"/>
                <a:ea typeface="Calibri" panose="020F0502020204030204" pitchFamily="34" charset="0"/>
              </a:rPr>
              <a:t> Ovaj čvor učestvuje na izborima za primarne čvorove, ali on nema kopiju skupa podataka i nikada ne može postati primarni.</a:t>
            </a:r>
          </a:p>
          <a:p>
            <a:r>
              <a:rPr lang="sr-Latn-RS" sz="1800" dirty="0">
                <a:effectLst/>
                <a:latin typeface="+mj-lt"/>
                <a:ea typeface="Calibri" panose="020F0502020204030204" pitchFamily="34" charset="0"/>
              </a:rPr>
              <a:t> Kako bi se izbegli problemi sa konzistentnošću podataka, trebalo bi da postoji samo jedan arbitražni čvor.</a:t>
            </a:r>
            <a:endParaRPr lang="en-US" dirty="0">
              <a:latin typeface="+mj-lt"/>
            </a:endParaRPr>
          </a:p>
        </p:txBody>
      </p:sp>
      <p:pic>
        <p:nvPicPr>
          <p:cNvPr id="4" name="Picture 3">
            <a:extLst>
              <a:ext uri="{FF2B5EF4-FFF2-40B4-BE49-F238E27FC236}">
                <a16:creationId xmlns:a16="http://schemas.microsoft.com/office/drawing/2014/main" id="{BF005640-6559-3862-3AD6-D80E97033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853" y="3647858"/>
            <a:ext cx="3582119" cy="2646410"/>
          </a:xfrm>
          <a:prstGeom prst="rect">
            <a:avLst/>
          </a:prstGeom>
        </p:spPr>
      </p:pic>
    </p:spTree>
    <p:extLst>
      <p:ext uri="{BB962C8B-B14F-4D97-AF65-F5344CB8AC3E}">
        <p14:creationId xmlns:p14="http://schemas.microsoft.com/office/powerpoint/2010/main" val="35656594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72</TotalTime>
  <Words>866</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Replikacija podataka kod MongoDB baze podataka</vt:lpstr>
      <vt:lpstr>PowerPoint Presentation</vt:lpstr>
      <vt:lpstr>Skup replika</vt:lpstr>
      <vt:lpstr>Primarni čvor</vt:lpstr>
      <vt:lpstr>Sekundarni čvor</vt:lpstr>
      <vt:lpstr>Čvor sa prioritetom 0</vt:lpstr>
      <vt:lpstr>Skriveni čvorovi</vt:lpstr>
      <vt:lpstr>Odloženi čvorovi</vt:lpstr>
      <vt:lpstr>Arbitražni čvor</vt:lpstr>
      <vt:lpstr>Oplog</vt:lpstr>
      <vt:lpstr>Sinhronizacija</vt:lpstr>
      <vt:lpstr>Inicijalna sinhronizacija</vt:lpstr>
      <vt:lpstr>Write concern</vt:lpstr>
      <vt:lpstr>Read preference</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Oporavak MongoDB baze podataka</dc:title>
  <dc:creator>Marta DJordjevic</dc:creator>
  <cp:lastModifiedBy>Marta Djordjevic</cp:lastModifiedBy>
  <cp:revision>8</cp:revision>
  <dcterms:created xsi:type="dcterms:W3CDTF">2023-05-28T19:19:33Z</dcterms:created>
  <dcterms:modified xsi:type="dcterms:W3CDTF">2023-06-27T21:27:52Z</dcterms:modified>
</cp:coreProperties>
</file>