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5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39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98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3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2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CAC6A-B97E-4BA5-A8E0-70929FF928F0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E59B44-8891-4344-9534-C8C4BE7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7503-D7F6-6BB4-0059-D28993792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Oporavak</a:t>
            </a:r>
            <a:r>
              <a:rPr lang="en-US" dirty="0"/>
              <a:t> MongoDB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309C5-B2F3-FEC0-1EA2-AA93997ED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Marta </a:t>
            </a:r>
            <a:r>
              <a:rPr lang="en-US" dirty="0" err="1"/>
              <a:t>Đorđević</a:t>
            </a:r>
            <a:r>
              <a:rPr lang="en-US" dirty="0"/>
              <a:t> 1490</a:t>
            </a:r>
          </a:p>
        </p:txBody>
      </p:sp>
    </p:spTree>
    <p:extLst>
      <p:ext uri="{BB962C8B-B14F-4D97-AF65-F5344CB8AC3E}">
        <p14:creationId xmlns:p14="http://schemas.microsoft.com/office/powerpoint/2010/main" val="65547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437C-D569-523E-71B6-A7BFC6C5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741232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alat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A6D5-2846-C5FC-1CFC-17643231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127464"/>
            <a:ext cx="9864456" cy="47837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Mongodump</a:t>
            </a:r>
            <a:r>
              <a:rPr lang="en-US" dirty="0"/>
              <a:t> je </a:t>
            </a:r>
            <a:r>
              <a:rPr lang="en-US" dirty="0" err="1"/>
              <a:t>alatka</a:t>
            </a:r>
            <a:r>
              <a:rPr lang="en-US" dirty="0"/>
              <a:t> 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rezervnih</a:t>
            </a:r>
            <a:r>
              <a:rPr lang="en-US" dirty="0"/>
              <a:t> </a:t>
            </a:r>
            <a:r>
              <a:rPr lang="en-US" dirty="0" err="1"/>
              <a:t>kopija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izvoziti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samostalnih</a:t>
            </a:r>
            <a:r>
              <a:rPr lang="en-US" dirty="0"/>
              <a:t> </a:t>
            </a:r>
            <a:r>
              <a:rPr lang="en-US" dirty="0" err="1"/>
              <a:t>skupova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deljenih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kreiranja</a:t>
            </a:r>
            <a:r>
              <a:rPr lang="en-US" dirty="0"/>
              <a:t> </a:t>
            </a:r>
            <a:r>
              <a:rPr lang="en-US" dirty="0" err="1"/>
              <a:t>rezervne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 </a:t>
            </a:r>
            <a:r>
              <a:rPr lang="en-US" dirty="0" err="1"/>
              <a:t>celog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,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kolekcije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dela </a:t>
            </a:r>
            <a:r>
              <a:rPr lang="en-US" dirty="0" err="1"/>
              <a:t>kolekcije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Da bi se </a:t>
            </a:r>
            <a:r>
              <a:rPr lang="en-US" dirty="0" err="1"/>
              <a:t>povezalo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lokalnom</a:t>
            </a:r>
            <a:r>
              <a:rPr lang="en-US" dirty="0"/>
              <a:t> MongoDB </a:t>
            </a:r>
            <a:r>
              <a:rPr lang="en-US" dirty="0" err="1"/>
              <a:t>instancom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 27017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koristila</a:t>
            </a:r>
            <a:r>
              <a:rPr lang="en-US" dirty="0"/>
              <a:t> </a:t>
            </a:r>
            <a:r>
              <a:rPr lang="en-US" dirty="0" err="1"/>
              <a:t>podrazumevana</a:t>
            </a:r>
            <a:r>
              <a:rPr lang="en-US" dirty="0"/>
              <a:t> </a:t>
            </a:r>
            <a:r>
              <a:rPr lang="en-US" dirty="0" err="1"/>
              <a:t>podešavanja</a:t>
            </a:r>
            <a:r>
              <a:rPr lang="en-US" dirty="0"/>
              <a:t> za </a:t>
            </a:r>
            <a:r>
              <a:rPr lang="en-US" dirty="0" err="1"/>
              <a:t>izvoz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navesti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mongodump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naredbom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argumentima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specificirati</a:t>
            </a:r>
            <a:r>
              <a:rPr lang="en-US" dirty="0"/>
              <a:t> host </a:t>
            </a:r>
            <a:r>
              <a:rPr lang="en-US" dirty="0" err="1"/>
              <a:t>i</a:t>
            </a:r>
            <a:r>
              <a:rPr lang="en-US" dirty="0"/>
              <a:t> port MongoDB instance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mongodump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se </a:t>
            </a:r>
            <a:r>
              <a:rPr lang="en-US" dirty="0" err="1"/>
              <a:t>poveže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F5959-4EED-FECA-B63D-4E0131DA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79" y="4994335"/>
            <a:ext cx="547751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0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2225-8FC2-3089-6993-89F2BB43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56" y="399495"/>
            <a:ext cx="9737956" cy="55117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 bi se </a:t>
            </a:r>
            <a:r>
              <a:rPr lang="en-US" dirty="0" err="1"/>
              <a:t>naveo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direktorijum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koristiti</a:t>
            </a:r>
            <a:r>
              <a:rPr lang="en-US" dirty="0"/>
              <a:t> --out </a:t>
            </a:r>
            <a:r>
              <a:rPr lang="en-US" dirty="0" err="1"/>
              <a:t>ili</a:t>
            </a:r>
            <a:r>
              <a:rPr lang="en-US" dirty="0"/>
              <a:t> –o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 bi se </a:t>
            </a:r>
            <a:r>
              <a:rPr lang="en-US" dirty="0" err="1"/>
              <a:t>ograničila</a:t>
            </a:r>
            <a:r>
              <a:rPr lang="en-US" dirty="0"/>
              <a:t> </a:t>
            </a:r>
            <a:r>
              <a:rPr lang="en-US" dirty="0" err="1"/>
              <a:t>količina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opcije</a:t>
            </a:r>
            <a:r>
              <a:rPr lang="en-US" dirty="0"/>
              <a:t> –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–collection: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mongodump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opcijom</a:t>
            </a:r>
            <a:r>
              <a:rPr lang="en-US" dirty="0"/>
              <a:t> –</a:t>
            </a:r>
            <a:r>
              <a:rPr lang="en-US" dirty="0" err="1"/>
              <a:t>oplog</a:t>
            </a:r>
            <a:r>
              <a:rPr lang="en-US" dirty="0"/>
              <a:t> </a:t>
            </a:r>
            <a:r>
              <a:rPr lang="en-US" dirty="0" err="1"/>
              <a:t>skuplja</a:t>
            </a:r>
            <a:r>
              <a:rPr lang="en-US" dirty="0"/>
              <a:t> </a:t>
            </a:r>
            <a:r>
              <a:rPr lang="en-US" dirty="0" err="1"/>
              <a:t>oplog</a:t>
            </a:r>
            <a:r>
              <a:rPr lang="en-US" dirty="0"/>
              <a:t> </a:t>
            </a:r>
            <a:r>
              <a:rPr lang="en-US" dirty="0" err="1"/>
              <a:t>ulaze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rezervne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trenutnim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kasnije</a:t>
            </a:r>
            <a:r>
              <a:rPr lang="en-US" dirty="0"/>
              <a:t> restore-</a:t>
            </a:r>
            <a:r>
              <a:rPr lang="en-US" dirty="0" err="1"/>
              <a:t>uje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bila</a:t>
            </a:r>
            <a:r>
              <a:rPr lang="en-US" dirty="0"/>
              <a:t> pre </a:t>
            </a:r>
            <a:r>
              <a:rPr lang="en-US" dirty="0" err="1"/>
              <a:t>završetka</a:t>
            </a:r>
            <a:r>
              <a:rPr lang="en-US" dirty="0"/>
              <a:t> </a:t>
            </a:r>
            <a:r>
              <a:rPr lang="en-US" dirty="0" err="1"/>
              <a:t>pravljenja</a:t>
            </a:r>
            <a:r>
              <a:rPr lang="en-US" dirty="0"/>
              <a:t> </a:t>
            </a:r>
            <a:r>
              <a:rPr lang="en-US" dirty="0" err="1"/>
              <a:t>rezervne</a:t>
            </a:r>
            <a:r>
              <a:rPr lang="en-US" dirty="0"/>
              <a:t> </a:t>
            </a:r>
            <a:r>
              <a:rPr lang="en-US" dirty="0" err="1"/>
              <a:t>kopije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19CB4-E02C-AB53-C8C2-CFD23D90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11" y="1060332"/>
            <a:ext cx="4312920" cy="334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194CC-1610-F8AE-BD23-EC9EE954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72" y="2749944"/>
            <a:ext cx="505841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66EF-2177-16BD-B00C-1F27E3AB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901" y="470517"/>
            <a:ext cx="9755711" cy="54407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/>
              <a:t>Mongorestore je alatka za vraćanje baze podataka.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it-IT" dirty="0"/>
              <a:t>Da bi se koristio mongorestore potrebno je povezati se na aktivni mongod komandom: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mongorestore importuje rezervnu kopiju baze podataka u folder /opt/backup/mongodump-1 na mongod instanci koja je pokrenuta na localhost-u na podrazumevanom portu 27017.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 Ako želimo da definišemo drugi host i port, to možemo učiniti na sledeči način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88986-6BAF-069A-CA54-12ECF1D5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56" y="2059738"/>
            <a:ext cx="5340256" cy="363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74281-3920-317F-A6F2-640440A1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86" y="4394448"/>
            <a:ext cx="5042065" cy="496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6F0F3-260C-8361-1901-9765680D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27" y="5962757"/>
            <a:ext cx="526478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954C-6825-C854-7261-DF41BEC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158" y="306333"/>
            <a:ext cx="8911687" cy="741232"/>
          </a:xfrm>
        </p:spPr>
        <p:txBody>
          <a:bodyPr/>
          <a:lstStyle/>
          <a:p>
            <a:r>
              <a:rPr lang="en-US" dirty="0" err="1"/>
              <a:t>Mehanizam</a:t>
            </a:r>
            <a:r>
              <a:rPr lang="en-US" dirty="0"/>
              <a:t> </a:t>
            </a:r>
            <a:r>
              <a:rPr lang="en-US" dirty="0" err="1"/>
              <a:t>replikacije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F879-07D1-4FE1-D449-D656956E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4" y="1047565"/>
            <a:ext cx="9729078" cy="48636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MongoDB </a:t>
            </a:r>
            <a:r>
              <a:rPr lang="en-US" dirty="0" err="1"/>
              <a:t>mehanizam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sinhronizaciju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većeg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MongoDB </a:t>
            </a:r>
            <a:r>
              <a:rPr lang="en-US" dirty="0" err="1"/>
              <a:t>instanci</a:t>
            </a:r>
            <a:r>
              <a:rPr lang="en-US" dirty="0"/>
              <a:t>. </a:t>
            </a: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da se </a:t>
            </a:r>
            <a:r>
              <a:rPr lang="en-US" dirty="0" err="1"/>
              <a:t>poveća</a:t>
            </a:r>
            <a:r>
              <a:rPr lang="en-US" dirty="0"/>
              <a:t> </a:t>
            </a:r>
            <a:r>
              <a:rPr lang="en-US" dirty="0" err="1"/>
              <a:t>dostupnost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taj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kopija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serverima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je </a:t>
            </a:r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mongod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koji </a:t>
            </a:r>
            <a:r>
              <a:rPr lang="en-US" dirty="0" err="1"/>
              <a:t>održavaju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instanca</a:t>
            </a:r>
            <a:r>
              <a:rPr lang="en-US" dirty="0"/>
              <a:t> je </a:t>
            </a:r>
            <a:r>
              <a:rPr lang="en-US" dirty="0" err="1"/>
              <a:t>primarna</a:t>
            </a:r>
            <a:r>
              <a:rPr lang="en-US" dirty="0"/>
              <a:t>, 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sekundarne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Svi </a:t>
            </a:r>
            <a:r>
              <a:rPr lang="en-US" dirty="0" err="1"/>
              <a:t>klijenti</a:t>
            </a:r>
            <a:r>
              <a:rPr lang="en-US" dirty="0"/>
              <a:t> </a:t>
            </a:r>
            <a:r>
              <a:rPr lang="en-US" dirty="0" err="1"/>
              <a:t>upisuju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primarnu</a:t>
            </a:r>
            <a:r>
              <a:rPr lang="en-US" dirty="0"/>
              <a:t> </a:t>
            </a:r>
            <a:r>
              <a:rPr lang="en-US" dirty="0" err="1"/>
              <a:t>instancu</a:t>
            </a:r>
            <a:r>
              <a:rPr lang="en-US" dirty="0"/>
              <a:t>, a </a:t>
            </a:r>
            <a:r>
              <a:rPr lang="en-US" dirty="0" err="1"/>
              <a:t>podaci</a:t>
            </a:r>
            <a:r>
              <a:rPr lang="en-US" dirty="0"/>
              <a:t> se </a:t>
            </a:r>
            <a:r>
              <a:rPr lang="en-US" dirty="0" err="1"/>
              <a:t>nakon</a:t>
            </a:r>
            <a:r>
              <a:rPr lang="en-US" dirty="0"/>
              <a:t> toga </a:t>
            </a:r>
            <a:r>
              <a:rPr lang="en-US" dirty="0" err="1"/>
              <a:t>asinhrono</a:t>
            </a:r>
            <a:r>
              <a:rPr lang="en-US" dirty="0"/>
              <a:t> </a:t>
            </a:r>
            <a:r>
              <a:rPr lang="en-US" dirty="0" err="1"/>
              <a:t>sinhronizuju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sekundarnim</a:t>
            </a:r>
            <a:r>
              <a:rPr lang="en-US" dirty="0"/>
              <a:t> </a:t>
            </a:r>
            <a:r>
              <a:rPr lang="en-US" dirty="0" err="1"/>
              <a:t>instancama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čvorova</a:t>
            </a:r>
            <a:r>
              <a:rPr lang="en-US" dirty="0"/>
              <a:t> (</a:t>
            </a:r>
            <a:r>
              <a:rPr lang="en-US" dirty="0" err="1"/>
              <a:t>replikacijski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) </a:t>
            </a:r>
            <a:r>
              <a:rPr lang="en-US" dirty="0" err="1"/>
              <a:t>sadrži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Sekundarne</a:t>
            </a:r>
            <a:r>
              <a:rPr lang="en-US" dirty="0"/>
              <a:t> </a:t>
            </a:r>
            <a:r>
              <a:rPr lang="en-US" dirty="0" err="1"/>
              <a:t>čvorove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Arbitarski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BB730-E3DA-CCD4-595F-A39F001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20" y="4123215"/>
            <a:ext cx="538924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5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7AD7-CFB5-0B8C-077E-5889CDDE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669" y="306333"/>
            <a:ext cx="8911687" cy="640445"/>
          </a:xfrm>
        </p:spPr>
        <p:txBody>
          <a:bodyPr/>
          <a:lstStyle/>
          <a:p>
            <a:r>
              <a:rPr lang="en-US" dirty="0" err="1"/>
              <a:t>Oplog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D0B0-81D5-0FB1-B6B3-0631880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002" y="1083076"/>
            <a:ext cx="9835610" cy="48281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Oplog</a:t>
            </a:r>
            <a:r>
              <a:rPr lang="en-US" dirty="0"/>
              <a:t> (</a:t>
            </a:r>
            <a:r>
              <a:rPr lang="en-US" dirty="0" err="1"/>
              <a:t>dnevnik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) je </a:t>
            </a:r>
            <a:r>
              <a:rPr lang="en-US" dirty="0" err="1"/>
              <a:t>posebna</a:t>
            </a:r>
            <a:r>
              <a:rPr lang="en-US" dirty="0"/>
              <a:t> </a:t>
            </a:r>
            <a:r>
              <a:rPr lang="en-US" dirty="0" err="1"/>
              <a:t>ograničena</a:t>
            </a:r>
            <a:r>
              <a:rPr lang="en-US" dirty="0"/>
              <a:t> </a:t>
            </a:r>
            <a:r>
              <a:rPr lang="en-US" dirty="0" err="1"/>
              <a:t>kolekcija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evidenciju</a:t>
            </a:r>
            <a:r>
              <a:rPr lang="en-US" dirty="0"/>
              <a:t> o </a:t>
            </a:r>
            <a:r>
              <a:rPr lang="en-US" dirty="0" err="1"/>
              <a:t>operacijama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menjaju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uskladištene</a:t>
            </a:r>
            <a:r>
              <a:rPr lang="en-US" dirty="0"/>
              <a:t> u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MongoDB </a:t>
            </a:r>
            <a:r>
              <a:rPr lang="en-US" dirty="0" err="1"/>
              <a:t>primenjuje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primarnom</a:t>
            </a:r>
            <a:r>
              <a:rPr lang="en-US" dirty="0"/>
              <a:t> </a:t>
            </a:r>
            <a:r>
              <a:rPr lang="en-US" dirty="0" err="1"/>
              <a:t>čvoru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zapisuje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oplogu</a:t>
            </a:r>
            <a:r>
              <a:rPr lang="en-US" dirty="0"/>
              <a:t> </a:t>
            </a:r>
            <a:r>
              <a:rPr lang="en-US" dirty="0" err="1"/>
              <a:t>primarnog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Nakon</a:t>
            </a:r>
            <a:r>
              <a:rPr lang="en-US" dirty="0"/>
              <a:t> toga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se </a:t>
            </a:r>
            <a:r>
              <a:rPr lang="en-US" dirty="0" err="1"/>
              <a:t>kopiraju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preminjuju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sekundarnim</a:t>
            </a:r>
            <a:r>
              <a:rPr lang="en-US" dirty="0"/>
              <a:t> </a:t>
            </a:r>
            <a:r>
              <a:rPr lang="en-US" dirty="0" err="1"/>
              <a:t>čvorovima</a:t>
            </a:r>
            <a:r>
              <a:rPr lang="en-US" dirty="0"/>
              <a:t> u </a:t>
            </a:r>
            <a:r>
              <a:rPr lang="en-US" dirty="0" err="1"/>
              <a:t>asinhronom</a:t>
            </a:r>
            <a:r>
              <a:rPr lang="en-US" dirty="0"/>
              <a:t> </a:t>
            </a:r>
            <a:r>
              <a:rPr lang="en-US" dirty="0" err="1"/>
              <a:t>procesu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1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1677-F4F0-B539-1CF5-D5D93291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01" y="306333"/>
            <a:ext cx="8911687" cy="750110"/>
          </a:xfrm>
        </p:spPr>
        <p:txBody>
          <a:bodyPr/>
          <a:lstStyle/>
          <a:p>
            <a:r>
              <a:rPr lang="en-US" dirty="0" err="1"/>
              <a:t>Sekundarni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prioritetom</a:t>
            </a:r>
            <a:r>
              <a:rPr lang="en-US" dirty="0"/>
              <a:t>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A441-3C1F-F003-218E-7E5B2883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01" y="1145219"/>
            <a:ext cx="9657411" cy="47660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 MongoDB </a:t>
            </a:r>
            <a:r>
              <a:rPr lang="en-US" dirty="0" err="1"/>
              <a:t>replikaciji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se </a:t>
            </a:r>
            <a:r>
              <a:rPr lang="en-US" dirty="0" err="1"/>
              <a:t>sekundarni</a:t>
            </a:r>
            <a:r>
              <a:rPr lang="en-US" dirty="0"/>
              <a:t>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prioritetom</a:t>
            </a:r>
            <a:r>
              <a:rPr lang="en-US" dirty="0"/>
              <a:t> 0. To </a:t>
            </a:r>
            <a:r>
              <a:rPr lang="en-US" dirty="0" err="1"/>
              <a:t>znači</a:t>
            </a:r>
            <a:r>
              <a:rPr lang="en-US" dirty="0"/>
              <a:t> da taj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u </a:t>
            </a:r>
            <a:r>
              <a:rPr lang="en-US" dirty="0" err="1"/>
              <a:t>izboru</a:t>
            </a:r>
            <a:r>
              <a:rPr lang="en-US" dirty="0"/>
              <a:t> za </a:t>
            </a: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, ne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postati</a:t>
            </a:r>
            <a:r>
              <a:rPr lang="en-US" dirty="0"/>
              <a:t> </a:t>
            </a: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pokrenuti</a:t>
            </a:r>
            <a:r>
              <a:rPr lang="en-US" dirty="0"/>
              <a:t> </a:t>
            </a:r>
            <a:r>
              <a:rPr lang="en-US" dirty="0" err="1"/>
              <a:t>glasanje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.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prioritetom</a:t>
            </a:r>
            <a:r>
              <a:rPr lang="en-US" dirty="0"/>
              <a:t> 0 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članovi</a:t>
            </a:r>
            <a:r>
              <a:rPr lang="en-US" dirty="0"/>
              <a:t> koji se </a:t>
            </a:r>
            <a:r>
              <a:rPr lang="en-US" dirty="0" err="1"/>
              <a:t>nalaze</a:t>
            </a:r>
            <a:r>
              <a:rPr lang="en-US" dirty="0"/>
              <a:t> u </a:t>
            </a:r>
            <a:r>
              <a:rPr lang="en-US" dirty="0" err="1"/>
              <a:t>centru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koji je </a:t>
            </a:r>
            <a:r>
              <a:rPr lang="en-US" dirty="0" err="1"/>
              <a:t>udaljen</a:t>
            </a:r>
            <a:r>
              <a:rPr lang="en-US" dirty="0"/>
              <a:t> od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toga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veće</a:t>
            </a:r>
            <a:r>
              <a:rPr lang="en-US" dirty="0"/>
              <a:t> </a:t>
            </a:r>
            <a:r>
              <a:rPr lang="en-US" dirty="0" err="1"/>
              <a:t>kašnjenje</a:t>
            </a:r>
            <a:r>
              <a:rPr lang="en-US" dirty="0"/>
              <a:t>. </a:t>
            </a:r>
            <a:r>
              <a:rPr lang="en-US" dirty="0" err="1"/>
              <a:t>Ovakvi</a:t>
            </a:r>
            <a:r>
              <a:rPr lang="en-US" dirty="0"/>
              <a:t>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</a:t>
            </a:r>
            <a:r>
              <a:rPr lang="en-US" dirty="0" err="1"/>
              <a:t>lokalnim</a:t>
            </a:r>
            <a:r>
              <a:rPr lang="en-US" dirty="0"/>
              <a:t> </a:t>
            </a:r>
            <a:r>
              <a:rPr lang="en-US" dirty="0" err="1"/>
              <a:t>zahtevima</a:t>
            </a:r>
            <a:r>
              <a:rPr lang="en-US" dirty="0"/>
              <a:t> za </a:t>
            </a:r>
            <a:r>
              <a:rPr lang="en-US" dirty="0" err="1"/>
              <a:t>čitanje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dobri</a:t>
            </a:r>
            <a:r>
              <a:rPr lang="en-US" dirty="0"/>
              <a:t> da </a:t>
            </a:r>
            <a:r>
              <a:rPr lang="en-US" dirty="0" err="1"/>
              <a:t>obavljaju</a:t>
            </a:r>
            <a:r>
              <a:rPr lang="en-US" dirty="0"/>
              <a:t> </a:t>
            </a:r>
            <a:r>
              <a:rPr lang="en-US" dirty="0" err="1"/>
              <a:t>ulogu</a:t>
            </a:r>
            <a:r>
              <a:rPr lang="en-US" dirty="0"/>
              <a:t> </a:t>
            </a:r>
            <a:r>
              <a:rPr lang="en-US" dirty="0" err="1"/>
              <a:t>primarnog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.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2CE39E62-E97B-03A6-82B9-6E391BA1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8507" y="4239186"/>
            <a:ext cx="5666105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F84D-C05D-07BB-FB7E-7FCAF033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115" y="242370"/>
            <a:ext cx="8911687" cy="893972"/>
          </a:xfrm>
        </p:spPr>
        <p:txBody>
          <a:bodyPr/>
          <a:lstStyle/>
          <a:p>
            <a:r>
              <a:rPr lang="en-US" dirty="0" err="1"/>
              <a:t>Skrivene</a:t>
            </a:r>
            <a:r>
              <a:rPr lang="en-US" dirty="0"/>
              <a:t> </a:t>
            </a:r>
            <a:r>
              <a:rPr lang="en-US" dirty="0" err="1"/>
              <a:t>sekundarne</a:t>
            </a:r>
            <a:r>
              <a:rPr lang="en-US" dirty="0"/>
              <a:t> </a:t>
            </a:r>
            <a:r>
              <a:rPr lang="en-US" dirty="0" err="1"/>
              <a:t>replike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0908-0AA9-A15D-13A1-36DF3C51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198" y="1136342"/>
            <a:ext cx="9787414" cy="47748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poseban</a:t>
            </a:r>
            <a:r>
              <a:rPr lang="en-US" dirty="0"/>
              <a:t> tip </a:t>
            </a:r>
            <a:r>
              <a:rPr lang="en-US" dirty="0" err="1"/>
              <a:t>sekundarnih</a:t>
            </a:r>
            <a:r>
              <a:rPr lang="en-US" dirty="0"/>
              <a:t> </a:t>
            </a:r>
            <a:r>
              <a:rPr lang="en-US" dirty="0" err="1"/>
              <a:t>čvorova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konfigurisani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vidljivi</a:t>
            </a:r>
            <a:r>
              <a:rPr lang="en-US" dirty="0"/>
              <a:t> </a:t>
            </a:r>
            <a:r>
              <a:rPr lang="en-US" dirty="0" err="1"/>
              <a:t>klijentskim</a:t>
            </a:r>
            <a:r>
              <a:rPr lang="en-US" dirty="0"/>
              <a:t> </a:t>
            </a:r>
            <a:r>
              <a:rPr lang="en-US" dirty="0" err="1"/>
              <a:t>aplikacijama</a:t>
            </a:r>
            <a:r>
              <a:rPr lang="en-US" dirty="0"/>
              <a:t> za </a:t>
            </a:r>
            <a:r>
              <a:rPr lang="en-US" dirty="0" err="1"/>
              <a:t>izvršenje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čitanja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Time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nevidljivi</a:t>
            </a:r>
            <a:r>
              <a:rPr lang="en-US" dirty="0"/>
              <a:t> za </a:t>
            </a:r>
            <a:r>
              <a:rPr lang="en-US" dirty="0" err="1"/>
              <a:t>klijentske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smanjuje</a:t>
            </a:r>
            <a:r>
              <a:rPr lang="en-US" dirty="0"/>
              <a:t> se </a:t>
            </a:r>
            <a:r>
              <a:rPr lang="en-US" dirty="0" err="1"/>
              <a:t>opterećenje</a:t>
            </a:r>
            <a:r>
              <a:rPr lang="en-US" dirty="0"/>
              <a:t> </a:t>
            </a:r>
            <a:r>
              <a:rPr lang="en-US" dirty="0" err="1"/>
              <a:t>replikacijskog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poboljšavaju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. </a:t>
            </a:r>
            <a:r>
              <a:rPr lang="en-US" dirty="0" err="1"/>
              <a:t>Iako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skrivene</a:t>
            </a:r>
            <a:r>
              <a:rPr lang="en-US" dirty="0"/>
              <a:t>, one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učestvuju</a:t>
            </a:r>
            <a:r>
              <a:rPr lang="en-US" dirty="0"/>
              <a:t> u </a:t>
            </a:r>
            <a:r>
              <a:rPr lang="en-US" dirty="0" err="1"/>
              <a:t>replikaciji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glasanju</a:t>
            </a:r>
            <a:endParaRPr lang="en-US" dirty="0"/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0D5D1850-7A23-9727-5AAB-C74F00FA7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287" y="3648192"/>
            <a:ext cx="564515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2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B822-BDC1-C1EB-BEBF-353E6576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25" y="390618"/>
            <a:ext cx="6906827" cy="665826"/>
          </a:xfrm>
        </p:spPr>
        <p:txBody>
          <a:bodyPr/>
          <a:lstStyle/>
          <a:p>
            <a:r>
              <a:rPr lang="en-US" dirty="0" err="1"/>
              <a:t>Odložene</a:t>
            </a:r>
            <a:r>
              <a:rPr lang="en-US" dirty="0"/>
              <a:t> </a:t>
            </a:r>
            <a:r>
              <a:rPr lang="en-US" dirty="0" err="1"/>
              <a:t>sekundarne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027D-D769-D7F3-3FA7-EEC8F062D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225" y="1233997"/>
            <a:ext cx="9924387" cy="4677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Odložene</a:t>
            </a:r>
            <a:r>
              <a:rPr lang="en-US" dirty="0"/>
              <a:t> </a:t>
            </a:r>
            <a:r>
              <a:rPr lang="en-US" dirty="0" err="1"/>
              <a:t>sekundarne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tip </a:t>
            </a:r>
            <a:r>
              <a:rPr lang="en-US" dirty="0" err="1"/>
              <a:t>sekundarnih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konfigurisane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namerno</a:t>
            </a:r>
            <a:r>
              <a:rPr lang="en-US" dirty="0"/>
              <a:t> </a:t>
            </a:r>
            <a:r>
              <a:rPr lang="en-US" dirty="0" err="1"/>
              <a:t>kasne</a:t>
            </a:r>
            <a:r>
              <a:rPr lang="en-US" dirty="0"/>
              <a:t> u </a:t>
            </a:r>
            <a:r>
              <a:rPr lang="en-US" dirty="0" err="1"/>
              <a:t>primanju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pisanja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primarnog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replikaciji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Ovo </a:t>
            </a:r>
            <a:r>
              <a:rPr lang="en-US" dirty="0" err="1"/>
              <a:t>kašnjenje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vraćanje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u 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pre </a:t>
            </a:r>
            <a:r>
              <a:rPr lang="en-US" dirty="0" err="1"/>
              <a:t>određenih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grešaka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A0A315EB-F7C0-2B69-E85B-3A1D84CA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0432" y="3429000"/>
            <a:ext cx="5271135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267B-4B90-916C-9C9B-39CC6D20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90" y="363984"/>
            <a:ext cx="9791222" cy="5547238"/>
          </a:xfrm>
        </p:spPr>
        <p:txBody>
          <a:bodyPr/>
          <a:lstStyle/>
          <a:p>
            <a:r>
              <a:rPr lang="en-US" dirty="0"/>
              <a:t>Da bi se </a:t>
            </a:r>
            <a:r>
              <a:rPr lang="en-US" dirty="0" err="1"/>
              <a:t>konfigurisala</a:t>
            </a:r>
            <a:r>
              <a:rPr lang="en-US" dirty="0"/>
              <a:t> </a:t>
            </a: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 </a:t>
            </a:r>
            <a:r>
              <a:rPr lang="en-US" dirty="0" err="1"/>
              <a:t>naredbe</a:t>
            </a:r>
            <a:r>
              <a:rPr lang="en-US" dirty="0"/>
              <a:t>:</a:t>
            </a:r>
          </a:p>
          <a:p>
            <a:r>
              <a:rPr lang="en-US" dirty="0" err="1"/>
              <a:t>Pokretanje</a:t>
            </a:r>
            <a:r>
              <a:rPr lang="en-US" dirty="0"/>
              <a:t> 3 MongoDB </a:t>
            </a:r>
            <a:r>
              <a:rPr lang="en-US" dirty="0" err="1"/>
              <a:t>procesa</a:t>
            </a:r>
            <a:r>
              <a:rPr lang="en-US" dirty="0"/>
              <a:t>,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biće</a:t>
            </a:r>
            <a:r>
              <a:rPr lang="en-US" dirty="0"/>
              <a:t> </a:t>
            </a:r>
            <a:r>
              <a:rPr lang="en-US" dirty="0" err="1"/>
              <a:t>primarni</a:t>
            </a:r>
            <a:r>
              <a:rPr lang="en-US" dirty="0"/>
              <a:t>, a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treći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sekundarni</a:t>
            </a:r>
            <a:r>
              <a:rPr lang="en-US" dirty="0"/>
              <a:t>,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komande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inicijalizovati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</a:t>
            </a:r>
            <a:r>
              <a:rPr lang="en-US" dirty="0" err="1"/>
              <a:t>pomoću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rs.initiate</a:t>
            </a:r>
            <a:r>
              <a:rPr lang="en-US" dirty="0"/>
              <a:t>().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jednoj</a:t>
            </a:r>
            <a:r>
              <a:rPr lang="en-US" dirty="0"/>
              <a:t> MongoDB </a:t>
            </a:r>
            <a:r>
              <a:rPr lang="en-US" dirty="0" err="1"/>
              <a:t>instanci</a:t>
            </a:r>
            <a:r>
              <a:rPr lang="en-US" dirty="0"/>
              <a:t> u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641D8-0F6D-F5FA-7DAF-0275C45F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03" y="1553592"/>
            <a:ext cx="7309604" cy="407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D3EFF-C961-F167-F737-6C7BA42E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418015"/>
            <a:ext cx="5943600" cy="29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6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DF66-3E19-40B6-EFA0-4A0612AF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247" y="310718"/>
            <a:ext cx="9853365" cy="5600504"/>
          </a:xfrm>
        </p:spPr>
        <p:txBody>
          <a:bodyPr/>
          <a:lstStyle/>
          <a:p>
            <a:r>
              <a:rPr lang="en-US" dirty="0" err="1"/>
              <a:t>Koristeći</a:t>
            </a:r>
            <a:r>
              <a:rPr lang="en-US" dirty="0"/>
              <a:t> </a:t>
            </a:r>
            <a:r>
              <a:rPr lang="en-US" dirty="0" err="1"/>
              <a:t>komandu</a:t>
            </a:r>
            <a:r>
              <a:rPr lang="en-US" dirty="0"/>
              <a:t> </a:t>
            </a:r>
            <a:r>
              <a:rPr lang="en-US" dirty="0" err="1"/>
              <a:t>rs.conf</a:t>
            </a:r>
            <a:r>
              <a:rPr lang="en-US" dirty="0"/>
              <a:t>(),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videti</a:t>
            </a:r>
            <a:r>
              <a:rPr lang="en-US" dirty="0"/>
              <a:t> </a:t>
            </a:r>
            <a:r>
              <a:rPr lang="en-US" dirty="0" err="1"/>
              <a:t>konfiguraciju</a:t>
            </a:r>
            <a:r>
              <a:rPr lang="en-US" dirty="0"/>
              <a:t> </a:t>
            </a:r>
            <a:r>
              <a:rPr lang="en-US" dirty="0" err="1"/>
              <a:t>skupa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FE382-D79C-8C5A-CC3E-2D0663E0A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10" y="1075443"/>
            <a:ext cx="4564380" cy="50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9A88-705D-B141-904C-B3737C8F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23" y="426128"/>
            <a:ext cx="9764589" cy="5485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Oporavak baze podataka je proces vraćanja baze podataka u stabilno stanje nakon kvara koji je doveo do gubitka i oštećenja podataka. 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Cilj ovog procesa je obnova podataka tako da se očuva njihova dostupnost, pouzdanost i celovitost.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Kvarovi koji mogu zahtevati oporavak baze podataka uključuju hardverske kvarove, softverske greške, korisničke greške, napade hakera ili prirodne katastrofe</a:t>
            </a:r>
            <a:endParaRPr lang="en-US" dirty="0">
              <a:latin typeface="+mj-lt"/>
              <a:ea typeface="Calibri" panose="020F0502020204030204" pitchFamily="34" charset="0"/>
            </a:endParaRPr>
          </a:p>
          <a:p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Oporovak baze podataka uključuje sledeće korake: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Identifikacija problema</a:t>
            </a:r>
            <a:endParaRPr lang="en-US" dirty="0">
              <a:latin typeface="+mj-lt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Sigurna kopija podataka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Obnova podataka</a:t>
            </a:r>
            <a:endParaRPr lang="en-US" dirty="0">
              <a:latin typeface="+mj-lt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Provera konzistentnosti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Ponovno pokretanje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2801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FE88-548F-C8E9-8274-B7617CB7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779" y="550416"/>
            <a:ext cx="9746833" cy="5360806"/>
          </a:xfrm>
        </p:spPr>
        <p:txBody>
          <a:bodyPr/>
          <a:lstStyle/>
          <a:p>
            <a:r>
              <a:rPr lang="en-US" dirty="0" err="1"/>
              <a:t>Sledeći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je </a:t>
            </a:r>
            <a:r>
              <a:rPr lang="en-US" dirty="0" err="1"/>
              <a:t>potvrda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. </a:t>
            </a:r>
            <a:r>
              <a:rPr lang="en-US" dirty="0" err="1"/>
              <a:t>Prvo</a:t>
            </a:r>
            <a:r>
              <a:rPr lang="en-US" dirty="0"/>
              <a:t> se </a:t>
            </a:r>
            <a:r>
              <a:rPr lang="en-US" dirty="0" err="1"/>
              <a:t>prijaviti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primarni</a:t>
            </a:r>
            <a:r>
              <a:rPr lang="en-US" dirty="0"/>
              <a:t> MongoDB </a:t>
            </a:r>
            <a:r>
              <a:rPr lang="en-US" dirty="0" err="1"/>
              <a:t>čvor</a:t>
            </a:r>
            <a:r>
              <a:rPr lang="en-US" dirty="0"/>
              <a:t> u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.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morate</a:t>
            </a:r>
            <a:r>
              <a:rPr lang="en-US" dirty="0"/>
              <a:t> da </a:t>
            </a:r>
            <a:r>
              <a:rPr lang="en-US" dirty="0" err="1"/>
              <a:t>kreirate</a:t>
            </a:r>
            <a:r>
              <a:rPr lang="en-US" dirty="0"/>
              <a:t> </a:t>
            </a:r>
            <a:r>
              <a:rPr lang="en-US" dirty="0" err="1"/>
              <a:t>kolekciju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nekim</a:t>
            </a:r>
            <a:r>
              <a:rPr lang="en-US" dirty="0"/>
              <a:t> </a:t>
            </a:r>
            <a:r>
              <a:rPr lang="en-US" dirty="0" err="1"/>
              <a:t>primerima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koristeći</a:t>
            </a:r>
            <a:r>
              <a:rPr lang="en-US" dirty="0"/>
              <a:t> </a:t>
            </a:r>
            <a:r>
              <a:rPr lang="en-US" dirty="0" err="1"/>
              <a:t>sledeće</a:t>
            </a:r>
            <a:r>
              <a:rPr lang="en-US" dirty="0"/>
              <a:t> </a:t>
            </a:r>
            <a:r>
              <a:rPr lang="en-US" dirty="0" err="1"/>
              <a:t>komande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5B27-C584-4D86-EF1C-42F33ABE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34620"/>
            <a:ext cx="5943600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0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636B-537B-BF50-D656-0BD1B33C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56" y="497150"/>
            <a:ext cx="9737956" cy="5414072"/>
          </a:xfrm>
        </p:spPr>
        <p:txBody>
          <a:bodyPr/>
          <a:lstStyle/>
          <a:p>
            <a:r>
              <a:rPr lang="en-US" dirty="0" err="1"/>
              <a:t>Koristeći</a:t>
            </a:r>
            <a:r>
              <a:rPr lang="en-US" dirty="0"/>
              <a:t> </a:t>
            </a:r>
            <a:r>
              <a:rPr lang="en-US" dirty="0" err="1"/>
              <a:t>komandu</a:t>
            </a:r>
            <a:r>
              <a:rPr lang="en-US" dirty="0"/>
              <a:t> </a:t>
            </a:r>
            <a:r>
              <a:rPr lang="en-US" dirty="0" err="1"/>
              <a:t>rs.add</a:t>
            </a:r>
            <a:r>
              <a:rPr lang="en-US" dirty="0"/>
              <a:t>(), </a:t>
            </a:r>
            <a:r>
              <a:rPr lang="en-US" dirty="0" err="1"/>
              <a:t>dodaje</a:t>
            </a:r>
            <a:r>
              <a:rPr lang="en-US" dirty="0"/>
              <a:t> se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postojećem</a:t>
            </a:r>
            <a:r>
              <a:rPr lang="en-US" dirty="0"/>
              <a:t>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proveriti</a:t>
            </a:r>
            <a:r>
              <a:rPr lang="en-US" dirty="0"/>
              <a:t> da li je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dodat</a:t>
            </a:r>
            <a:r>
              <a:rPr lang="en-US" dirty="0"/>
              <a:t> </a:t>
            </a:r>
            <a:r>
              <a:rPr lang="en-US" dirty="0" err="1"/>
              <a:t>korišćenjem</a:t>
            </a:r>
            <a:r>
              <a:rPr lang="en-US" dirty="0"/>
              <a:t> </a:t>
            </a:r>
            <a:r>
              <a:rPr lang="en-US" dirty="0" err="1"/>
              <a:t>komande</a:t>
            </a:r>
            <a:r>
              <a:rPr lang="en-US" dirty="0"/>
              <a:t> </a:t>
            </a:r>
            <a:r>
              <a:rPr lang="en-US" dirty="0" err="1"/>
              <a:t>rs.status</a:t>
            </a:r>
            <a:r>
              <a:rPr lang="en-US" dirty="0"/>
              <a:t>(),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će</a:t>
            </a:r>
            <a:r>
              <a:rPr lang="en-US" dirty="0"/>
              <a:t> </a:t>
            </a:r>
            <a:r>
              <a:rPr lang="en-US" dirty="0" err="1"/>
              <a:t>prikazati</a:t>
            </a:r>
            <a:r>
              <a:rPr lang="en-US" dirty="0"/>
              <a:t> </a:t>
            </a:r>
            <a:r>
              <a:rPr lang="en-US" dirty="0" err="1"/>
              <a:t>detalje</a:t>
            </a:r>
            <a:r>
              <a:rPr lang="en-US" dirty="0"/>
              <a:t> o </a:t>
            </a:r>
            <a:r>
              <a:rPr lang="en-US" dirty="0" err="1"/>
              <a:t>novom</a:t>
            </a:r>
            <a:r>
              <a:rPr lang="en-US" dirty="0"/>
              <a:t> </a:t>
            </a:r>
            <a:r>
              <a:rPr lang="en-US" dirty="0" err="1"/>
              <a:t>čvoru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022BF-CF0C-AE58-AD21-2EDA225C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15" y="1032396"/>
            <a:ext cx="6650116" cy="1965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A313D-C039-25BC-F740-63361CFB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651" y="3965612"/>
            <a:ext cx="4224697" cy="28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9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53EE-B460-7A3A-CBF2-6E2850EC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80" y="479394"/>
            <a:ext cx="9826732" cy="5431828"/>
          </a:xfrm>
        </p:spPr>
        <p:txBody>
          <a:bodyPr/>
          <a:lstStyle/>
          <a:p>
            <a:r>
              <a:rPr lang="en-US" dirty="0" err="1"/>
              <a:t>Komanda</a:t>
            </a:r>
            <a:r>
              <a:rPr lang="en-US" dirty="0"/>
              <a:t> </a:t>
            </a:r>
            <a:r>
              <a:rPr lang="en-US" dirty="0" err="1"/>
              <a:t>rs.remove</a:t>
            </a:r>
            <a:r>
              <a:rPr lang="en-US" dirty="0"/>
              <a:t>()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za </a:t>
            </a:r>
            <a:r>
              <a:rPr lang="en-US" dirty="0" err="1"/>
              <a:t>uklanjanje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replica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805FE-F846-6140-0BE2-16F70E97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47" y="946778"/>
            <a:ext cx="6111505" cy="20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3C90-1680-729D-2044-0E382D09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kvarova</a:t>
            </a:r>
            <a:endParaRPr lang="en-US" dirty="0"/>
          </a:p>
        </p:txBody>
      </p:sp>
      <p:pic>
        <p:nvPicPr>
          <p:cNvPr id="4" name="Content Placeholder 3" descr="A picture containing text, screenshot, font, diagramDescription automatically generated">
            <a:extLst>
              <a:ext uri="{FF2B5EF4-FFF2-40B4-BE49-F238E27FC236}">
                <a16:creationId xmlns:a16="http://schemas.microsoft.com/office/drawing/2014/main" id="{3B0D2F92-EC47-B8C8-F176-95ABDA413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91" y="1902780"/>
            <a:ext cx="5867829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39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4B9C-F093-09EE-0721-8F140242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935" y="306333"/>
            <a:ext cx="8911687" cy="1280890"/>
          </a:xfrm>
        </p:spPr>
        <p:txBody>
          <a:bodyPr/>
          <a:lstStyle/>
          <a:p>
            <a:r>
              <a:rPr lang="en-US" dirty="0" err="1"/>
              <a:t>Oporavak</a:t>
            </a:r>
            <a:r>
              <a:rPr lang="en-US" dirty="0"/>
              <a:t>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426D-71D5-0562-9226-51E46EC8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87223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Latn-RS" sz="1800" kern="0" dirty="0">
                <a:effectLst/>
                <a:latin typeface="+mj-lt"/>
                <a:ea typeface="Calibri" panose="020F0502020204030204" pitchFamily="34" charset="0"/>
              </a:rPr>
              <a:t>Oporavak MongoDB baze podataka odnosi se na proces vraćanja baze podataka u ispravno stanje nakon nekog neočekivanog događaja koji može uzrokovati gubitak podataka ili oštećenje baze podataka</a:t>
            </a:r>
            <a:endParaRPr lang="en-US" sz="1800" kern="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sr-Latn-RS" sz="1800" kern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Oporavak MongoDB baze podataka ima za cilj povratiti podatke u konzistentno stanje i to se postiže primenom različitih tehnika, a neke od njih će biti opisane u nastavku.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69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0DE0-7FBE-00F5-2EC4-7F44FA26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036" y="306333"/>
            <a:ext cx="8911687" cy="830009"/>
          </a:xfrm>
        </p:spPr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7472-AD60-F5AB-0B3E-EDC98B23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099" y="1269506"/>
            <a:ext cx="8915400" cy="521119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Pravljenje rezervnih kopija i vraćanje (Backup and Restore) u MongoDB-u predstavlja kreiranje kopija podataka i njihovo vraćanje kada je to potrebno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Rezervne kopije su rezervne kopije koje kao tip podatka koriste BSON format. To je jedan od najvažnijih delova za svakog administratora baze podataka. Ona omogućava ponovno korišćenje baze podataka u slučaju da se desio bilo kakav gubirak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sr-Latn-R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Načini na koje je moguće kreirati rezervne kopije i vratiti MongoDB bazu podataka: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Korišćenjem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MongoDB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Atlasa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Korišćenjem</a:t>
            </a:r>
            <a:r>
              <a:rPr lang="en-US" sz="18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Filesystem Snapshot-ova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Korišćenjem</a:t>
            </a:r>
            <a:r>
              <a:rPr lang="en-US" dirty="0">
                <a:latin typeface="+mj-lt"/>
              </a:rPr>
              <a:t> MongoDB </a:t>
            </a:r>
            <a:r>
              <a:rPr lang="en-US" dirty="0" err="1">
                <a:latin typeface="+mj-lt"/>
              </a:rPr>
              <a:t>alata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1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392A-0F76-5AF2-FFB2-30A5F7C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750110"/>
          </a:xfrm>
        </p:spPr>
        <p:txBody>
          <a:bodyPr/>
          <a:lstStyle/>
          <a:p>
            <a:r>
              <a:rPr lang="en-US" dirty="0"/>
              <a:t>Filesystem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085B-C5E9-45E1-1B3A-D192AFC4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513" y="1056443"/>
            <a:ext cx="9800099" cy="48547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Snapshot-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pokazivače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trenutnih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snapshot-a.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Pošto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razlikuju</a:t>
            </a:r>
            <a:r>
              <a:rPr lang="en-US" dirty="0"/>
              <a:t>,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kreiranja</a:t>
            </a:r>
            <a:r>
              <a:rPr lang="en-US" dirty="0"/>
              <a:t> snapshot-ova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strategiju</a:t>
            </a:r>
            <a:r>
              <a:rPr lang="en-US" dirty="0"/>
              <a:t> „copy-on-write“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toga snapshot </a:t>
            </a:r>
            <a:r>
              <a:rPr lang="en-US" dirty="0" err="1"/>
              <a:t>čuva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izmenjene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kreiranja</a:t>
            </a:r>
            <a:r>
              <a:rPr lang="en-US" dirty="0"/>
              <a:t> snapshot-a, snapshot image se mount-</a:t>
            </a:r>
            <a:r>
              <a:rPr lang="en-US" dirty="0" err="1"/>
              <a:t>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file system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kopiraju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snapshot-a.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Dobijena</a:t>
            </a:r>
            <a:r>
              <a:rPr lang="en-US" dirty="0"/>
              <a:t> </a:t>
            </a:r>
            <a:r>
              <a:rPr lang="en-US" dirty="0" err="1"/>
              <a:t>rezervna</a:t>
            </a:r>
            <a:r>
              <a:rPr lang="en-US" dirty="0"/>
              <a:t> </a:t>
            </a:r>
            <a:r>
              <a:rPr lang="en-US" dirty="0" err="1"/>
              <a:t>kopija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potpunu</a:t>
            </a:r>
            <a:r>
              <a:rPr lang="en-US" dirty="0"/>
              <a:t> </a:t>
            </a:r>
            <a:r>
              <a:rPr lang="en-US" dirty="0" err="1"/>
              <a:t>kopiju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MongoDB 3.2 je </a:t>
            </a:r>
            <a:r>
              <a:rPr lang="en-US" dirty="0" err="1"/>
              <a:t>dodao</a:t>
            </a:r>
            <a:r>
              <a:rPr lang="en-US" dirty="0"/>
              <a:t> </a:t>
            </a:r>
            <a:r>
              <a:rPr lang="en-US" dirty="0" err="1"/>
              <a:t>podršku</a:t>
            </a:r>
            <a:r>
              <a:rPr lang="en-US" dirty="0"/>
              <a:t> za </a:t>
            </a:r>
            <a:r>
              <a:rPr lang="en-US" dirty="0" err="1"/>
              <a:t>rezervne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 MongoDB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WiredTriger</a:t>
            </a:r>
            <a:r>
              <a:rPr lang="en-US" dirty="0"/>
              <a:t> </a:t>
            </a:r>
            <a:r>
              <a:rPr lang="en-US" dirty="0" err="1"/>
              <a:t>mehanizma</a:t>
            </a:r>
            <a:r>
              <a:rPr lang="en-US" dirty="0"/>
              <a:t> za </a:t>
            </a:r>
            <a:r>
              <a:rPr lang="en-US" dirty="0" err="1"/>
              <a:t>skladištenje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MongoDB instance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dnevnika</a:t>
            </a:r>
            <a:r>
              <a:rPr lang="en-US" dirty="0"/>
              <a:t>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84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AECA-6BEB-B9B0-66D4-7357F108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12" y="346229"/>
            <a:ext cx="9720200" cy="5564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mongod</a:t>
            </a:r>
            <a:r>
              <a:rPr lang="en-US" dirty="0"/>
              <a:t>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omogućeno</a:t>
            </a:r>
            <a:r>
              <a:rPr lang="en-US" dirty="0"/>
              <a:t> </a:t>
            </a:r>
            <a:r>
              <a:rPr lang="en-US" dirty="0" err="1"/>
              <a:t>vođenje</a:t>
            </a:r>
            <a:r>
              <a:rPr lang="en-US" dirty="0"/>
              <a:t> </a:t>
            </a:r>
            <a:r>
              <a:rPr lang="en-US" dirty="0" err="1"/>
              <a:t>evidencije</a:t>
            </a:r>
            <a:r>
              <a:rPr lang="en-US" dirty="0"/>
              <a:t> </a:t>
            </a:r>
            <a:r>
              <a:rPr lang="en-US" dirty="0" err="1"/>
              <a:t>dnevnika</a:t>
            </a:r>
            <a:r>
              <a:rPr lang="en-US" dirty="0"/>
              <a:t>, </a:t>
            </a:r>
            <a:r>
              <a:rPr lang="en-US" dirty="0" err="1"/>
              <a:t>onda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vrsta</a:t>
            </a:r>
            <a:r>
              <a:rPr lang="en-US" dirty="0"/>
              <a:t>  file system-a </a:t>
            </a:r>
            <a:r>
              <a:rPr lang="en-US" dirty="0" err="1"/>
              <a:t>ili</a:t>
            </a:r>
            <a:r>
              <a:rPr lang="en-US" dirty="0"/>
              <a:t> snapshot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/</a:t>
            </a:r>
            <a:r>
              <a:rPr lang="en-US" dirty="0" err="1"/>
              <a:t>bloka</a:t>
            </a:r>
            <a:r>
              <a:rPr lang="en-US" dirty="0"/>
              <a:t> za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rezervne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Ako</a:t>
            </a:r>
            <a:r>
              <a:rPr lang="en-US" dirty="0"/>
              <a:t> se backup-</a:t>
            </a:r>
            <a:r>
              <a:rPr lang="en-US" dirty="0" err="1"/>
              <a:t>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Linux </a:t>
            </a:r>
            <a:r>
              <a:rPr lang="en-US" dirty="0" err="1"/>
              <a:t>sistemu</a:t>
            </a:r>
            <a:r>
              <a:rPr lang="en-US" dirty="0"/>
              <a:t>, </a:t>
            </a:r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kofigurisati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LVM-a (Logical volume manager), da se </a:t>
            </a:r>
            <a:r>
              <a:rPr lang="en-US" dirty="0" err="1"/>
              <a:t>disku</a:t>
            </a:r>
            <a:r>
              <a:rPr lang="en-US" dirty="0"/>
              <a:t> </a:t>
            </a:r>
            <a:r>
              <a:rPr lang="en-US" dirty="0" err="1"/>
              <a:t>omoguće</a:t>
            </a:r>
            <a:r>
              <a:rPr lang="en-US" dirty="0"/>
              <a:t> </a:t>
            </a:r>
            <a:r>
              <a:rPr lang="en-US" dirty="0" err="1"/>
              <a:t>paketi</a:t>
            </a:r>
            <a:r>
              <a:rPr lang="en-US" dirty="0"/>
              <a:t>  za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kreiranja</a:t>
            </a:r>
            <a:r>
              <a:rPr lang="en-US" dirty="0"/>
              <a:t> snapshot-ova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91F7-118A-940E-657F-6E1CE165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736" y="337351"/>
            <a:ext cx="9888876" cy="5573871"/>
          </a:xfrm>
        </p:spPr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pravljenje</a:t>
            </a:r>
            <a:r>
              <a:rPr lang="en-US" dirty="0"/>
              <a:t> snapshot-a </a:t>
            </a:r>
            <a:r>
              <a:rPr lang="en-US" dirty="0" err="1"/>
              <a:t>korišćenjem</a:t>
            </a:r>
            <a:r>
              <a:rPr lang="en-US" dirty="0"/>
              <a:t> LVM-a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sledeća</a:t>
            </a:r>
            <a:r>
              <a:rPr lang="en-US" dirty="0"/>
              <a:t> </a:t>
            </a:r>
            <a:r>
              <a:rPr lang="en-US" dirty="0" err="1"/>
              <a:t>komanda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Arhiviranje</a:t>
            </a:r>
            <a:r>
              <a:rPr lang="en-US" dirty="0"/>
              <a:t> snapshot-a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Restore snapshot-a </a:t>
            </a:r>
            <a:r>
              <a:rPr lang="en-US" dirty="0" err="1"/>
              <a:t>kreiranog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LVM-a </a:t>
            </a:r>
            <a:r>
              <a:rPr lang="en-US" dirty="0" err="1"/>
              <a:t>postiže</a:t>
            </a:r>
            <a:r>
              <a:rPr lang="en-US" dirty="0"/>
              <a:t> se </a:t>
            </a:r>
            <a:r>
              <a:rPr lang="en-US" dirty="0" err="1"/>
              <a:t>sledećim</a:t>
            </a:r>
            <a:r>
              <a:rPr lang="en-US" dirty="0"/>
              <a:t> </a:t>
            </a:r>
            <a:r>
              <a:rPr lang="en-US" dirty="0" err="1"/>
              <a:t>komandama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8404E-E73E-406F-6A7A-01BE087B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74" y="849121"/>
            <a:ext cx="7637390" cy="453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ED2908-D695-3446-85B6-85D8ADDB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74" y="2010986"/>
            <a:ext cx="6375003" cy="835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E652A-3BC3-5D55-536E-AC3D8F46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34" y="3795369"/>
            <a:ext cx="6354249" cy="11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E7A3-E24E-759E-F4A6-2B8983A2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369" y="470517"/>
            <a:ext cx="9862243" cy="5440705"/>
          </a:xfrm>
        </p:spPr>
        <p:txBody>
          <a:bodyPr/>
          <a:lstStyle/>
          <a:p>
            <a:r>
              <a:rPr lang="en-US" dirty="0"/>
              <a:t>Da bi se </a:t>
            </a:r>
            <a:r>
              <a:rPr lang="en-US" dirty="0" err="1"/>
              <a:t>vratila</a:t>
            </a:r>
            <a:r>
              <a:rPr lang="en-US" dirty="0"/>
              <a:t> </a:t>
            </a:r>
            <a:r>
              <a:rPr lang="en-US" dirty="0" err="1"/>
              <a:t>rezervna</a:t>
            </a:r>
            <a:r>
              <a:rPr lang="en-US" dirty="0"/>
              <a:t> </a:t>
            </a:r>
            <a:r>
              <a:rPr lang="en-US" dirty="0" err="1"/>
              <a:t>kopija</a:t>
            </a:r>
            <a:r>
              <a:rPr lang="en-US" dirty="0"/>
              <a:t> bez </a:t>
            </a:r>
            <a:r>
              <a:rPr lang="en-US" dirty="0" err="1"/>
              <a:t>upisivanja</a:t>
            </a:r>
            <a:r>
              <a:rPr lang="en-US" dirty="0"/>
              <a:t> u </a:t>
            </a:r>
            <a:r>
              <a:rPr lang="en-US" dirty="0" err="1"/>
              <a:t>kompresovanu</a:t>
            </a:r>
            <a:r>
              <a:rPr lang="en-US" dirty="0"/>
              <a:t> </a:t>
            </a:r>
            <a:r>
              <a:rPr lang="en-US" dirty="0" err="1"/>
              <a:t>datoteku</a:t>
            </a:r>
            <a:r>
              <a:rPr lang="en-US" dirty="0"/>
              <a:t>,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 </a:t>
            </a:r>
            <a:r>
              <a:rPr lang="en-US" dirty="0" err="1"/>
              <a:t>naredbe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rezervne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 van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udaljene</a:t>
            </a:r>
            <a:r>
              <a:rPr lang="en-US" dirty="0"/>
              <a:t> </a:t>
            </a:r>
            <a:r>
              <a:rPr lang="en-US" dirty="0" err="1"/>
              <a:t>kopije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kombinovane</a:t>
            </a:r>
            <a:r>
              <a:rPr lang="en-US" dirty="0"/>
              <a:t> </a:t>
            </a:r>
            <a:r>
              <a:rPr lang="en-US" dirty="0" err="1"/>
              <a:t>procese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SSH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08A15-E3F7-DAB2-5036-293123F4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89" y="1268140"/>
            <a:ext cx="5848622" cy="1270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11C99-2237-4FD7-2ADA-CC9B995D1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39" y="4089114"/>
            <a:ext cx="8237792" cy="12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565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1138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Oporavak MongoDB baze podataka</vt:lpstr>
      <vt:lpstr>PowerPoint Presentation</vt:lpstr>
      <vt:lpstr>Vrste kvarova</vt:lpstr>
      <vt:lpstr>Oporavak MongoDB</vt:lpstr>
      <vt:lpstr>Backup and Restore</vt:lpstr>
      <vt:lpstr>Filesystem Snapshot</vt:lpstr>
      <vt:lpstr>PowerPoint Presentation</vt:lpstr>
      <vt:lpstr>PowerPoint Presentation</vt:lpstr>
      <vt:lpstr>PowerPoint Presentation</vt:lpstr>
      <vt:lpstr>MongoDB alat</vt:lpstr>
      <vt:lpstr>PowerPoint Presentation</vt:lpstr>
      <vt:lpstr>PowerPoint Presentation</vt:lpstr>
      <vt:lpstr>Mehanizam replikacije</vt:lpstr>
      <vt:lpstr>Oplog</vt:lpstr>
      <vt:lpstr>Sekundarni čvor sa prioritetom 0</vt:lpstr>
      <vt:lpstr>Skrivene sekundarne replike</vt:lpstr>
      <vt:lpstr>Odložene sekundarne replike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Oporavak MongoDB baze podataka</dc:title>
  <dc:creator>Marta DJordjevic</dc:creator>
  <cp:lastModifiedBy>Marta DJordjevic</cp:lastModifiedBy>
  <cp:revision>1</cp:revision>
  <dcterms:created xsi:type="dcterms:W3CDTF">2023-05-28T19:19:33Z</dcterms:created>
  <dcterms:modified xsi:type="dcterms:W3CDTF">2023-05-28T19:57:27Z</dcterms:modified>
</cp:coreProperties>
</file>