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blogs.msdn.microsoft.com/sqlphp/2008/09/30/how-and-why-to-use-parameterized-queri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sqlinjectionwiki.com/categories/2/mysql-sql-injection-cheat-sheet/" TargetMode="External"/><Relationship Id="rId6" Type="http://schemas.openxmlformats.org/officeDocument/2006/relationships/hyperlink" Target="https://www.acunetix.com/vulnerability-scanner/sql-injection-scanner/?gclid=EAIaIQobChMIlYqw0eiS1wIVbBbTCh0p_wt2EAAYAiAAEgL62_D_Bw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hyperlink" Target="https://dzone.com/articles/getting-started-with-the-acunetix-blind-sql-inject" TargetMode="External"/><Relationship Id="rId7" Type="http://schemas.openxmlformats.org/officeDocument/2006/relationships/hyperlink" Target="https://support.portswigger.net/customer/en/portal/articles/2163788-using-burp-to-detect-blind-sql-injection-bugs" TargetMode="External"/><Relationship Id="rId8" Type="http://schemas.openxmlformats.org/officeDocument/2006/relationships/hyperlink" Target="https://www.netsparker.com/blog/web-security/sql-injection-cheat-she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sqlinjection.net/simulat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hackipedia.com/index.php/SQL_Injection#MySQL_Benchmark" TargetMode="External"/><Relationship Id="rId6" Type="http://schemas.openxmlformats.org/officeDocument/2006/relationships/hyperlink" Target="http://php.n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0" cy="417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1025"/>
            <a:ext cx="9143999" cy="45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49125" y="198325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 Propozycje ulepszenia zabezpieczeń. Parameterized Queries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999975" y="-69000"/>
            <a:ext cx="6822300" cy="410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7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Sparametryzowane query tworzą na serwerze plany nadchodzącego zapytania zanim zostanie ono wysłane i przetworzone.</a:t>
            </a: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Dzięki temu zabezpieczeniu podany po prawej “adres email,” nie zostanie po stronie serwera wykonany jako kod, a jedynie zapisany w polu “e-mail” jako tekst.</a:t>
            </a:r>
          </a:p>
          <a:p>
            <a:pPr indent="457200" lvl="0" marL="45720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Shape 135"/>
          <p:cNvSpPr txBox="1"/>
          <p:nvPr/>
        </p:nvSpPr>
        <p:spPr>
          <a:xfrm rot="1740">
            <a:off x="-396626" y="1992905"/>
            <a:ext cx="7704601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914400" rtl="0">
              <a:lnSpc>
                <a:spcPct val="178846"/>
              </a:lnSpc>
              <a:spcBef>
                <a:spcPts val="0"/>
              </a:spcBef>
              <a:buNone/>
            </a:pPr>
            <a:r>
              <a:rPr lang="pl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bswan@microsoft.com'; DROP TABLE CustomerTable; </a:t>
            </a:r>
          </a:p>
          <a:p>
            <a:pPr lvl="0" rtl="0">
              <a:lnSpc>
                <a:spcPct val="178846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 rot="-873139">
            <a:off x="6754643" y="1690249"/>
            <a:ext cx="2552694" cy="754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pl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'Gotcha!'--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86300" y="4031700"/>
            <a:ext cx="7356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457200" rtl="0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" sz="12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https://blogs.msdn.microsoft.com/sqlphp/2008/09/30/how-and-why-to-use-parameterized-queries/</a:t>
            </a:r>
            <a:r>
              <a:rPr lang="pl" sz="12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" sz="13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l" sz="10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https://tinyurl.com/y7nbg6b5</a:t>
            </a:r>
            <a:r>
              <a:rPr b="1" lang="pl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parametrized query source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9550"/>
            <a:ext cx="9143999" cy="45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13069" l="0" r="0" t="6004"/>
          <a:stretch/>
        </p:blipFill>
        <p:spPr>
          <a:xfrm>
            <a:off x="1353825" y="854275"/>
            <a:ext cx="6330101" cy="384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50275" y="244475"/>
            <a:ext cx="87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Propozycje złamania zabezpieczeń. </a:t>
            </a: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Atakujący na ślepo wypytuje bazę danych czy posiada, bądź nie jakieś zasoby.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6">
            <a:alphaModFix/>
          </a:blip>
          <a:srcRect b="74320" l="6022" r="90116" t="20144"/>
          <a:stretch/>
        </p:blipFill>
        <p:spPr>
          <a:xfrm>
            <a:off x="1655125" y="1560800"/>
            <a:ext cx="243076" cy="2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9325"/>
            <a:ext cx="9143999" cy="35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2425"/>
            <a:ext cx="9636200" cy="31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" type="subTitle"/>
          </p:nvPr>
        </p:nvSpPr>
        <p:spPr>
          <a:xfrm>
            <a:off x="821550" y="1214350"/>
            <a:ext cx="7500900" cy="28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pl" sz="1600">
                <a:solidFill>
                  <a:srgbClr val="222222"/>
                </a:solidFill>
              </a:rPr>
              <a:t>Atakujący nawet w zabezpieczonym systemie może przez przypadek zażądać poprawnie danych, mimo braku uprawnień dostępowych. Dlatego warto stosować tokeny identyfikacji, wysyłane kanałem szyfrowanym i przedawniać po jakimś czasie sesje dostępu.</a:t>
            </a:r>
          </a:p>
          <a:p>
            <a:pPr indent="387350" lvl="0" marL="457200" rtl="0" algn="l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03325" y="764775"/>
            <a:ext cx="83808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l" sz="1250">
                <a:solidFill>
                  <a:srgbClr val="222222"/>
                </a:solidFill>
              </a:rPr>
              <a:t>  Propozycje ulepszenia zabezpieczeń. Żądanie potwierdzenia tożsamości przy dostępie do danych.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l" sz="1250">
                <a:solidFill>
                  <a:srgbClr val="222222"/>
                </a:solidFill>
              </a:rPr>
              <a:t>.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5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0625"/>
            <a:ext cx="9143999" cy="46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50275" y="126650"/>
            <a:ext cx="8205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Gdzie sposób powinien być stosowany i gdzie nie powinien musieć być stosowany.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414375" y="758100"/>
            <a:ext cx="6907800" cy="362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7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1004950" y="519534"/>
            <a:ext cx="70089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pl" sz="1600"/>
              <a:t>Obecnie na SQL Injection narażone są wszystkie bazy SQL-owe, a co za tym idzie również PHP, który przede wszystkim supportuje tego typu bazy.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>
              <a:spcBef>
                <a:spcPts val="0"/>
              </a:spcBef>
              <a:buNone/>
            </a:pPr>
            <a:r>
              <a:rPr b="1" lang="pl" sz="1600"/>
              <a:t>Oprócz SQL Injections istnieją inne typy </a:t>
            </a:r>
            <a:r>
              <a:rPr b="1" lang="pl" sz="1600"/>
              <a:t>hakowania</a:t>
            </a:r>
            <a:r>
              <a:rPr b="1" lang="pl" sz="1600"/>
              <a:t> opartego na wstrzykiwaniu w inne </a:t>
            </a:r>
            <a:r>
              <a:rPr b="1" lang="pl" sz="1600"/>
              <a:t>części</a:t>
            </a:r>
            <a:r>
              <a:rPr b="1" lang="pl" sz="1600"/>
              <a:t> strony niechcianego kodu np. XPath Injections. Bądź też wykorzystującego całą stronę wykorzystując ją np. do ClickJackingu. Wyświetlając ją z Opacity 100% pod buttonem z zachętą do kliknięcia.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549150" y="3537575"/>
            <a:ext cx="81420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u="sng">
                <a:solidFill>
                  <a:schemeClr val="accent5"/>
                </a:solidFill>
                <a:hlinkClick r:id="rId5"/>
              </a:rPr>
              <a:t>http://www.sqlinjectionwiki.com/categories/2/mysql-sql-injection-cheat-sheet/</a:t>
            </a:r>
            <a:r>
              <a:rPr lang="pl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pl" sz="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https://tinyurl.com/y755slgt - lista przykładowych komend, która ułatwi ci przetestowanie twojego systemu.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l" u="sng">
                <a:solidFill>
                  <a:schemeClr val="accent5"/>
                </a:solidFill>
                <a:hlinkClick r:id="rId6"/>
              </a:rPr>
              <a:t>https://www.acunetix.com/vulnerability-scanner/sql-injection-scanner/?gclid=EAIaIQobChMIlYqw0eiS1wIVbBbTCh0p_wt2EAAYAiAAEgL62_D_BwE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pl" sz="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https://tinyurl.com/yafhqfee - online SQL injection scanner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5150"/>
            <a:ext cx="9143999" cy="47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3688" y="832113"/>
            <a:ext cx="23907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773275" y="2717075"/>
            <a:ext cx="74412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l" u="sng">
                <a:solidFill>
                  <a:schemeClr val="hlink"/>
                </a:solidFill>
                <a:hlinkClick r:id="rId6"/>
              </a:rPr>
              <a:t>https://dzone.com/articles/getting-started-with-the-acunetix-blind-sql-inject</a:t>
            </a:r>
          </a:p>
          <a:p>
            <a:pPr lvl="0">
              <a:spcBef>
                <a:spcPts val="0"/>
              </a:spcBef>
              <a:buNone/>
            </a:pPr>
            <a:r>
              <a:rPr b="1" lang="pl" sz="1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https://tinyurl.com/y8me38ny</a:t>
            </a:r>
            <a:r>
              <a:rPr b="1" lang="pl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alternatywa dla Burpa i OWASP ZAP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pl" u="sng">
                <a:solidFill>
                  <a:schemeClr val="hlink"/>
                </a:solidFill>
                <a:hlinkClick r:id="rId7"/>
              </a:rPr>
              <a:t>https://support.portswigger.net/customer/en/portal/articles/2163788-using-burp-to-detect-blind-sql-injection-bugs</a:t>
            </a:r>
          </a:p>
          <a:p>
            <a:pPr lvl="0">
              <a:spcBef>
                <a:spcPts val="0"/>
              </a:spcBef>
              <a:buNone/>
            </a:pPr>
            <a:r>
              <a:rPr b="1" lang="pl" sz="1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https://tinyurl.com/ybr8amzf</a:t>
            </a:r>
            <a:r>
              <a:rPr b="1" lang="pl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szkolenie z Burpa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pl" u="sng">
                <a:solidFill>
                  <a:schemeClr val="hlink"/>
                </a:solidFill>
                <a:hlinkClick r:id="rId8"/>
              </a:rPr>
              <a:t>https://www.netsparker.com/blog/web-security/sql-injection-cheat-sheet/</a:t>
            </a:r>
          </a:p>
          <a:p>
            <a:pPr lvl="0">
              <a:spcBef>
                <a:spcPts val="0"/>
              </a:spcBef>
              <a:buNone/>
            </a:pPr>
            <a:r>
              <a:rPr b="1" lang="pl" sz="1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https://tinyurl.com/zdsbqtg</a:t>
            </a:r>
            <a:r>
              <a:rPr b="1" lang="pl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cheat sheety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9">
            <a:alphaModFix/>
          </a:blip>
          <a:srcRect b="32884" l="0" r="10063" t="27158"/>
          <a:stretch/>
        </p:blipFill>
        <p:spPr>
          <a:xfrm>
            <a:off x="877200" y="494100"/>
            <a:ext cx="4625674" cy="20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9325"/>
            <a:ext cx="9143999" cy="35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2425"/>
            <a:ext cx="9636200" cy="31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subTitle"/>
          </p:nvPr>
        </p:nvSpPr>
        <p:spPr>
          <a:xfrm>
            <a:off x="821550" y="902425"/>
            <a:ext cx="7500900" cy="28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7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pl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injection jest sposobem hackowania celującym </a:t>
            </a: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pl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 atakowanie nie tyle serwerów, czy systemu operacyjnego użytkownika,       a uruchomionej aplikacji, bądź też jej interfejsu API. Ataki wymierzone są,   jak sama nazwa wskazuje w SQL-owe bazy danych, stanowiące back-end aplikacji. Nawet aktualizacje oprogramowania na serwerach nie zapobiegają atakom, jeśli plik parsowania po stronie serwera nie będzie należycie odfiltrowywał niechcianych (nieprzewidzianych w aplikacji) zapytań.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29500" y="76475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 Na czym polega sposób 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9325"/>
            <a:ext cx="9143999" cy="35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2425"/>
            <a:ext cx="9636200" cy="31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" type="subTitle"/>
          </p:nvPr>
        </p:nvSpPr>
        <p:spPr>
          <a:xfrm>
            <a:off x="821550" y="1058375"/>
            <a:ext cx="7500900" cy="28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l" sz="15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Do przeprowadzenia legalnie testów SQL Injection potrzebna jest pisemna zgoda właściciela strony - najlepszym rozwiązaniem jest ściągnięcie i postawienie lokalnie serwera z własnym poligonem testowym, np. projektem dostępny pod adresem: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l" sz="2400" u="sng">
                <a:solidFill>
                  <a:schemeClr val="accent5"/>
                </a:solidFill>
                <a:hlinkClick r:id="rId5"/>
              </a:rPr>
              <a:t>www.sqlinjection.net/simulation/</a:t>
            </a: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7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90250" y="699325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l" sz="1250">
                <a:solidFill>
                  <a:srgbClr val="222222"/>
                </a:solidFill>
              </a:rPr>
              <a:t>  SQL Injection Simulation Environments 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9750"/>
            <a:ext cx="9143999" cy="45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4025" y="970175"/>
            <a:ext cx="4775950" cy="37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120050" y="94300"/>
            <a:ext cx="8884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Propozycje złamania zabezpieczeń. Użycie OR do wymuszenia zwrócenia true w autoryzacji.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0" y="256375"/>
            <a:ext cx="9143999" cy="46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 b="2536" l="0" r="0" t="7511"/>
          <a:stretch/>
        </p:blipFill>
        <p:spPr>
          <a:xfrm>
            <a:off x="1364850" y="742775"/>
            <a:ext cx="6597650" cy="41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03375" y="86250"/>
            <a:ext cx="8310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 Propozycje złamania zabezpieczeń. Wysyłanie z poziomu adresu URL własnych zapytań do bazy danych.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6">
            <a:alphaModFix/>
          </a:blip>
          <a:srcRect b="74320" l="6022" r="90116" t="20144"/>
          <a:stretch/>
        </p:blipFill>
        <p:spPr>
          <a:xfrm>
            <a:off x="1674575" y="1590500"/>
            <a:ext cx="243076" cy="2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6">
            <a:alphaModFix/>
          </a:blip>
          <a:srcRect b="74320" l="6022" r="90116" t="20144"/>
          <a:stretch/>
        </p:blipFill>
        <p:spPr>
          <a:xfrm>
            <a:off x="1917650" y="2103825"/>
            <a:ext cx="243076" cy="2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74320" l="6022" r="90116" t="20144"/>
          <a:stretch/>
        </p:blipFill>
        <p:spPr>
          <a:xfrm>
            <a:off x="1917650" y="1845150"/>
            <a:ext cx="243076" cy="2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6">
            <a:alphaModFix/>
          </a:blip>
          <a:srcRect b="74320" l="6022" r="90116" t="20144"/>
          <a:stretch/>
        </p:blipFill>
        <p:spPr>
          <a:xfrm>
            <a:off x="1917650" y="2358475"/>
            <a:ext cx="243076" cy="2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8675"/>
            <a:ext cx="9143999" cy="46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5481" l="0" r="0" t="4654"/>
          <a:stretch/>
        </p:blipFill>
        <p:spPr>
          <a:xfrm>
            <a:off x="1624275" y="918600"/>
            <a:ext cx="5623250" cy="39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37200" y="56600"/>
            <a:ext cx="7164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 Propozycje złamania zabezpieczeń. AND i UNION. Select Nothing Union with Everything.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4850"/>
            <a:ext cx="9143999" cy="46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28234" l="0" r="0" t="4106"/>
          <a:stretch/>
        </p:blipFill>
        <p:spPr>
          <a:xfrm>
            <a:off x="1482400" y="1256300"/>
            <a:ext cx="6296175" cy="31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32750" y="109625"/>
            <a:ext cx="8352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 Propozycje złamania zabezpieczeń. Zrównanie wyszukiwania do wartości TRUE i zgadywanie nazw tablic.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 b="2612" l="1110" r="-1109" t="88580"/>
          <a:stretch/>
        </p:blipFill>
        <p:spPr>
          <a:xfrm>
            <a:off x="1218100" y="3750200"/>
            <a:ext cx="6296175" cy="40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8350"/>
            <a:ext cx="9143999" cy="46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21800" y="147075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 Propozycje ulepszenia zabezpieczeń. Unieszkodliwienie niebezpiecznych znaków.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823400" y="278350"/>
            <a:ext cx="7636200" cy="410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7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l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lang="pl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scapowanie niebezpiecznych znaków, pozwala na uniknięcie wykorzystania np. znaku “%” jako zamiennika instrukcji LIKE,</a:t>
            </a:r>
            <a:r>
              <a:rPr b="1" lang="pl" sz="1400">
                <a:solidFill>
                  <a:srgbClr val="242729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czy znaku końca ciągu znaków string NULL, który przerwie odczyt reszty instrukcji   i zadziała tak samo jak komentarz w pierwszym przykładzie.</a:t>
            </a:r>
            <a:r>
              <a:rPr b="1" lang="pl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l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Używając metody </a:t>
            </a:r>
            <a:r>
              <a:rPr b="1" i="1" lang="pl" sz="1450">
                <a:solidFill>
                  <a:srgbClr val="242729"/>
                </a:solidFill>
                <a:highlight>
                  <a:srgbClr val="FFF8DC"/>
                </a:highlight>
              </a:rPr>
              <a:t>mysql_real_escape_string() </a:t>
            </a:r>
            <a:r>
              <a:rPr lang="pl" sz="1350">
                <a:solidFill>
                  <a:srgbClr val="242729"/>
                </a:solidFill>
                <a:highlight>
                  <a:srgbClr val="FFF8DC"/>
                </a:highlight>
              </a:rPr>
              <a:t> </a:t>
            </a:r>
            <a:r>
              <a:rPr b="1" lang="pl" sz="1400">
                <a:solidFill>
                  <a:srgbClr val="242729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z języka PHP możemy automatycznie escapować znaki takie jak: ‘  ,  “ , /.</a:t>
            </a: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50350" y="2936375"/>
            <a:ext cx="83370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78846"/>
              </a:lnSpc>
              <a:spcBef>
                <a:spcPts val="0"/>
              </a:spcBef>
              <a:buNone/>
            </a:pPr>
            <a:r>
              <a:t/>
            </a:r>
            <a:endParaRPr b="1" sz="1250">
              <a:solidFill>
                <a:srgbClr val="242729"/>
              </a:solidFill>
              <a:highlight>
                <a:srgbClr val="FFF8DC"/>
              </a:highlight>
            </a:endParaRPr>
          </a:p>
          <a:p>
            <a:pPr lvl="0" rtl="0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50">
              <a:solidFill>
                <a:srgbClr val="242729"/>
              </a:solidFill>
              <a:highlight>
                <a:srgbClr val="FFF8DC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Hackipedia.com/index.php/SQL_Injection</a:t>
            </a:r>
            <a:r>
              <a:rPr lang="pl"/>
              <a:t> </a:t>
            </a:r>
          </a:p>
          <a:p>
            <a:pPr lvl="0" rtl="0">
              <a:lnSpc>
                <a:spcPct val="178846"/>
              </a:lnSpc>
              <a:spcBef>
                <a:spcPts val="0"/>
              </a:spcBef>
              <a:buNone/>
            </a:pPr>
            <a:r>
              <a:rPr b="1" lang="pl" sz="1250">
                <a:solidFill>
                  <a:srgbClr val="242729"/>
                </a:solidFill>
                <a:highlight>
                  <a:srgbClr val="FFF8DC"/>
                </a:highlight>
              </a:rPr>
              <a:t>Hackipedia, SQL Injection.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6"/>
              </a:rPr>
              <a:t>http://php.net/manual/pl/function.mysql-real-escape-string.php</a:t>
            </a:r>
            <a:r>
              <a:rPr lang="pl"/>
              <a:t> </a:t>
            </a:r>
          </a:p>
          <a:p>
            <a:pPr lvl="0" rtl="0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05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https://tinyurl.com/y7agypkw</a:t>
            </a:r>
            <a:r>
              <a:rPr b="1" lang="pl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" sz="1250">
                <a:solidFill>
                  <a:srgbClr val="242729"/>
                </a:solidFill>
                <a:highlight>
                  <a:srgbClr val="FFF8DC"/>
                </a:highlight>
              </a:rPr>
              <a:t>- </a:t>
            </a:r>
            <a:r>
              <a:rPr b="1" lang="pl" sz="1250">
                <a:solidFill>
                  <a:srgbClr val="242729"/>
                </a:solidFill>
                <a:highlight>
                  <a:srgbClr val="FFF8DC"/>
                </a:highlight>
              </a:rPr>
              <a:t>więcej informacji o mysql_real_escape_string()</a:t>
            </a:r>
          </a:p>
          <a:p>
            <a:pPr lvl="0" rtl="0">
              <a:lnSpc>
                <a:spcPct val="178846"/>
              </a:lnSpc>
              <a:spcBef>
                <a:spcPts val="0"/>
              </a:spcBef>
              <a:buNone/>
            </a:pPr>
            <a:r>
              <a:t/>
            </a:r>
            <a:endParaRPr sz="1250">
              <a:solidFill>
                <a:srgbClr val="242729"/>
              </a:solidFill>
              <a:highlight>
                <a:srgbClr val="FFF8DC"/>
              </a:highlight>
            </a:endParaRPr>
          </a:p>
          <a:p>
            <a:pPr lvl="0" rtl="0">
              <a:lnSpc>
                <a:spcPct val="178846"/>
              </a:lnSpc>
              <a:spcBef>
                <a:spcPts val="0"/>
              </a:spcBef>
              <a:buNone/>
            </a:pPr>
            <a:r>
              <a:t/>
            </a:r>
            <a:endParaRPr sz="1250">
              <a:solidFill>
                <a:srgbClr val="242729"/>
              </a:solidFill>
              <a:highlight>
                <a:srgbClr val="FFF8DC"/>
              </a:highlight>
            </a:endParaRPr>
          </a:p>
          <a:p>
            <a:pPr lvl="0" rtl="0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7200"/>
            <a:ext cx="9143999" cy="46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20625" y="201725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pl" sz="1250">
                <a:solidFill>
                  <a:srgbClr val="222222"/>
                </a:solidFill>
                <a:highlight>
                  <a:srgbClr val="FFFFFF"/>
                </a:highlight>
              </a:rPr>
              <a:t>  Propozycje ulepszenia zabezpieczeń. Sprawdzenie poprawności danych.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1102950" y="-57000"/>
            <a:ext cx="6938100" cy="419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7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l">
              <a:lnSpc>
                <a:spcPct val="178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Filtrowanie otrzymanych do zapisu danych uniemożliwi np. wysłanie buttona aktywującego skrypt JavaSciptowy, jako nazwy użytkownika. Czy też wysłanie zarażonego zdjęcia... które po deklaracji typu zdjęcia… która normalnie powinna </a:t>
            </a: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być</a:t>
            </a: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 na samym końcu pliku... posiada dopisane wczepione komendy systemowe, które uruchomią się w trakcie </a:t>
            </a: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pobierania</a:t>
            </a: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 pliku do wyświetlania i zakończone są np. </a:t>
            </a: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zakomentowanym</a:t>
            </a:r>
            <a:r>
              <a:rPr b="1" lang="pl" sz="1600">
                <a:solidFill>
                  <a:srgbClr val="222222"/>
                </a:solidFill>
                <a:highlight>
                  <a:srgbClr val="FFFFFF"/>
                </a:highlight>
              </a:rPr>
              <a:t> akceptowanym przez system typem .jpg.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