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4"/>
  </p:notesMasterIdLst>
  <p:sldIdLst>
    <p:sldId id="256" r:id="rId2"/>
    <p:sldId id="258" r:id="rId3"/>
    <p:sldId id="259" r:id="rId4"/>
    <p:sldId id="266" r:id="rId5"/>
    <p:sldId id="260" r:id="rId6"/>
    <p:sldId id="262" r:id="rId7"/>
    <p:sldId id="261" r:id="rId8"/>
    <p:sldId id="263" r:id="rId9"/>
    <p:sldId id="264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8F603-E8B0-4797-A376-255C478D0C23}" type="datetimeFigureOut">
              <a:rPr lang="pl-PL" smtClean="0"/>
              <a:t>21.05.2024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A54A6-3330-4606-883F-AF8607A559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71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+mj-lt"/>
              <a:buNone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0126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125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3339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2697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081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5612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0277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1233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4672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396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7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1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5116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09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592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60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37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3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0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3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9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6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3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9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6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4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3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aJac/Technologia-vs-GDP-Team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id="{2D551A64-5D96-4675-AFC5-45A8CE926A08}"/>
              </a:ext>
            </a:extLst>
          </p:cNvPr>
          <p:cNvSpPr/>
          <p:nvPr/>
        </p:nvSpPr>
        <p:spPr>
          <a:xfrm>
            <a:off x="0" y="1106310"/>
            <a:ext cx="12192000" cy="5751689"/>
          </a:xfrm>
          <a:prstGeom prst="rect">
            <a:avLst/>
          </a:prstGeom>
          <a:solidFill>
            <a:srgbClr val="006E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784F85C-2E7C-EFA2-7D55-6A9681ABA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2934" y="2626546"/>
            <a:ext cx="7405688" cy="1604907"/>
          </a:xfrm>
        </p:spPr>
        <p:txBody>
          <a:bodyPr/>
          <a:lstStyle/>
          <a:p>
            <a:pPr algn="ctr"/>
            <a:r>
              <a:rPr lang="pl-PL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Technologia</a:t>
            </a:r>
            <a:r>
              <a:rPr lang="pl-P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GDP</a:t>
            </a:r>
          </a:p>
        </p:txBody>
      </p:sp>
      <p:sp>
        <p:nvSpPr>
          <p:cNvPr id="9" name="Tytuł 1">
            <a:extLst>
              <a:ext uri="{FF2B5EF4-FFF2-40B4-BE49-F238E27FC236}">
                <a16:creationId xmlns:a16="http://schemas.microsoft.com/office/drawing/2014/main" id="{9A9C0D97-53D7-E0FA-3C4B-CB18FFC14FA7}"/>
              </a:ext>
            </a:extLst>
          </p:cNvPr>
          <p:cNvSpPr txBox="1">
            <a:spLocks/>
          </p:cNvSpPr>
          <p:nvPr/>
        </p:nvSpPr>
        <p:spPr>
          <a:xfrm>
            <a:off x="3724712" y="3351806"/>
            <a:ext cx="7252256" cy="6211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pl-PL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82D0C5E-9EF6-4E93-9C86-F0FB12D46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23" t="32714" r="11163" b="30428"/>
          <a:stretch/>
        </p:blipFill>
        <p:spPr>
          <a:xfrm>
            <a:off x="158045" y="190871"/>
            <a:ext cx="1885244" cy="587022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EADC1AA3-8A3B-4FA0-9FCA-8C9DCB4B3870}"/>
              </a:ext>
            </a:extLst>
          </p:cNvPr>
          <p:cNvSpPr txBox="1"/>
          <p:nvPr/>
        </p:nvSpPr>
        <p:spPr>
          <a:xfrm>
            <a:off x="9207566" y="179458"/>
            <a:ext cx="2826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b="1" dirty="0">
                <a:solidFill>
                  <a:srgbClr val="006EF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BIG DATA</a:t>
            </a:r>
            <a:br>
              <a:rPr lang="pl-PL" sz="2000" b="1" dirty="0">
                <a:solidFill>
                  <a:srgbClr val="006EF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l-PL" sz="2000" b="1" dirty="0">
                <a:solidFill>
                  <a:srgbClr val="006EF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Inżynieria danych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B75C223-B010-4594-A289-6847F87711B1}"/>
              </a:ext>
            </a:extLst>
          </p:cNvPr>
          <p:cNvSpPr txBox="1"/>
          <p:nvPr/>
        </p:nvSpPr>
        <p:spPr>
          <a:xfrm>
            <a:off x="3913209" y="4416846"/>
            <a:ext cx="785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Praca dyplomowa – grupa 4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35C4E600-150C-4AC3-BE30-22A628200949}"/>
              </a:ext>
            </a:extLst>
          </p:cNvPr>
          <p:cNvSpPr txBox="1"/>
          <p:nvPr/>
        </p:nvSpPr>
        <p:spPr>
          <a:xfrm>
            <a:off x="-413653" y="4624058"/>
            <a:ext cx="34388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400" dirty="0">
                <a:solidFill>
                  <a:schemeClr val="bg1"/>
                </a:solidFill>
              </a:rPr>
              <a:t>Dominiak Adrian</a:t>
            </a:r>
          </a:p>
          <a:p>
            <a:pPr algn="r"/>
            <a:r>
              <a:rPr lang="pl-PL" sz="1400" dirty="0">
                <a:solidFill>
                  <a:schemeClr val="bg1"/>
                </a:solidFill>
              </a:rPr>
              <a:t>Grzegorska Wioleta</a:t>
            </a:r>
          </a:p>
          <a:p>
            <a:pPr algn="r"/>
            <a:r>
              <a:rPr lang="pl-PL" sz="1400" dirty="0">
                <a:solidFill>
                  <a:schemeClr val="bg1"/>
                </a:solidFill>
              </a:rPr>
              <a:t>Krzewina Barbara </a:t>
            </a:r>
          </a:p>
          <a:p>
            <a:pPr algn="r"/>
            <a:r>
              <a:rPr lang="pl-PL" sz="1400" dirty="0">
                <a:solidFill>
                  <a:schemeClr val="bg1"/>
                </a:solidFill>
              </a:rPr>
              <a:t>Prymas Agnieszka </a:t>
            </a:r>
          </a:p>
          <a:p>
            <a:pPr algn="r"/>
            <a:r>
              <a:rPr lang="pl-PL" sz="1400" dirty="0">
                <a:solidFill>
                  <a:schemeClr val="bg1"/>
                </a:solidFill>
              </a:rPr>
              <a:t>Urbańska-</a:t>
            </a:r>
            <a:r>
              <a:rPr lang="pl-PL" sz="1400" dirty="0" err="1">
                <a:solidFill>
                  <a:schemeClr val="bg1"/>
                </a:solidFill>
              </a:rPr>
              <a:t>Jacoszek</a:t>
            </a:r>
            <a:r>
              <a:rPr lang="pl-PL" sz="1400" dirty="0">
                <a:solidFill>
                  <a:schemeClr val="bg1"/>
                </a:solidFill>
              </a:rPr>
              <a:t> Marta </a:t>
            </a:r>
          </a:p>
        </p:txBody>
      </p: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1F63E4B5-6C81-4103-AD4F-AA20ED49A81F}"/>
              </a:ext>
            </a:extLst>
          </p:cNvPr>
          <p:cNvCxnSpPr/>
          <p:nvPr/>
        </p:nvCxnSpPr>
        <p:spPr>
          <a:xfrm>
            <a:off x="3499555" y="1840089"/>
            <a:ext cx="0" cy="39116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156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BE05510-806E-F283-CD8D-226B4286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07" t="14816" r="15185" b="10781"/>
          <a:stretch/>
        </p:blipFill>
        <p:spPr>
          <a:xfrm>
            <a:off x="0" y="-79021"/>
            <a:ext cx="12192000" cy="69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9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3CBABC3-110E-5B21-D895-98959B87D0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93" t="14650" r="14908" b="10289"/>
          <a:stretch/>
        </p:blipFill>
        <p:spPr>
          <a:xfrm>
            <a:off x="0" y="-11290"/>
            <a:ext cx="12192000" cy="686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84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A1FABC-DEA4-FB52-1EA9-905796A3F59C}"/>
              </a:ext>
            </a:extLst>
          </p:cNvPr>
          <p:cNvSpPr txBox="1">
            <a:spLocks/>
          </p:cNvSpPr>
          <p:nvPr/>
        </p:nvSpPr>
        <p:spPr>
          <a:xfrm>
            <a:off x="677334" y="806606"/>
            <a:ext cx="8596668" cy="7173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3200" b="1" dirty="0">
                <a:solidFill>
                  <a:srgbClr val="006E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Wnioski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9BE4BA-11DF-58B2-6AD5-0F4D330BFD63}"/>
              </a:ext>
            </a:extLst>
          </p:cNvPr>
          <p:cNvSpPr txBox="1">
            <a:spLocks/>
          </p:cNvSpPr>
          <p:nvPr/>
        </p:nvSpPr>
        <p:spPr>
          <a:xfrm>
            <a:off x="677334" y="1867401"/>
            <a:ext cx="9013076" cy="398024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Transport wpływa na wzrost PKB i wyższą emisję CO</a:t>
            </a:r>
            <a:r>
              <a:rPr lang="pl-PL" baseline="-25000" dirty="0"/>
              <a:t>2</a:t>
            </a:r>
          </a:p>
          <a:p>
            <a:r>
              <a:rPr lang="pl-PL" dirty="0"/>
              <a:t>Globalny udział CO</a:t>
            </a:r>
            <a:r>
              <a:rPr lang="pl-PL" baseline="-25000" dirty="0"/>
              <a:t>2</a:t>
            </a:r>
            <a:r>
              <a:rPr lang="pl-PL" dirty="0"/>
              <a:t> z transportu w 2019 r. wyniósł ok. 20%</a:t>
            </a:r>
          </a:p>
          <a:p>
            <a:r>
              <a:rPr lang="pl-PL" dirty="0"/>
              <a:t>Państwa o największym wzroście gospodarczym i jednocześnie najwięksi emitenci CO</a:t>
            </a:r>
            <a:r>
              <a:rPr lang="pl-PL" baseline="-25000" dirty="0"/>
              <a:t>2</a:t>
            </a:r>
            <a:r>
              <a:rPr lang="pl-PL" dirty="0"/>
              <a:t>: USA, Chiny, Indie</a:t>
            </a:r>
          </a:p>
          <a:p>
            <a:r>
              <a:rPr lang="pl-PL" dirty="0"/>
              <a:t>Europa: Widoczne działania przyczyniające się do zmniejszenia emisji CO</a:t>
            </a:r>
            <a:r>
              <a:rPr lang="pl-PL" baseline="-25000" dirty="0"/>
              <a:t>2</a:t>
            </a:r>
          </a:p>
          <a:p>
            <a:r>
              <a:rPr lang="pl-PL" dirty="0"/>
              <a:t>Sprzedaż nowych samochodów elektrycznych w 2023 r.: Norwegia, udział ponad 90%</a:t>
            </a:r>
          </a:p>
          <a:p>
            <a:r>
              <a:rPr lang="pl-PL" dirty="0"/>
              <a:t>Rozwój telefonii komórkowej, Internetu wpływa na wzrost PKB</a:t>
            </a:r>
          </a:p>
          <a:p>
            <a:r>
              <a:rPr lang="pl-PL" dirty="0"/>
              <a:t>Po 2000 roku widoczna jest korelacja między rozwojem technologii komunikacyjnych a ich wpływem na PKB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146" name="Picture 2" descr="Laptop z oprogramowaniem do wizualizacji danych i pracującymi programistami. Wizualizacja dużych zbiorów danych, analiza dużych zbiorów danych, koncepcja oprogramowania do wizualizacji">
            <a:extLst>
              <a:ext uri="{FF2B5EF4-FFF2-40B4-BE49-F238E27FC236}">
                <a16:creationId xmlns:a16="http://schemas.microsoft.com/office/drawing/2014/main" id="{C3B66B0A-E641-B249-DEA8-957169A6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05" y="392077"/>
            <a:ext cx="3347644" cy="222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92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0AC608-ACA3-05A4-637F-A553CD9F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889" y="616380"/>
            <a:ext cx="8596668" cy="717395"/>
          </a:xfrm>
        </p:spPr>
        <p:txBody>
          <a:bodyPr>
            <a:normAutofit/>
          </a:bodyPr>
          <a:lstStyle/>
          <a:p>
            <a:r>
              <a:rPr lang="pl-PL" sz="3200" b="1" dirty="0">
                <a:solidFill>
                  <a:srgbClr val="006E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Opis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6FB587-2404-9C65-63B3-4725BE765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889" y="1346816"/>
            <a:ext cx="10972799" cy="102514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Projekt dostarczy istotnych informacji na temat wpływu dostępu do nowoczesnych technologii komunikacyjnych i środków transportu na rozwój gospodarczy, jednocześnie zwracając uwagę na aspekty zrównoważonego rozwoju, takie jak efektywność energetyczna i emisyjność.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8C74D99-A0C2-72A6-869F-D77A69F90586}"/>
              </a:ext>
            </a:extLst>
          </p:cNvPr>
          <p:cNvSpPr txBox="1"/>
          <p:nvPr/>
        </p:nvSpPr>
        <p:spPr>
          <a:xfrm>
            <a:off x="609599" y="5643041"/>
            <a:ext cx="8410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https://github.com/MartaJac/Technologia-vs-GDP-Team.git</a:t>
            </a:r>
            <a:r>
              <a:rPr lang="pl-P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94BEBFDC-592F-A7E0-2937-4A7B90B14384}"/>
              </a:ext>
            </a:extLst>
          </p:cNvPr>
          <p:cNvSpPr txBox="1">
            <a:spLocks/>
          </p:cNvSpPr>
          <p:nvPr/>
        </p:nvSpPr>
        <p:spPr>
          <a:xfrm>
            <a:off x="609600" y="4925646"/>
            <a:ext cx="8596668" cy="717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3200" b="1" dirty="0">
                <a:solidFill>
                  <a:srgbClr val="006E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l-PL" b="1" dirty="0">
              <a:solidFill>
                <a:srgbClr val="006EF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B548470D-EFF6-2951-41A3-65962E89CD02}"/>
              </a:ext>
            </a:extLst>
          </p:cNvPr>
          <p:cNvSpPr txBox="1">
            <a:spLocks/>
          </p:cNvSpPr>
          <p:nvPr/>
        </p:nvSpPr>
        <p:spPr>
          <a:xfrm>
            <a:off x="609598" y="3361075"/>
            <a:ext cx="10972799" cy="1230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Dostęp do środków transportu i ich efektywność energetyczna/emisyjność</a:t>
            </a:r>
          </a:p>
          <a:p>
            <a:pPr lvl="1"/>
            <a:r>
              <a:rPr lang="pl-PL" i="1" dirty="0" err="1">
                <a:solidFill>
                  <a:schemeClr val="accent5"/>
                </a:solidFill>
                <a:effectLst/>
                <a:highlight>
                  <a:srgbClr val="FFFFFF"/>
                </a:highlight>
              </a:rPr>
              <a:t>Annual</a:t>
            </a:r>
            <a:r>
              <a:rPr lang="pl-PL" i="1" dirty="0">
                <a:solidFill>
                  <a:schemeClr val="accent5"/>
                </a:solidFill>
                <a:effectLst/>
                <a:highlight>
                  <a:srgbClr val="FFFFFF"/>
                </a:highlight>
              </a:rPr>
              <a:t> CO</a:t>
            </a:r>
            <a:r>
              <a:rPr lang="pl-PL" i="1" baseline="-25000" dirty="0">
                <a:solidFill>
                  <a:schemeClr val="accent5"/>
                </a:solidFill>
                <a:effectLst/>
                <a:highlight>
                  <a:srgbClr val="FFFFFF"/>
                </a:highlight>
              </a:rPr>
              <a:t>2</a:t>
            </a:r>
            <a:r>
              <a:rPr lang="pl-PL" i="1" dirty="0">
                <a:solidFill>
                  <a:schemeClr val="accent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pl-PL" i="1" dirty="0" err="1">
                <a:solidFill>
                  <a:schemeClr val="accent5"/>
                </a:solidFill>
                <a:effectLst/>
                <a:highlight>
                  <a:srgbClr val="FFFFFF"/>
                </a:highlight>
              </a:rPr>
              <a:t>emission</a:t>
            </a:r>
            <a:r>
              <a:rPr lang="pl-PL" i="1" dirty="0" err="1">
                <a:solidFill>
                  <a:schemeClr val="accent5"/>
                </a:solidFill>
                <a:highlight>
                  <a:srgbClr val="FFFFFF"/>
                </a:highlight>
              </a:rPr>
              <a:t>s</a:t>
            </a:r>
            <a:r>
              <a:rPr lang="pl-PL" i="1" dirty="0">
                <a:solidFill>
                  <a:schemeClr val="accent5"/>
                </a:solidFill>
                <a:highlight>
                  <a:srgbClr val="FFFFFF"/>
                </a:highlight>
              </a:rPr>
              <a:t> </a:t>
            </a:r>
            <a:r>
              <a:rPr lang="pl-PL" i="1" dirty="0">
                <a:solidFill>
                  <a:schemeClr val="accent5"/>
                </a:solidFill>
                <a:effectLst/>
                <a:highlight>
                  <a:srgbClr val="FFFFFF"/>
                </a:highlight>
              </a:rPr>
              <a:t>vs. GDP w czasie</a:t>
            </a:r>
          </a:p>
          <a:p>
            <a:pPr algn="l"/>
            <a:r>
              <a:rPr lang="pl-PL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Dostęp do technologii komunikacyjnych vs. GDP w czasie</a:t>
            </a:r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A63635E8-2CD9-BF46-178A-A8618CD9C151}"/>
              </a:ext>
            </a:extLst>
          </p:cNvPr>
          <p:cNvSpPr txBox="1">
            <a:spLocks/>
          </p:cNvSpPr>
          <p:nvPr/>
        </p:nvSpPr>
        <p:spPr>
          <a:xfrm>
            <a:off x="609599" y="2706247"/>
            <a:ext cx="8596668" cy="717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3200" b="1" dirty="0">
                <a:solidFill>
                  <a:srgbClr val="006E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Szczegółowe zadania projektu</a:t>
            </a:r>
            <a:endParaRPr lang="pl-PL" b="1" dirty="0">
              <a:solidFill>
                <a:srgbClr val="006EF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36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0AC608-ACA3-05A4-637F-A553CD9F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4" y="303920"/>
            <a:ext cx="8596668" cy="717395"/>
          </a:xfrm>
        </p:spPr>
        <p:txBody>
          <a:bodyPr>
            <a:normAutofit fontScale="90000"/>
          </a:bodyPr>
          <a:lstStyle/>
          <a:p>
            <a:r>
              <a:rPr lang="pl-PL" b="1" dirty="0">
                <a:solidFill>
                  <a:srgbClr val="006E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 dobranej architektury rozwiązania</a:t>
            </a:r>
            <a:br>
              <a:rPr lang="pl-PL" dirty="0">
                <a:solidFill>
                  <a:schemeClr val="accent2"/>
                </a:solidFill>
              </a:rPr>
            </a:br>
            <a:r>
              <a:rPr lang="pl-PL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607D5E3-DFE9-A6D1-E87E-FADD915FC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4271" t="19156" r="19600" b="8829"/>
          <a:stretch/>
        </p:blipFill>
        <p:spPr>
          <a:xfrm>
            <a:off x="2542903" y="947079"/>
            <a:ext cx="6592388" cy="5789058"/>
          </a:xfrm>
        </p:spPr>
      </p:pic>
    </p:spTree>
    <p:extLst>
      <p:ext uri="{BB962C8B-B14F-4D97-AF65-F5344CB8AC3E}">
        <p14:creationId xmlns:p14="http://schemas.microsoft.com/office/powerpoint/2010/main" val="386854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0AC608-ACA3-05A4-637F-A553CD9F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3822"/>
            <a:ext cx="8596668" cy="717395"/>
          </a:xfrm>
        </p:spPr>
        <p:txBody>
          <a:bodyPr>
            <a:normAutofit fontScale="90000"/>
          </a:bodyPr>
          <a:lstStyle/>
          <a:p>
            <a:r>
              <a:rPr lang="pl-PL" b="1" dirty="0" err="1">
                <a:solidFill>
                  <a:srgbClr val="006E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r>
              <a:rPr lang="pl-PL" b="1" dirty="0">
                <a:solidFill>
                  <a:srgbClr val="006E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b="1" dirty="0" err="1">
                <a:solidFill>
                  <a:srgbClr val="006E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pl-PL" b="1" dirty="0">
                <a:solidFill>
                  <a:srgbClr val="006E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podział zadań</a:t>
            </a:r>
            <a:br>
              <a:rPr lang="pl-PL" dirty="0">
                <a:solidFill>
                  <a:schemeClr val="accent2"/>
                </a:solidFill>
              </a:rPr>
            </a:br>
            <a:r>
              <a:rPr lang="pl-PL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CC536A5-835D-6A17-3616-7CBEC71B8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532" t="20457" r="17161" b="16094"/>
          <a:stretch/>
        </p:blipFill>
        <p:spPr>
          <a:xfrm>
            <a:off x="711201" y="1101217"/>
            <a:ext cx="10688554" cy="5427517"/>
          </a:xfrm>
        </p:spPr>
      </p:pic>
    </p:spTree>
    <p:extLst>
      <p:ext uri="{BB962C8B-B14F-4D97-AF65-F5344CB8AC3E}">
        <p14:creationId xmlns:p14="http://schemas.microsoft.com/office/powerpoint/2010/main" val="385904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ython&quot; Icon - Download for free – Iconduck">
            <a:extLst>
              <a:ext uri="{FF2B5EF4-FFF2-40B4-BE49-F238E27FC236}">
                <a16:creationId xmlns:a16="http://schemas.microsoft.com/office/drawing/2014/main" id="{23B31D7E-5C41-8F29-01BA-DF5B53B3B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168" y="37245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0E0645F-034D-E8F4-D8C7-B0332C64A1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7" t="20161" r="52441" b="36715"/>
          <a:stretch/>
        </p:blipFill>
        <p:spPr>
          <a:xfrm>
            <a:off x="5222160" y="59117"/>
            <a:ext cx="6322454" cy="3369883"/>
          </a:xfrm>
          <a:prstGeom prst="rect">
            <a:avLst/>
          </a:prstGeom>
        </p:spPr>
      </p:pic>
      <p:pic>
        <p:nvPicPr>
          <p:cNvPr id="2052" name="Picture 4" descr="Petlja">
            <a:extLst>
              <a:ext uri="{FF2B5EF4-FFF2-40B4-BE49-F238E27FC236}">
                <a16:creationId xmlns:a16="http://schemas.microsoft.com/office/drawing/2014/main" id="{43A23476-6ED3-7969-17AB-6AE9A37A8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974" y="2722889"/>
            <a:ext cx="2745988" cy="141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537E461-7A9D-FA77-B539-6B441CCD1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627" y="5504030"/>
            <a:ext cx="2266682" cy="91440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1E9ECD6-1AEB-BAC3-B8D0-A4217881C2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59" t="26992" r="54408" b="33989"/>
          <a:stretch/>
        </p:blipFill>
        <p:spPr>
          <a:xfrm>
            <a:off x="5222160" y="3495249"/>
            <a:ext cx="6322454" cy="330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8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5D182F9-FDC9-1DAB-1CFC-E99CBD5E1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86" r="1537" b="34873"/>
          <a:stretch/>
        </p:blipFill>
        <p:spPr>
          <a:xfrm>
            <a:off x="93677" y="2357306"/>
            <a:ext cx="12004646" cy="3926047"/>
          </a:xfrm>
          <a:prstGeom prst="rect">
            <a:avLst/>
          </a:prstGeom>
        </p:spPr>
      </p:pic>
      <p:pic>
        <p:nvPicPr>
          <p:cNvPr id="4104" name="Picture 8" descr="Create Integration Services (SSIS) solution | Adatis">
            <a:extLst>
              <a:ext uri="{FF2B5EF4-FFF2-40B4-BE49-F238E27FC236}">
                <a16:creationId xmlns:a16="http://schemas.microsoft.com/office/drawing/2014/main" id="{ED8DF917-CB5A-406B-65BB-AFC0B5CC9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0" y="86217"/>
            <a:ext cx="4177717" cy="227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85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D7B76C0B-F4A2-81C2-F69B-AE95921E5F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5" t="9409" r="396" b="6037"/>
          <a:stretch/>
        </p:blipFill>
        <p:spPr>
          <a:xfrm>
            <a:off x="81024" y="1403550"/>
            <a:ext cx="11384908" cy="5429064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763AB6B1-DBFD-2523-6043-EF24B45C86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08" t="11870" r="39590" b="31220"/>
          <a:stretch/>
        </p:blipFill>
        <p:spPr>
          <a:xfrm>
            <a:off x="7613341" y="139817"/>
            <a:ext cx="4109013" cy="39029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8" name="Picture 6" descr="Download Microsoft SQL Server Management Studio (SSMS)">
            <a:extLst>
              <a:ext uri="{FF2B5EF4-FFF2-40B4-BE49-F238E27FC236}">
                <a16:creationId xmlns:a16="http://schemas.microsoft.com/office/drawing/2014/main" id="{AD059422-6DCF-F93C-AD59-AC3F89729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094"/>
            <a:ext cx="2112418" cy="126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-SQL - Codegrip">
            <a:extLst>
              <a:ext uri="{FF2B5EF4-FFF2-40B4-BE49-F238E27FC236}">
                <a16:creationId xmlns:a16="http://schemas.microsoft.com/office/drawing/2014/main" id="{A4E80938-452E-5FCF-77F7-ABD5597CD5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7" t="18690" r="26866" b="20892"/>
          <a:stretch/>
        </p:blipFill>
        <p:spPr bwMode="auto">
          <a:xfrm>
            <a:off x="2214695" y="139817"/>
            <a:ext cx="880844" cy="112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18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737520A6-5CF8-1AE1-306B-F1901883C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52" y="66236"/>
            <a:ext cx="1822934" cy="101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52A1742-4912-0A96-5302-C434D17785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15" t="15733" r="15289" b="9959"/>
          <a:stretch/>
        </p:blipFill>
        <p:spPr>
          <a:xfrm>
            <a:off x="1004711" y="925689"/>
            <a:ext cx="10171289" cy="569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3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CB76FD0F-0619-4CA8-F903-64DF8E98B1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06" t="15352" r="14908" b="10328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59804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TM03457491[[fn=Wielkomiejski]]</Template>
  <TotalTime>666</TotalTime>
  <Words>212</Words>
  <Application>Microsoft Office PowerPoint</Application>
  <PresentationFormat>Panoramiczny</PresentationFormat>
  <Paragraphs>36</Paragraphs>
  <Slides>12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Faseta</vt:lpstr>
      <vt:lpstr>Technologia vs GDP</vt:lpstr>
      <vt:lpstr>Opis projektu</vt:lpstr>
      <vt:lpstr>Diagram dobranej architektury rozwiązania  </vt:lpstr>
      <vt:lpstr>Azure DevOPS – podział zadań 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Technologia vs GDP</dc:title>
  <dc:creator>Marta Urbańska</dc:creator>
  <cp:lastModifiedBy>Marta Urbańska</cp:lastModifiedBy>
  <cp:revision>21</cp:revision>
  <dcterms:created xsi:type="dcterms:W3CDTF">2024-05-07T09:15:57Z</dcterms:created>
  <dcterms:modified xsi:type="dcterms:W3CDTF">2024-05-21T17:36:36Z</dcterms:modified>
</cp:coreProperties>
</file>