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 b="def" i="def"/>
      <a:tcStyle>
        <a:tcBdr/>
        <a:fill>
          <a:solidFill>
            <a:srgbClr val="E9F6FC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EDF"/>
          </a:solidFill>
        </a:fill>
      </a:tcStyle>
    </a:wholeTbl>
    <a:band2H>
      <a:tcTxStyle b="def" i="def"/>
      <a:tcStyle>
        <a:tcBdr/>
        <a:fill>
          <a:solidFill>
            <a:srgbClr val="E8F6F0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ECD"/>
          </a:solidFill>
        </a:fill>
      </a:tcStyle>
    </a:wholeTbl>
    <a:band2H>
      <a:tcTxStyle b="def" i="def"/>
      <a:tcStyle>
        <a:tcBdr/>
        <a:fill>
          <a:solidFill>
            <a:srgbClr val="EEF7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Freeform 14"/>
            <p:cNvSpPr/>
            <p:nvPr/>
          </p:nvSpPr>
          <p:spPr>
            <a:xfrm>
              <a:off x="-1" y="605"/>
              <a:ext cx="863601" cy="569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traight Connector 19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Isosceles Triangle 22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ekst tytułowy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Tekst tytułowy</a:t>
            </a:r>
          </a:p>
        </p:txBody>
      </p:sp>
      <p:sp>
        <p:nvSpPr>
          <p:cNvPr id="34" name="Treść - poziom 1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3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st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kst tytułowy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Tekst tytułowy</a:t>
            </a:r>
          </a:p>
        </p:txBody>
      </p:sp>
      <p:sp>
        <p:nvSpPr>
          <p:cNvPr id="120" name="Treść - poziom 1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21" name="Text Placeholder 3"/>
          <p:cNvSpPr/>
          <p:nvPr>
            <p:ph type="body" sz="quarter" idx="21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2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kst tytułowy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Tekst tytułowy</a:t>
            </a:r>
          </a:p>
        </p:txBody>
      </p:sp>
      <p:sp>
        <p:nvSpPr>
          <p:cNvPr id="130" name="Picture Placeholder 2"/>
          <p:cNvSpPr/>
          <p:nvPr>
            <p:ph type="pic" sz="half" idx="21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1" name="Treść - poziom 1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kst tytułowy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Tekst tytułowy</a:t>
            </a:r>
          </a:p>
        </p:txBody>
      </p:sp>
      <p:sp>
        <p:nvSpPr>
          <p:cNvPr id="140" name="Treść - poziom 1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4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kst tytułowy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Tekst tytułowy</a:t>
            </a:r>
          </a:p>
        </p:txBody>
      </p:sp>
      <p:sp>
        <p:nvSpPr>
          <p:cNvPr id="149" name="Treść - poziom 1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50" name="Text Placeholder 2"/>
          <p:cNvSpPr/>
          <p:nvPr>
            <p:ph type="body" sz="quarter" idx="21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51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52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5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kst tytułowy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Tekst tytułowy</a:t>
            </a:r>
          </a:p>
        </p:txBody>
      </p:sp>
      <p:sp>
        <p:nvSpPr>
          <p:cNvPr id="161" name="Treść - poziom 1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6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kst tytułowy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Tekst tytułowy</a:t>
            </a:r>
          </a:p>
        </p:txBody>
      </p:sp>
      <p:sp>
        <p:nvSpPr>
          <p:cNvPr id="170" name="Treść - poziom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71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72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73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7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kst tytułowy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Tekst tytułowy</a:t>
            </a:r>
          </a:p>
        </p:txBody>
      </p:sp>
      <p:sp>
        <p:nvSpPr>
          <p:cNvPr id="182" name="Treść - poziom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83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8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ajd tytułow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kst tytułowy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Tekst tytułowy</a:t>
            </a:r>
          </a:p>
        </p:txBody>
      </p:sp>
      <p:sp>
        <p:nvSpPr>
          <p:cNvPr id="43" name="Treść - poziom 1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kst tytułowy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52" name="Treść - poziom 1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ytuł i zawartoś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kst tytułowy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61" name="Treść - poziom 1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kst tytułowy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Tekst tytułowy</a:t>
            </a:r>
          </a:p>
        </p:txBody>
      </p:sp>
      <p:sp>
        <p:nvSpPr>
          <p:cNvPr id="70" name="Treść - poziom 1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kst tytułowy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79" name="Treść - poziom 1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8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kst tytułowy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88" name="Treść - poziom 1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89" name="Text Placeholder 4"/>
          <p:cNvSpPr/>
          <p:nvPr>
            <p:ph type="body" sz="quarter" idx="21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9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kst tytułowy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9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1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Tekst tytułowy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14" name="Treść - poziom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5" name="Numer slajdu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artaJac/Technologia-vs-GDP-Team.gi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rostokąt 10"/>
          <p:cNvSpPr/>
          <p:nvPr/>
        </p:nvSpPr>
        <p:spPr>
          <a:xfrm>
            <a:off x="0" y="1106309"/>
            <a:ext cx="12192000" cy="5751691"/>
          </a:xfrm>
          <a:prstGeom prst="rect">
            <a:avLst/>
          </a:prstGeom>
          <a:solidFill>
            <a:srgbClr val="006EFB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ytuł 1"/>
          <p:cNvSpPr txBox="1"/>
          <p:nvPr>
            <p:ph type="title"/>
          </p:nvPr>
        </p:nvSpPr>
        <p:spPr>
          <a:xfrm>
            <a:off x="4142933" y="2626546"/>
            <a:ext cx="7405690" cy="1604908"/>
          </a:xfrm>
          <a:prstGeom prst="rect">
            <a:avLst/>
          </a:prstGeom>
        </p:spPr>
        <p:txBody>
          <a:bodyPr/>
          <a:lstStyle/>
          <a:p>
            <a: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Technologia</a:t>
            </a:r>
            <a:r>
              <a:rPr>
                <a:latin typeface="Arial"/>
                <a:ea typeface="Arial"/>
                <a:cs typeface="Arial"/>
                <a:sym typeface="Arial"/>
              </a:rPr>
              <a:t> vs GDP</a:t>
            </a:r>
          </a:p>
        </p:txBody>
      </p:sp>
      <p:pic>
        <p:nvPicPr>
          <p:cNvPr id="195" name="Obraz 4" descr="Obraz 4"/>
          <p:cNvPicPr>
            <a:picLocks noChangeAspect="1"/>
          </p:cNvPicPr>
          <p:nvPr/>
        </p:nvPicPr>
        <p:blipFill>
          <a:blip r:embed="rId2">
            <a:extLst/>
          </a:blip>
          <a:srcRect l="9923" t="32714" r="11163" b="30428"/>
          <a:stretch>
            <a:fillRect/>
          </a:stretch>
        </p:blipFill>
        <p:spPr>
          <a:xfrm>
            <a:off x="158044" y="190871"/>
            <a:ext cx="1885246" cy="58702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pole tekstowe 5"/>
          <p:cNvSpPr txBox="1"/>
          <p:nvPr/>
        </p:nvSpPr>
        <p:spPr>
          <a:xfrm>
            <a:off x="9253285" y="179458"/>
            <a:ext cx="2734950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2000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BIG DATA</a:t>
            </a:r>
            <a:br/>
            <a:r>
              <a:t>Inżynieria danych</a:t>
            </a:r>
          </a:p>
        </p:txBody>
      </p:sp>
      <p:sp>
        <p:nvSpPr>
          <p:cNvPr id="197" name="pole tekstowe 6"/>
          <p:cNvSpPr txBox="1"/>
          <p:nvPr/>
        </p:nvSpPr>
        <p:spPr>
          <a:xfrm>
            <a:off x="3958928" y="4416845"/>
            <a:ext cx="77657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Praca dyplomowa – grupa 4</a:t>
            </a:r>
          </a:p>
        </p:txBody>
      </p:sp>
      <p:sp>
        <p:nvSpPr>
          <p:cNvPr id="198" name="pole tekstowe 12"/>
          <p:cNvSpPr txBox="1"/>
          <p:nvPr/>
        </p:nvSpPr>
        <p:spPr>
          <a:xfrm>
            <a:off x="-367933" y="4624058"/>
            <a:ext cx="3347430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400">
                <a:solidFill>
                  <a:srgbClr val="FFFFFF"/>
                </a:solidFill>
              </a:defRPr>
            </a:pPr>
            <a:r>
              <a:t>Dominiak Adrian</a:t>
            </a:r>
          </a:p>
          <a:p>
            <a:pPr algn="r">
              <a:defRPr sz="1400">
                <a:solidFill>
                  <a:srgbClr val="FFFFFF"/>
                </a:solidFill>
              </a:defRPr>
            </a:pPr>
            <a:r>
              <a:t>Grzegorska Wioleta</a:t>
            </a:r>
          </a:p>
          <a:p>
            <a:pPr algn="r">
              <a:defRPr sz="1400">
                <a:solidFill>
                  <a:srgbClr val="FFFFFF"/>
                </a:solidFill>
              </a:defRPr>
            </a:pPr>
            <a:r>
              <a:t>Krzewina Barbara </a:t>
            </a:r>
          </a:p>
          <a:p>
            <a:pPr algn="r">
              <a:defRPr sz="1400">
                <a:solidFill>
                  <a:srgbClr val="FFFFFF"/>
                </a:solidFill>
              </a:defRPr>
            </a:pPr>
            <a:r>
              <a:t>Prymas Agnieszka </a:t>
            </a:r>
          </a:p>
          <a:p>
            <a:pPr algn="r">
              <a:defRPr sz="1400">
                <a:solidFill>
                  <a:srgbClr val="FFFFFF"/>
                </a:solidFill>
              </a:defRPr>
            </a:pPr>
            <a:r>
              <a:t>Urbańska-Jacoszek Marta </a:t>
            </a:r>
          </a:p>
        </p:txBody>
      </p:sp>
      <p:sp>
        <p:nvSpPr>
          <p:cNvPr id="199" name="Łącznik prosty 14"/>
          <p:cNvSpPr/>
          <p:nvPr/>
        </p:nvSpPr>
        <p:spPr>
          <a:xfrm flipH="1">
            <a:off x="3499555" y="1840089"/>
            <a:ext cx="1" cy="3911602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Obraz 2" descr="Obraz 2"/>
          <p:cNvPicPr>
            <a:picLocks noChangeAspect="1"/>
          </p:cNvPicPr>
          <p:nvPr/>
        </p:nvPicPr>
        <p:blipFill>
          <a:blip r:embed="rId2">
            <a:extLst/>
          </a:blip>
          <a:srcRect l="9907" t="14816" r="15184" b="10781"/>
          <a:stretch>
            <a:fillRect/>
          </a:stretch>
        </p:blipFill>
        <p:spPr>
          <a:xfrm>
            <a:off x="0" y="-79022"/>
            <a:ext cx="12192001" cy="6937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Obraz 2" descr="Obraz 2"/>
          <p:cNvPicPr>
            <a:picLocks noChangeAspect="1"/>
          </p:cNvPicPr>
          <p:nvPr/>
        </p:nvPicPr>
        <p:blipFill>
          <a:blip r:embed="rId2">
            <a:extLst/>
          </a:blip>
          <a:srcRect l="10093" t="14650" r="14907" b="10289"/>
          <a:stretch>
            <a:fillRect/>
          </a:stretch>
        </p:blipFill>
        <p:spPr>
          <a:xfrm>
            <a:off x="-1" y="-11291"/>
            <a:ext cx="12192002" cy="6869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ytuł 1"/>
          <p:cNvSpPr txBox="1"/>
          <p:nvPr/>
        </p:nvSpPr>
        <p:spPr>
          <a:xfrm>
            <a:off x="723053" y="806605"/>
            <a:ext cx="8505229" cy="717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defRPr b="1" sz="3200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Wnioski</a:t>
            </a:r>
          </a:p>
        </p:txBody>
      </p:sp>
      <p:sp>
        <p:nvSpPr>
          <p:cNvPr id="238" name="Symbol zastępczy zawartości 2"/>
          <p:cNvSpPr txBox="1"/>
          <p:nvPr/>
        </p:nvSpPr>
        <p:spPr>
          <a:xfrm>
            <a:off x="723053" y="1867400"/>
            <a:ext cx="8921637" cy="408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Transport wpływa na wzrost PKB i wyższą emisję CO</a:t>
            </a:r>
            <a:r>
              <a:rPr baseline="-25000"/>
              <a:t>2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Globalny udział CO</a:t>
            </a:r>
            <a:r>
              <a:rPr baseline="-25000"/>
              <a:t>2</a:t>
            </a:r>
            <a:r>
              <a:t> z transportu w 2019 r. wyniósł ok. 20%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Państwa o największym wzroście gospodarczym i jednocześnie najwięksi emitenci CO</a:t>
            </a:r>
            <a:r>
              <a:rPr baseline="-25000"/>
              <a:t>2</a:t>
            </a:r>
            <a:r>
              <a:t>: USA, Chiny, Indie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Europa: Widoczne działania przyczyniające się do zmniejszenia emisji CO</a:t>
            </a:r>
            <a:r>
              <a:rPr baseline="-25000"/>
              <a:t>2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Sprzedaż nowych samochodów elektrycznych w 2023 r.: Norwegia, udział ponad 90%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Rozwój telefonii komórkowej, Internetu wpływa na wzrost PKB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Po 2000 roku widoczna jest korelacja między rozwojem technologii komunikacyjnych a ich wpływem na PKB</a:t>
            </a:r>
          </a:p>
        </p:txBody>
      </p:sp>
      <p:pic>
        <p:nvPicPr>
          <p:cNvPr id="2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1005" y="392076"/>
            <a:ext cx="3347645" cy="2229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ytuł 1"/>
          <p:cNvSpPr txBox="1"/>
          <p:nvPr>
            <p:ph type="title"/>
          </p:nvPr>
        </p:nvSpPr>
        <p:spPr>
          <a:xfrm>
            <a:off x="620888" y="616380"/>
            <a:ext cx="8596670" cy="71739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Opis projektu</a:t>
            </a:r>
          </a:p>
        </p:txBody>
      </p:sp>
      <p:sp>
        <p:nvSpPr>
          <p:cNvPr id="202" name="Symbol zastępczy zawartości 2"/>
          <p:cNvSpPr txBox="1"/>
          <p:nvPr>
            <p:ph type="body" sz="quarter" idx="1"/>
          </p:nvPr>
        </p:nvSpPr>
        <p:spPr>
          <a:xfrm>
            <a:off x="620888" y="1346816"/>
            <a:ext cx="10972801" cy="10251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 3"/>
              <a:buNone/>
            </a:lvl1pPr>
          </a:lstStyle>
          <a:p>
            <a:pPr/>
            <a:r>
              <a:t>Projekt dostarczy istotnych informacji na temat wpływu dostępu do nowoczesnych technologii komunikacyjnych i środków transportu na rozwój gospodarczy, jednocześnie zwracając uwagę na aspekty zrównoważonego rozwoju, takie jak efektywność energetyczna i emisyjność.</a:t>
            </a:r>
          </a:p>
        </p:txBody>
      </p:sp>
      <p:sp>
        <p:nvSpPr>
          <p:cNvPr id="203" name="pole tekstowe 6"/>
          <p:cNvSpPr txBox="1"/>
          <p:nvPr/>
        </p:nvSpPr>
        <p:spPr>
          <a:xfrm>
            <a:off x="655319" y="5643040"/>
            <a:ext cx="831947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6E91A0"/>
                </a:solidFill>
              </a:defRPr>
            </a:pPr>
            <a:r>
              <a:rPr u="sng">
                <a:solidFill>
                  <a:srgbClr val="3FCDE7"/>
                </a:solidFill>
                <a:uFill>
                  <a:solidFill>
                    <a:srgbClr val="3FCDE7"/>
                  </a:solidFill>
                </a:uFill>
                <a:hlinkClick r:id="rId2" invalidUrl="" action="" tgtFrame="" tooltip="" history="1" highlightClick="0" endSnd="0"/>
              </a:rPr>
              <a:t>https://github.com/MartaJac/Technologia-vs-GDP-Team.git</a:t>
            </a:r>
            <a:r>
              <a:t> </a:t>
            </a:r>
          </a:p>
        </p:txBody>
      </p:sp>
      <p:sp>
        <p:nvSpPr>
          <p:cNvPr id="204" name="Tytuł 1"/>
          <p:cNvSpPr txBox="1"/>
          <p:nvPr/>
        </p:nvSpPr>
        <p:spPr>
          <a:xfrm>
            <a:off x="655319" y="4925645"/>
            <a:ext cx="8505229" cy="717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defRPr b="1" sz="3200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205" name="Symbol zastępczy zawartości 2"/>
          <p:cNvSpPr txBox="1"/>
          <p:nvPr/>
        </p:nvSpPr>
        <p:spPr>
          <a:xfrm>
            <a:off x="655317" y="3361075"/>
            <a:ext cx="10881360" cy="1230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1F2328"/>
                </a:solidFill>
              </a:defRPr>
            </a:pPr>
            <a:r>
              <a:t>Dostęp do środków transportu i ich efektywność energetyczna/emisyjność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 i="1" sz="1600">
                <a:solidFill>
                  <a:schemeClr val="accent5"/>
                </a:solidFill>
              </a:defRPr>
            </a:pPr>
            <a:r>
              <a:t>Annual CO</a:t>
            </a:r>
            <a:r>
              <a:rPr baseline="-25000"/>
              <a:t>2</a:t>
            </a:r>
            <a:r>
              <a:t> emissions vs. GDP w czasie</a:t>
            </a:r>
            <a:endParaRPr>
              <a:solidFill>
                <a:srgbClr val="404040"/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1F2328"/>
                </a:solidFill>
              </a:defRPr>
            </a:pPr>
            <a:r>
              <a:t>Dostęp do technologii komunikacyjnych vs. GDP w czasie</a:t>
            </a:r>
          </a:p>
        </p:txBody>
      </p:sp>
      <p:sp>
        <p:nvSpPr>
          <p:cNvPr id="206" name="Tytuł 1"/>
          <p:cNvSpPr txBox="1"/>
          <p:nvPr/>
        </p:nvSpPr>
        <p:spPr>
          <a:xfrm>
            <a:off x="655318" y="2706247"/>
            <a:ext cx="8505229" cy="717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defRPr b="1" sz="3200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Szczegółowe zadania projektu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ytuł 1"/>
          <p:cNvSpPr txBox="1"/>
          <p:nvPr>
            <p:ph type="title"/>
          </p:nvPr>
        </p:nvSpPr>
        <p:spPr>
          <a:xfrm>
            <a:off x="433493" y="303919"/>
            <a:ext cx="8596670" cy="717397"/>
          </a:xfrm>
          <a:prstGeom prst="rect">
            <a:avLst/>
          </a:prstGeom>
        </p:spPr>
        <p:txBody>
          <a:bodyPr/>
          <a:lstStyle/>
          <a:p>
            <a:pPr defTabSz="301752">
              <a:defRPr b="1" sz="2112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Diagram dobranej architektury rozwiązania</a:t>
            </a:r>
            <a:br/>
            <a:r>
              <a:rPr b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pic>
        <p:nvPicPr>
          <p:cNvPr id="209" name="Symbol zastępczy zawartości 4" descr="Symbol zastępczy zawartości 4"/>
          <p:cNvPicPr>
            <a:picLocks noChangeAspect="1"/>
          </p:cNvPicPr>
          <p:nvPr/>
        </p:nvPicPr>
        <p:blipFill>
          <a:blip r:embed="rId2">
            <a:extLst/>
          </a:blip>
          <a:srcRect l="34271" t="19156" r="19600" b="8829"/>
          <a:stretch>
            <a:fillRect/>
          </a:stretch>
        </p:blipFill>
        <p:spPr>
          <a:xfrm>
            <a:off x="2542902" y="947078"/>
            <a:ext cx="6592390" cy="5789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ytuł 1"/>
          <p:cNvSpPr txBox="1"/>
          <p:nvPr>
            <p:ph type="title"/>
          </p:nvPr>
        </p:nvSpPr>
        <p:spPr>
          <a:xfrm>
            <a:off x="677333" y="383821"/>
            <a:ext cx="8596670" cy="717397"/>
          </a:xfrm>
          <a:prstGeom prst="rect">
            <a:avLst/>
          </a:prstGeom>
        </p:spPr>
        <p:txBody>
          <a:bodyPr/>
          <a:lstStyle/>
          <a:p>
            <a:pPr defTabSz="301752">
              <a:defRPr b="1" sz="2112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Azure DevOPS – podział zadań</a:t>
            </a:r>
            <a:br/>
            <a:r>
              <a:rPr b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pic>
        <p:nvPicPr>
          <p:cNvPr id="212" name="Symbol zastępczy zawartości 4" descr="Symbol zastępczy zawartości 4"/>
          <p:cNvPicPr>
            <a:picLocks noChangeAspect="1"/>
          </p:cNvPicPr>
          <p:nvPr/>
        </p:nvPicPr>
        <p:blipFill>
          <a:blip r:embed="rId2">
            <a:extLst/>
          </a:blip>
          <a:srcRect l="13531" t="20457" r="17161" b="16094"/>
          <a:stretch>
            <a:fillRect/>
          </a:stretch>
        </p:blipFill>
        <p:spPr>
          <a:xfrm>
            <a:off x="711200" y="1101216"/>
            <a:ext cx="10688556" cy="5427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7168" y="372458"/>
            <a:ext cx="13716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9973" y="2722889"/>
            <a:ext cx="2745990" cy="1412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Obraz 6" descr="Obraz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9627" y="5504029"/>
            <a:ext cx="2266682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Obraz 8" descr="Obraz 8"/>
          <p:cNvPicPr>
            <a:picLocks noChangeAspect="1"/>
          </p:cNvPicPr>
          <p:nvPr/>
        </p:nvPicPr>
        <p:blipFill>
          <a:blip r:embed="rId5">
            <a:extLst/>
          </a:blip>
          <a:srcRect l="3658" t="26992" r="54408" b="33989"/>
          <a:stretch>
            <a:fillRect/>
          </a:stretch>
        </p:blipFill>
        <p:spPr>
          <a:xfrm>
            <a:off x="5338028" y="3430877"/>
            <a:ext cx="6322455" cy="3309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Zrzut ekranu 2024-05-26 o 17.38.33.png" descr="Zrzut ekranu 2024-05-26 o 17.38.3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22960" y="201872"/>
            <a:ext cx="6643770" cy="2922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Obraz 2" descr="Obraz 2"/>
          <p:cNvPicPr>
            <a:picLocks noChangeAspect="1"/>
          </p:cNvPicPr>
          <p:nvPr/>
        </p:nvPicPr>
        <p:blipFill>
          <a:blip r:embed="rId2">
            <a:extLst/>
          </a:blip>
          <a:srcRect l="0" t="10886" r="1537" b="34873"/>
          <a:stretch>
            <a:fillRect/>
          </a:stretch>
        </p:blipFill>
        <p:spPr>
          <a:xfrm>
            <a:off x="93676" y="2357306"/>
            <a:ext cx="12004648" cy="392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619" y="86217"/>
            <a:ext cx="4177719" cy="2271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Obraz 4" descr="Obraz 4"/>
          <p:cNvPicPr>
            <a:picLocks noChangeAspect="1"/>
          </p:cNvPicPr>
          <p:nvPr/>
        </p:nvPicPr>
        <p:blipFill>
          <a:blip r:embed="rId2">
            <a:extLst/>
          </a:blip>
          <a:srcRect l="0" t="9409" r="396" b="6036"/>
          <a:stretch>
            <a:fillRect/>
          </a:stretch>
        </p:blipFill>
        <p:spPr>
          <a:xfrm>
            <a:off x="96433" y="1403549"/>
            <a:ext cx="11369499" cy="5429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Obraz 2" descr="Obraz 2"/>
          <p:cNvPicPr>
            <a:picLocks noChangeAspect="1"/>
          </p:cNvPicPr>
          <p:nvPr/>
        </p:nvPicPr>
        <p:blipFill>
          <a:blip r:embed="rId3">
            <a:extLst/>
          </a:blip>
          <a:srcRect l="26708" t="11869" r="39590" b="31219"/>
          <a:stretch>
            <a:fillRect/>
          </a:stretch>
        </p:blipFill>
        <p:spPr>
          <a:xfrm>
            <a:off x="7613340" y="139817"/>
            <a:ext cx="4109014" cy="39029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0" dir="0">
              <a:srgbClr val="000000">
                <a:alpha val="70000"/>
              </a:srgbClr>
            </a:outerShdw>
          </a:effectLst>
        </p:spPr>
      </p:pic>
      <p:pic>
        <p:nvPicPr>
          <p:cNvPr id="225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1094"/>
            <a:ext cx="2112418" cy="1261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rcRect l="25927" t="18690" r="26866" b="20892"/>
          <a:stretch>
            <a:fillRect/>
          </a:stretch>
        </p:blipFill>
        <p:spPr>
          <a:xfrm>
            <a:off x="2214695" y="139816"/>
            <a:ext cx="880845" cy="1127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451" y="66236"/>
            <a:ext cx="1822936" cy="1012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Obraz 7" descr="Obraz 7"/>
          <p:cNvPicPr>
            <a:picLocks noChangeAspect="1"/>
          </p:cNvPicPr>
          <p:nvPr/>
        </p:nvPicPr>
        <p:blipFill>
          <a:blip r:embed="rId3">
            <a:extLst/>
          </a:blip>
          <a:srcRect l="10115" t="15733" r="15288" b="9959"/>
          <a:stretch>
            <a:fillRect/>
          </a:stretch>
        </p:blipFill>
        <p:spPr>
          <a:xfrm>
            <a:off x="1004710" y="925689"/>
            <a:ext cx="10171291" cy="5699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rcRect l="9906" t="15352" r="14907" b="10328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set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set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