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42714a58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e42714a58d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42714a58d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e42714a58d_2_1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462c73a5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Postanowiliśmy przygotować dwa modele - jeden przewidujący straty w ludziach, a drugi zniszczenia samolotu. W pierwszym przypadku zaczęliśmy od przydzielenia każdego wypadku do jednej z 4 klas. Np. jeżeli w wypadku była przynajmniej jedna ofiara śmiertelna, to wypadek był klasyfikowany jako Fatal, jeżeli nie było ofiar śmiertelnych, ale przynajmniej jeden pasażer odniósł ciężkie obrażenia to wypadek określano jako serious injury i tak dalej. </a:t>
            </a:r>
            <a:endParaRPr/>
          </a:p>
        </p:txBody>
      </p:sp>
      <p:sp>
        <p:nvSpPr>
          <p:cNvPr id="266" name="Google Shape;266;g25462c73a5b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41e78fef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541e78fef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4deea6129_2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54deea6129_2_6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4596d2f85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54596d2f85_7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4596d2f85_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54596d2f85_7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42714a58d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e42714a58d_2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5462c73a5b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5462c73a5b_2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5462c73a5b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5462c73a5b_2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5041aac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255041aac2a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42714a58d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e42714a58d_2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5462c73a5b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5462c73a5b_2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5462c73a5b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5462c73a5b_2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55041aac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255041aac2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5462c73a5b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5462c73a5b_2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5462c73a5b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5462c73a5b_2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55041aac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255041aac2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42714a58d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1e42714a58d_2_1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54d5eac6a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54d5eac6a6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550321508e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2550321508e_4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470032d4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5470032d43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503215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503215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42714a58d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e42714a58d_2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42714a5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e42714a58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462c73a5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5462c73a5b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4deea61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54deea612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4deea61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54deea612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7.png"/><Relationship Id="rId6" Type="http://schemas.openxmlformats.org/officeDocument/2006/relationships/image" Target="../media/image18.png"/><Relationship Id="rId7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1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5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41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Relationship Id="rId4" Type="http://schemas.openxmlformats.org/officeDocument/2006/relationships/image" Target="../media/image33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0.png"/><Relationship Id="rId6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png"/><Relationship Id="rId4" Type="http://schemas.openxmlformats.org/officeDocument/2006/relationships/image" Target="../media/image44.png"/><Relationship Id="rId5" Type="http://schemas.openxmlformats.org/officeDocument/2006/relationships/image" Target="../media/image42.png"/><Relationship Id="rId6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4.png"/><Relationship Id="rId4" Type="http://schemas.openxmlformats.org/officeDocument/2006/relationships/image" Target="../media/image52.png"/><Relationship Id="rId5" Type="http://schemas.openxmlformats.org/officeDocument/2006/relationships/image" Target="../media/image43.png"/><Relationship Id="rId6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4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51.png"/><Relationship Id="rId5" Type="http://schemas.openxmlformats.org/officeDocument/2006/relationships/image" Target="../media/image50.png"/><Relationship Id="rId6" Type="http://schemas.openxmlformats.org/officeDocument/2006/relationships/image" Target="../media/image5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C2E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2341" l="0" r="0" t="0"/>
          <a:stretch/>
        </p:blipFill>
        <p:spPr>
          <a:xfrm>
            <a:off x="0" y="1739333"/>
            <a:ext cx="9144000" cy="340416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0" y="544100"/>
            <a:ext cx="91440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Predykcja </a:t>
            </a:r>
            <a:r>
              <a:rPr lang="pl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</a:t>
            </a:r>
            <a:r>
              <a:rPr lang="pl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pl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wypadk</a:t>
            </a:r>
            <a:r>
              <a:rPr lang="pl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</a:t>
            </a:r>
            <a:r>
              <a:rPr b="0" i="0" lang="pl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pl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otnicz</a:t>
            </a:r>
            <a:r>
              <a:rPr lang="pl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ych</a:t>
            </a:r>
            <a:br>
              <a:rPr b="0" i="0" lang="pl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52960" y="1967903"/>
            <a:ext cx="320183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Databenders </a:t>
            </a:r>
            <a:r>
              <a:rPr b="0" i="0" lang="p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składzie:</a:t>
            </a:r>
            <a:endParaRPr sz="1100"/>
          </a:p>
        </p:txBody>
      </p:sp>
      <p:grpSp>
        <p:nvGrpSpPr>
          <p:cNvPr id="132" name="Google Shape;132;p25"/>
          <p:cNvGrpSpPr/>
          <p:nvPr/>
        </p:nvGrpSpPr>
        <p:grpSpPr>
          <a:xfrm>
            <a:off x="109359" y="2385958"/>
            <a:ext cx="3151941" cy="730182"/>
            <a:chOff x="2329039" y="4068895"/>
            <a:chExt cx="4202588" cy="973576"/>
          </a:xfrm>
        </p:grpSpPr>
        <p:pic>
          <p:nvPicPr>
            <p:cNvPr id="133" name="Google Shape;133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970925">
              <a:off x="5495180" y="4187026"/>
              <a:ext cx="952576" cy="737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5"/>
            <p:cNvSpPr/>
            <p:nvPr/>
          </p:nvSpPr>
          <p:spPr>
            <a:xfrm>
              <a:off x="2329039" y="4293424"/>
              <a:ext cx="2873829" cy="464910"/>
            </a:xfrm>
            <a:prstGeom prst="chevron">
              <a:avLst>
                <a:gd fmla="val 50000" name="adj"/>
              </a:avLst>
            </a:prstGeom>
            <a:solidFill>
              <a:srgbClr val="2E75B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Radek Brzana</a:t>
              </a:r>
              <a:endParaRPr sz="1100"/>
            </a:p>
          </p:txBody>
        </p:sp>
        <p:cxnSp>
          <p:nvCxnSpPr>
            <p:cNvPr id="135" name="Google Shape;135;p25"/>
            <p:cNvCxnSpPr>
              <a:stCxn id="134" idx="3"/>
            </p:cNvCxnSpPr>
            <p:nvPr/>
          </p:nvCxnSpPr>
          <p:spPr>
            <a:xfrm>
              <a:off x="5202868" y="4525879"/>
              <a:ext cx="41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6" name="Google Shape;136;p25"/>
          <p:cNvGrpSpPr/>
          <p:nvPr/>
        </p:nvGrpSpPr>
        <p:grpSpPr>
          <a:xfrm>
            <a:off x="1187045" y="2898766"/>
            <a:ext cx="3151941" cy="730182"/>
            <a:chOff x="2329039" y="4068895"/>
            <a:chExt cx="4202588" cy="973576"/>
          </a:xfrm>
        </p:grpSpPr>
        <p:pic>
          <p:nvPicPr>
            <p:cNvPr id="137" name="Google Shape;137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970925">
              <a:off x="5495180" y="4187026"/>
              <a:ext cx="952576" cy="737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5"/>
            <p:cNvSpPr/>
            <p:nvPr/>
          </p:nvSpPr>
          <p:spPr>
            <a:xfrm>
              <a:off x="2329039" y="4293424"/>
              <a:ext cx="2873829" cy="464910"/>
            </a:xfrm>
            <a:prstGeom prst="chevron">
              <a:avLst>
                <a:gd fmla="val 50000" name="adj"/>
              </a:avLst>
            </a:prstGeom>
            <a:solidFill>
              <a:srgbClr val="2E75B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Marta Jakubik</a:t>
              </a:r>
              <a:endParaRPr sz="1100"/>
            </a:p>
          </p:txBody>
        </p:sp>
        <p:cxnSp>
          <p:nvCxnSpPr>
            <p:cNvPr id="139" name="Google Shape;139;p25"/>
            <p:cNvCxnSpPr>
              <a:stCxn id="138" idx="3"/>
            </p:cNvCxnSpPr>
            <p:nvPr/>
          </p:nvCxnSpPr>
          <p:spPr>
            <a:xfrm>
              <a:off x="5202868" y="4525879"/>
              <a:ext cx="41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0" name="Google Shape;140;p25"/>
          <p:cNvGrpSpPr/>
          <p:nvPr/>
        </p:nvGrpSpPr>
        <p:grpSpPr>
          <a:xfrm>
            <a:off x="236087" y="3432654"/>
            <a:ext cx="3151941" cy="730182"/>
            <a:chOff x="2329039" y="4068895"/>
            <a:chExt cx="4202588" cy="973576"/>
          </a:xfrm>
        </p:grpSpPr>
        <p:pic>
          <p:nvPicPr>
            <p:cNvPr id="141" name="Google Shape;141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970925">
              <a:off x="5495180" y="4187026"/>
              <a:ext cx="952576" cy="737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5"/>
            <p:cNvSpPr/>
            <p:nvPr/>
          </p:nvSpPr>
          <p:spPr>
            <a:xfrm>
              <a:off x="2329039" y="4293424"/>
              <a:ext cx="2873829" cy="464910"/>
            </a:xfrm>
            <a:prstGeom prst="chevron">
              <a:avLst>
                <a:gd fmla="val 50000" name="adj"/>
              </a:avLst>
            </a:prstGeom>
            <a:solidFill>
              <a:srgbClr val="2E75B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Asia Król</a:t>
              </a:r>
              <a:endParaRPr sz="1100"/>
            </a:p>
          </p:txBody>
        </p:sp>
        <p:cxnSp>
          <p:nvCxnSpPr>
            <p:cNvPr id="143" name="Google Shape;143;p25"/>
            <p:cNvCxnSpPr>
              <a:stCxn id="142" idx="3"/>
            </p:cNvCxnSpPr>
            <p:nvPr/>
          </p:nvCxnSpPr>
          <p:spPr>
            <a:xfrm>
              <a:off x="5202868" y="4525879"/>
              <a:ext cx="41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4" name="Google Shape;144;p25"/>
          <p:cNvGrpSpPr/>
          <p:nvPr/>
        </p:nvGrpSpPr>
        <p:grpSpPr>
          <a:xfrm>
            <a:off x="1211928" y="3952104"/>
            <a:ext cx="3151941" cy="730182"/>
            <a:chOff x="2329039" y="4068895"/>
            <a:chExt cx="4202588" cy="973576"/>
          </a:xfrm>
        </p:grpSpPr>
        <p:pic>
          <p:nvPicPr>
            <p:cNvPr id="145" name="Google Shape;145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970925">
              <a:off x="5495180" y="4187026"/>
              <a:ext cx="952576" cy="737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25"/>
            <p:cNvSpPr/>
            <p:nvPr/>
          </p:nvSpPr>
          <p:spPr>
            <a:xfrm>
              <a:off x="2329039" y="4293424"/>
              <a:ext cx="2873829" cy="464910"/>
            </a:xfrm>
            <a:prstGeom prst="chevron">
              <a:avLst>
                <a:gd fmla="val 50000" name="adj"/>
              </a:avLst>
            </a:prstGeom>
            <a:solidFill>
              <a:srgbClr val="2E75B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Oleg Lomonos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Google Shape;147;p25"/>
            <p:cNvCxnSpPr>
              <a:stCxn id="146" idx="3"/>
            </p:cNvCxnSpPr>
            <p:nvPr/>
          </p:nvCxnSpPr>
          <p:spPr>
            <a:xfrm>
              <a:off x="5202868" y="4525879"/>
              <a:ext cx="41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8" name="Google Shape;148;p25"/>
          <p:cNvGrpSpPr/>
          <p:nvPr/>
        </p:nvGrpSpPr>
        <p:grpSpPr>
          <a:xfrm>
            <a:off x="157922" y="4494047"/>
            <a:ext cx="3151941" cy="730182"/>
            <a:chOff x="2329039" y="4068895"/>
            <a:chExt cx="4202588" cy="973576"/>
          </a:xfrm>
        </p:grpSpPr>
        <p:pic>
          <p:nvPicPr>
            <p:cNvPr id="149" name="Google Shape;149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970925">
              <a:off x="5495180" y="4187026"/>
              <a:ext cx="952576" cy="737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25"/>
            <p:cNvSpPr/>
            <p:nvPr/>
          </p:nvSpPr>
          <p:spPr>
            <a:xfrm>
              <a:off x="2329039" y="4293424"/>
              <a:ext cx="2873829" cy="464910"/>
            </a:xfrm>
            <a:prstGeom prst="chevron">
              <a:avLst>
                <a:gd fmla="val 50000" name="adj"/>
              </a:avLst>
            </a:prstGeom>
            <a:solidFill>
              <a:srgbClr val="2E75B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Asia Reszka</a:t>
              </a:r>
              <a:endParaRPr sz="1100"/>
            </a:p>
          </p:txBody>
        </p:sp>
        <p:cxnSp>
          <p:nvCxnSpPr>
            <p:cNvPr id="151" name="Google Shape;151;p25"/>
            <p:cNvCxnSpPr>
              <a:stCxn id="150" idx="3"/>
            </p:cNvCxnSpPr>
            <p:nvPr/>
          </p:nvCxnSpPr>
          <p:spPr>
            <a:xfrm>
              <a:off x="5202868" y="4525879"/>
              <a:ext cx="41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 txBox="1"/>
          <p:nvPr/>
        </p:nvSpPr>
        <p:spPr>
          <a:xfrm>
            <a:off x="134439" y="209703"/>
            <a:ext cx="6571161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Uzupełnianie danych</a:t>
            </a:r>
            <a:endParaRPr sz="1100"/>
          </a:p>
        </p:txBody>
      </p:sp>
      <p:sp>
        <p:nvSpPr>
          <p:cNvPr id="254" name="Google Shape;254;p34"/>
          <p:cNvSpPr/>
          <p:nvPr/>
        </p:nvSpPr>
        <p:spPr>
          <a:xfrm>
            <a:off x="4150450" y="2272450"/>
            <a:ext cx="1282500" cy="4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E75B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25" y="1108150"/>
            <a:ext cx="3511225" cy="33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3000" y="1085700"/>
            <a:ext cx="3558600" cy="33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/>
          <p:nvPr/>
        </p:nvSpPr>
        <p:spPr>
          <a:xfrm>
            <a:off x="5515325" y="3085150"/>
            <a:ext cx="4623600" cy="1344000"/>
          </a:xfrm>
          <a:prstGeom prst="mathMultiply">
            <a:avLst>
              <a:gd fmla="val 2703" name="adj1"/>
            </a:avLst>
          </a:prstGeom>
          <a:solidFill>
            <a:srgbClr val="CC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34"/>
          <p:cNvGrpSpPr/>
          <p:nvPr/>
        </p:nvGrpSpPr>
        <p:grpSpPr>
          <a:xfrm>
            <a:off x="338775" y="4421358"/>
            <a:ext cx="8805226" cy="730183"/>
            <a:chOff x="-5208673" y="4068895"/>
            <a:chExt cx="11740301" cy="973578"/>
          </a:xfrm>
        </p:grpSpPr>
        <p:pic>
          <p:nvPicPr>
            <p:cNvPr id="259" name="Google Shape;259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970927">
              <a:off x="5495180" y="4187026"/>
              <a:ext cx="952577" cy="737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4"/>
            <p:cNvSpPr/>
            <p:nvPr/>
          </p:nvSpPr>
          <p:spPr>
            <a:xfrm>
              <a:off x="-5208673" y="4163118"/>
              <a:ext cx="10411500" cy="708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Aircraft.Category </a:t>
              </a:r>
              <a:r>
                <a:rPr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uzupełniona na podstawie </a:t>
              </a:r>
              <a:r>
                <a:rPr b="1"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Make</a:t>
              </a:r>
              <a:r>
                <a:rPr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 </a:t>
              </a:r>
              <a:r>
                <a:rPr b="1"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Model.</a:t>
              </a:r>
              <a:br>
                <a:rPr b="1"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Usunięcie kategorii innych niż </a:t>
              </a:r>
              <a:r>
                <a:rPr b="1"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Airplane</a:t>
              </a:r>
              <a:r>
                <a:rPr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 </a:t>
              </a:r>
              <a:r>
                <a:rPr b="1"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Helicopter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1" name="Google Shape;261;p34"/>
            <p:cNvCxnSpPr>
              <a:stCxn id="260" idx="3"/>
            </p:cNvCxnSpPr>
            <p:nvPr/>
          </p:nvCxnSpPr>
          <p:spPr>
            <a:xfrm>
              <a:off x="5202827" y="4517118"/>
              <a:ext cx="41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2" name="Google Shape;262;p34"/>
          <p:cNvSpPr/>
          <p:nvPr/>
        </p:nvSpPr>
        <p:spPr>
          <a:xfrm>
            <a:off x="1016375" y="3443575"/>
            <a:ext cx="234900" cy="49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00000"/>
              </a:highlight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5927400" y="3462499"/>
            <a:ext cx="234900" cy="49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00000"/>
              </a:highlight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5"/>
          <p:cNvSpPr txBox="1"/>
          <p:nvPr/>
        </p:nvSpPr>
        <p:spPr>
          <a:xfrm>
            <a:off x="134439" y="209703"/>
            <a:ext cx="6571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Wybór zmiennych celu</a:t>
            </a:r>
            <a:endParaRPr sz="1100"/>
          </a:p>
        </p:txBody>
      </p:sp>
      <p:grpSp>
        <p:nvGrpSpPr>
          <p:cNvPr id="270" name="Google Shape;270;p35"/>
          <p:cNvGrpSpPr/>
          <p:nvPr/>
        </p:nvGrpSpPr>
        <p:grpSpPr>
          <a:xfrm>
            <a:off x="84850" y="4002931"/>
            <a:ext cx="9059142" cy="730183"/>
            <a:chOff x="-4182797" y="3370645"/>
            <a:chExt cx="11129167" cy="973578"/>
          </a:xfrm>
        </p:grpSpPr>
        <p:pic>
          <p:nvPicPr>
            <p:cNvPr id="271" name="Google Shape;271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970927">
              <a:off x="5909922" y="3488776"/>
              <a:ext cx="952577" cy="737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Google Shape;272;p35"/>
            <p:cNvSpPr/>
            <p:nvPr/>
          </p:nvSpPr>
          <p:spPr>
            <a:xfrm>
              <a:off x="-4182797" y="3429603"/>
              <a:ext cx="9734100" cy="7506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Serious accident</a:t>
              </a:r>
              <a:r>
                <a:rPr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 co najmniej jeden zgon lub przypadek poważnych obrażeń </a:t>
              </a:r>
              <a:r>
                <a:rPr b="1"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Minor accident</a:t>
              </a:r>
              <a:r>
                <a:rPr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 brak obrażeń lub jedynie drobne obrażenia</a:t>
              </a:r>
              <a:endParaRPr sz="1800">
                <a:solidFill>
                  <a:schemeClr val="dk1"/>
                </a:solidFill>
              </a:endParaRPr>
            </a:p>
          </p:txBody>
        </p:sp>
        <p:cxnSp>
          <p:nvCxnSpPr>
            <p:cNvPr id="273" name="Google Shape;273;p35"/>
            <p:cNvCxnSpPr/>
            <p:nvPr/>
          </p:nvCxnSpPr>
          <p:spPr>
            <a:xfrm>
              <a:off x="5551309" y="3806485"/>
              <a:ext cx="41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74" name="Google Shape;27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52163"/>
            <a:ext cx="2882300" cy="277578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/>
          <p:nvPr/>
        </p:nvSpPr>
        <p:spPr>
          <a:xfrm>
            <a:off x="2310900" y="3226988"/>
            <a:ext cx="540600" cy="623700"/>
          </a:xfrm>
          <a:prstGeom prst="mathMultiply">
            <a:avLst>
              <a:gd fmla="val 2849" name="adj1"/>
            </a:avLst>
          </a:prstGeom>
          <a:solidFill>
            <a:srgbClr val="CC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621475" y="3447375"/>
            <a:ext cx="869700" cy="28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1521150" y="3447314"/>
            <a:ext cx="931800" cy="28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E75B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5450" y="1152175"/>
            <a:ext cx="2058766" cy="277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35"/>
          <p:cNvGrpSpPr/>
          <p:nvPr/>
        </p:nvGrpSpPr>
        <p:grpSpPr>
          <a:xfrm>
            <a:off x="3127600" y="4505250"/>
            <a:ext cx="5286625" cy="698225"/>
            <a:chOff x="2922600" y="3850700"/>
            <a:chExt cx="5286625" cy="698225"/>
          </a:xfrm>
        </p:grpSpPr>
        <p:pic>
          <p:nvPicPr>
            <p:cNvPr id="280" name="Google Shape;280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672028">
              <a:off x="2957415" y="3921422"/>
              <a:ext cx="761095" cy="5567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1" name="Google Shape;281;p35"/>
            <p:cNvCxnSpPr/>
            <p:nvPr/>
          </p:nvCxnSpPr>
          <p:spPr>
            <a:xfrm>
              <a:off x="3656225" y="4203811"/>
              <a:ext cx="3393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2" name="Google Shape;282;p35"/>
            <p:cNvSpPr/>
            <p:nvPr/>
          </p:nvSpPr>
          <p:spPr>
            <a:xfrm flipH="1">
              <a:off x="3995425" y="4001600"/>
              <a:ext cx="4213800" cy="412500"/>
            </a:xfrm>
            <a:prstGeom prst="chevron">
              <a:avLst>
                <a:gd fmla="val 50000" name="adj"/>
              </a:avLst>
            </a:prstGeom>
            <a:solidFill>
              <a:srgbClr val="9CC2E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Korelacja między zmiennymi celu: </a:t>
              </a:r>
              <a:r>
                <a:rPr b="1"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0.54 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3" name="Google Shape;28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7525" y="1152175"/>
            <a:ext cx="2928800" cy="26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/>
          <p:nvPr/>
        </p:nvSpPr>
        <p:spPr>
          <a:xfrm>
            <a:off x="6819675" y="3103875"/>
            <a:ext cx="2184300" cy="623700"/>
          </a:xfrm>
          <a:prstGeom prst="mathMultiply">
            <a:avLst>
              <a:gd fmla="val 2849" name="adj1"/>
            </a:avLst>
          </a:prstGeom>
          <a:solidFill>
            <a:srgbClr val="CC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5"/>
          <p:cNvSpPr/>
          <p:nvPr/>
        </p:nvSpPr>
        <p:spPr>
          <a:xfrm>
            <a:off x="4856775" y="3456975"/>
            <a:ext cx="562500" cy="28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E75B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"/>
          <p:cNvSpPr/>
          <p:nvPr/>
        </p:nvSpPr>
        <p:spPr>
          <a:xfrm>
            <a:off x="4094600" y="3447325"/>
            <a:ext cx="657300" cy="28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/>
          <p:nvPr/>
        </p:nvSpPr>
        <p:spPr>
          <a:xfrm>
            <a:off x="2930825" y="2171000"/>
            <a:ext cx="540600" cy="4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 txBox="1"/>
          <p:nvPr/>
        </p:nvSpPr>
        <p:spPr>
          <a:xfrm>
            <a:off x="134439" y="209703"/>
            <a:ext cx="6571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Wybór zmiennych objaśniających</a:t>
            </a:r>
            <a:endParaRPr sz="1100"/>
          </a:p>
        </p:txBody>
      </p:sp>
      <p:grpSp>
        <p:nvGrpSpPr>
          <p:cNvPr id="294" name="Google Shape;294;p36"/>
          <p:cNvGrpSpPr/>
          <p:nvPr/>
        </p:nvGrpSpPr>
        <p:grpSpPr>
          <a:xfrm>
            <a:off x="1471250" y="4405008"/>
            <a:ext cx="5918276" cy="730183"/>
            <a:chOff x="-1359406" y="4068895"/>
            <a:chExt cx="7891034" cy="973578"/>
          </a:xfrm>
        </p:grpSpPr>
        <p:pic>
          <p:nvPicPr>
            <p:cNvPr id="295" name="Google Shape;295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970927">
              <a:off x="5495180" y="4187026"/>
              <a:ext cx="952577" cy="737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36"/>
            <p:cNvSpPr/>
            <p:nvPr/>
          </p:nvSpPr>
          <p:spPr>
            <a:xfrm>
              <a:off x="-1359406" y="4293418"/>
              <a:ext cx="6562500" cy="465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IMC</a:t>
              </a:r>
              <a:r>
                <a:rPr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 zła widoczności; </a:t>
              </a:r>
              <a:r>
                <a:rPr b="1"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VMC</a:t>
              </a:r>
              <a:r>
                <a:rPr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 dobra widoczność</a:t>
              </a:r>
              <a:endParaRPr sz="1800">
                <a:solidFill>
                  <a:schemeClr val="dk1"/>
                </a:solidFill>
              </a:endParaRPr>
            </a:p>
          </p:txBody>
        </p:sp>
        <p:cxnSp>
          <p:nvCxnSpPr>
            <p:cNvPr id="297" name="Google Shape;297;p36"/>
            <p:cNvCxnSpPr>
              <a:stCxn id="296" idx="3"/>
            </p:cNvCxnSpPr>
            <p:nvPr/>
          </p:nvCxnSpPr>
          <p:spPr>
            <a:xfrm>
              <a:off x="5203094" y="4525918"/>
              <a:ext cx="41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98" name="Google Shape;29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75" y="1366696"/>
            <a:ext cx="4011305" cy="303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5799" y="1366700"/>
            <a:ext cx="3810450" cy="30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/>
          <p:nvPr/>
        </p:nvSpPr>
        <p:spPr>
          <a:xfrm>
            <a:off x="134439" y="209703"/>
            <a:ext cx="6571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Wybór zmiennych objaśniających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00" y="1102725"/>
            <a:ext cx="4399600" cy="3841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2000" y="1102721"/>
            <a:ext cx="4229831" cy="388837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7"/>
          <p:cNvSpPr/>
          <p:nvPr/>
        </p:nvSpPr>
        <p:spPr>
          <a:xfrm>
            <a:off x="1943575" y="4089750"/>
            <a:ext cx="1432200" cy="679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00000"/>
              </a:highlight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6439675" y="4109750"/>
            <a:ext cx="1432200" cy="679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00000"/>
              </a:highlight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 txBox="1"/>
          <p:nvPr/>
        </p:nvSpPr>
        <p:spPr>
          <a:xfrm>
            <a:off x="134439" y="209703"/>
            <a:ext cx="65712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Wybór zmiennych objaśniających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75" y="1225350"/>
            <a:ext cx="4274100" cy="376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8508" y="1225350"/>
            <a:ext cx="4060041" cy="376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9"/>
          <p:cNvSpPr txBox="1"/>
          <p:nvPr/>
        </p:nvSpPr>
        <p:spPr>
          <a:xfrm>
            <a:off x="134439" y="209703"/>
            <a:ext cx="6571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owe zmienne</a:t>
            </a:r>
            <a:endParaRPr sz="1100"/>
          </a:p>
        </p:txBody>
      </p:sp>
      <p:grpSp>
        <p:nvGrpSpPr>
          <p:cNvPr id="324" name="Google Shape;324;p39"/>
          <p:cNvGrpSpPr/>
          <p:nvPr/>
        </p:nvGrpSpPr>
        <p:grpSpPr>
          <a:xfrm>
            <a:off x="61650" y="4341408"/>
            <a:ext cx="9082351" cy="730183"/>
            <a:chOff x="-5578173" y="3962295"/>
            <a:chExt cx="12109801" cy="973578"/>
          </a:xfrm>
        </p:grpSpPr>
        <p:pic>
          <p:nvPicPr>
            <p:cNvPr id="325" name="Google Shape;325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970927">
              <a:off x="5495180" y="4080426"/>
              <a:ext cx="952577" cy="737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Google Shape;326;p39"/>
            <p:cNvSpPr/>
            <p:nvPr/>
          </p:nvSpPr>
          <p:spPr>
            <a:xfrm>
              <a:off x="-5578173" y="4050418"/>
              <a:ext cx="10781100" cy="708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Zmienna </a:t>
              </a:r>
              <a:r>
                <a:rPr b="1" i="1" lang="pl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Aircraft_size</a:t>
              </a:r>
              <a:r>
                <a:rPr i="1" lang="pl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pl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stworzona w oparciu o dane dot. </a:t>
              </a:r>
              <a:r>
                <a:rPr b="1" lang="pl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producenta</a:t>
              </a:r>
              <a:r>
                <a:rPr lang="pl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</a:t>
              </a:r>
              <a:r>
                <a:rPr b="1" lang="pl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modelu.</a:t>
              </a:r>
              <a:endParaRPr b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Small: </a:t>
              </a:r>
              <a:r>
                <a:rPr lang="pl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pasażerów lub mniej; </a:t>
              </a:r>
              <a:r>
                <a:rPr b="1" lang="pl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Medium:</a:t>
              </a:r>
              <a:r>
                <a:rPr lang="pl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3-50 pasażerów, </a:t>
              </a:r>
              <a:r>
                <a:rPr b="1" lang="pl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Large: </a:t>
              </a:r>
              <a:r>
                <a:rPr lang="pl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ponad 50 pasażerów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7" name="Google Shape;327;p39"/>
            <p:cNvCxnSpPr>
              <a:stCxn id="326" idx="3"/>
            </p:cNvCxnSpPr>
            <p:nvPr/>
          </p:nvCxnSpPr>
          <p:spPr>
            <a:xfrm>
              <a:off x="5202927" y="4404418"/>
              <a:ext cx="41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375" y="1148625"/>
            <a:ext cx="4078245" cy="308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8261" y="1147900"/>
            <a:ext cx="3845438" cy="30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/>
          <p:nvPr/>
        </p:nvSpPr>
        <p:spPr>
          <a:xfrm>
            <a:off x="2700875" y="1036500"/>
            <a:ext cx="6348000" cy="4107000"/>
          </a:xfrm>
          <a:prstGeom prst="roundRect">
            <a:avLst>
              <a:gd fmla="val 3899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0"/>
          <p:cNvSpPr txBox="1"/>
          <p:nvPr/>
        </p:nvSpPr>
        <p:spPr>
          <a:xfrm>
            <a:off x="134451" y="209700"/>
            <a:ext cx="7050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Podsumowanie etapu przygotowania danych</a:t>
            </a:r>
            <a:endParaRPr sz="1100"/>
          </a:p>
        </p:txBody>
      </p:sp>
      <p:sp>
        <p:nvSpPr>
          <p:cNvPr id="337" name="Google Shape;337;p40"/>
          <p:cNvSpPr/>
          <p:nvPr/>
        </p:nvSpPr>
        <p:spPr>
          <a:xfrm>
            <a:off x="97800" y="1036500"/>
            <a:ext cx="2468100" cy="2926500"/>
          </a:xfrm>
          <a:prstGeom prst="roundRect">
            <a:avLst>
              <a:gd fmla="val 582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DANE</a:t>
            </a:r>
            <a:b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1981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roku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tylko z 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tylko ze znaną liczbą pasażerów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tylko 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samoloty</a:t>
            </a:r>
            <a:b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helikoptery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bez kolumn, w których brakuje ponad 50% danych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redukcja liczby kategorii (np. w rodzaju lotu)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0"/>
          <p:cNvSpPr/>
          <p:nvPr/>
        </p:nvSpPr>
        <p:spPr>
          <a:xfrm>
            <a:off x="2793525" y="2574575"/>
            <a:ext cx="17370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Klasa wielkości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0"/>
          <p:cNvSpPr/>
          <p:nvPr/>
        </p:nvSpPr>
        <p:spPr>
          <a:xfrm>
            <a:off x="7523950" y="3070975"/>
            <a:ext cx="14046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Warunki pogodowe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0"/>
          <p:cNvSpPr/>
          <p:nvPr/>
        </p:nvSpPr>
        <p:spPr>
          <a:xfrm>
            <a:off x="6049400" y="2069775"/>
            <a:ext cx="14046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Miesiąc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0"/>
          <p:cNvSpPr/>
          <p:nvPr/>
        </p:nvSpPr>
        <p:spPr>
          <a:xfrm>
            <a:off x="6049400" y="2570363"/>
            <a:ext cx="14046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Dzień tygodnia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4582600" y="2069775"/>
            <a:ext cx="14046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0"/>
          <p:cNvSpPr/>
          <p:nvPr/>
        </p:nvSpPr>
        <p:spPr>
          <a:xfrm>
            <a:off x="7523950" y="2069775"/>
            <a:ext cx="14046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Faza lotu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0"/>
          <p:cNvSpPr/>
          <p:nvPr/>
        </p:nvSpPr>
        <p:spPr>
          <a:xfrm>
            <a:off x="2783425" y="3079375"/>
            <a:ext cx="17370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Liczba silników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0"/>
          <p:cNvSpPr/>
          <p:nvPr/>
        </p:nvSpPr>
        <p:spPr>
          <a:xfrm>
            <a:off x="2783425" y="3584175"/>
            <a:ext cx="17370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 silników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2783425" y="2069775"/>
            <a:ext cx="17370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Kategoria (samolot/helikopter)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4587638" y="2570375"/>
            <a:ext cx="14046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Klasa lotniska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7523950" y="2570375"/>
            <a:ext cx="14046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Rodzaj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lotu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0"/>
          <p:cNvSpPr/>
          <p:nvPr/>
        </p:nvSpPr>
        <p:spPr>
          <a:xfrm>
            <a:off x="2783425" y="4573850"/>
            <a:ext cx="17370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Liczba pasażerów na pokładzie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4287975" y="1545075"/>
            <a:ext cx="1699200" cy="439800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Obrażenia pasażerów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6049375" y="1545075"/>
            <a:ext cx="1699200" cy="439800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Uszkodzenia samolotu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5565050" y="1059975"/>
            <a:ext cx="10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Calibri"/>
                <a:ea typeface="Calibri"/>
                <a:cs typeface="Calibri"/>
                <a:sym typeface="Calibri"/>
              </a:rPr>
              <a:t>ZMIENNE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0"/>
          <p:cNvSpPr/>
          <p:nvPr/>
        </p:nvSpPr>
        <p:spPr>
          <a:xfrm>
            <a:off x="2783425" y="4079025"/>
            <a:ext cx="1737000" cy="4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 konstrukcji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(amatorska lub nie)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/>
        </p:nvSpPr>
        <p:spPr>
          <a:xfrm>
            <a:off x="134439" y="209703"/>
            <a:ext cx="6571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Cechy</a:t>
            </a: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celu i wstępne modelowanie</a:t>
            </a:r>
            <a:endParaRPr sz="1100"/>
          </a:p>
        </p:txBody>
      </p:sp>
      <p:pic>
        <p:nvPicPr>
          <p:cNvPr id="360" name="Google Shape;3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72625"/>
            <a:ext cx="4572001" cy="3627848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1"/>
          <p:cNvSpPr/>
          <p:nvPr/>
        </p:nvSpPr>
        <p:spPr>
          <a:xfrm>
            <a:off x="4801500" y="1491775"/>
            <a:ext cx="4342500" cy="27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Wyniki przekroju modeli dla 2 klas 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Dummy Classifier		0.67		0.50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Regression		0.82		0.62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		0.75		0.62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		0.81		0.63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Random F	0.71		0.72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			0.82		0.64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 NB			0.66		0.67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				0.79		0.60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1"/>
          <p:cNvSpPr/>
          <p:nvPr/>
        </p:nvSpPr>
        <p:spPr>
          <a:xfrm>
            <a:off x="8181175" y="3197450"/>
            <a:ext cx="400500" cy="62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1"/>
          <p:cNvSpPr/>
          <p:nvPr/>
        </p:nvSpPr>
        <p:spPr>
          <a:xfrm>
            <a:off x="7228025" y="3396525"/>
            <a:ext cx="513300" cy="20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300" y="831525"/>
            <a:ext cx="4185350" cy="25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2" cy="6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2"/>
          <p:cNvSpPr/>
          <p:nvPr/>
        </p:nvSpPr>
        <p:spPr>
          <a:xfrm>
            <a:off x="6296272" y="1355100"/>
            <a:ext cx="470100" cy="2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2"/>
          <p:cNvSpPr txBox="1"/>
          <p:nvPr/>
        </p:nvSpPr>
        <p:spPr>
          <a:xfrm>
            <a:off x="460722" y="86800"/>
            <a:ext cx="4516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dla uszkodzenia samolotu</a:t>
            </a:r>
            <a:endParaRPr sz="2400"/>
          </a:p>
        </p:txBody>
      </p:sp>
      <p:pic>
        <p:nvPicPr>
          <p:cNvPr id="372" name="Google Shape;37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8625" y="3347024"/>
            <a:ext cx="1794855" cy="17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075" y="3277475"/>
            <a:ext cx="4100475" cy="18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2650" y="831513"/>
            <a:ext cx="3400425" cy="267527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2"/>
          <p:cNvSpPr/>
          <p:nvPr/>
        </p:nvSpPr>
        <p:spPr>
          <a:xfrm>
            <a:off x="326008" y="4343750"/>
            <a:ext cx="1927200" cy="51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2"/>
          <p:cNvSpPr/>
          <p:nvPr/>
        </p:nvSpPr>
        <p:spPr>
          <a:xfrm>
            <a:off x="3243675" y="2891825"/>
            <a:ext cx="827700" cy="16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2"/>
          <p:cNvSpPr/>
          <p:nvPr/>
        </p:nvSpPr>
        <p:spPr>
          <a:xfrm>
            <a:off x="6853850" y="2056650"/>
            <a:ext cx="1244100" cy="43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650" y="728663"/>
            <a:ext cx="3796151" cy="26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08" y="3318250"/>
            <a:ext cx="4310896" cy="16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7850" y="928325"/>
            <a:ext cx="3822875" cy="22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9144002" cy="6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/>
          <p:nvPr/>
        </p:nvSpPr>
        <p:spPr>
          <a:xfrm>
            <a:off x="6465122" y="1387575"/>
            <a:ext cx="470100" cy="2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3"/>
          <p:cNvSpPr txBox="1"/>
          <p:nvPr/>
        </p:nvSpPr>
        <p:spPr>
          <a:xfrm>
            <a:off x="460725" y="86800"/>
            <a:ext cx="7183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Random Forest</a:t>
            </a:r>
            <a:r>
              <a:rPr lang="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dla uszkodzenia samolotu</a:t>
            </a:r>
            <a:endParaRPr sz="2400"/>
          </a:p>
        </p:txBody>
      </p:sp>
      <p:sp>
        <p:nvSpPr>
          <p:cNvPr id="388" name="Google Shape;388;p43"/>
          <p:cNvSpPr/>
          <p:nvPr/>
        </p:nvSpPr>
        <p:spPr>
          <a:xfrm>
            <a:off x="559800" y="4442100"/>
            <a:ext cx="1927200" cy="33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3"/>
          <p:cNvSpPr/>
          <p:nvPr/>
        </p:nvSpPr>
        <p:spPr>
          <a:xfrm>
            <a:off x="3406025" y="2768450"/>
            <a:ext cx="880200" cy="16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3"/>
          <p:cNvSpPr/>
          <p:nvPr/>
        </p:nvSpPr>
        <p:spPr>
          <a:xfrm>
            <a:off x="6935225" y="2017675"/>
            <a:ext cx="1244100" cy="43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413657" y="1426028"/>
            <a:ext cx="923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1575"/>
            <a:ext cx="4890375" cy="30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108164" y="209666"/>
            <a:ext cx="6571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Samolot jako środek transportu</a:t>
            </a:r>
            <a:endParaRPr sz="1100"/>
          </a:p>
        </p:txBody>
      </p:sp>
      <p:sp>
        <p:nvSpPr>
          <p:cNvPr id="160" name="Google Shape;160;p26"/>
          <p:cNvSpPr txBox="1"/>
          <p:nvPr/>
        </p:nvSpPr>
        <p:spPr>
          <a:xfrm>
            <a:off x="5041350" y="1259600"/>
            <a:ext cx="3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939650" y="1426025"/>
            <a:ext cx="37023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zybkie i bezpieczne podróżowanie na odległe dystanse.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Stosunkowo bezpieczne w porównaniu z innymi formami transportu.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Bezpieczeństwo zależne od operatora, sprzętu i procedur szkoleniowych.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Rygorystyczne szkolenia oraz kontrole lotniczego niezbędne dla zapewnienia bezpiecznych podróży lotniczych.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838" y="731149"/>
            <a:ext cx="3667675" cy="213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400" y="2987625"/>
            <a:ext cx="3667675" cy="216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900" y="783100"/>
            <a:ext cx="3667674" cy="22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5507" y="2865375"/>
            <a:ext cx="3734793" cy="22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144002" cy="6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4"/>
          <p:cNvSpPr/>
          <p:nvPr/>
        </p:nvSpPr>
        <p:spPr>
          <a:xfrm>
            <a:off x="1468572" y="1234650"/>
            <a:ext cx="470100" cy="2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4"/>
          <p:cNvSpPr txBox="1"/>
          <p:nvPr/>
        </p:nvSpPr>
        <p:spPr>
          <a:xfrm>
            <a:off x="460727" y="86800"/>
            <a:ext cx="7374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Porównanie modeli</a:t>
            </a:r>
            <a:r>
              <a:rPr lang="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/>
          </a:p>
        </p:txBody>
      </p:sp>
      <p:sp>
        <p:nvSpPr>
          <p:cNvPr id="402" name="Google Shape;402;p44"/>
          <p:cNvSpPr/>
          <p:nvPr/>
        </p:nvSpPr>
        <p:spPr>
          <a:xfrm>
            <a:off x="1411125" y="3978700"/>
            <a:ext cx="470100" cy="43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4"/>
          <p:cNvSpPr/>
          <p:nvPr/>
        </p:nvSpPr>
        <p:spPr>
          <a:xfrm>
            <a:off x="1974425" y="1832500"/>
            <a:ext cx="1090800" cy="43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4"/>
          <p:cNvSpPr/>
          <p:nvPr/>
        </p:nvSpPr>
        <p:spPr>
          <a:xfrm>
            <a:off x="6423172" y="3356275"/>
            <a:ext cx="470100" cy="2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4"/>
          <p:cNvSpPr/>
          <p:nvPr/>
        </p:nvSpPr>
        <p:spPr>
          <a:xfrm>
            <a:off x="6286797" y="1182700"/>
            <a:ext cx="470100" cy="2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4"/>
          <p:cNvSpPr/>
          <p:nvPr/>
        </p:nvSpPr>
        <p:spPr>
          <a:xfrm>
            <a:off x="6938750" y="3902875"/>
            <a:ext cx="470100" cy="43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4"/>
          <p:cNvSpPr/>
          <p:nvPr/>
        </p:nvSpPr>
        <p:spPr>
          <a:xfrm>
            <a:off x="6756900" y="1770600"/>
            <a:ext cx="1090800" cy="43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4"/>
          <p:cNvSpPr/>
          <p:nvPr/>
        </p:nvSpPr>
        <p:spPr>
          <a:xfrm>
            <a:off x="1592297" y="3458200"/>
            <a:ext cx="470100" cy="2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4"/>
          <p:cNvSpPr/>
          <p:nvPr/>
        </p:nvSpPr>
        <p:spPr>
          <a:xfrm>
            <a:off x="1279375" y="783100"/>
            <a:ext cx="659400" cy="18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4"/>
          <p:cNvSpPr/>
          <p:nvPr/>
        </p:nvSpPr>
        <p:spPr>
          <a:xfrm>
            <a:off x="1411338" y="3033550"/>
            <a:ext cx="1090800" cy="18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4"/>
          <p:cNvSpPr/>
          <p:nvPr/>
        </p:nvSpPr>
        <p:spPr>
          <a:xfrm>
            <a:off x="6044830" y="731150"/>
            <a:ext cx="1521000" cy="18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4"/>
          <p:cNvSpPr/>
          <p:nvPr/>
        </p:nvSpPr>
        <p:spPr>
          <a:xfrm>
            <a:off x="6215075" y="2896800"/>
            <a:ext cx="824700" cy="18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6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5"/>
          <p:cNvSpPr txBox="1"/>
          <p:nvPr/>
        </p:nvSpPr>
        <p:spPr>
          <a:xfrm>
            <a:off x="138552" y="58188"/>
            <a:ext cx="7374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Redukcja cech do 4 nie wpłynęła znacząco na skuteczność modelu</a:t>
            </a:r>
            <a:r>
              <a:rPr lang="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/>
          </a:p>
        </p:txBody>
      </p:sp>
      <p:pic>
        <p:nvPicPr>
          <p:cNvPr id="419" name="Google Shape;41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025" y="774550"/>
            <a:ext cx="4267200" cy="25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30725"/>
            <a:ext cx="4327933" cy="17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987" y="682700"/>
            <a:ext cx="3691364" cy="26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5"/>
          <p:cNvSpPr/>
          <p:nvPr/>
        </p:nvSpPr>
        <p:spPr>
          <a:xfrm>
            <a:off x="40400" y="4351625"/>
            <a:ext cx="2250900" cy="62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5"/>
          <p:cNvSpPr/>
          <p:nvPr/>
        </p:nvSpPr>
        <p:spPr>
          <a:xfrm>
            <a:off x="3286202" y="2762625"/>
            <a:ext cx="836400" cy="2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5"/>
          <p:cNvSpPr/>
          <p:nvPr/>
        </p:nvSpPr>
        <p:spPr>
          <a:xfrm>
            <a:off x="6186422" y="1313075"/>
            <a:ext cx="470100" cy="2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5"/>
          <p:cNvSpPr/>
          <p:nvPr/>
        </p:nvSpPr>
        <p:spPr>
          <a:xfrm>
            <a:off x="6761600" y="2001075"/>
            <a:ext cx="1226400" cy="43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47" y="3487450"/>
            <a:ext cx="4170572" cy="17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706" y="739626"/>
            <a:ext cx="3517692" cy="269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5400" y="853775"/>
            <a:ext cx="39433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9144002" cy="6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6"/>
          <p:cNvSpPr txBox="1"/>
          <p:nvPr/>
        </p:nvSpPr>
        <p:spPr>
          <a:xfrm>
            <a:off x="138552" y="58188"/>
            <a:ext cx="7374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CatBoost z GridSearchCV nieznacznie zwiększył skuteczność modelu</a:t>
            </a:r>
            <a:r>
              <a:rPr lang="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400"/>
          </a:p>
        </p:txBody>
      </p:sp>
      <p:sp>
        <p:nvSpPr>
          <p:cNvPr id="435" name="Google Shape;435;p46"/>
          <p:cNvSpPr/>
          <p:nvPr/>
        </p:nvSpPr>
        <p:spPr>
          <a:xfrm>
            <a:off x="138550" y="4384100"/>
            <a:ext cx="2250900" cy="62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6"/>
          <p:cNvSpPr/>
          <p:nvPr/>
        </p:nvSpPr>
        <p:spPr>
          <a:xfrm>
            <a:off x="3286202" y="2795100"/>
            <a:ext cx="836400" cy="2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6"/>
          <p:cNvSpPr/>
          <p:nvPr/>
        </p:nvSpPr>
        <p:spPr>
          <a:xfrm>
            <a:off x="6186422" y="1313075"/>
            <a:ext cx="470100" cy="2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6755100" y="1962125"/>
            <a:ext cx="1155000" cy="43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7"/>
          <p:cNvSpPr txBox="1"/>
          <p:nvPr/>
        </p:nvSpPr>
        <p:spPr>
          <a:xfrm>
            <a:off x="134439" y="209703"/>
            <a:ext cx="6571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Przeżywalność</a:t>
            </a:r>
            <a:endParaRPr sz="1100"/>
          </a:p>
        </p:txBody>
      </p:sp>
      <p:sp>
        <p:nvSpPr>
          <p:cNvPr id="445" name="Google Shape;445;p47"/>
          <p:cNvSpPr/>
          <p:nvPr/>
        </p:nvSpPr>
        <p:spPr>
          <a:xfrm>
            <a:off x="4801500" y="1491775"/>
            <a:ext cx="4342500" cy="27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Wyniki przekroju modeli:	Accuracy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Dummy Classifier		0.57		0.50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Regression		0.74		0.62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		0.67		0.61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		0.73		0.64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Random F	0.67		0.68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			0.75		0.64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 NB		0.64		0.65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				0.70		0.61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7"/>
          <p:cNvSpPr/>
          <p:nvPr/>
        </p:nvSpPr>
        <p:spPr>
          <a:xfrm>
            <a:off x="8203675" y="2987200"/>
            <a:ext cx="400500" cy="62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7"/>
          <p:cNvSpPr/>
          <p:nvPr/>
        </p:nvSpPr>
        <p:spPr>
          <a:xfrm>
            <a:off x="7266550" y="3182225"/>
            <a:ext cx="513300" cy="22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71546"/>
            <a:ext cx="4496700" cy="3493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75" y="3583600"/>
            <a:ext cx="4035674" cy="16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300" y="684600"/>
            <a:ext cx="3620250" cy="27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826" y="831525"/>
            <a:ext cx="4455883" cy="24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9144002" cy="6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8"/>
          <p:cNvSpPr/>
          <p:nvPr/>
        </p:nvSpPr>
        <p:spPr>
          <a:xfrm>
            <a:off x="6217497" y="1377600"/>
            <a:ext cx="470100" cy="2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8"/>
          <p:cNvSpPr txBox="1"/>
          <p:nvPr/>
        </p:nvSpPr>
        <p:spPr>
          <a:xfrm>
            <a:off x="460722" y="86800"/>
            <a:ext cx="4516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dla przeżywalności</a:t>
            </a:r>
            <a:endParaRPr sz="2400"/>
          </a:p>
        </p:txBody>
      </p:sp>
      <p:sp>
        <p:nvSpPr>
          <p:cNvPr id="459" name="Google Shape;459;p48"/>
          <p:cNvSpPr/>
          <p:nvPr/>
        </p:nvSpPr>
        <p:spPr>
          <a:xfrm>
            <a:off x="359758" y="4433800"/>
            <a:ext cx="1927200" cy="51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8"/>
          <p:cNvSpPr/>
          <p:nvPr/>
        </p:nvSpPr>
        <p:spPr>
          <a:xfrm>
            <a:off x="3153625" y="2858050"/>
            <a:ext cx="877800" cy="15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8"/>
          <p:cNvSpPr/>
          <p:nvPr/>
        </p:nvSpPr>
        <p:spPr>
          <a:xfrm>
            <a:off x="6279500" y="2011625"/>
            <a:ext cx="1877400" cy="43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925" y="770275"/>
            <a:ext cx="3244125" cy="256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58" y="3337775"/>
            <a:ext cx="4228453" cy="16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200" y="949600"/>
            <a:ext cx="40576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9144002" cy="6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9"/>
          <p:cNvSpPr/>
          <p:nvPr/>
        </p:nvSpPr>
        <p:spPr>
          <a:xfrm>
            <a:off x="6217497" y="1377600"/>
            <a:ext cx="470100" cy="22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9"/>
          <p:cNvSpPr txBox="1"/>
          <p:nvPr/>
        </p:nvSpPr>
        <p:spPr>
          <a:xfrm>
            <a:off x="460726" y="86800"/>
            <a:ext cx="5962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Random Forest</a:t>
            </a:r>
            <a:r>
              <a:rPr lang="p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dla przeżywalności</a:t>
            </a:r>
            <a:endParaRPr sz="2400"/>
          </a:p>
        </p:txBody>
      </p:sp>
      <p:sp>
        <p:nvSpPr>
          <p:cNvPr id="472" name="Google Shape;472;p49"/>
          <p:cNvSpPr/>
          <p:nvPr/>
        </p:nvSpPr>
        <p:spPr>
          <a:xfrm>
            <a:off x="671475" y="4494075"/>
            <a:ext cx="1927200" cy="357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9"/>
          <p:cNvSpPr/>
          <p:nvPr/>
        </p:nvSpPr>
        <p:spPr>
          <a:xfrm>
            <a:off x="3493950" y="2734100"/>
            <a:ext cx="870300" cy="149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9"/>
          <p:cNvSpPr/>
          <p:nvPr/>
        </p:nvSpPr>
        <p:spPr>
          <a:xfrm>
            <a:off x="6229575" y="2011625"/>
            <a:ext cx="1927200" cy="43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0"/>
          <p:cNvSpPr txBox="1"/>
          <p:nvPr/>
        </p:nvSpPr>
        <p:spPr>
          <a:xfrm>
            <a:off x="134439" y="209703"/>
            <a:ext cx="6571161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Wnioski</a:t>
            </a:r>
            <a:endParaRPr sz="1100"/>
          </a:p>
        </p:txBody>
      </p:sp>
      <p:sp>
        <p:nvSpPr>
          <p:cNvPr id="481" name="Google Shape;481;p50"/>
          <p:cNvSpPr/>
          <p:nvPr/>
        </p:nvSpPr>
        <p:spPr>
          <a:xfrm>
            <a:off x="502700" y="1111650"/>
            <a:ext cx="3712800" cy="146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Jakość danych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bardzo dużo 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brakujących danych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różne formaty danych - 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brak spójności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niezbalansowane klasy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0"/>
          <p:cNvSpPr/>
          <p:nvPr/>
        </p:nvSpPr>
        <p:spPr>
          <a:xfrm>
            <a:off x="502700" y="2777675"/>
            <a:ext cx="3712800" cy="18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brak danych będących lepszym predyktorem uszkodzenia samolotu lub śmiertelności: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stan techniczny samolotu, doświadczenie pilota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 losowy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525" y="1158421"/>
            <a:ext cx="282892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0"/>
          <p:cNvSpPr/>
          <p:nvPr/>
        </p:nvSpPr>
        <p:spPr>
          <a:xfrm>
            <a:off x="4933588" y="2777675"/>
            <a:ext cx="3712800" cy="18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Jak poprawić skuteczność modelu: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odpowiednia transformacja cech?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odpowiedni dobór hiper-parametrów?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1"/>
          <p:cNvSpPr txBox="1"/>
          <p:nvPr/>
        </p:nvSpPr>
        <p:spPr>
          <a:xfrm>
            <a:off x="134439" y="209703"/>
            <a:ext cx="6571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Wnioski</a:t>
            </a:r>
            <a:endParaRPr sz="1100"/>
          </a:p>
        </p:txBody>
      </p:sp>
      <p:sp>
        <p:nvSpPr>
          <p:cNvPr id="491" name="Google Shape;491;p51"/>
          <p:cNvSpPr/>
          <p:nvPr/>
        </p:nvSpPr>
        <p:spPr>
          <a:xfrm>
            <a:off x="502700" y="1111650"/>
            <a:ext cx="7887300" cy="261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Zalecenia: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obecny model jest 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wystarczająco dobry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dla otrzymanych danych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 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niewystarczający d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zastosowania w rzeczywistości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zadbanie o dane 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dobrej jakości: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	jednolity format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	dobrze uzupełnione dane (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mało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brakujących danych)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	upewnienie się że jest klasa kontrolna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(komórki zdrowe/rakowe          loty 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bezwypadkowe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/wypadkowe)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	w miarę zbalansowane klasy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dobre i precyzyjne rozpoznanie na co wpływają poszczególne hiper-parametry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1"/>
          <p:cNvSpPr/>
          <p:nvPr/>
        </p:nvSpPr>
        <p:spPr>
          <a:xfrm>
            <a:off x="3099050" y="2859450"/>
            <a:ext cx="294600" cy="1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C2E5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52"/>
          <p:cNvGrpSpPr/>
          <p:nvPr/>
        </p:nvGrpSpPr>
        <p:grpSpPr>
          <a:xfrm>
            <a:off x="0" y="324733"/>
            <a:ext cx="9144002" cy="4818717"/>
            <a:chOff x="0" y="324733"/>
            <a:chExt cx="9144002" cy="4818717"/>
          </a:xfrm>
        </p:grpSpPr>
        <p:pic>
          <p:nvPicPr>
            <p:cNvPr id="498" name="Google Shape;498;p52"/>
            <p:cNvPicPr preferRelativeResize="0"/>
            <p:nvPr/>
          </p:nvPicPr>
          <p:blipFill rotWithShape="1">
            <a:blip r:embed="rId3">
              <a:alphaModFix/>
            </a:blip>
            <a:srcRect b="2343" l="0" r="0" t="0"/>
            <a:stretch/>
          </p:blipFill>
          <p:spPr>
            <a:xfrm>
              <a:off x="0" y="324733"/>
              <a:ext cx="9144002" cy="3404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9" name="Google Shape;499;p52"/>
            <p:cNvSpPr/>
            <p:nvPr/>
          </p:nvSpPr>
          <p:spPr>
            <a:xfrm>
              <a:off x="0" y="3702250"/>
              <a:ext cx="9144000" cy="144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</p:grpSp>
      <p:pic>
        <p:nvPicPr>
          <p:cNvPr id="500" name="Google Shape;50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39528">
            <a:off x="1743747" y="1331777"/>
            <a:ext cx="1622358" cy="1806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92524">
            <a:off x="3445849" y="1902775"/>
            <a:ext cx="1684075" cy="18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87611">
            <a:off x="5459858" y="2741404"/>
            <a:ext cx="1673960" cy="186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413657" y="1426028"/>
            <a:ext cx="923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108164" y="209666"/>
            <a:ext cx="6571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Wypadki lotnicze na świecie</a:t>
            </a:r>
            <a:endParaRPr sz="1100"/>
          </a:p>
        </p:txBody>
      </p:sp>
      <p:sp>
        <p:nvSpPr>
          <p:cNvPr id="169" name="Google Shape;169;p27"/>
          <p:cNvSpPr txBox="1"/>
          <p:nvPr/>
        </p:nvSpPr>
        <p:spPr>
          <a:xfrm>
            <a:off x="5041350" y="1259600"/>
            <a:ext cx="3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4929725" y="1351500"/>
            <a:ext cx="37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525" y="1426025"/>
            <a:ext cx="4630500" cy="30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741750" y="1687000"/>
            <a:ext cx="13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108175" y="1687000"/>
            <a:ext cx="3780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Błędy pilota, warunki pogodowe oraz awarie techniczne to najczęstsze przyczyny wypadków lotniczych.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Największe zagrożenie występuje w czasie startu lub podczas lądowania.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Postęp techniczny znacząco przyczynił się do redukcji katastrof lotniczych.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915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134439" y="209703"/>
            <a:ext cx="6571161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Otrzymane dane</a:t>
            </a:r>
            <a:endParaRPr sz="1100"/>
          </a:p>
        </p:txBody>
      </p:sp>
      <p:sp>
        <p:nvSpPr>
          <p:cNvPr id="186" name="Google Shape;186;p29"/>
          <p:cNvSpPr/>
          <p:nvPr/>
        </p:nvSpPr>
        <p:spPr>
          <a:xfrm>
            <a:off x="111700" y="1255075"/>
            <a:ext cx="2873700" cy="80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zdarzenia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Event.Dat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(zero braków)</a:t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3124200" y="1213700"/>
            <a:ext cx="2873700" cy="13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Calibri"/>
                <a:ea typeface="Calibri"/>
                <a:cs typeface="Calibri"/>
                <a:sym typeface="Calibri"/>
              </a:rPr>
              <a:t>Straty w ludziach: </a:t>
            </a:r>
            <a:r>
              <a:rPr lang="pl">
                <a:latin typeface="Calibri"/>
                <a:ea typeface="Calibri"/>
                <a:cs typeface="Calibri"/>
                <a:sym typeface="Calibri"/>
              </a:rPr>
              <a:t>Injury.severity (1%), Total.Fatal.Injuries (19%), Total.Serious Injuries (20%), Total.Minor.Injuries (20%). Total Uninjured (13%)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6184950" y="1255075"/>
            <a:ext cx="2873700" cy="13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Calibri"/>
                <a:ea typeface="Calibri"/>
                <a:cs typeface="Calibri"/>
                <a:sym typeface="Calibri"/>
              </a:rPr>
              <a:t>Położenie samolotu </a:t>
            </a:r>
            <a:r>
              <a:rPr b="1" lang="pl">
                <a:latin typeface="Calibri"/>
                <a:ea typeface="Calibri"/>
                <a:cs typeface="Calibri"/>
                <a:sym typeface="Calibri"/>
              </a:rPr>
              <a:t>podczas</a:t>
            </a:r>
            <a:r>
              <a:rPr b="1" lang="pl">
                <a:latin typeface="Calibri"/>
                <a:ea typeface="Calibri"/>
                <a:cs typeface="Calibri"/>
                <a:sym typeface="Calibri"/>
              </a:rPr>
              <a:t> awarii: </a:t>
            </a:r>
            <a:r>
              <a:rPr lang="pl">
                <a:latin typeface="Calibri"/>
                <a:ea typeface="Calibri"/>
                <a:cs typeface="Calibri"/>
                <a:sym typeface="Calibri"/>
              </a:rPr>
              <a:t>Location (0,06%), Country (0,25%, Latitude (</a:t>
            </a:r>
            <a:r>
              <a:rPr b="1" lang="pl">
                <a:latin typeface="Calibri"/>
                <a:ea typeface="Calibri"/>
                <a:cs typeface="Calibri"/>
                <a:sym typeface="Calibri"/>
              </a:rPr>
              <a:t>61%</a:t>
            </a:r>
            <a:r>
              <a:rPr lang="pl">
                <a:latin typeface="Calibri"/>
                <a:ea typeface="Calibri"/>
                <a:cs typeface="Calibri"/>
                <a:sym typeface="Calibri"/>
              </a:rPr>
              <a:t>), Longitude (</a:t>
            </a:r>
            <a:r>
              <a:rPr b="1" lang="pl">
                <a:latin typeface="Calibri"/>
                <a:ea typeface="Calibri"/>
                <a:cs typeface="Calibri"/>
                <a:sym typeface="Calibri"/>
              </a:rPr>
              <a:t>61%</a:t>
            </a:r>
            <a:r>
              <a:rPr lang="pl">
                <a:latin typeface="Calibri"/>
                <a:ea typeface="Calibri"/>
                <a:cs typeface="Calibri"/>
                <a:sym typeface="Calibri"/>
              </a:rPr>
              <a:t>), Airport.Code (</a:t>
            </a:r>
            <a:r>
              <a:rPr b="1" lang="pl">
                <a:latin typeface="Calibri"/>
                <a:ea typeface="Calibri"/>
                <a:cs typeface="Calibri"/>
                <a:sym typeface="Calibri"/>
              </a:rPr>
              <a:t>43%</a:t>
            </a:r>
            <a:r>
              <a:rPr lang="pl">
                <a:latin typeface="Calibri"/>
                <a:ea typeface="Calibri"/>
                <a:cs typeface="Calibri"/>
                <a:sym typeface="Calibri"/>
              </a:rPr>
              <a:t>), Airport.Name (</a:t>
            </a:r>
            <a:r>
              <a:rPr b="1" lang="pl">
                <a:latin typeface="Calibri"/>
                <a:ea typeface="Calibri"/>
                <a:cs typeface="Calibri"/>
                <a:sym typeface="Calibri"/>
              </a:rPr>
              <a:t>40%</a:t>
            </a:r>
            <a:r>
              <a:rPr lang="pl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134450" y="2244625"/>
            <a:ext cx="2873700" cy="207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Dane o samolocie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Aircraft.damage (4%), 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Aircraft.category - 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64%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(airplane, helicopter etc), Engine.type (7,96%), Make -0,07% (producent), Model (0,1%), Amateur.build (0,11%), 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Registration.No (1%), No.of.Engines (6,84%)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3144300" y="2857975"/>
            <a:ext cx="2873700" cy="146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Parametry wypadku: 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Event.Id, Accident.Number, Investigation.Type, FAR.Description 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(64%)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Report.Status (10%), Publication.Date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6184950" y="2850125"/>
            <a:ext cx="2873700" cy="146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Parametry lotu: 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(14%), Purpose.of.flight (10%), Air.carrier (18%), Weather.Condition (8%), Broad.phase of.flight (</a:t>
            </a:r>
            <a:r>
              <a:rPr b="1"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31%</a:t>
            </a:r>
            <a:r>
              <a:rPr lang="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9"/>
          <p:cNvGrpSpPr/>
          <p:nvPr/>
        </p:nvGrpSpPr>
        <p:grpSpPr>
          <a:xfrm>
            <a:off x="338776" y="4421358"/>
            <a:ext cx="8805224" cy="730183"/>
            <a:chOff x="-5208671" y="4068895"/>
            <a:chExt cx="11740299" cy="973578"/>
          </a:xfrm>
        </p:grpSpPr>
        <p:pic>
          <p:nvPicPr>
            <p:cNvPr id="193" name="Google Shape;193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970927">
              <a:off x="5495180" y="4187026"/>
              <a:ext cx="952577" cy="737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29"/>
            <p:cNvSpPr/>
            <p:nvPr/>
          </p:nvSpPr>
          <p:spPr>
            <a:xfrm>
              <a:off x="-5208671" y="4293418"/>
              <a:ext cx="10411500" cy="465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ale 17,87% - średnie znaczenie brakujących danych dla całej bazy</a:t>
              </a:r>
              <a:endParaRPr sz="1800">
                <a:solidFill>
                  <a:schemeClr val="dk1"/>
                </a:solidFill>
              </a:endParaRPr>
            </a:p>
          </p:txBody>
        </p:sp>
        <p:cxnSp>
          <p:nvCxnSpPr>
            <p:cNvPr id="195" name="Google Shape;195;p29"/>
            <p:cNvCxnSpPr>
              <a:stCxn id="194" idx="3"/>
            </p:cNvCxnSpPr>
            <p:nvPr/>
          </p:nvCxnSpPr>
          <p:spPr>
            <a:xfrm>
              <a:off x="5202829" y="4525918"/>
              <a:ext cx="41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134439" y="209703"/>
            <a:ext cx="6571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eksploracyjna - wyniki</a:t>
            </a:r>
            <a:endParaRPr sz="1100"/>
          </a:p>
        </p:txBody>
      </p:sp>
      <p:grpSp>
        <p:nvGrpSpPr>
          <p:cNvPr id="202" name="Google Shape;202;p30"/>
          <p:cNvGrpSpPr/>
          <p:nvPr/>
        </p:nvGrpSpPr>
        <p:grpSpPr>
          <a:xfrm>
            <a:off x="338776" y="4421358"/>
            <a:ext cx="8805224" cy="730183"/>
            <a:chOff x="-5208671" y="4068895"/>
            <a:chExt cx="11740299" cy="973578"/>
          </a:xfrm>
        </p:grpSpPr>
        <p:pic>
          <p:nvPicPr>
            <p:cNvPr id="203" name="Google Shape;203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970927">
              <a:off x="5495180" y="4187026"/>
              <a:ext cx="952577" cy="737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30"/>
            <p:cNvSpPr/>
            <p:nvPr/>
          </p:nvSpPr>
          <p:spPr>
            <a:xfrm>
              <a:off x="-5208671" y="4293418"/>
              <a:ext cx="10411500" cy="465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Wypadki od 1982 do 2022</a:t>
              </a:r>
              <a:endParaRPr sz="1800">
                <a:solidFill>
                  <a:schemeClr val="dk1"/>
                </a:solidFill>
              </a:endParaRPr>
            </a:p>
          </p:txBody>
        </p:sp>
        <p:cxnSp>
          <p:nvCxnSpPr>
            <p:cNvPr id="205" name="Google Shape;205;p30"/>
            <p:cNvCxnSpPr>
              <a:stCxn id="204" idx="3"/>
            </p:cNvCxnSpPr>
            <p:nvPr/>
          </p:nvCxnSpPr>
          <p:spPr>
            <a:xfrm>
              <a:off x="5202829" y="4525918"/>
              <a:ext cx="41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06" name="Google Shape;20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2100" y="950325"/>
            <a:ext cx="4965874" cy="36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134439" y="209703"/>
            <a:ext cx="6571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eksploracyjna - wyniki</a:t>
            </a:r>
            <a:endParaRPr sz="1100"/>
          </a:p>
        </p:txBody>
      </p:sp>
      <p:grpSp>
        <p:nvGrpSpPr>
          <p:cNvPr id="213" name="Google Shape;213;p31"/>
          <p:cNvGrpSpPr/>
          <p:nvPr/>
        </p:nvGrpSpPr>
        <p:grpSpPr>
          <a:xfrm>
            <a:off x="338776" y="4421358"/>
            <a:ext cx="8805224" cy="730183"/>
            <a:chOff x="-5208671" y="4068895"/>
            <a:chExt cx="11740299" cy="973578"/>
          </a:xfrm>
        </p:grpSpPr>
        <p:pic>
          <p:nvPicPr>
            <p:cNvPr id="214" name="Google Shape;214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970927">
              <a:off x="5495180" y="4187026"/>
              <a:ext cx="952577" cy="737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31"/>
            <p:cNvSpPr/>
            <p:nvPr/>
          </p:nvSpPr>
          <p:spPr>
            <a:xfrm>
              <a:off x="-5208671" y="4293418"/>
              <a:ext cx="10411500" cy="465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Pojedyncze wypadki przed rokiem 1982</a:t>
              </a:r>
              <a:endParaRPr sz="1800">
                <a:solidFill>
                  <a:schemeClr val="dk1"/>
                </a:solidFill>
              </a:endParaRPr>
            </a:p>
          </p:txBody>
        </p:sp>
        <p:cxnSp>
          <p:nvCxnSpPr>
            <p:cNvPr id="216" name="Google Shape;216;p31"/>
            <p:cNvCxnSpPr>
              <a:stCxn id="215" idx="3"/>
            </p:cNvCxnSpPr>
            <p:nvPr/>
          </p:nvCxnSpPr>
          <p:spPr>
            <a:xfrm>
              <a:off x="5202829" y="4525918"/>
              <a:ext cx="41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17" name="Google Shape;21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575" y="1077450"/>
            <a:ext cx="7484300" cy="34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120164" y="355916"/>
            <a:ext cx="6571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224" name="Google Shape;224;p32"/>
          <p:cNvGrpSpPr/>
          <p:nvPr/>
        </p:nvGrpSpPr>
        <p:grpSpPr>
          <a:xfrm>
            <a:off x="338776" y="4442783"/>
            <a:ext cx="8805224" cy="730183"/>
            <a:chOff x="-5208671" y="4068895"/>
            <a:chExt cx="11740299" cy="973578"/>
          </a:xfrm>
        </p:grpSpPr>
        <p:pic>
          <p:nvPicPr>
            <p:cNvPr id="225" name="Google Shape;225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970927">
              <a:off x="5495180" y="4187026"/>
              <a:ext cx="952577" cy="737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32"/>
            <p:cNvSpPr/>
            <p:nvPr/>
          </p:nvSpPr>
          <p:spPr>
            <a:xfrm>
              <a:off x="-5208671" y="4293418"/>
              <a:ext cx="10411500" cy="465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cxnSp>
          <p:nvCxnSpPr>
            <p:cNvPr id="227" name="Google Shape;227;p32"/>
            <p:cNvCxnSpPr>
              <a:stCxn id="226" idx="3"/>
            </p:cNvCxnSpPr>
            <p:nvPr/>
          </p:nvCxnSpPr>
          <p:spPr>
            <a:xfrm>
              <a:off x="5202829" y="4525918"/>
              <a:ext cx="41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8" name="Google Shape;228;p32"/>
          <p:cNvSpPr txBox="1"/>
          <p:nvPr/>
        </p:nvSpPr>
        <p:spPr>
          <a:xfrm>
            <a:off x="7014075" y="1816550"/>
            <a:ext cx="12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200025" y="114300"/>
            <a:ext cx="586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latin typeface="Calibri"/>
                <a:ea typeface="Calibri"/>
                <a:cs typeface="Calibri"/>
                <a:sym typeface="Calibri"/>
              </a:rPr>
              <a:t>Analiza eksploracyjna - wyniki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1150125" y="4543475"/>
            <a:ext cx="607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Calibri"/>
                <a:ea typeface="Calibri"/>
                <a:cs typeface="Calibri"/>
                <a:sym typeface="Calibri"/>
              </a:rPr>
              <a:t>Liczba wypadków lotniczych z podziałem na </a:t>
            </a:r>
            <a:r>
              <a:rPr b="1" lang="pl" sz="1800">
                <a:latin typeface="Calibri"/>
                <a:ea typeface="Calibri"/>
                <a:cs typeface="Calibri"/>
                <a:sym typeface="Calibri"/>
              </a:rPr>
              <a:t>miesiące </a:t>
            </a:r>
            <a:r>
              <a:rPr lang="pl" sz="1800">
                <a:latin typeface="Calibri"/>
                <a:ea typeface="Calibri"/>
                <a:cs typeface="Calibri"/>
                <a:sym typeface="Calibri"/>
              </a:rPr>
              <a:t>oraz </a:t>
            </a:r>
            <a:r>
              <a:rPr b="1" lang="pl" sz="1800">
                <a:latin typeface="Calibri"/>
                <a:ea typeface="Calibri"/>
                <a:cs typeface="Calibri"/>
                <a:sym typeface="Calibri"/>
              </a:rPr>
              <a:t>dni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75" y="1399459"/>
            <a:ext cx="4073025" cy="2859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8738" y="1423300"/>
            <a:ext cx="3933737" cy="28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9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120164" y="355916"/>
            <a:ext cx="6571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239" name="Google Shape;239;p33"/>
          <p:cNvGrpSpPr/>
          <p:nvPr/>
        </p:nvGrpSpPr>
        <p:grpSpPr>
          <a:xfrm>
            <a:off x="338776" y="4442783"/>
            <a:ext cx="8805224" cy="730183"/>
            <a:chOff x="-5208671" y="4068895"/>
            <a:chExt cx="11740299" cy="973578"/>
          </a:xfrm>
        </p:grpSpPr>
        <p:pic>
          <p:nvPicPr>
            <p:cNvPr id="240" name="Google Shape;240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970927">
              <a:off x="5495180" y="4187026"/>
              <a:ext cx="952577" cy="737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33"/>
            <p:cNvSpPr/>
            <p:nvPr/>
          </p:nvSpPr>
          <p:spPr>
            <a:xfrm>
              <a:off x="-5208671" y="4293418"/>
              <a:ext cx="10411500" cy="465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cxnSp>
          <p:nvCxnSpPr>
            <p:cNvPr id="242" name="Google Shape;242;p33"/>
            <p:cNvCxnSpPr>
              <a:stCxn id="241" idx="3"/>
            </p:cNvCxnSpPr>
            <p:nvPr/>
          </p:nvCxnSpPr>
          <p:spPr>
            <a:xfrm>
              <a:off x="5202829" y="4525918"/>
              <a:ext cx="41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3" name="Google Shape;243;p33"/>
          <p:cNvSpPr txBox="1"/>
          <p:nvPr/>
        </p:nvSpPr>
        <p:spPr>
          <a:xfrm>
            <a:off x="7014075" y="1816550"/>
            <a:ext cx="12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200025" y="114300"/>
            <a:ext cx="586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latin typeface="Calibri"/>
                <a:ea typeface="Calibri"/>
                <a:cs typeface="Calibri"/>
                <a:sym typeface="Calibri"/>
              </a:rPr>
              <a:t>Analiza eksploracyjna - wyniki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1150125" y="4543475"/>
            <a:ext cx="607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Calibri"/>
                <a:ea typeface="Calibri"/>
                <a:cs typeface="Calibri"/>
                <a:sym typeface="Calibri"/>
              </a:rPr>
              <a:t>Liczba wypadków lotniczych z podziałem na </a:t>
            </a:r>
            <a:r>
              <a:rPr b="1" lang="pl" sz="1800">
                <a:latin typeface="Calibri"/>
                <a:ea typeface="Calibri"/>
                <a:cs typeface="Calibri"/>
                <a:sym typeface="Calibri"/>
              </a:rPr>
              <a:t>Stany </a:t>
            </a:r>
            <a:r>
              <a:rPr lang="pl" sz="1800">
                <a:latin typeface="Calibri"/>
                <a:ea typeface="Calibri"/>
                <a:cs typeface="Calibri"/>
                <a:sym typeface="Calibri"/>
              </a:rPr>
              <a:t>oraz </a:t>
            </a:r>
            <a:r>
              <a:rPr b="1" lang="pl" sz="1800">
                <a:latin typeface="Calibri"/>
                <a:ea typeface="Calibri"/>
                <a:cs typeface="Calibri"/>
                <a:sym typeface="Calibri"/>
              </a:rPr>
              <a:t>Miasta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1200" y="1343413"/>
            <a:ext cx="4342751" cy="29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25" y="1343425"/>
            <a:ext cx="4504674" cy="303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