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1" r:id="rId4"/>
  </p:sldMasterIdLst>
  <p:notesMasterIdLst>
    <p:notesMasterId r:id="rId12"/>
  </p:notesMasterIdLst>
  <p:sldIdLst>
    <p:sldId id="256" r:id="rId5"/>
    <p:sldId id="263" r:id="rId6"/>
    <p:sldId id="260" r:id="rId7"/>
    <p:sldId id="261" r:id="rId8"/>
    <p:sldId id="257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C47"/>
    <a:srgbClr val="FBF1E5"/>
    <a:srgbClr val="FFFBF9"/>
    <a:srgbClr val="2B8B34"/>
    <a:srgbClr val="B78414"/>
    <a:srgbClr val="ED7C32"/>
    <a:srgbClr val="E37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édio 3 - Destaqu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69E06-B135-44D1-A093-3657FAAE70D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93FDC-5D85-48BD-9EA9-0873CF3AB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3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BBE7-E8D3-4D45-8581-35B132915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2E1C4-3A34-4EAD-A73F-2A5B9C05E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37A6B-FCD0-4382-ADE4-FADA473D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6B2D-8563-4708-871C-0B63B2709481}" type="datetimeFigureOut">
              <a:rPr lang="pt-PT" smtClean="0"/>
              <a:t>13/12/2020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D7A19-11FD-4E67-81AF-7EA4CC0C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640AF-0C46-4CC4-9B4B-487B13BA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7F8-173F-4D5E-8CAD-0A5EB7BA56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671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186A-1D9B-4DCD-9C32-BB6C39D9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F39F2-D70A-4CEF-9F1E-8779FCB52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66FFA-B50C-4459-B432-C72F94BE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6B2D-8563-4708-871C-0B63B2709481}" type="datetimeFigureOut">
              <a:rPr lang="pt-PT" smtClean="0"/>
              <a:t>13/12/2020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B64F3-BE00-4C1A-A42B-FB85C7E7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A6E3D-E96C-4092-900E-F3EF718D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7F8-173F-4D5E-8CAD-0A5EB7BA56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798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038A5-01A3-47F2-A806-036334A8C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C3B29-A025-41C3-87B1-AD132E6F5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7B69A-86D2-4AEB-AECE-C011B094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6B2D-8563-4708-871C-0B63B2709481}" type="datetimeFigureOut">
              <a:rPr lang="pt-PT" smtClean="0"/>
              <a:t>13/12/2020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8828D-A15C-41F6-9A18-37C76684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A876-A3E8-42CF-8609-CECC4A28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7F8-173F-4D5E-8CAD-0A5EB7BA56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277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45CC-075D-42AA-AACD-EAD8891D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4221-A0BF-404D-8C78-EBD2C95D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0B2BD-A81E-4519-B579-07DB32C1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6B2D-8563-4708-871C-0B63B2709481}" type="datetimeFigureOut">
              <a:rPr lang="pt-PT" smtClean="0"/>
              <a:t>13/12/2020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29825-D14F-4A5F-946F-ABD1EF3E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C7035-BB32-4A07-93F5-0FFECAFB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7F8-173F-4D5E-8CAD-0A5EB7BA56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329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18F6-ED2F-401E-831F-B86D5976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A43F8-B969-4169-B5F2-99A792F71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F55D6-4FEC-4453-A39D-27189CBA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6B2D-8563-4708-871C-0B63B2709481}" type="datetimeFigureOut">
              <a:rPr lang="pt-PT" smtClean="0"/>
              <a:t>13/12/2020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B0F9A-91AA-4BF8-BC83-6CB65E3E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B36A-4741-4790-9B20-486DC355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7F8-173F-4D5E-8CAD-0A5EB7BA56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6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D10E-C0B8-4320-99B5-5231FD62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3E8A-62F3-4839-92D1-22AFBB933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CA941-22C8-4299-86D6-E202C5C4D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E3F6A-5C05-4634-96ED-6EDB16D4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6B2D-8563-4708-871C-0B63B2709481}" type="datetimeFigureOut">
              <a:rPr lang="pt-PT" smtClean="0"/>
              <a:t>13/12/2020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5751E-94DA-433F-8AFD-8C91FA45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3DDEA-27E2-49A1-941B-A844BC8A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7F8-173F-4D5E-8CAD-0A5EB7BA56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766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70C4-C57E-49CA-85B0-314ECD6E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9FA23-2C5C-4213-8A84-AFEED056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69473-A3FF-4DBA-A954-0BBA0BBDB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BA78F-A8AB-4DF3-A863-ECA6C8B2B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4EB29-62DC-4D2A-9AB3-F35F123A1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1E3C-A32D-43B5-A458-1B248FC2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6B2D-8563-4708-871C-0B63B2709481}" type="datetimeFigureOut">
              <a:rPr lang="pt-PT" smtClean="0"/>
              <a:t>13/12/2020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98B87-EDF8-4175-96AA-B58E4CFA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4F07D-55CF-474E-BD88-384C582D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7F8-173F-4D5E-8CAD-0A5EB7BA56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472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B028-4623-4C63-9C91-9E41EC59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E99CF-9D6E-4F35-B62B-061B4FD8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6B2D-8563-4708-871C-0B63B2709481}" type="datetimeFigureOut">
              <a:rPr lang="pt-PT" smtClean="0"/>
              <a:t>13/12/2020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46B03-8F8E-4C26-A7B9-6831FCE9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AD7CF-C268-4B48-A6D1-D88CDCF7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7F8-173F-4D5E-8CAD-0A5EB7BA56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935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49C1C-FCD1-4880-B9BE-02F8036A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6B2D-8563-4708-871C-0B63B2709481}" type="datetimeFigureOut">
              <a:rPr lang="pt-PT" smtClean="0"/>
              <a:t>13/12/2020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0BAE7-CC7D-4066-9F23-BAFFD8FD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F6DF9-F042-465A-A00B-7C065840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7F8-173F-4D5E-8CAD-0A5EB7BA56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062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3C51-73BB-4C16-9F25-7B88EB5B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BEF5B-577F-4EB9-8DB2-23DD7DAD7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8DCF7-9D7D-4B9E-B6C5-1858E7CA5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B7EEE-FB70-47DD-835B-877FC0F5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6B2D-8563-4708-871C-0B63B2709481}" type="datetimeFigureOut">
              <a:rPr lang="pt-PT" smtClean="0"/>
              <a:t>13/12/2020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C08F-FCBC-40FF-87ED-449EC447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34DF7-3494-40F0-82BD-4467CA37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7F8-173F-4D5E-8CAD-0A5EB7BA56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769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CD5D-11BC-4685-AC46-0E5D29DA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8C6B8-9196-45E4-A8B2-1B0767D71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F88B8-C409-4EA5-B9AB-1F2724F2E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A8446-2E6C-4A42-9FDC-A8DB897B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6B2D-8563-4708-871C-0B63B2709481}" type="datetimeFigureOut">
              <a:rPr lang="pt-PT" smtClean="0"/>
              <a:t>13/12/2020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2DFCD-430A-421A-87BD-9530CE8D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F1F7F-7BA0-4208-A069-1DD17BB2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7F8-173F-4D5E-8CAD-0A5EB7BA56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924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F52F1-14FC-4108-92AE-C908296A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FC35D-2FA4-4FD9-B0E9-E8BA88D13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00DD-2D8F-4FE9-8D07-149309E27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6B2D-8563-4708-871C-0B63B2709481}" type="datetimeFigureOut">
              <a:rPr lang="pt-PT" smtClean="0"/>
              <a:t>13/12/2020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A46D2-11B3-4A6C-B0D1-CE34738ED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F0877-CCAA-48A5-AAC3-4AB772532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837F8-173F-4D5E-8CAD-0A5EB7BA56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467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23" r:id="rId2"/>
    <p:sldLayoutId id="2147484324" r:id="rId3"/>
    <p:sldLayoutId id="2147484325" r:id="rId4"/>
    <p:sldLayoutId id="2147484326" r:id="rId5"/>
    <p:sldLayoutId id="2147484327" r:id="rId6"/>
    <p:sldLayoutId id="2147484328" r:id="rId7"/>
    <p:sldLayoutId id="2147484329" r:id="rId8"/>
    <p:sldLayoutId id="2147484330" r:id="rId9"/>
    <p:sldLayoutId id="2147484331" r:id="rId10"/>
    <p:sldLayoutId id="21474843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quant-ux.com/#/test.html?h=a2aa10abbCWX86vXKkkoxMzTsL3zOtHgqxdyuJxCecSE1qIUhGIxt0kqkUkS" TargetMode="External"/><Relationship Id="rId2" Type="http://schemas.openxmlformats.org/officeDocument/2006/relationships/hyperlink" Target="https://app.usabilityhub.com/do/7ca6bff92683/b54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forms/d/e/1FAIpQLScQLCwBAm7RMh-EmYGt2ohLHz4dVJCGX_5jiubXeCgvY_yydw/viewform?usp=sf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0">
            <a:extLst>
              <a:ext uri="{FF2B5EF4-FFF2-40B4-BE49-F238E27FC236}">
                <a16:creationId xmlns:a16="http://schemas.microsoft.com/office/drawing/2014/main" id="{DD453324-C6A3-43E4-B553-D28495028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42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44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08E8C-9457-4058-8595-545BF0A75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ActFirst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" name="Oval 46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B0CE2-FF0A-4AC1-BE33-BACC715FF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8936" y="4804176"/>
            <a:ext cx="5271106" cy="2292581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800"/>
              </a:spcAft>
            </a:pPr>
            <a:r>
              <a:rPr lang="en-US" sz="1200" dirty="0" err="1">
                <a:solidFill>
                  <a:srgbClr val="FFFFFF"/>
                </a:solidFill>
              </a:rPr>
              <a:t>Trabalho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realizado</a:t>
            </a:r>
            <a:r>
              <a:rPr lang="en-US" sz="1200" dirty="0">
                <a:solidFill>
                  <a:srgbClr val="FFFFFF"/>
                </a:solidFill>
              </a:rPr>
              <a:t> por:</a:t>
            </a:r>
          </a:p>
          <a:p>
            <a:pPr marL="342900"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Jorge Minhalma 50039075</a:t>
            </a:r>
          </a:p>
          <a:p>
            <a:pPr marL="342900"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Marta Santos 50037198</a:t>
            </a:r>
          </a:p>
          <a:p>
            <a:pPr algn="l">
              <a:spcAft>
                <a:spcPts val="800"/>
              </a:spcAft>
            </a:pPr>
            <a:r>
              <a:rPr lang="en-US" sz="1200" dirty="0" err="1">
                <a:solidFill>
                  <a:srgbClr val="FFFFFF"/>
                </a:solidFill>
              </a:rPr>
              <a:t>Cadeira</a:t>
            </a:r>
            <a:r>
              <a:rPr lang="en-US" sz="1200" dirty="0">
                <a:solidFill>
                  <a:srgbClr val="FFFFFF"/>
                </a:solidFill>
              </a:rPr>
              <a:t>: Interfaces e </a:t>
            </a:r>
            <a:r>
              <a:rPr lang="en-US" sz="1200" dirty="0" err="1">
                <a:solidFill>
                  <a:srgbClr val="FFFFFF"/>
                </a:solidFill>
              </a:rPr>
              <a:t>Usabilidades</a:t>
            </a:r>
            <a:endParaRPr lang="en-US" sz="1200" dirty="0">
              <a:solidFill>
                <a:srgbClr val="FFFFFF"/>
              </a:solidFill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</a:rPr>
              <a:t>Docente</a:t>
            </a:r>
            <a:r>
              <a:rPr lang="en-US" sz="1200" dirty="0">
                <a:solidFill>
                  <a:srgbClr val="FFFFFF"/>
                </a:solidFill>
              </a:rPr>
              <a:t>: Bruno </a:t>
            </a:r>
            <a:r>
              <a:rPr lang="en-US" sz="1200" dirty="0" err="1">
                <a:solidFill>
                  <a:srgbClr val="FFFFFF"/>
                </a:solidFill>
              </a:rPr>
              <a:t>Nobre</a:t>
            </a:r>
            <a:endParaRPr lang="en-US" sz="1200" dirty="0">
              <a:solidFill>
                <a:srgbClr val="FFFFFF"/>
              </a:solidFill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DE759DF-447B-4A68-896E-193F971AE6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1" r="4" b="4"/>
          <a:stretch/>
        </p:blipFill>
        <p:spPr>
          <a:xfrm>
            <a:off x="6509916" y="143441"/>
            <a:ext cx="5431801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pic>
        <p:nvPicPr>
          <p:cNvPr id="14" name="Picture 13" descr="A picture containing toy&#10;&#10;Description automatically generated">
            <a:extLst>
              <a:ext uri="{FF2B5EF4-FFF2-40B4-BE49-F238E27FC236}">
                <a16:creationId xmlns:a16="http://schemas.microsoft.com/office/drawing/2014/main" id="{31679E4C-F2D2-49A1-A098-B01468629E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1100"/>
          <a:stretch/>
        </p:blipFill>
        <p:spPr>
          <a:xfrm>
            <a:off x="6496428" y="3502644"/>
            <a:ext cx="5431801" cy="3187173"/>
          </a:xfrm>
          <a:custGeom>
            <a:avLst/>
            <a:gdLst/>
            <a:ahLst/>
            <a:cxnLst/>
            <a:rect l="l" t="t" r="r" b="b"/>
            <a:pathLst>
              <a:path w="5096871" h="3187173">
                <a:moveTo>
                  <a:pt x="76652" y="0"/>
                </a:moveTo>
                <a:lnTo>
                  <a:pt x="5020219" y="0"/>
                </a:lnTo>
                <a:cubicBezTo>
                  <a:pt x="5062553" y="0"/>
                  <a:pt x="5096871" y="34318"/>
                  <a:pt x="5096871" y="76652"/>
                </a:cubicBezTo>
                <a:lnTo>
                  <a:pt x="5096871" y="3110521"/>
                </a:lnTo>
                <a:cubicBezTo>
                  <a:pt x="5096871" y="3152855"/>
                  <a:pt x="5062553" y="3187173"/>
                  <a:pt x="5020219" y="3187173"/>
                </a:cubicBezTo>
                <a:lnTo>
                  <a:pt x="76652" y="3187173"/>
                </a:lnTo>
                <a:cubicBezTo>
                  <a:pt x="34318" y="3187173"/>
                  <a:pt x="0" y="3152855"/>
                  <a:pt x="0" y="3110521"/>
                </a:cubicBezTo>
                <a:lnTo>
                  <a:pt x="0" y="76652"/>
                </a:lnTo>
                <a:cubicBezTo>
                  <a:pt x="0" y="34318"/>
                  <a:pt x="34318" y="0"/>
                  <a:pt x="76652" y="0"/>
                </a:cubicBezTo>
                <a:close/>
              </a:path>
            </a:pathLst>
          </a:cu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086BA51-279B-4062-9C70-3C49C95CF879}"/>
              </a:ext>
            </a:extLst>
          </p:cNvPr>
          <p:cNvSpPr txBox="1"/>
          <p:nvPr/>
        </p:nvSpPr>
        <p:spPr>
          <a:xfrm>
            <a:off x="507510" y="3137362"/>
            <a:ext cx="52375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“Life’s most persistent and urgent question is, what are you doing for others?”</a:t>
            </a:r>
          </a:p>
          <a:p>
            <a:pPr algn="ctr">
              <a:spcAft>
                <a:spcPts val="600"/>
              </a:spcAft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 Martin Luther King</a:t>
            </a:r>
          </a:p>
        </p:txBody>
      </p:sp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0237D8EB-01CC-4725-876A-8016E7086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" y="6040888"/>
            <a:ext cx="3338818" cy="73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3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1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4FBD-26CD-4129-9B4E-61821B38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58" y="355600"/>
            <a:ext cx="10515600" cy="1325563"/>
          </a:xfrm>
        </p:spPr>
        <p:txBody>
          <a:bodyPr/>
          <a:lstStyle/>
          <a:p>
            <a:r>
              <a:rPr lang="pt-PT" dirty="0" err="1"/>
              <a:t>Branding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DC856-861B-44A8-A90E-D6048145B077}"/>
              </a:ext>
            </a:extLst>
          </p:cNvPr>
          <p:cNvSpPr txBox="1"/>
          <p:nvPr/>
        </p:nvSpPr>
        <p:spPr>
          <a:xfrm>
            <a:off x="1322532" y="3011648"/>
            <a:ext cx="113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ActFirst</a:t>
            </a:r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085874E-FB0E-471F-B606-A3B69EADE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624" y="2388519"/>
            <a:ext cx="1314450" cy="12192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CA562D4-CE94-475D-BB38-7171D6098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633" y="2372609"/>
            <a:ext cx="1314450" cy="12192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D06330A1-0CCE-453E-9987-E1C2ABC46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343" y="2402048"/>
            <a:ext cx="1314450" cy="1219200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64B6DBB-2130-4FE8-ABC9-EDBB396C2FA3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838526" y="2434771"/>
            <a:ext cx="120133" cy="2012550"/>
          </a:xfrm>
          <a:prstGeom prst="bentConnector3">
            <a:avLst>
              <a:gd name="adj1" fmla="val 1026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0085C52-4508-4EB3-8BD5-73B033E8036C}"/>
              </a:ext>
            </a:extLst>
          </p:cNvPr>
          <p:cNvCxnSpPr>
            <a:cxnSpLocks/>
          </p:cNvCxnSpPr>
          <p:nvPr/>
        </p:nvCxnSpPr>
        <p:spPr>
          <a:xfrm flipV="1">
            <a:off x="3904867" y="3623629"/>
            <a:ext cx="2099991" cy="9912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9BB46FB-9F7D-45DD-84BA-9FE3FB25CBEE}"/>
              </a:ext>
            </a:extLst>
          </p:cNvPr>
          <p:cNvCxnSpPr>
            <a:cxnSpLocks/>
          </p:cNvCxnSpPr>
          <p:nvPr/>
        </p:nvCxnSpPr>
        <p:spPr>
          <a:xfrm flipV="1">
            <a:off x="6004858" y="3623629"/>
            <a:ext cx="2099991" cy="9912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78DE6E9-6B32-4A37-9021-8AC6726A86AD}"/>
              </a:ext>
            </a:extLst>
          </p:cNvPr>
          <p:cNvCxnSpPr>
            <a:cxnSpLocks/>
          </p:cNvCxnSpPr>
          <p:nvPr/>
        </p:nvCxnSpPr>
        <p:spPr>
          <a:xfrm flipV="1">
            <a:off x="8104849" y="3627598"/>
            <a:ext cx="2099991" cy="9912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59C38C75-E720-4DDD-A7E2-1380729A8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203" y="2431486"/>
            <a:ext cx="1160323" cy="116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7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1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DF11-9040-43E7-9E72-7A4C4E90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537" y="355600"/>
            <a:ext cx="2828925" cy="1044575"/>
          </a:xfrm>
        </p:spPr>
        <p:txBody>
          <a:bodyPr/>
          <a:lstStyle/>
          <a:p>
            <a:r>
              <a:rPr lang="pt-PT" dirty="0" err="1"/>
              <a:t>Wireframes</a:t>
            </a:r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E99D034-97BE-41F6-9578-FFD677FF0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" y="877887"/>
            <a:ext cx="3187899" cy="5667375"/>
          </a:xfrm>
          <a:prstGeom prst="rect">
            <a:avLst/>
          </a:prstGeom>
        </p:spPr>
      </p:pic>
      <p:pic>
        <p:nvPicPr>
          <p:cNvPr id="7" name="Picture 6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8D911511-AC04-4308-8685-666B8592C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48" y="2152650"/>
            <a:ext cx="6324601" cy="35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7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1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FC1D17DD-7155-4A4A-9BBC-4175C7FBC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436737"/>
            <a:ext cx="3517119" cy="19783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1F946BAE-1C41-4B51-B760-830A4E97A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431049"/>
            <a:ext cx="3537345" cy="198975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5D6AD9AA-8D84-4785-9991-5C4AE5157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436738"/>
            <a:ext cx="3517120" cy="197837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313B6E-5BAB-4A89-875D-7A54BCF0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453112"/>
            <a:ext cx="2590800" cy="1120775"/>
          </a:xfrm>
        </p:spPr>
        <p:txBody>
          <a:bodyPr/>
          <a:lstStyle/>
          <a:p>
            <a:r>
              <a:rPr lang="pt-PT" dirty="0"/>
              <a:t>Voluntario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8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1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2B3F290-D2A9-4989-8701-D87C73274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9" y="2034816"/>
            <a:ext cx="2398727" cy="4264404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EC79B1A4-7137-4617-BA66-4C02AC1B1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786" y="139198"/>
            <a:ext cx="5102614" cy="287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5B1870-5FE5-435C-A902-4334506CDC08}"/>
              </a:ext>
            </a:extLst>
          </p:cNvPr>
          <p:cNvSpPr txBox="1"/>
          <p:nvPr/>
        </p:nvSpPr>
        <p:spPr>
          <a:xfrm>
            <a:off x="897622" y="6451134"/>
            <a:ext cx="213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Pagina inicial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A32D5-2C69-4B96-9147-EA63EDEA53FF}"/>
              </a:ext>
            </a:extLst>
          </p:cNvPr>
          <p:cNvSpPr txBox="1"/>
          <p:nvPr/>
        </p:nvSpPr>
        <p:spPr>
          <a:xfrm>
            <a:off x="7697084" y="3009418"/>
            <a:ext cx="382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Pagina do Voluntario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ED57D-97F1-427D-B508-A5000561BF5D}"/>
              </a:ext>
            </a:extLst>
          </p:cNvPr>
          <p:cNvSpPr txBox="1"/>
          <p:nvPr/>
        </p:nvSpPr>
        <p:spPr>
          <a:xfrm>
            <a:off x="7424257" y="6392411"/>
            <a:ext cx="321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Pagina da organização</a:t>
            </a:r>
            <a:endParaRPr lang="en-US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0131FF-2F3B-4F7E-83D5-467F6440F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786" y="3429000"/>
            <a:ext cx="5102614" cy="287022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B4DC56A-156B-4209-871B-F7580DAC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99" y="558780"/>
            <a:ext cx="3742189" cy="11207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 Interface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7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1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graphical user interface, table&#10;&#10;Description automatically generated">
            <a:extLst>
              <a:ext uri="{FF2B5EF4-FFF2-40B4-BE49-F238E27FC236}">
                <a16:creationId xmlns:a16="http://schemas.microsoft.com/office/drawing/2014/main" id="{B78886E5-27C0-409B-AB50-C897C811C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436737"/>
            <a:ext cx="3517119" cy="197837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9DFF4A-3AA1-455D-8632-F0B655C50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431049"/>
            <a:ext cx="3537345" cy="198975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EDF8CAD2-F4BC-489E-8454-39B056434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436738"/>
            <a:ext cx="3517120" cy="197837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657934AE-FBE4-4F74-B024-CBEB73F3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524" y="248324"/>
            <a:ext cx="2533647" cy="1325563"/>
          </a:xfrm>
        </p:spPr>
        <p:txBody>
          <a:bodyPr/>
          <a:lstStyle/>
          <a:p>
            <a:r>
              <a:rPr lang="pt-PT" dirty="0"/>
              <a:t>Voluntario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0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1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DF74-3DEA-4D4E-AF05-B2B40842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348" y="899718"/>
            <a:ext cx="6804171" cy="985501"/>
          </a:xfrm>
        </p:spPr>
        <p:txBody>
          <a:bodyPr>
            <a:normAutofit fontScale="90000"/>
          </a:bodyPr>
          <a:lstStyle/>
          <a:p>
            <a:r>
              <a:rPr lang="pt-PT" sz="4000" dirty="0"/>
              <a:t>UX </a:t>
            </a:r>
            <a:r>
              <a:rPr lang="pt-PT" sz="4000" dirty="0" err="1"/>
              <a:t>Evaluation-Usability</a:t>
            </a:r>
            <a:r>
              <a:rPr lang="pt-PT" sz="4000" dirty="0"/>
              <a:t> </a:t>
            </a:r>
            <a:r>
              <a:rPr lang="pt-PT" sz="4000" dirty="0" err="1"/>
              <a:t>Test</a:t>
            </a:r>
            <a:r>
              <a:rPr lang="pt-PT" sz="4000" dirty="0"/>
              <a:t> </a:t>
            </a:r>
            <a:r>
              <a:rPr lang="pt-PT" sz="4000" dirty="0" err="1"/>
              <a:t>Plan</a:t>
            </a:r>
            <a:br>
              <a:rPr lang="pt-PT" sz="4400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9CA179-D8E6-4F68-B4FB-A419BC4440BA}"/>
              </a:ext>
            </a:extLst>
          </p:cNvPr>
          <p:cNvSpPr/>
          <p:nvPr/>
        </p:nvSpPr>
        <p:spPr>
          <a:xfrm>
            <a:off x="544585" y="1929467"/>
            <a:ext cx="3675077" cy="1147194"/>
          </a:xfrm>
          <a:prstGeom prst="rect">
            <a:avLst/>
          </a:prstGeom>
          <a:solidFill>
            <a:srgbClr val="F57C47"/>
          </a:solidFill>
          <a:ln>
            <a:solidFill>
              <a:srgbClr val="F57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+mj-lt"/>
              </a:rPr>
              <a:t>Jorge Minhalma </a:t>
            </a:r>
            <a:r>
              <a:rPr lang="en-US" dirty="0">
                <a:latin typeface="+mj-lt"/>
              </a:rPr>
              <a:t>&amp; </a:t>
            </a:r>
            <a:r>
              <a:rPr lang="pt-PT" dirty="0">
                <a:latin typeface="+mj-lt"/>
              </a:rPr>
              <a:t>Marta Santos</a:t>
            </a:r>
            <a:endParaRPr lang="en-US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3849F5-1587-4B48-980F-797CE1E2AB17}"/>
              </a:ext>
            </a:extLst>
          </p:cNvPr>
          <p:cNvSpPr/>
          <p:nvPr/>
        </p:nvSpPr>
        <p:spPr>
          <a:xfrm>
            <a:off x="4219662" y="1929467"/>
            <a:ext cx="3881544" cy="1147194"/>
          </a:xfrm>
          <a:prstGeom prst="rect">
            <a:avLst/>
          </a:prstGeom>
          <a:solidFill>
            <a:srgbClr val="F57C47"/>
          </a:solidFill>
          <a:ln>
            <a:solidFill>
              <a:srgbClr val="F57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+mj-lt"/>
              </a:rPr>
              <a:t>ActFirst@IADE.pt</a:t>
            </a:r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75BD9-A242-46A1-A0E1-E994A1655E65}"/>
              </a:ext>
            </a:extLst>
          </p:cNvPr>
          <p:cNvSpPr/>
          <p:nvPr/>
        </p:nvSpPr>
        <p:spPr>
          <a:xfrm>
            <a:off x="8101206" y="1929467"/>
            <a:ext cx="3895004" cy="1147194"/>
          </a:xfrm>
          <a:prstGeom prst="rect">
            <a:avLst/>
          </a:prstGeom>
          <a:solidFill>
            <a:srgbClr val="F57C47"/>
          </a:solidFill>
          <a:ln>
            <a:solidFill>
              <a:srgbClr val="F57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+mj-lt"/>
              </a:rPr>
              <a:t>13 de Dezembro de 2020</a:t>
            </a:r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47AFA-E98C-4542-9202-726DF32368BF}"/>
              </a:ext>
            </a:extLst>
          </p:cNvPr>
          <p:cNvSpPr txBox="1"/>
          <p:nvPr/>
        </p:nvSpPr>
        <p:spPr>
          <a:xfrm>
            <a:off x="1880768" y="2021745"/>
            <a:ext cx="1002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  <a:latin typeface="+mj-lt"/>
              </a:rPr>
              <a:t>Autores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4BAEFE-3EFC-48B8-ACA0-8313B7C7CF08}"/>
              </a:ext>
            </a:extLst>
          </p:cNvPr>
          <p:cNvSpPr txBox="1"/>
          <p:nvPr/>
        </p:nvSpPr>
        <p:spPr>
          <a:xfrm>
            <a:off x="5555845" y="2021745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  <a:latin typeface="+mj-lt"/>
              </a:rPr>
              <a:t>Contacto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725C8-DA0F-457C-BCDC-4193D071AAD2}"/>
              </a:ext>
            </a:extLst>
          </p:cNvPr>
          <p:cNvSpPr txBox="1"/>
          <p:nvPr/>
        </p:nvSpPr>
        <p:spPr>
          <a:xfrm>
            <a:off x="8467768" y="1949190"/>
            <a:ext cx="3009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  <a:latin typeface="+mj-lt"/>
              </a:rPr>
              <a:t>Data final para comentários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DAD88F-480F-4EDF-92D7-63FA31BCE8BD}"/>
              </a:ext>
            </a:extLst>
          </p:cNvPr>
          <p:cNvSpPr/>
          <p:nvPr/>
        </p:nvSpPr>
        <p:spPr>
          <a:xfrm>
            <a:off x="544585" y="3185717"/>
            <a:ext cx="3675077" cy="1147194"/>
          </a:xfrm>
          <a:prstGeom prst="rect">
            <a:avLst/>
          </a:prstGeom>
          <a:solidFill>
            <a:srgbClr val="F57C47"/>
          </a:solidFill>
          <a:ln>
            <a:solidFill>
              <a:srgbClr val="F57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+mj-lt"/>
              </a:rPr>
              <a:t>O produto que se encontra a ser testado é o nosso website, um website ligado a Voluntariado!</a:t>
            </a:r>
          </a:p>
          <a:p>
            <a:pPr algn="ctr"/>
            <a:r>
              <a:rPr lang="en-US" sz="1200" dirty="0">
                <a:latin typeface="+mj-lt"/>
              </a:rPr>
              <a:t>(http://actfirst.herokuapp.com/)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5BE627-6F70-4326-8B2D-1CA57270E9B4}"/>
              </a:ext>
            </a:extLst>
          </p:cNvPr>
          <p:cNvSpPr txBox="1"/>
          <p:nvPr/>
        </p:nvSpPr>
        <p:spPr>
          <a:xfrm>
            <a:off x="1168168" y="3168001"/>
            <a:ext cx="2427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  <a:latin typeface="+mj-lt"/>
              </a:rPr>
              <a:t>Produto a ser testado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FFD18-FBF6-4380-8010-8C9C2717AD28}"/>
              </a:ext>
            </a:extLst>
          </p:cNvPr>
          <p:cNvSpPr/>
          <p:nvPr/>
        </p:nvSpPr>
        <p:spPr>
          <a:xfrm>
            <a:off x="544585" y="4332911"/>
            <a:ext cx="3675077" cy="1147194"/>
          </a:xfrm>
          <a:prstGeom prst="rect">
            <a:avLst/>
          </a:prstGeom>
          <a:solidFill>
            <a:srgbClr val="F57C47"/>
          </a:solidFill>
          <a:ln>
            <a:solidFill>
              <a:srgbClr val="F57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+mj-lt"/>
              </a:rPr>
              <a:t>O nosso objetivo neste momento é perceber, como as pessoas se adaptam à ideia, ou seja, estamos a receber o feedback das ideias.</a:t>
            </a:r>
            <a:endParaRPr lang="en-US" sz="12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D1099D-6024-490A-A8CA-D9C0F57ABE40}"/>
              </a:ext>
            </a:extLst>
          </p:cNvPr>
          <p:cNvSpPr txBox="1"/>
          <p:nvPr/>
        </p:nvSpPr>
        <p:spPr>
          <a:xfrm>
            <a:off x="1381367" y="4223855"/>
            <a:ext cx="1991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pt-PT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Caso de Negócios</a:t>
            </a:r>
            <a:endParaRPr kumimoji="0" lang="pt-PT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09C9C2-8649-4C1C-86EF-5DD391916711}"/>
              </a:ext>
            </a:extLst>
          </p:cNvPr>
          <p:cNvSpPr/>
          <p:nvPr/>
        </p:nvSpPr>
        <p:spPr>
          <a:xfrm>
            <a:off x="544585" y="5484300"/>
            <a:ext cx="3675077" cy="1373700"/>
          </a:xfrm>
          <a:prstGeom prst="rect">
            <a:avLst/>
          </a:prstGeom>
          <a:solidFill>
            <a:srgbClr val="F57C47"/>
          </a:solidFill>
          <a:ln>
            <a:solidFill>
              <a:srgbClr val="F57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>
              <a:latin typeface="+mj-lt"/>
            </a:endParaRPr>
          </a:p>
          <a:p>
            <a:pPr algn="ctr"/>
            <a:r>
              <a:rPr lang="pt-PT" sz="1200" dirty="0">
                <a:latin typeface="+mj-lt"/>
              </a:rPr>
              <a:t>Estamos a tentar perceber se estamos a ir num “bom caminho”. Tentar perceber o que as pessoas, gostam e não gostam no protótipo que estamos a desenvolver. Se é de fácil acesso, e se a interface é apelativa a um uso regular.</a:t>
            </a:r>
            <a:endParaRPr lang="en-US" sz="12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29B2D-C770-4DAC-84AF-98ABCE4A8623}"/>
              </a:ext>
            </a:extLst>
          </p:cNvPr>
          <p:cNvSpPr txBox="1"/>
          <p:nvPr/>
        </p:nvSpPr>
        <p:spPr>
          <a:xfrm>
            <a:off x="1151389" y="5454938"/>
            <a:ext cx="2417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  <a:latin typeface="+mj-lt"/>
              </a:rPr>
              <a:t>Objetivos com o teste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4DB24C-0562-471C-AD7D-53006C2011B4}"/>
              </a:ext>
            </a:extLst>
          </p:cNvPr>
          <p:cNvSpPr/>
          <p:nvPr/>
        </p:nvSpPr>
        <p:spPr>
          <a:xfrm>
            <a:off x="4432859" y="3207742"/>
            <a:ext cx="3675077" cy="1723999"/>
          </a:xfrm>
          <a:prstGeom prst="rect">
            <a:avLst/>
          </a:prstGeom>
          <a:solidFill>
            <a:srgbClr val="F57C47"/>
          </a:solidFill>
          <a:ln>
            <a:solidFill>
              <a:srgbClr val="F57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  <a:p>
            <a:pPr algn="ctr"/>
            <a:endParaRPr lang="pt-BR" sz="1200" dirty="0">
              <a:latin typeface="+mj-lt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pt-BR" sz="1200" dirty="0">
                <a:latin typeface="+mj-lt"/>
              </a:rPr>
              <a:t>Fazer login na conta: Pedimos ao utilizador para fazer login na sua conta.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pt-BR" sz="1200" dirty="0">
                <a:latin typeface="+mj-lt"/>
              </a:rPr>
              <a:t> procurar uma ação: Pedimos ao utilizador para procurar ações.</a:t>
            </a:r>
          </a:p>
          <a:p>
            <a:pPr algn="ctr"/>
            <a:r>
              <a:rPr lang="pt-BR" sz="1200" dirty="0">
                <a:latin typeface="+mj-lt"/>
              </a:rPr>
              <a:t>Em ambos os testes temos questões simples de modo a perceber qual a opinião do utilizador perante a interface mostrada.</a:t>
            </a:r>
            <a:endParaRPr lang="en-US" sz="12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DB7CD2-970A-4113-8A83-C444A4A7CE98}"/>
              </a:ext>
            </a:extLst>
          </p:cNvPr>
          <p:cNvSpPr txBox="1"/>
          <p:nvPr/>
        </p:nvSpPr>
        <p:spPr>
          <a:xfrm>
            <a:off x="5457386" y="3190027"/>
            <a:ext cx="1626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+mj-lt"/>
              </a:rPr>
              <a:t>Tarefa testada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98944D-A9A2-4D50-B1B5-0670BDA05C94}"/>
              </a:ext>
            </a:extLst>
          </p:cNvPr>
          <p:cNvSpPr/>
          <p:nvPr/>
        </p:nvSpPr>
        <p:spPr>
          <a:xfrm>
            <a:off x="4426129" y="4945376"/>
            <a:ext cx="3675077" cy="1147194"/>
          </a:xfrm>
          <a:prstGeom prst="rect">
            <a:avLst/>
          </a:prstGeom>
          <a:solidFill>
            <a:srgbClr val="F57C47"/>
          </a:solidFill>
          <a:ln>
            <a:solidFill>
              <a:srgbClr val="F57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  <a:p>
            <a:pPr algn="ctr"/>
            <a:endParaRPr lang="pt-BR" sz="1200" dirty="0">
              <a:latin typeface="+mj-lt"/>
            </a:endParaRPr>
          </a:p>
          <a:p>
            <a:pPr algn="ctr"/>
            <a:r>
              <a:rPr lang="pt-BR" sz="1200" dirty="0">
                <a:latin typeface="+mj-lt"/>
              </a:rPr>
              <a:t>Partilhamos nas redes sociais para chegar ao maior número de pessoas. Depois falamos com alguns amigos, para tentar perceber o feedback deles.</a:t>
            </a:r>
          </a:p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E4BB66-2680-48E9-99C9-21A213C4FDA8}"/>
              </a:ext>
            </a:extLst>
          </p:cNvPr>
          <p:cNvSpPr txBox="1"/>
          <p:nvPr/>
        </p:nvSpPr>
        <p:spPr>
          <a:xfrm>
            <a:off x="5359188" y="4931741"/>
            <a:ext cx="151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  <a:latin typeface="+mj-lt"/>
              </a:rPr>
              <a:t>Participantes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4EAB1C-89A7-4E8C-82F2-FA293B206DBF}"/>
              </a:ext>
            </a:extLst>
          </p:cNvPr>
          <p:cNvSpPr/>
          <p:nvPr/>
        </p:nvSpPr>
        <p:spPr>
          <a:xfrm>
            <a:off x="4426129" y="5908656"/>
            <a:ext cx="3675077" cy="949344"/>
          </a:xfrm>
          <a:prstGeom prst="rect">
            <a:avLst/>
          </a:prstGeom>
          <a:solidFill>
            <a:srgbClr val="F57C47"/>
          </a:solidFill>
          <a:ln>
            <a:solidFill>
              <a:srgbClr val="F57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  <a:p>
            <a:pPr algn="ctr"/>
            <a:endParaRPr lang="pt-BR" sz="1200" dirty="0">
              <a:latin typeface="+mj-lt"/>
            </a:endParaRPr>
          </a:p>
          <a:p>
            <a:pPr algn="ctr"/>
            <a:r>
              <a:rPr lang="pt-BR" sz="1200" dirty="0">
                <a:latin typeface="+mj-lt"/>
              </a:rPr>
              <a:t>Para a realização do questionario a única coisa que é pedida é um despositivo, com acesso </a:t>
            </a:r>
            <a:r>
              <a:rPr lang="pt-BR" sz="1200">
                <a:latin typeface="+mj-lt"/>
              </a:rPr>
              <a:t>à internet.</a:t>
            </a:r>
            <a:endParaRPr lang="pt-BR" sz="1200" dirty="0">
              <a:latin typeface="+mj-lt"/>
            </a:endParaRPr>
          </a:p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ED5F9E-0076-41E7-9CE8-3C17C9B2B01C}"/>
              </a:ext>
            </a:extLst>
          </p:cNvPr>
          <p:cNvSpPr txBox="1"/>
          <p:nvPr/>
        </p:nvSpPr>
        <p:spPr>
          <a:xfrm>
            <a:off x="5359188" y="5895021"/>
            <a:ext cx="1557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  <a:latin typeface="+mj-lt"/>
              </a:rPr>
              <a:t>Equipamento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3F2E84-43FE-49BC-A4EE-0BF9D9C28337}"/>
              </a:ext>
            </a:extLst>
          </p:cNvPr>
          <p:cNvSpPr/>
          <p:nvPr/>
        </p:nvSpPr>
        <p:spPr>
          <a:xfrm>
            <a:off x="8321133" y="3207743"/>
            <a:ext cx="3675077" cy="3650258"/>
          </a:xfrm>
          <a:prstGeom prst="rect">
            <a:avLst/>
          </a:prstGeom>
          <a:solidFill>
            <a:srgbClr val="F57C47"/>
          </a:solidFill>
          <a:ln>
            <a:solidFill>
              <a:srgbClr val="F57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  <a:p>
            <a:pPr algn="ctr"/>
            <a:endParaRPr lang="pt-BR" sz="1200" dirty="0">
              <a:latin typeface="+mj-lt"/>
            </a:endParaRPr>
          </a:p>
          <a:p>
            <a:pPr algn="ctr"/>
            <a:r>
              <a:rPr lang="pt-BR" sz="1200" dirty="0">
                <a:latin typeface="+mj-lt"/>
              </a:rPr>
              <a:t>Nós desenvolvemos dois tipos de questionarios.</a:t>
            </a:r>
          </a:p>
          <a:p>
            <a:pPr algn="ctr"/>
            <a:endParaRPr lang="pt-BR" sz="1200" dirty="0">
              <a:latin typeface="+mj-lt"/>
            </a:endParaRPr>
          </a:p>
          <a:p>
            <a:r>
              <a:rPr lang="pt-BR" sz="1200" dirty="0">
                <a:latin typeface="+mj-lt"/>
              </a:rPr>
              <a:t>Questionario abordado aqui no trabalho: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Whitney"/>
                <a:hlinkClick r:id="rId2" tooltip="https://app.usabilityhub.com/do/7ca6bff92683/b541"/>
              </a:rPr>
              <a:t>https://app.usabilityhub.com/do/7ca6bff92683/b541</a:t>
            </a:r>
            <a:endParaRPr lang="en-US" sz="1200" dirty="0">
              <a:latin typeface="Whitney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pt-BR" sz="1200" dirty="0">
              <a:latin typeface="+mj-lt"/>
            </a:endParaRPr>
          </a:p>
          <a:p>
            <a:r>
              <a:rPr lang="pt-BR" sz="1200" dirty="0">
                <a:latin typeface="+mj-lt"/>
              </a:rPr>
              <a:t>Questionarios extras: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Whitney"/>
                <a:hlinkClick r:id="rId3" tooltip="https://quant-ux.com/#/test.html?h=a2aa10abbCWX86vXKkkoxMzTsL3zOtHgqxdyuJxCecSE1qIUhGIxt0kqkUkS"/>
              </a:rPr>
              <a:t>https://quant-ux.com/#/test.html?h=a2aa10abbCWX86vXKkkoxMzTsL3zOtHgqxdyuJxCecSE1qIUhGIxt0kqkUkS</a:t>
            </a:r>
            <a:endParaRPr lang="en-US" sz="1200" dirty="0">
              <a:latin typeface="Whitney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Whitney"/>
                <a:hlinkClick r:id="rId4" tooltip="https://docs.google.com/forms/d/e/1FAIpQLScQLCwBAm7RMh-EmYGt2ohLHz4dVJCGX_5jiubXeCgvY_yydw/viewform?usp=sf_link"/>
              </a:rPr>
              <a:t>https://docs.google.com/forms/d/e/1FAIpQLScQLCwBAm7RMh-EmYGt2ohLHz4dVJCGX_5jiubXeCgvY_yydw/viewform?usp=sf_link</a:t>
            </a:r>
            <a:endParaRPr lang="en-US" sz="12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6F3583-8894-4FC5-B0DB-F056EB018085}"/>
              </a:ext>
            </a:extLst>
          </p:cNvPr>
          <p:cNvSpPr txBox="1"/>
          <p:nvPr/>
        </p:nvSpPr>
        <p:spPr>
          <a:xfrm>
            <a:off x="8467768" y="3143772"/>
            <a:ext cx="3490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+mj-lt"/>
              </a:rPr>
              <a:t>Como realizar o nosso questionário? 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276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FF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DA1E7A9F67BA45BF94D957F296E8BE" ma:contentTypeVersion="2" ma:contentTypeDescription="Criar um novo documento." ma:contentTypeScope="" ma:versionID="dbc6cd06491cabc992dfb005fe64664c">
  <xsd:schema xmlns:xsd="http://www.w3.org/2001/XMLSchema" xmlns:xs="http://www.w3.org/2001/XMLSchema" xmlns:p="http://schemas.microsoft.com/office/2006/metadata/properties" xmlns:ns3="7e0d79e6-fef6-466e-8fb6-e01c8085bc3c" targetNamespace="http://schemas.microsoft.com/office/2006/metadata/properties" ma:root="true" ma:fieldsID="21d1721788c766bc5ce5f5797547175b" ns3:_="">
    <xsd:import namespace="7e0d79e6-fef6-466e-8fb6-e01c8085bc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d79e6-fef6-466e-8fb6-e01c8085bc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F9222F-0ABC-4547-89AF-995E94ACB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d79e6-fef6-466e-8fb6-e01c8085bc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348715-5B59-4D45-948B-425F561915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E3B8A5-74C9-4293-BFB2-663E3B9DB0C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e0d79e6-fef6-466e-8fb6-e01c8085bc3c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369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Whitney</vt:lpstr>
      <vt:lpstr>Office Theme</vt:lpstr>
      <vt:lpstr>ActFirst </vt:lpstr>
      <vt:lpstr>Branding</vt:lpstr>
      <vt:lpstr>Wireframes</vt:lpstr>
      <vt:lpstr>Voluntario</vt:lpstr>
      <vt:lpstr>Design Interface </vt:lpstr>
      <vt:lpstr>Voluntario</vt:lpstr>
      <vt:lpstr>UX Evaluation-Usability Test Plan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ActFirst </dc:title>
  <dc:creator>Jorge Andre Matias Trindade Minhalma</dc:creator>
  <cp:lastModifiedBy>Jorge Andre Matias Trindade Minhalma</cp:lastModifiedBy>
  <cp:revision>13</cp:revision>
  <dcterms:created xsi:type="dcterms:W3CDTF">2020-12-10T13:03:12Z</dcterms:created>
  <dcterms:modified xsi:type="dcterms:W3CDTF">2020-12-13T22:54:58Z</dcterms:modified>
</cp:coreProperties>
</file>