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21" r:id="rId4"/>
  </p:sldMasterIdLst>
  <p:notesMasterIdLst>
    <p:notesMasterId r:id="rId12"/>
  </p:notesMasterIdLst>
  <p:sldIdLst>
    <p:sldId id="256" r:id="rId5"/>
    <p:sldId id="271" r:id="rId6"/>
    <p:sldId id="260" r:id="rId7"/>
    <p:sldId id="270" r:id="rId8"/>
    <p:sldId id="261" r:id="rId9"/>
    <p:sldId id="273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7C32"/>
    <a:srgbClr val="E37B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Estilo Médio 3 - Destaque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0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69E06-B135-44D1-A093-3657FAAE70DF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E93FDC-5D85-48BD-9EA9-0873CF3AB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0350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a15a44ab08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a15a44ab08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a1fae72cb6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a1fae72cb6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DBBE7-E8D3-4D45-8581-35B1329159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12E1C4-3A34-4EAD-A73F-2A5B9C05EC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537A6B-FCD0-4382-ADE4-FADA473DD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B6B2D-8563-4708-871C-0B63B2709481}" type="datetimeFigureOut">
              <a:rPr lang="pt-PT" smtClean="0"/>
              <a:t>15/11/2020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9D7A19-11FD-4E67-81AF-7EA4CC0CC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2640AF-0C46-4CC4-9B4B-487B13BAC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837F8-173F-4D5E-8CAD-0A5EB7BA569C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46717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0186A-1D9B-4DCD-9C32-BB6C39D93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5F39F2-D70A-4CEF-9F1E-8779FCB525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066FFA-B50C-4459-B432-C72F94BED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B6B2D-8563-4708-871C-0B63B2709481}" type="datetimeFigureOut">
              <a:rPr lang="pt-PT" smtClean="0"/>
              <a:t>15/11/2020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3B64F3-BE00-4C1A-A42B-FB85C7E70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9A6E3D-E96C-4092-900E-F3EF718DF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837F8-173F-4D5E-8CAD-0A5EB7BA569C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77980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9038A5-01A3-47F2-A806-036334A8CB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0C3B29-A025-41C3-87B1-AD132E6F5C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C7B69A-86D2-4AEB-AECE-C011B094D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B6B2D-8563-4708-871C-0B63B2709481}" type="datetimeFigureOut">
              <a:rPr lang="pt-PT" smtClean="0"/>
              <a:t>15/11/2020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08828D-A15C-41F6-9A18-37C766846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7A876-A3E8-42CF-8609-CECC4A283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837F8-173F-4D5E-8CAD-0A5EB7BA569C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92770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945CC-075D-42AA-AACD-EAD8891D2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F74221-A0BF-404D-8C78-EBD2C95D5E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C0B2BD-A81E-4519-B579-07DB32C14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B6B2D-8563-4708-871C-0B63B2709481}" type="datetimeFigureOut">
              <a:rPr lang="pt-PT" smtClean="0"/>
              <a:t>15/11/2020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529825-D14F-4A5F-946F-ABD1EF3EF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4C7035-BB32-4A07-93F5-0FFECAFBB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837F8-173F-4D5E-8CAD-0A5EB7BA569C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33294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818F6-ED2F-401E-831F-B86D59765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FA43F8-B969-4169-B5F2-99A792F713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FF55D6-4FEC-4453-A39D-27189CBA6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B6B2D-8563-4708-871C-0B63B2709481}" type="datetimeFigureOut">
              <a:rPr lang="pt-PT" smtClean="0"/>
              <a:t>15/11/2020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9B0F9A-91AA-4BF8-BC83-6CB65E3E0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F1B36A-4741-4790-9B20-486DC3555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837F8-173F-4D5E-8CAD-0A5EB7BA569C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9631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9D10E-C0B8-4320-99B5-5231FD628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793E8A-62F3-4839-92D1-22AFBB9331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0CA941-22C8-4299-86D6-E202C5C4D2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EE3F6A-5C05-4634-96ED-6EDB16D4E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B6B2D-8563-4708-871C-0B63B2709481}" type="datetimeFigureOut">
              <a:rPr lang="pt-PT" smtClean="0"/>
              <a:t>15/11/2020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35751E-94DA-433F-8AFD-8C91FA45E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E3DDEA-27E2-49A1-941B-A844BC8AA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837F8-173F-4D5E-8CAD-0A5EB7BA569C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97669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270C4-C57E-49CA-85B0-314ECD6EE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F9FA23-2C5C-4213-8A84-AFEED05651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569473-A3FF-4DBA-A954-0BBA0BBDB0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DBA78F-A8AB-4DF3-A863-ECA6C8B2BA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E4EB29-62DC-4D2A-9AB3-F35F123A19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D91E3C-A32D-43B5-A458-1B248FC22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B6B2D-8563-4708-871C-0B63B2709481}" type="datetimeFigureOut">
              <a:rPr lang="pt-PT" smtClean="0"/>
              <a:t>15/11/2020</a:t>
            </a:fld>
            <a:endParaRPr lang="pt-P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598B87-EDF8-4175-96AA-B58E4CFA7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A4F07D-55CF-474E-BD88-384C582DD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837F8-173F-4D5E-8CAD-0A5EB7BA569C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04725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FB028-4623-4C63-9C91-9E41EC595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0E99CF-9D6E-4F35-B62B-061B4FD85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B6B2D-8563-4708-871C-0B63B2709481}" type="datetimeFigureOut">
              <a:rPr lang="pt-PT" smtClean="0"/>
              <a:t>15/11/2020</a:t>
            </a:fld>
            <a:endParaRPr lang="pt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246B03-8F8E-4C26-A7B9-6831FCE9E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BAD7CF-C268-4B48-A6D1-D88CDCF7B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837F8-173F-4D5E-8CAD-0A5EB7BA569C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29355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949C1C-FCD1-4880-B9BE-02F8036AF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B6B2D-8563-4708-871C-0B63B2709481}" type="datetimeFigureOut">
              <a:rPr lang="pt-PT" smtClean="0"/>
              <a:t>15/11/2020</a:t>
            </a:fld>
            <a:endParaRPr lang="pt-P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70BAE7-CC7D-4066-9F23-BAFFD8FD1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FF6DF9-F042-465A-A00B-7C0658406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837F8-173F-4D5E-8CAD-0A5EB7BA569C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90629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33C51-73BB-4C16-9F25-7B88EB5BA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1BEF5B-577F-4EB9-8DB2-23DD7DAD78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D8DCF7-9D7D-4B9E-B6C5-1858E7CA5D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CB7EEE-FB70-47DD-835B-877FC0F57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B6B2D-8563-4708-871C-0B63B2709481}" type="datetimeFigureOut">
              <a:rPr lang="pt-PT" smtClean="0"/>
              <a:t>15/11/2020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10C08F-FCBC-40FF-87ED-449EC4474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D34DF7-3494-40F0-82BD-4467CA378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837F8-173F-4D5E-8CAD-0A5EB7BA569C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57698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FCD5D-11BC-4685-AC46-0E5D29DA3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28C6B8-9196-45E4-A8B2-1B0767D711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3F88B8-C409-4EA5-B9AB-1F2724F2EF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FA8446-2E6C-4A42-9FDC-A8DB897B0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B6B2D-8563-4708-871C-0B63B2709481}" type="datetimeFigureOut">
              <a:rPr lang="pt-PT" smtClean="0"/>
              <a:t>15/11/2020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B2DFCD-430A-421A-87BD-9530CE8D6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4F1F7F-7BA0-4208-A069-1DD17BB2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837F8-173F-4D5E-8CAD-0A5EB7BA569C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89242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EF52F1-14FC-4108-92AE-C908296A5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EFC35D-2FA4-4FD9-B0E9-E8BA88D139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7300DD-2D8F-4FE9-8D07-149309E27A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7B6B2D-8563-4708-871C-0B63B2709481}" type="datetimeFigureOut">
              <a:rPr lang="pt-PT" smtClean="0"/>
              <a:t>15/11/2020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BA46D2-11B3-4A6C-B0D1-CE34738ED1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1F0877-CCAA-48A5-AAC3-4AB7725321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3837F8-173F-4D5E-8CAD-0A5EB7BA569C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54679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22" r:id="rId1"/>
    <p:sldLayoutId id="2147484323" r:id="rId2"/>
    <p:sldLayoutId id="2147484324" r:id="rId3"/>
    <p:sldLayoutId id="2147484325" r:id="rId4"/>
    <p:sldLayoutId id="2147484326" r:id="rId5"/>
    <p:sldLayoutId id="2147484327" r:id="rId6"/>
    <p:sldLayoutId id="2147484328" r:id="rId7"/>
    <p:sldLayoutId id="2147484329" r:id="rId8"/>
    <p:sldLayoutId id="2147484330" r:id="rId9"/>
    <p:sldLayoutId id="2147484331" r:id="rId10"/>
    <p:sldLayoutId id="214748433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7" Type="http://schemas.openxmlformats.org/officeDocument/2006/relationships/image" Target="../media/image18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g"/><Relationship Id="rId5" Type="http://schemas.openxmlformats.org/officeDocument/2006/relationships/image" Target="../media/image16.jpg"/><Relationship Id="rId4" Type="http://schemas.openxmlformats.org/officeDocument/2006/relationships/image" Target="../media/image15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40">
            <a:extLst>
              <a:ext uri="{FF2B5EF4-FFF2-40B4-BE49-F238E27FC236}">
                <a16:creationId xmlns:a16="http://schemas.microsoft.com/office/drawing/2014/main" id="{DD453324-C6A3-43E4-B553-D28495028D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reeform: Shape 42">
            <a:extLst>
              <a:ext uri="{FF2B5EF4-FFF2-40B4-BE49-F238E27FC236}">
                <a16:creationId xmlns:a16="http://schemas.microsoft.com/office/drawing/2014/main" id="{E2635EE6-D269-46B5-8431-4D0F084D44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-4"/>
            <a:ext cx="6252552" cy="6858003"/>
          </a:xfrm>
          <a:custGeom>
            <a:avLst/>
            <a:gdLst>
              <a:gd name="connsiteX0" fmla="*/ 2609706 w 6252552"/>
              <a:gd name="connsiteY0" fmla="*/ 0 h 6858003"/>
              <a:gd name="connsiteX1" fmla="*/ 6252552 w 6252552"/>
              <a:gd name="connsiteY1" fmla="*/ 0 h 6858003"/>
              <a:gd name="connsiteX2" fmla="*/ 6252552 w 6252552"/>
              <a:gd name="connsiteY2" fmla="*/ 6858002 h 6858003"/>
              <a:gd name="connsiteX3" fmla="*/ 6228060 w 6252552"/>
              <a:gd name="connsiteY3" fmla="*/ 6858002 h 6858003"/>
              <a:gd name="connsiteX4" fmla="*/ 6228060 w 6252552"/>
              <a:gd name="connsiteY4" fmla="*/ 6858003 h 6858003"/>
              <a:gd name="connsiteX5" fmla="*/ 0 w 6252552"/>
              <a:gd name="connsiteY5" fmla="*/ 6858003 h 6858003"/>
              <a:gd name="connsiteX6" fmla="*/ 0 w 6252552"/>
              <a:gd name="connsiteY6" fmla="*/ 1 h 6858003"/>
              <a:gd name="connsiteX7" fmla="*/ 2609701 w 6252552"/>
              <a:gd name="connsiteY7" fmla="*/ 1 h 6858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52552" h="6858003">
                <a:moveTo>
                  <a:pt x="2609706" y="0"/>
                </a:moveTo>
                <a:lnTo>
                  <a:pt x="6252552" y="0"/>
                </a:lnTo>
                <a:lnTo>
                  <a:pt x="6252552" y="6858002"/>
                </a:lnTo>
                <a:lnTo>
                  <a:pt x="6228060" y="6858002"/>
                </a:lnTo>
                <a:lnTo>
                  <a:pt x="6228060" y="6858003"/>
                </a:lnTo>
                <a:lnTo>
                  <a:pt x="0" y="6858003"/>
                </a:lnTo>
                <a:lnTo>
                  <a:pt x="0" y="1"/>
                </a:lnTo>
                <a:lnTo>
                  <a:pt x="2609701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Arc 44">
            <a:extLst>
              <a:ext uri="{FF2B5EF4-FFF2-40B4-BE49-F238E27FC236}">
                <a16:creationId xmlns:a16="http://schemas.microsoft.com/office/drawing/2014/main" id="{18E928D9-3091-4385-B979-265D55AD02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03011">
            <a:off x="2974408" y="700861"/>
            <a:ext cx="2987899" cy="2987899"/>
          </a:xfrm>
          <a:prstGeom prst="arc">
            <a:avLst>
              <a:gd name="adj1" fmla="val 14612914"/>
              <a:gd name="adj2" fmla="val 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D08E8C-9457-4058-8595-545BF0A751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7" y="795509"/>
            <a:ext cx="5271106" cy="2798604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ActFirst</a:t>
            </a:r>
            <a:b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4" name="Oval 46">
            <a:extLst>
              <a:ext uri="{FF2B5EF4-FFF2-40B4-BE49-F238E27FC236}">
                <a16:creationId xmlns:a16="http://schemas.microsoft.com/office/drawing/2014/main" id="{7D602432-D774-4CF5-94E8-7D52D0105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1186" y="5486807"/>
            <a:ext cx="491961" cy="49196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FB0CE2-FF0A-4AC1-BE33-BACC715FF7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38936" y="4804176"/>
            <a:ext cx="5271106" cy="2292581"/>
          </a:xfrm>
        </p:spPr>
        <p:txBody>
          <a:bodyPr vert="horz" lIns="91440" tIns="45720" rIns="91440" bIns="45720" rtlCol="0">
            <a:normAutofit/>
          </a:bodyPr>
          <a:lstStyle/>
          <a:p>
            <a:pPr algn="l">
              <a:spcAft>
                <a:spcPts val="800"/>
              </a:spcAft>
            </a:pPr>
            <a:r>
              <a:rPr lang="en-US" sz="1200" dirty="0" err="1">
                <a:solidFill>
                  <a:srgbClr val="FFFFFF"/>
                </a:solidFill>
              </a:rPr>
              <a:t>Trabalho</a:t>
            </a:r>
            <a:r>
              <a:rPr lang="en-US" sz="1200" dirty="0">
                <a:solidFill>
                  <a:srgbClr val="FFFFFF"/>
                </a:solidFill>
              </a:rPr>
              <a:t> </a:t>
            </a:r>
            <a:r>
              <a:rPr lang="en-US" sz="1200" dirty="0" err="1">
                <a:solidFill>
                  <a:srgbClr val="FFFFFF"/>
                </a:solidFill>
              </a:rPr>
              <a:t>realizado</a:t>
            </a:r>
            <a:r>
              <a:rPr lang="en-US" sz="1200" dirty="0">
                <a:solidFill>
                  <a:srgbClr val="FFFFFF"/>
                </a:solidFill>
              </a:rPr>
              <a:t> por:</a:t>
            </a:r>
          </a:p>
          <a:p>
            <a:pPr marL="342900" indent="-228600" algn="l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FFFFFF"/>
                </a:solidFill>
              </a:rPr>
              <a:t>Jorge Minhalma 50039075</a:t>
            </a:r>
          </a:p>
          <a:p>
            <a:pPr marL="342900" indent="-228600" algn="l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FFFFFF"/>
                </a:solidFill>
              </a:rPr>
              <a:t>Marta Santos 50037198</a:t>
            </a:r>
          </a:p>
          <a:p>
            <a:pPr algn="l">
              <a:spcAft>
                <a:spcPts val="800"/>
              </a:spcAft>
            </a:pPr>
            <a:r>
              <a:rPr lang="en-US" sz="1200" dirty="0" err="1">
                <a:solidFill>
                  <a:srgbClr val="FFFFFF"/>
                </a:solidFill>
              </a:rPr>
              <a:t>Cadeira</a:t>
            </a:r>
            <a:r>
              <a:rPr lang="en-US" sz="1200" dirty="0">
                <a:solidFill>
                  <a:srgbClr val="FFFFFF"/>
                </a:solidFill>
              </a:rPr>
              <a:t>: Interfaces e </a:t>
            </a:r>
            <a:r>
              <a:rPr lang="en-US" sz="1200" dirty="0" err="1">
                <a:solidFill>
                  <a:srgbClr val="FFFFFF"/>
                </a:solidFill>
              </a:rPr>
              <a:t>Usabilidades</a:t>
            </a:r>
            <a:endParaRPr lang="en-US" sz="1200" dirty="0">
              <a:solidFill>
                <a:srgbClr val="FFFFFF"/>
              </a:solidFill>
            </a:endParaRPr>
          </a:p>
          <a:p>
            <a:pPr indent="-228600" algn="l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rgbClr val="FFFFFF"/>
                </a:solidFill>
              </a:rPr>
              <a:t>Docente</a:t>
            </a:r>
            <a:r>
              <a:rPr lang="en-US" sz="1200" dirty="0">
                <a:solidFill>
                  <a:srgbClr val="FFFFFF"/>
                </a:solidFill>
              </a:rPr>
              <a:t>: Bruno </a:t>
            </a:r>
            <a:r>
              <a:rPr lang="en-US" sz="1200" dirty="0" err="1">
                <a:solidFill>
                  <a:srgbClr val="FFFFFF"/>
                </a:solidFill>
              </a:rPr>
              <a:t>Nobre</a:t>
            </a:r>
            <a:endParaRPr lang="en-US" sz="1200" dirty="0">
              <a:solidFill>
                <a:srgbClr val="FFFFFF"/>
              </a:solidFill>
            </a:endParaRPr>
          </a:p>
          <a:p>
            <a:pPr indent="-228600" algn="l"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1700" dirty="0">
              <a:solidFill>
                <a:srgbClr val="FFFFFF"/>
              </a:solidFill>
            </a:endParaRPr>
          </a:p>
          <a:p>
            <a:pPr indent="-228600" algn="l"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1700" dirty="0">
              <a:solidFill>
                <a:srgbClr val="FFFFFF"/>
              </a:solidFill>
            </a:endParaRPr>
          </a:p>
          <a:p>
            <a:pPr indent="-228600" algn="l"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1700" dirty="0">
              <a:solidFill>
                <a:srgbClr val="FFFFFF"/>
              </a:solidFill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1700" dirty="0">
              <a:solidFill>
                <a:srgbClr val="FFFFFF"/>
              </a:solidFill>
            </a:endParaRPr>
          </a:p>
        </p:txBody>
      </p:sp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5DE759DF-447B-4A68-896E-193F971AE68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01" r="4" b="4"/>
          <a:stretch/>
        </p:blipFill>
        <p:spPr>
          <a:xfrm>
            <a:off x="6509916" y="143441"/>
            <a:ext cx="5431801" cy="3143436"/>
          </a:xfrm>
          <a:custGeom>
            <a:avLst/>
            <a:gdLst/>
            <a:ahLst/>
            <a:cxnLst/>
            <a:rect l="l" t="t" r="r" b="b"/>
            <a:pathLst>
              <a:path w="5096871" h="3143436">
                <a:moveTo>
                  <a:pt x="75600" y="0"/>
                </a:moveTo>
                <a:lnTo>
                  <a:pt x="5021271" y="0"/>
                </a:lnTo>
                <a:cubicBezTo>
                  <a:pt x="5063024" y="0"/>
                  <a:pt x="5096871" y="33847"/>
                  <a:pt x="5096871" y="75600"/>
                </a:cubicBezTo>
                <a:lnTo>
                  <a:pt x="5096871" y="3067836"/>
                </a:lnTo>
                <a:cubicBezTo>
                  <a:pt x="5096871" y="3109589"/>
                  <a:pt x="5063024" y="3143436"/>
                  <a:pt x="5021271" y="3143436"/>
                </a:cubicBezTo>
                <a:lnTo>
                  <a:pt x="75600" y="3143436"/>
                </a:lnTo>
                <a:cubicBezTo>
                  <a:pt x="33847" y="3143436"/>
                  <a:pt x="0" y="3109589"/>
                  <a:pt x="0" y="3067836"/>
                </a:cubicBezTo>
                <a:lnTo>
                  <a:pt x="0" y="75600"/>
                </a:lnTo>
                <a:cubicBezTo>
                  <a:pt x="0" y="33847"/>
                  <a:pt x="33847" y="0"/>
                  <a:pt x="75600" y="0"/>
                </a:cubicBezTo>
                <a:close/>
              </a:path>
            </a:pathLst>
          </a:custGeom>
        </p:spPr>
      </p:pic>
      <p:pic>
        <p:nvPicPr>
          <p:cNvPr id="14" name="Picture 13" descr="A picture containing toy&#10;&#10;Description automatically generated">
            <a:extLst>
              <a:ext uri="{FF2B5EF4-FFF2-40B4-BE49-F238E27FC236}">
                <a16:creationId xmlns:a16="http://schemas.microsoft.com/office/drawing/2014/main" id="{31679E4C-F2D2-49A1-A098-B01468629EE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" b="11100"/>
          <a:stretch/>
        </p:blipFill>
        <p:spPr>
          <a:xfrm>
            <a:off x="6496428" y="3502644"/>
            <a:ext cx="5431801" cy="3187173"/>
          </a:xfrm>
          <a:custGeom>
            <a:avLst/>
            <a:gdLst/>
            <a:ahLst/>
            <a:cxnLst/>
            <a:rect l="l" t="t" r="r" b="b"/>
            <a:pathLst>
              <a:path w="5096871" h="3187173">
                <a:moveTo>
                  <a:pt x="76652" y="0"/>
                </a:moveTo>
                <a:lnTo>
                  <a:pt x="5020219" y="0"/>
                </a:lnTo>
                <a:cubicBezTo>
                  <a:pt x="5062553" y="0"/>
                  <a:pt x="5096871" y="34318"/>
                  <a:pt x="5096871" y="76652"/>
                </a:cubicBezTo>
                <a:lnTo>
                  <a:pt x="5096871" y="3110521"/>
                </a:lnTo>
                <a:cubicBezTo>
                  <a:pt x="5096871" y="3152855"/>
                  <a:pt x="5062553" y="3187173"/>
                  <a:pt x="5020219" y="3187173"/>
                </a:cubicBezTo>
                <a:lnTo>
                  <a:pt x="76652" y="3187173"/>
                </a:lnTo>
                <a:cubicBezTo>
                  <a:pt x="34318" y="3187173"/>
                  <a:pt x="0" y="3152855"/>
                  <a:pt x="0" y="3110521"/>
                </a:cubicBezTo>
                <a:lnTo>
                  <a:pt x="0" y="76652"/>
                </a:lnTo>
                <a:cubicBezTo>
                  <a:pt x="0" y="34318"/>
                  <a:pt x="34318" y="0"/>
                  <a:pt x="76652" y="0"/>
                </a:cubicBezTo>
                <a:close/>
              </a:path>
            </a:pathLst>
          </a:cu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7086BA51-279B-4062-9C70-3C49C95CF879}"/>
              </a:ext>
            </a:extLst>
          </p:cNvPr>
          <p:cNvSpPr txBox="1"/>
          <p:nvPr/>
        </p:nvSpPr>
        <p:spPr>
          <a:xfrm>
            <a:off x="507510" y="3137362"/>
            <a:ext cx="5237527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“Life’s most persistent and urgent question is, what are you doing for others?”</a:t>
            </a:r>
          </a:p>
          <a:p>
            <a:pPr algn="ctr">
              <a:spcAft>
                <a:spcPts val="600"/>
              </a:spcAft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- Martin Luther King</a:t>
            </a:r>
          </a:p>
        </p:txBody>
      </p:sp>
      <p:pic>
        <p:nvPicPr>
          <p:cNvPr id="37" name="Picture 36" descr="Text&#10;&#10;Description automatically generated">
            <a:extLst>
              <a:ext uri="{FF2B5EF4-FFF2-40B4-BE49-F238E27FC236}">
                <a16:creationId xmlns:a16="http://schemas.microsoft.com/office/drawing/2014/main" id="{0237D8EB-01CC-4725-876A-8016E70862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02" y="6040888"/>
            <a:ext cx="3338818" cy="739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639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D278ADA9-6383-4BDD-80D2-8899A40268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84B7147-B0F6-40ED-B5A2-FF72BC8198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36D2DE0-0628-4A9A-A59D-7BA8B5EB3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8E405C9-94BE-41DA-928C-DEC9A8550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AEEDA-B42F-4AB9-8DCB-0FEABE8FB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5031" y="1380754"/>
            <a:ext cx="5561938" cy="25135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Personas</a:t>
            </a:r>
          </a:p>
        </p:txBody>
      </p:sp>
      <p:sp>
        <p:nvSpPr>
          <p:cNvPr id="25" name="Arc 14">
            <a:extLst>
              <a:ext uri="{FF2B5EF4-FFF2-40B4-BE49-F238E27FC236}">
                <a16:creationId xmlns:a16="http://schemas.microsoft.com/office/drawing/2014/main" id="{D2091A72-D5BB-42AC-8FD3-F7747D9086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222429" flipV="1">
            <a:off x="2494119" y="6170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16">
            <a:extLst>
              <a:ext uri="{FF2B5EF4-FFF2-40B4-BE49-F238E27FC236}">
                <a16:creationId xmlns:a16="http://schemas.microsoft.com/office/drawing/2014/main" id="{6ED12BFC-A737-46AF-8411-481112D54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00995" y="5310973"/>
            <a:ext cx="705948" cy="68679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530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3" name="Rectangle 176">
            <a:extLst>
              <a:ext uri="{FF2B5EF4-FFF2-40B4-BE49-F238E27FC236}">
                <a16:creationId xmlns:a16="http://schemas.microsoft.com/office/drawing/2014/main" id="{0DF69BD6-A832-49C4-B5FE-69CC90B74E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4" name="Group 178">
            <a:extLst>
              <a:ext uri="{FF2B5EF4-FFF2-40B4-BE49-F238E27FC236}">
                <a16:creationId xmlns:a16="http://schemas.microsoft.com/office/drawing/2014/main" id="{CB018903-3549-4A3B-A9DF-B26757CAA9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85" name="Rectangle 179">
              <a:extLst>
                <a:ext uri="{FF2B5EF4-FFF2-40B4-BE49-F238E27FC236}">
                  <a16:creationId xmlns:a16="http://schemas.microsoft.com/office/drawing/2014/main" id="{9E5D3F77-D07F-4F7D-97A2-E366830206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Rectangle 180">
              <a:extLst>
                <a:ext uri="{FF2B5EF4-FFF2-40B4-BE49-F238E27FC236}">
                  <a16:creationId xmlns:a16="http://schemas.microsoft.com/office/drawing/2014/main" id="{DC6F5A2D-56A0-4ED7-A3E2-3CF67608FC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accent4">
                <a:lumMod val="75000"/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44" name="Imagem 143" descr="Uma imagem com texto&#10;&#10;Descrição gerada automaticamente">
            <a:extLst>
              <a:ext uri="{FF2B5EF4-FFF2-40B4-BE49-F238E27FC236}">
                <a16:creationId xmlns:a16="http://schemas.microsoft.com/office/drawing/2014/main" id="{F58C2E06-E1F8-47A3-8052-98D24CF1DAA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5800"/>
          <a:stretch/>
        </p:blipFill>
        <p:spPr>
          <a:xfrm>
            <a:off x="549277" y="1767064"/>
            <a:ext cx="5453551" cy="4752000"/>
          </a:xfrm>
          <a:prstGeom prst="rect">
            <a:avLst/>
          </a:prstGeom>
          <a:effectLst>
            <a:outerShdw blurRad="508000" dist="101600" dir="5400000" algn="tl" rotWithShape="0">
              <a:prstClr val="black">
                <a:alpha val="10000"/>
              </a:prstClr>
            </a:outerShdw>
          </a:effectLst>
        </p:spPr>
      </p:pic>
      <p:pic>
        <p:nvPicPr>
          <p:cNvPr id="75" name="Imagem 74" descr="Uma imagem com texto&#10;&#10;Descrição gerada automaticamente">
            <a:extLst>
              <a:ext uri="{FF2B5EF4-FFF2-40B4-BE49-F238E27FC236}">
                <a16:creationId xmlns:a16="http://schemas.microsoft.com/office/drawing/2014/main" id="{C363DFEE-DDAF-4547-ACD9-94FDF0AB981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2398"/>
          <a:stretch/>
        </p:blipFill>
        <p:spPr>
          <a:xfrm>
            <a:off x="6184406" y="1767064"/>
            <a:ext cx="5455138" cy="4752000"/>
          </a:xfrm>
          <a:prstGeom prst="rect">
            <a:avLst/>
          </a:prstGeom>
          <a:effectLst>
            <a:outerShdw blurRad="508000" dist="101600" dir="5400000" algn="tl" rotWithShape="0">
              <a:prstClr val="black">
                <a:alpha val="1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04640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3" name="Rectangle 148">
            <a:extLst>
              <a:ext uri="{FF2B5EF4-FFF2-40B4-BE49-F238E27FC236}">
                <a16:creationId xmlns:a16="http://schemas.microsoft.com/office/drawing/2014/main" id="{0DF69BD6-A832-49C4-B5FE-69CC90B74E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CB018903-3549-4A3B-A9DF-B26757CAA9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4" name="Rectangle 151">
              <a:extLst>
                <a:ext uri="{FF2B5EF4-FFF2-40B4-BE49-F238E27FC236}">
                  <a16:creationId xmlns:a16="http://schemas.microsoft.com/office/drawing/2014/main" id="{9E5D3F77-D07F-4F7D-97A2-E366830206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Rectangle 152">
              <a:extLst>
                <a:ext uri="{FF2B5EF4-FFF2-40B4-BE49-F238E27FC236}">
                  <a16:creationId xmlns:a16="http://schemas.microsoft.com/office/drawing/2014/main" id="{DC6F5A2D-56A0-4ED7-A3E2-3CF67608FC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accent4">
                <a:lumMod val="75000"/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3" name="Imagem 74">
            <a:extLst>
              <a:ext uri="{FF2B5EF4-FFF2-40B4-BE49-F238E27FC236}">
                <a16:creationId xmlns:a16="http://schemas.microsoft.com/office/drawing/2014/main" id="{F438FB07-D0E2-4D36-AAB3-2516439634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876222" y="1557339"/>
            <a:ext cx="5129784" cy="4616805"/>
          </a:xfrm>
          <a:prstGeom prst="rect">
            <a:avLst/>
          </a:prstGeom>
        </p:spPr>
      </p:pic>
      <p:pic>
        <p:nvPicPr>
          <p:cNvPr id="24" name="Imagem 143">
            <a:extLst>
              <a:ext uri="{FF2B5EF4-FFF2-40B4-BE49-F238E27FC236}">
                <a16:creationId xmlns:a16="http://schemas.microsoft.com/office/drawing/2014/main" id="{6175168B-AC5B-472E-905F-7D9B9D8129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6421035" y="1557339"/>
            <a:ext cx="5129784" cy="4783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91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>
            <a:spLocks noGrp="1"/>
          </p:cNvSpPr>
          <p:nvPr>
            <p:ph type="title" idx="4294967295"/>
          </p:nvPr>
        </p:nvSpPr>
        <p:spPr>
          <a:xfrm>
            <a:off x="517200" y="54132"/>
            <a:ext cx="4365667" cy="95742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SzPts val="3000"/>
            </a:pPr>
            <a:r>
              <a:rPr lang="pt-PT" dirty="0" err="1"/>
              <a:t>User</a:t>
            </a:r>
            <a:r>
              <a:rPr lang="pt-PT" dirty="0"/>
              <a:t> </a:t>
            </a:r>
            <a:r>
              <a:rPr lang="pt-PT" dirty="0" err="1"/>
              <a:t>Journeys</a:t>
            </a:r>
            <a:endParaRPr dirty="0"/>
          </a:p>
        </p:txBody>
      </p:sp>
      <p:sp>
        <p:nvSpPr>
          <p:cNvPr id="93" name="Google Shape;93;p18"/>
          <p:cNvSpPr/>
          <p:nvPr/>
        </p:nvSpPr>
        <p:spPr>
          <a:xfrm>
            <a:off x="2647267" y="1077851"/>
            <a:ext cx="2478400" cy="485600"/>
          </a:xfrm>
          <a:prstGeom prst="chevron">
            <a:avLst>
              <a:gd name="adj" fmla="val 50000"/>
            </a:avLst>
          </a:prstGeom>
          <a:solidFill>
            <a:srgbClr val="ED7C32"/>
          </a:solidFill>
          <a:ln w="9525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pt-PT" sz="1400" dirty="0">
                <a:solidFill>
                  <a:schemeClr val="dk1"/>
                </a:solidFill>
                <a:latin typeface="+mj-lt"/>
                <a:ea typeface="Roboto"/>
                <a:cs typeface="Roboto"/>
                <a:sym typeface="Roboto"/>
              </a:rPr>
              <a:t>Procurar uma ação social</a:t>
            </a:r>
            <a:endParaRPr sz="1400" dirty="0">
              <a:solidFill>
                <a:schemeClr val="dk1"/>
              </a:solidFill>
              <a:latin typeface="+mj-lt"/>
              <a:ea typeface="Roboto"/>
              <a:cs typeface="Roboto"/>
              <a:sym typeface="Roboto"/>
            </a:endParaRPr>
          </a:p>
        </p:txBody>
      </p:sp>
      <p:sp>
        <p:nvSpPr>
          <p:cNvPr id="94" name="Google Shape;94;p18"/>
          <p:cNvSpPr/>
          <p:nvPr/>
        </p:nvSpPr>
        <p:spPr>
          <a:xfrm>
            <a:off x="1023100" y="1077851"/>
            <a:ext cx="1784400" cy="485600"/>
          </a:xfrm>
          <a:prstGeom prst="homePlate">
            <a:avLst>
              <a:gd name="adj" fmla="val 50000"/>
            </a:avLst>
          </a:prstGeom>
          <a:solidFill>
            <a:srgbClr val="ED7C32"/>
          </a:solidFill>
          <a:ln w="9525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pt-PT" sz="1400" dirty="0">
                <a:solidFill>
                  <a:schemeClr val="dk1"/>
                </a:solidFill>
                <a:latin typeface="+mj-lt"/>
                <a:ea typeface="Roboto"/>
                <a:cs typeface="Roboto"/>
                <a:sym typeface="Roboto"/>
              </a:rPr>
              <a:t>Deseja fazer voluntariado</a:t>
            </a:r>
            <a:endParaRPr sz="1400" dirty="0">
              <a:solidFill>
                <a:schemeClr val="dk1"/>
              </a:solidFill>
              <a:latin typeface="+mj-lt"/>
              <a:ea typeface="Roboto"/>
              <a:cs typeface="Roboto"/>
              <a:sym typeface="Roboto"/>
            </a:endParaRPr>
          </a:p>
        </p:txBody>
      </p:sp>
      <p:sp>
        <p:nvSpPr>
          <p:cNvPr id="95" name="Google Shape;95;p18"/>
          <p:cNvSpPr/>
          <p:nvPr/>
        </p:nvSpPr>
        <p:spPr>
          <a:xfrm>
            <a:off x="4967833" y="1077851"/>
            <a:ext cx="2282800" cy="485600"/>
          </a:xfrm>
          <a:prstGeom prst="chevron">
            <a:avLst>
              <a:gd name="adj" fmla="val 50000"/>
            </a:avLst>
          </a:prstGeom>
          <a:solidFill>
            <a:srgbClr val="ED7C32"/>
          </a:solidFill>
          <a:ln w="9525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pt-PT" sz="1400" dirty="0">
                <a:solidFill>
                  <a:schemeClr val="dk1"/>
                </a:solidFill>
                <a:latin typeface="+mj-lt"/>
                <a:ea typeface="Roboto"/>
                <a:cs typeface="Roboto"/>
                <a:sym typeface="Roboto"/>
              </a:rPr>
              <a:t>Adere à uma ação social </a:t>
            </a:r>
            <a:endParaRPr sz="1400" dirty="0">
              <a:solidFill>
                <a:schemeClr val="dk1"/>
              </a:solidFill>
              <a:latin typeface="+mj-lt"/>
              <a:ea typeface="Roboto"/>
              <a:cs typeface="Roboto"/>
              <a:sym typeface="Roboto"/>
            </a:endParaRPr>
          </a:p>
        </p:txBody>
      </p:sp>
      <p:sp>
        <p:nvSpPr>
          <p:cNvPr id="96" name="Google Shape;96;p18"/>
          <p:cNvSpPr/>
          <p:nvPr/>
        </p:nvSpPr>
        <p:spPr>
          <a:xfrm>
            <a:off x="7092933" y="1077851"/>
            <a:ext cx="2478400" cy="485600"/>
          </a:xfrm>
          <a:prstGeom prst="chevron">
            <a:avLst>
              <a:gd name="adj" fmla="val 50000"/>
            </a:avLst>
          </a:prstGeom>
          <a:solidFill>
            <a:srgbClr val="ED7C32"/>
          </a:solidFill>
          <a:ln w="9525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pt-PT" sz="1400" dirty="0">
                <a:solidFill>
                  <a:schemeClr val="dk1"/>
                </a:solidFill>
                <a:latin typeface="+mj-lt"/>
                <a:ea typeface="Roboto"/>
                <a:cs typeface="Roboto"/>
                <a:sym typeface="Roboto"/>
              </a:rPr>
              <a:t>Participa na ação social</a:t>
            </a:r>
            <a:endParaRPr sz="1400" dirty="0">
              <a:solidFill>
                <a:schemeClr val="dk1"/>
              </a:solidFill>
              <a:latin typeface="+mj-lt"/>
              <a:ea typeface="Roboto"/>
              <a:cs typeface="Roboto"/>
              <a:sym typeface="Roboto"/>
            </a:endParaRPr>
          </a:p>
        </p:txBody>
      </p:sp>
      <p:sp>
        <p:nvSpPr>
          <p:cNvPr id="97" name="Google Shape;97;p18"/>
          <p:cNvSpPr/>
          <p:nvPr/>
        </p:nvSpPr>
        <p:spPr>
          <a:xfrm>
            <a:off x="9410967" y="1077851"/>
            <a:ext cx="2518400" cy="485600"/>
          </a:xfrm>
          <a:prstGeom prst="chevron">
            <a:avLst>
              <a:gd name="adj" fmla="val 50000"/>
            </a:avLst>
          </a:prstGeom>
          <a:solidFill>
            <a:srgbClr val="ED7C32"/>
          </a:solidFill>
          <a:ln w="9525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pt-PT" sz="1400" dirty="0">
                <a:solidFill>
                  <a:schemeClr val="dk1"/>
                </a:solidFill>
                <a:latin typeface="+mj-lt"/>
                <a:ea typeface="Roboto"/>
                <a:cs typeface="Roboto"/>
                <a:sym typeface="Roboto"/>
              </a:rPr>
              <a:t>Dá Feedback da ação social</a:t>
            </a:r>
            <a:endParaRPr sz="1400" dirty="0">
              <a:solidFill>
                <a:schemeClr val="dk1"/>
              </a:solidFill>
              <a:latin typeface="+mj-lt"/>
              <a:ea typeface="Roboto"/>
              <a:cs typeface="Roboto"/>
              <a:sym typeface="Roboto"/>
            </a:endParaRPr>
          </a:p>
        </p:txBody>
      </p:sp>
      <p:sp>
        <p:nvSpPr>
          <p:cNvPr id="98" name="Google Shape;98;p18"/>
          <p:cNvSpPr/>
          <p:nvPr/>
        </p:nvSpPr>
        <p:spPr>
          <a:xfrm>
            <a:off x="1023100" y="4610579"/>
            <a:ext cx="1530000" cy="1983200"/>
          </a:xfrm>
          <a:prstGeom prst="roundRect">
            <a:avLst>
              <a:gd name="adj" fmla="val 16667"/>
            </a:avLst>
          </a:prstGeom>
          <a:solidFill>
            <a:srgbClr val="ED7C32"/>
          </a:solidFill>
          <a:ln w="9525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pt-PT" sz="1400" dirty="0">
                <a:solidFill>
                  <a:schemeClr val="dk1"/>
                </a:solidFill>
                <a:latin typeface="+mj-lt"/>
                <a:ea typeface="Roboto"/>
                <a:cs typeface="Roboto"/>
                <a:sym typeface="Roboto"/>
              </a:rPr>
              <a:t>Voluntariado fica muito feliz com o desejo de participar numa ação social.</a:t>
            </a:r>
            <a:endParaRPr sz="1400" dirty="0">
              <a:solidFill>
                <a:schemeClr val="dk1"/>
              </a:solidFill>
              <a:latin typeface="+mj-lt"/>
              <a:ea typeface="Roboto"/>
              <a:cs typeface="Roboto"/>
              <a:sym typeface="Roboto"/>
            </a:endParaRPr>
          </a:p>
        </p:txBody>
      </p:sp>
      <p:sp>
        <p:nvSpPr>
          <p:cNvPr id="99" name="Google Shape;99;p18"/>
          <p:cNvSpPr/>
          <p:nvPr/>
        </p:nvSpPr>
        <p:spPr>
          <a:xfrm>
            <a:off x="1023100" y="1639084"/>
            <a:ext cx="1530000" cy="2905200"/>
          </a:xfrm>
          <a:prstGeom prst="rect">
            <a:avLst/>
          </a:prstGeom>
          <a:solidFill>
            <a:srgbClr val="ED7C32"/>
          </a:solidFill>
          <a:ln w="9525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pt-PT" sz="1400" dirty="0">
                <a:solidFill>
                  <a:schemeClr val="dk1"/>
                </a:solidFill>
                <a:latin typeface="+mj-lt"/>
                <a:ea typeface="Roboto"/>
                <a:cs typeface="Roboto"/>
                <a:sym typeface="Roboto"/>
              </a:rPr>
              <a:t>Uma pessoa com vontade de fazer voluntariado e com espirito do mesmo vai até à nossa aplicação.</a:t>
            </a:r>
            <a:endParaRPr sz="1400" dirty="0">
              <a:solidFill>
                <a:schemeClr val="dk1"/>
              </a:solidFill>
              <a:latin typeface="+mj-lt"/>
              <a:ea typeface="Roboto"/>
              <a:cs typeface="Roboto"/>
              <a:sym typeface="Roboto"/>
            </a:endParaRPr>
          </a:p>
        </p:txBody>
      </p:sp>
      <p:sp>
        <p:nvSpPr>
          <p:cNvPr id="100" name="Google Shape;100;p18"/>
          <p:cNvSpPr/>
          <p:nvPr/>
        </p:nvSpPr>
        <p:spPr>
          <a:xfrm>
            <a:off x="2647267" y="1639084"/>
            <a:ext cx="2235600" cy="2905200"/>
          </a:xfrm>
          <a:prstGeom prst="rect">
            <a:avLst/>
          </a:prstGeom>
          <a:solidFill>
            <a:srgbClr val="ED7C32"/>
          </a:solidFill>
          <a:ln w="9525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pt-BR" sz="1400" dirty="0">
                <a:solidFill>
                  <a:schemeClr val="dk1"/>
                </a:solidFill>
                <a:latin typeface="+mj-lt"/>
                <a:ea typeface="Roboto"/>
                <a:cs typeface="Roboto"/>
                <a:sym typeface="Roboto"/>
              </a:rPr>
              <a:t>Após abrir a nossa aplicação escolhe onde deseja procurar ações de voluntariado.</a:t>
            </a:r>
          </a:p>
        </p:txBody>
      </p:sp>
      <p:sp>
        <p:nvSpPr>
          <p:cNvPr id="102" name="Google Shape;102;p18"/>
          <p:cNvSpPr txBox="1">
            <a:spLocks noGrp="1"/>
          </p:cNvSpPr>
          <p:nvPr>
            <p:ph type="title" idx="4294967295"/>
          </p:nvPr>
        </p:nvSpPr>
        <p:spPr>
          <a:xfrm>
            <a:off x="-58100" y="1061200"/>
            <a:ext cx="1081200" cy="485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SzPts val="3000"/>
            </a:pPr>
            <a:r>
              <a:rPr lang="pt-PT" sz="1467"/>
              <a:t>Stages</a:t>
            </a:r>
            <a:endParaRPr sz="1467"/>
          </a:p>
        </p:txBody>
      </p:sp>
      <p:sp>
        <p:nvSpPr>
          <p:cNvPr id="103" name="Google Shape;103;p18"/>
          <p:cNvSpPr txBox="1">
            <a:spLocks noGrp="1"/>
          </p:cNvSpPr>
          <p:nvPr>
            <p:ph type="title" idx="4294967295"/>
          </p:nvPr>
        </p:nvSpPr>
        <p:spPr>
          <a:xfrm>
            <a:off x="-144900" y="2662600"/>
            <a:ext cx="1254800" cy="485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endParaRPr sz="1467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pt-PT" sz="1467" dirty="0" err="1"/>
              <a:t>Activities</a:t>
            </a:r>
            <a:endParaRPr sz="1467" dirty="0"/>
          </a:p>
          <a:p>
            <a:pPr algn="ctr">
              <a:lnSpc>
                <a:spcPct val="100000"/>
              </a:lnSpc>
              <a:spcBef>
                <a:spcPts val="0"/>
              </a:spcBef>
              <a:buSzPts val="3000"/>
            </a:pPr>
            <a:endParaRPr sz="1467" dirty="0"/>
          </a:p>
        </p:txBody>
      </p:sp>
      <p:sp>
        <p:nvSpPr>
          <p:cNvPr id="104" name="Google Shape;104;p18"/>
          <p:cNvSpPr/>
          <p:nvPr/>
        </p:nvSpPr>
        <p:spPr>
          <a:xfrm>
            <a:off x="4977033" y="1639084"/>
            <a:ext cx="2031600" cy="2905200"/>
          </a:xfrm>
          <a:prstGeom prst="rect">
            <a:avLst/>
          </a:prstGeom>
          <a:solidFill>
            <a:srgbClr val="ED7C32"/>
          </a:solidFill>
          <a:ln w="9525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pt-PT" sz="1400" dirty="0">
                <a:solidFill>
                  <a:schemeClr val="dk1"/>
                </a:solidFill>
                <a:latin typeface="+mj-lt"/>
                <a:ea typeface="Roboto"/>
                <a:cs typeface="Roboto"/>
                <a:sym typeface="Roboto"/>
              </a:rPr>
              <a:t>Adere à ação social e assim fica, comprometido a participar nela.</a:t>
            </a:r>
            <a:endParaRPr sz="1400" dirty="0">
              <a:solidFill>
                <a:schemeClr val="dk1"/>
              </a:solidFill>
              <a:latin typeface="+mj-lt"/>
              <a:ea typeface="Roboto"/>
              <a:cs typeface="Roboto"/>
              <a:sym typeface="Roboto"/>
            </a:endParaRPr>
          </a:p>
        </p:txBody>
      </p:sp>
      <p:sp>
        <p:nvSpPr>
          <p:cNvPr id="105" name="Google Shape;105;p18"/>
          <p:cNvSpPr/>
          <p:nvPr/>
        </p:nvSpPr>
        <p:spPr>
          <a:xfrm>
            <a:off x="9432567" y="1639084"/>
            <a:ext cx="2235600" cy="2905200"/>
          </a:xfrm>
          <a:prstGeom prst="rect">
            <a:avLst/>
          </a:prstGeom>
          <a:solidFill>
            <a:srgbClr val="ED7C32"/>
          </a:solidFill>
          <a:ln w="9525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pt-PT" sz="1400" dirty="0">
                <a:solidFill>
                  <a:schemeClr val="dk1"/>
                </a:solidFill>
                <a:latin typeface="+mj-lt"/>
                <a:ea typeface="Roboto"/>
                <a:cs typeface="Roboto"/>
                <a:sym typeface="Roboto"/>
              </a:rPr>
              <a:t>Após a realização da ação social poderá deixar um </a:t>
            </a:r>
            <a:r>
              <a:rPr lang="pt-PT" sz="1400" dirty="0" err="1">
                <a:solidFill>
                  <a:schemeClr val="dk1"/>
                </a:solidFill>
                <a:latin typeface="+mj-lt"/>
                <a:ea typeface="Roboto"/>
                <a:cs typeface="Roboto"/>
                <a:sym typeface="Roboto"/>
              </a:rPr>
              <a:t>like</a:t>
            </a:r>
            <a:r>
              <a:rPr lang="pt-PT" sz="1400" dirty="0">
                <a:solidFill>
                  <a:schemeClr val="dk1"/>
                </a:solidFill>
                <a:latin typeface="+mj-lt"/>
                <a:ea typeface="Roboto"/>
                <a:cs typeface="Roboto"/>
                <a:sym typeface="Roboto"/>
              </a:rPr>
              <a:t> ou um </a:t>
            </a:r>
            <a:r>
              <a:rPr lang="pt-PT" sz="1400" dirty="0" err="1">
                <a:solidFill>
                  <a:schemeClr val="dk1"/>
                </a:solidFill>
                <a:latin typeface="+mj-lt"/>
                <a:ea typeface="Roboto"/>
                <a:cs typeface="Roboto"/>
                <a:sym typeface="Roboto"/>
              </a:rPr>
              <a:t>dislike</a:t>
            </a:r>
            <a:r>
              <a:rPr lang="pt-PT" sz="1400" dirty="0">
                <a:solidFill>
                  <a:schemeClr val="dk1"/>
                </a:solidFill>
                <a:latin typeface="+mj-lt"/>
                <a:ea typeface="Roboto"/>
                <a:cs typeface="Roboto"/>
                <a:sym typeface="Roboto"/>
              </a:rPr>
              <a:t> na pagina da organização promotora da ação social </a:t>
            </a:r>
            <a:endParaRPr sz="1400" dirty="0">
              <a:solidFill>
                <a:schemeClr val="dk1"/>
              </a:solidFill>
              <a:latin typeface="+mj-lt"/>
              <a:ea typeface="Roboto"/>
              <a:cs typeface="Roboto"/>
              <a:sym typeface="Roboto"/>
            </a:endParaRPr>
          </a:p>
        </p:txBody>
      </p:sp>
      <p:sp>
        <p:nvSpPr>
          <p:cNvPr id="106" name="Google Shape;106;p18"/>
          <p:cNvSpPr txBox="1">
            <a:spLocks noGrp="1"/>
          </p:cNvSpPr>
          <p:nvPr>
            <p:ph type="title" idx="4294967295"/>
          </p:nvPr>
        </p:nvSpPr>
        <p:spPr>
          <a:xfrm>
            <a:off x="-58100" y="5359351"/>
            <a:ext cx="1081200" cy="485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SzPts val="3000"/>
            </a:pPr>
            <a:r>
              <a:rPr lang="pt-PT" sz="1467" dirty="0"/>
              <a:t>Feelings</a:t>
            </a:r>
            <a:endParaRPr sz="1467" dirty="0"/>
          </a:p>
        </p:txBody>
      </p:sp>
      <p:sp>
        <p:nvSpPr>
          <p:cNvPr id="110" name="Google Shape;110;p18"/>
          <p:cNvSpPr/>
          <p:nvPr/>
        </p:nvSpPr>
        <p:spPr>
          <a:xfrm>
            <a:off x="7102800" y="1639084"/>
            <a:ext cx="2235600" cy="2905200"/>
          </a:xfrm>
          <a:prstGeom prst="rect">
            <a:avLst/>
          </a:prstGeom>
          <a:solidFill>
            <a:srgbClr val="ED7C32"/>
          </a:solidFill>
          <a:ln w="9525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pt-PT" sz="1400" dirty="0">
                <a:solidFill>
                  <a:schemeClr val="dk1"/>
                </a:solidFill>
                <a:latin typeface="+mj-lt"/>
                <a:ea typeface="Roboto"/>
                <a:cs typeface="Roboto"/>
                <a:sym typeface="Roboto"/>
              </a:rPr>
              <a:t>Desloca-se até ao local onde a ação social vai ser realizada e participa nela.</a:t>
            </a:r>
            <a:endParaRPr sz="1400" dirty="0">
              <a:solidFill>
                <a:schemeClr val="dk1"/>
              </a:solidFill>
              <a:latin typeface="+mj-lt"/>
              <a:ea typeface="Roboto"/>
              <a:cs typeface="Roboto"/>
              <a:sym typeface="Roboto"/>
            </a:endParaRPr>
          </a:p>
        </p:txBody>
      </p:sp>
      <p:sp>
        <p:nvSpPr>
          <p:cNvPr id="112" name="Google Shape;112;p18"/>
          <p:cNvSpPr/>
          <p:nvPr/>
        </p:nvSpPr>
        <p:spPr>
          <a:xfrm>
            <a:off x="2647267" y="4610567"/>
            <a:ext cx="2235600" cy="1983200"/>
          </a:xfrm>
          <a:prstGeom prst="roundRect">
            <a:avLst>
              <a:gd name="adj" fmla="val 16667"/>
            </a:avLst>
          </a:prstGeom>
          <a:solidFill>
            <a:srgbClr val="ED7C32"/>
          </a:solidFill>
          <a:ln w="9525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pt-PT" sz="1400" dirty="0">
                <a:solidFill>
                  <a:schemeClr val="dk1"/>
                </a:solidFill>
                <a:latin typeface="+mj-lt"/>
                <a:ea typeface="Roboto"/>
                <a:cs typeface="Roboto"/>
                <a:sym typeface="Roboto"/>
              </a:rPr>
              <a:t>Voluntario fica feliz pela quantidade de ações sociais disponíveis no local que selecionou.</a:t>
            </a:r>
            <a:endParaRPr sz="1400" dirty="0">
              <a:solidFill>
                <a:schemeClr val="dk1"/>
              </a:solidFill>
              <a:latin typeface="+mj-lt"/>
              <a:ea typeface="Roboto"/>
              <a:cs typeface="Roboto"/>
              <a:sym typeface="Roboto"/>
            </a:endParaRPr>
          </a:p>
        </p:txBody>
      </p:sp>
      <p:sp>
        <p:nvSpPr>
          <p:cNvPr id="113" name="Google Shape;113;p18"/>
          <p:cNvSpPr/>
          <p:nvPr/>
        </p:nvSpPr>
        <p:spPr>
          <a:xfrm>
            <a:off x="4977033" y="4619933"/>
            <a:ext cx="2031600" cy="1974000"/>
          </a:xfrm>
          <a:prstGeom prst="roundRect">
            <a:avLst>
              <a:gd name="adj" fmla="val 16667"/>
            </a:avLst>
          </a:prstGeom>
          <a:solidFill>
            <a:srgbClr val="ED7C32"/>
          </a:solidFill>
          <a:ln w="9525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pt-PT" sz="1400" dirty="0">
                <a:solidFill>
                  <a:schemeClr val="dk1"/>
                </a:solidFill>
                <a:latin typeface="+mj-lt"/>
                <a:ea typeface="Roboto"/>
                <a:cs typeface="Roboto"/>
                <a:sym typeface="Roboto"/>
              </a:rPr>
              <a:t>Voluntario fica feliz porque vai melhorar algo no mundo.</a:t>
            </a:r>
            <a:endParaRPr sz="1400" dirty="0">
              <a:solidFill>
                <a:schemeClr val="dk1"/>
              </a:solidFill>
              <a:latin typeface="+mj-lt"/>
              <a:ea typeface="Roboto"/>
              <a:cs typeface="Roboto"/>
              <a:sym typeface="Roboto"/>
            </a:endParaRPr>
          </a:p>
        </p:txBody>
      </p:sp>
      <p:sp>
        <p:nvSpPr>
          <p:cNvPr id="114" name="Google Shape;114;p18"/>
          <p:cNvSpPr/>
          <p:nvPr/>
        </p:nvSpPr>
        <p:spPr>
          <a:xfrm>
            <a:off x="7102800" y="4619933"/>
            <a:ext cx="2235600" cy="1974000"/>
          </a:xfrm>
          <a:prstGeom prst="roundRect">
            <a:avLst>
              <a:gd name="adj" fmla="val 16667"/>
            </a:avLst>
          </a:prstGeom>
          <a:solidFill>
            <a:srgbClr val="ED7C32"/>
          </a:solidFill>
          <a:ln w="9525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pt-PT" sz="1400" dirty="0">
                <a:solidFill>
                  <a:schemeClr val="dk1"/>
                </a:solidFill>
                <a:latin typeface="+mj-lt"/>
                <a:ea typeface="Roboto"/>
                <a:cs typeface="Roboto"/>
                <a:sym typeface="Roboto"/>
              </a:rPr>
              <a:t>Voluntario diverte-se na ação social e faz amigos novos.</a:t>
            </a:r>
            <a:endParaRPr sz="1400" dirty="0">
              <a:solidFill>
                <a:schemeClr val="dk1"/>
              </a:solidFill>
              <a:latin typeface="+mj-lt"/>
              <a:ea typeface="Roboto"/>
              <a:cs typeface="Roboto"/>
              <a:sym typeface="Roboto"/>
            </a:endParaRPr>
          </a:p>
        </p:txBody>
      </p:sp>
      <p:sp>
        <p:nvSpPr>
          <p:cNvPr id="115" name="Google Shape;115;p18"/>
          <p:cNvSpPr/>
          <p:nvPr/>
        </p:nvSpPr>
        <p:spPr>
          <a:xfrm>
            <a:off x="9432567" y="4619933"/>
            <a:ext cx="2235600" cy="1974000"/>
          </a:xfrm>
          <a:prstGeom prst="roundRect">
            <a:avLst>
              <a:gd name="adj" fmla="val 16667"/>
            </a:avLst>
          </a:prstGeom>
          <a:solidFill>
            <a:srgbClr val="ED7C32"/>
          </a:solidFill>
          <a:ln w="9525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pt-PT" sz="1400" dirty="0">
                <a:solidFill>
                  <a:schemeClr val="dk1"/>
                </a:solidFill>
                <a:latin typeface="+mj-lt"/>
                <a:ea typeface="Roboto"/>
                <a:cs typeface="Roboto"/>
                <a:sym typeface="Roboto"/>
              </a:rPr>
              <a:t>Voluntario gostou tanto da ação social que deixou  um </a:t>
            </a:r>
            <a:r>
              <a:rPr lang="pt-PT" sz="1400" dirty="0" err="1">
                <a:solidFill>
                  <a:schemeClr val="dk1"/>
                </a:solidFill>
                <a:latin typeface="+mj-lt"/>
                <a:ea typeface="Roboto"/>
                <a:cs typeface="Roboto"/>
                <a:sym typeface="Roboto"/>
              </a:rPr>
              <a:t>like</a:t>
            </a:r>
            <a:r>
              <a:rPr lang="pt-PT" sz="1400" dirty="0">
                <a:solidFill>
                  <a:schemeClr val="dk1"/>
                </a:solidFill>
                <a:latin typeface="+mj-lt"/>
                <a:ea typeface="Roboto"/>
                <a:cs typeface="Roboto"/>
                <a:sym typeface="Roboto"/>
              </a:rPr>
              <a:t> na pagina da organização e vai procurar novas ações sociais.</a:t>
            </a:r>
            <a:endParaRPr sz="1400" dirty="0">
              <a:solidFill>
                <a:schemeClr val="dk1"/>
              </a:solidFill>
              <a:latin typeface="+mj-lt"/>
              <a:ea typeface="Roboto"/>
              <a:cs typeface="Roboto"/>
              <a:sym typeface="Roboto"/>
            </a:endParaRPr>
          </a:p>
          <a:p>
            <a:pPr algn="ctr"/>
            <a:endParaRPr sz="1400" dirty="0">
              <a:solidFill>
                <a:schemeClr val="dk1"/>
              </a:solidFill>
              <a:latin typeface="+mj-lt"/>
              <a:ea typeface="Roboto"/>
              <a:cs typeface="Roboto"/>
              <a:sym typeface="Roboto"/>
            </a:endParaRPr>
          </a:p>
        </p:txBody>
      </p:sp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97D8BA8B-D9B8-457D-B061-94D0AF19DD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239" y="3096512"/>
            <a:ext cx="1218586" cy="1218586"/>
          </a:xfrm>
          <a:prstGeom prst="rect">
            <a:avLst/>
          </a:prstGeom>
          <a:solidFill>
            <a:srgbClr val="ED7C32"/>
          </a:solidFill>
        </p:spPr>
      </p:pic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ACA044B3-B86A-4CED-8E0D-3D0091D23C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216" y="2880686"/>
            <a:ext cx="1501242" cy="1501242"/>
          </a:xfrm>
          <a:prstGeom prst="rect">
            <a:avLst/>
          </a:prstGeom>
          <a:solidFill>
            <a:srgbClr val="ED7C32"/>
          </a:solidFill>
        </p:spPr>
      </p:pic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1BCEBFE0-F61A-4737-9FBE-801BE4603C9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7221" y="3014597"/>
            <a:ext cx="1300501" cy="1300501"/>
          </a:xfrm>
          <a:prstGeom prst="rect">
            <a:avLst/>
          </a:prstGeom>
          <a:solidFill>
            <a:srgbClr val="ED7C32"/>
          </a:solidFill>
        </p:spPr>
      </p:pic>
      <p:pic>
        <p:nvPicPr>
          <p:cNvPr id="13" name="Picture 12" descr="Icon&#10;&#10;Description automatically generated">
            <a:extLst>
              <a:ext uri="{FF2B5EF4-FFF2-40B4-BE49-F238E27FC236}">
                <a16:creationId xmlns:a16="http://schemas.microsoft.com/office/drawing/2014/main" id="{C72C2F21-A366-448F-AB69-282B179C543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9617" y="2832219"/>
            <a:ext cx="1482879" cy="1482879"/>
          </a:xfrm>
          <a:prstGeom prst="rect">
            <a:avLst/>
          </a:prstGeom>
        </p:spPr>
      </p:pic>
      <p:pic>
        <p:nvPicPr>
          <p:cNvPr id="17" name="Picture 16" descr="Icon&#10;&#10;Description automatically generated">
            <a:extLst>
              <a:ext uri="{FF2B5EF4-FFF2-40B4-BE49-F238E27FC236}">
                <a16:creationId xmlns:a16="http://schemas.microsoft.com/office/drawing/2014/main" id="{970D23FB-2426-4498-81F1-F3B34C31741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031398" y="3091684"/>
            <a:ext cx="1333150" cy="13331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 descr="A group of people around each other&#10;&#10;Description automatically generated">
            <a:extLst>
              <a:ext uri="{FF2B5EF4-FFF2-40B4-BE49-F238E27FC236}">
                <a16:creationId xmlns:a16="http://schemas.microsoft.com/office/drawing/2014/main" id="{C2CBE705-FB7B-4064-94A5-32695D19685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42" r="23346" b="1"/>
          <a:stretch/>
        </p:blipFill>
        <p:spPr>
          <a:xfrm>
            <a:off x="4" y="-6236"/>
            <a:ext cx="3255403" cy="2505456"/>
          </a:xfrm>
          <a:custGeom>
            <a:avLst/>
            <a:gdLst/>
            <a:ahLst/>
            <a:cxnLst/>
            <a:rect l="l" t="t" r="r" b="b"/>
            <a:pathLst>
              <a:path w="3255403" h="2505456">
                <a:moveTo>
                  <a:pt x="0" y="0"/>
                </a:moveTo>
                <a:lnTo>
                  <a:pt x="3255403" y="0"/>
                </a:lnTo>
                <a:lnTo>
                  <a:pt x="2094477" y="2505456"/>
                </a:lnTo>
                <a:lnTo>
                  <a:pt x="0" y="2505456"/>
                </a:lnTo>
                <a:close/>
              </a:path>
            </a:pathLst>
          </a:custGeom>
        </p:spPr>
      </p:pic>
      <p:pic>
        <p:nvPicPr>
          <p:cNvPr id="25" name="Picture 24" descr="A group of people standing around a table&#10;&#10;Description automatically generated">
            <a:extLst>
              <a:ext uri="{FF2B5EF4-FFF2-40B4-BE49-F238E27FC236}">
                <a16:creationId xmlns:a16="http://schemas.microsoft.com/office/drawing/2014/main" id="{6F71E18A-EEC5-4EDB-BA87-A2869DC5901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8" r="1492" b="-3"/>
          <a:stretch/>
        </p:blipFill>
        <p:spPr>
          <a:xfrm>
            <a:off x="4675539" y="-6235"/>
            <a:ext cx="3677817" cy="2505456"/>
          </a:xfrm>
          <a:custGeom>
            <a:avLst/>
            <a:gdLst/>
            <a:ahLst/>
            <a:cxnLst/>
            <a:rect l="l" t="t" r="r" b="b"/>
            <a:pathLst>
              <a:path w="3677817" h="2505456">
                <a:moveTo>
                  <a:pt x="1160926" y="0"/>
                </a:moveTo>
                <a:lnTo>
                  <a:pt x="3677817" y="0"/>
                </a:lnTo>
                <a:lnTo>
                  <a:pt x="2516891" y="2505456"/>
                </a:lnTo>
                <a:lnTo>
                  <a:pt x="0" y="2505456"/>
                </a:lnTo>
                <a:close/>
              </a:path>
            </a:pathLst>
          </a:custGeom>
        </p:spPr>
      </p:pic>
      <p:pic>
        <p:nvPicPr>
          <p:cNvPr id="27" name="Picture 26" descr="A picture containing person, table, child, indoor&#10;&#10;Description automatically generated">
            <a:extLst>
              <a:ext uri="{FF2B5EF4-FFF2-40B4-BE49-F238E27FC236}">
                <a16:creationId xmlns:a16="http://schemas.microsoft.com/office/drawing/2014/main" id="{F4E83642-C7B1-4750-AD44-2832A655E2A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67" b="-1"/>
          <a:stretch/>
        </p:blipFill>
        <p:spPr>
          <a:xfrm>
            <a:off x="7381876" y="1"/>
            <a:ext cx="4810125" cy="2501837"/>
          </a:xfrm>
          <a:custGeom>
            <a:avLst/>
            <a:gdLst/>
            <a:ahLst/>
            <a:cxnLst/>
            <a:rect l="l" t="t" r="r" b="b"/>
            <a:pathLst>
              <a:path w="4810125" h="2501837">
                <a:moveTo>
                  <a:pt x="1159248" y="0"/>
                </a:moveTo>
                <a:lnTo>
                  <a:pt x="4810125" y="0"/>
                </a:lnTo>
                <a:lnTo>
                  <a:pt x="4810125" y="2501837"/>
                </a:lnTo>
                <a:lnTo>
                  <a:pt x="0" y="2501837"/>
                </a:lnTo>
                <a:close/>
              </a:path>
            </a:pathLst>
          </a:custGeom>
        </p:spPr>
      </p:pic>
      <p:pic>
        <p:nvPicPr>
          <p:cNvPr id="29" name="Picture 28" descr="A group of people wearing costumes&#10;&#10;Description automatically generated">
            <a:extLst>
              <a:ext uri="{FF2B5EF4-FFF2-40B4-BE49-F238E27FC236}">
                <a16:creationId xmlns:a16="http://schemas.microsoft.com/office/drawing/2014/main" id="{39D1A148-F6E4-4FA2-9AE2-3658E9546D3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814" r="15357" b="2"/>
          <a:stretch/>
        </p:blipFill>
        <p:spPr>
          <a:xfrm>
            <a:off x="20" y="2658276"/>
            <a:ext cx="3770704" cy="4199724"/>
          </a:xfrm>
          <a:custGeom>
            <a:avLst/>
            <a:gdLst/>
            <a:ahLst/>
            <a:cxnLst/>
            <a:rect l="l" t="t" r="r" b="b"/>
            <a:pathLst>
              <a:path w="3770724" h="4199724">
                <a:moveTo>
                  <a:pt x="0" y="0"/>
                </a:moveTo>
                <a:lnTo>
                  <a:pt x="3770724" y="0"/>
                </a:lnTo>
                <a:lnTo>
                  <a:pt x="1824067" y="4199724"/>
                </a:lnTo>
                <a:lnTo>
                  <a:pt x="0" y="4199724"/>
                </a:lnTo>
                <a:close/>
              </a:path>
            </a:pathLst>
          </a:custGeom>
        </p:spPr>
      </p:pic>
      <p:pic>
        <p:nvPicPr>
          <p:cNvPr id="19" name="Picture 18" descr="A group of people looking at each other&#10;&#10;Description automatically generated">
            <a:extLst>
              <a:ext uri="{FF2B5EF4-FFF2-40B4-BE49-F238E27FC236}">
                <a16:creationId xmlns:a16="http://schemas.microsoft.com/office/drawing/2014/main" id="{C3894D17-D6A0-4171-8333-73270C15D0EA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13" r="22331" b="-2"/>
          <a:stretch/>
        </p:blipFill>
        <p:spPr>
          <a:xfrm>
            <a:off x="2013796" y="2661900"/>
            <a:ext cx="5108726" cy="4197911"/>
          </a:xfrm>
          <a:custGeom>
            <a:avLst/>
            <a:gdLst/>
            <a:ahLst/>
            <a:cxnLst/>
            <a:rect l="l" t="t" r="r" b="b"/>
            <a:pathLst>
              <a:path w="5108726" h="4197911">
                <a:moveTo>
                  <a:pt x="1945141" y="0"/>
                </a:moveTo>
                <a:lnTo>
                  <a:pt x="5108726" y="0"/>
                </a:lnTo>
                <a:lnTo>
                  <a:pt x="3163585" y="4197911"/>
                </a:lnTo>
                <a:lnTo>
                  <a:pt x="3157362" y="4197911"/>
                </a:lnTo>
                <a:lnTo>
                  <a:pt x="1967571" y="4197911"/>
                </a:lnTo>
                <a:lnTo>
                  <a:pt x="317526" y="4197911"/>
                </a:lnTo>
                <a:lnTo>
                  <a:pt x="0" y="4197911"/>
                </a:lnTo>
                <a:close/>
              </a:path>
            </a:pathLst>
          </a:custGeom>
        </p:spPr>
      </p:pic>
      <p:sp>
        <p:nvSpPr>
          <p:cNvPr id="77" name="Freeform 43">
            <a:extLst>
              <a:ext uri="{FF2B5EF4-FFF2-40B4-BE49-F238E27FC236}">
                <a16:creationId xmlns:a16="http://schemas.microsoft.com/office/drawing/2014/main" id="{AAD8F19F-4A55-467B-BED0-8837659A90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53050" y="2660089"/>
            <a:ext cx="6838950" cy="4197911"/>
          </a:xfrm>
          <a:custGeom>
            <a:avLst/>
            <a:gdLst>
              <a:gd name="connsiteX0" fmla="*/ 4893809 w 6838950"/>
              <a:gd name="connsiteY0" fmla="*/ 0 h 4197911"/>
              <a:gd name="connsiteX1" fmla="*/ 4887586 w 6838950"/>
              <a:gd name="connsiteY1" fmla="*/ 0 h 4197911"/>
              <a:gd name="connsiteX2" fmla="*/ 3697795 w 6838950"/>
              <a:gd name="connsiteY2" fmla="*/ 0 h 4197911"/>
              <a:gd name="connsiteX3" fmla="*/ 2047750 w 6838950"/>
              <a:gd name="connsiteY3" fmla="*/ 0 h 4197911"/>
              <a:gd name="connsiteX4" fmla="*/ 0 w 6838950"/>
              <a:gd name="connsiteY4" fmla="*/ 0 h 4197911"/>
              <a:gd name="connsiteX5" fmla="*/ 0 w 6838950"/>
              <a:gd name="connsiteY5" fmla="*/ 4197911 h 4197911"/>
              <a:gd name="connsiteX6" fmla="*/ 6838950 w 6838950"/>
              <a:gd name="connsiteY6" fmla="*/ 4197911 h 4197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38950" h="4197911">
                <a:moveTo>
                  <a:pt x="4893809" y="0"/>
                </a:moveTo>
                <a:lnTo>
                  <a:pt x="4887586" y="0"/>
                </a:lnTo>
                <a:lnTo>
                  <a:pt x="3697795" y="0"/>
                </a:lnTo>
                <a:lnTo>
                  <a:pt x="2047750" y="0"/>
                </a:lnTo>
                <a:lnTo>
                  <a:pt x="0" y="0"/>
                </a:lnTo>
                <a:lnTo>
                  <a:pt x="0" y="4197911"/>
                </a:lnTo>
                <a:lnTo>
                  <a:pt x="6838950" y="4197911"/>
                </a:lnTo>
                <a:close/>
              </a:path>
            </a:pathLst>
          </a:custGeom>
          <a:solidFill>
            <a:srgbClr val="4160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46C371-79FF-4AF4-B3BE-A98DCE368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9164" y="4189864"/>
            <a:ext cx="4997354" cy="216387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6000" kern="120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Mood board</a:t>
            </a:r>
            <a:endParaRPr lang="en-US" sz="6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21" name="Picture 20" descr="A group of people standing in the grass&#10;&#10;Description automatically generated">
            <a:extLst>
              <a:ext uri="{FF2B5EF4-FFF2-40B4-BE49-F238E27FC236}">
                <a16:creationId xmlns:a16="http://schemas.microsoft.com/office/drawing/2014/main" id="{E932D9E0-436B-4AE8-A9E1-227A70961308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485" b="1"/>
          <a:stretch/>
        </p:blipFill>
        <p:spPr>
          <a:xfrm>
            <a:off x="2261968" y="1"/>
            <a:ext cx="3393943" cy="2502843"/>
          </a:xfrm>
          <a:custGeom>
            <a:avLst/>
            <a:gdLst/>
            <a:ahLst/>
            <a:cxnLst/>
            <a:rect l="l" t="t" r="r" b="b"/>
            <a:pathLst>
              <a:path w="3393943" h="2502843">
                <a:moveTo>
                  <a:pt x="1159715" y="0"/>
                </a:moveTo>
                <a:lnTo>
                  <a:pt x="3393943" y="0"/>
                </a:lnTo>
                <a:lnTo>
                  <a:pt x="2234228" y="2502843"/>
                </a:lnTo>
                <a:lnTo>
                  <a:pt x="0" y="2502843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8965257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0"/>
          <p:cNvSpPr/>
          <p:nvPr/>
        </p:nvSpPr>
        <p:spPr>
          <a:xfrm>
            <a:off x="5070600" y="680192"/>
            <a:ext cx="2050800" cy="590000"/>
          </a:xfrm>
          <a:prstGeom prst="roundRect">
            <a:avLst>
              <a:gd name="adj" fmla="val 50000"/>
            </a:avLst>
          </a:prstGeom>
          <a:solidFill>
            <a:srgbClr val="ED7C3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pt-PT" sz="1333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ActFirst</a:t>
            </a:r>
            <a:endParaRPr sz="2400" dirty="0">
              <a:solidFill>
                <a:srgbClr val="FFFFFF"/>
              </a:solidFill>
            </a:endParaRPr>
          </a:p>
        </p:txBody>
      </p:sp>
      <p:sp>
        <p:nvSpPr>
          <p:cNvPr id="138" name="Google Shape;138;p20"/>
          <p:cNvSpPr/>
          <p:nvPr/>
        </p:nvSpPr>
        <p:spPr>
          <a:xfrm>
            <a:off x="7430996" y="1879793"/>
            <a:ext cx="2050800" cy="590000"/>
          </a:xfrm>
          <a:prstGeom prst="roundRect">
            <a:avLst>
              <a:gd name="adj" fmla="val 50000"/>
            </a:avLst>
          </a:prstGeom>
          <a:solidFill>
            <a:srgbClr val="ED7C3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pt-PT" sz="1333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Escolher Localização</a:t>
            </a:r>
            <a:endParaRPr sz="2400" dirty="0">
              <a:solidFill>
                <a:srgbClr val="FFFFFF"/>
              </a:solidFill>
            </a:endParaRPr>
          </a:p>
        </p:txBody>
      </p:sp>
      <p:sp>
        <p:nvSpPr>
          <p:cNvPr id="139" name="Google Shape;139;p20"/>
          <p:cNvSpPr/>
          <p:nvPr/>
        </p:nvSpPr>
        <p:spPr>
          <a:xfrm>
            <a:off x="2710206" y="1879793"/>
            <a:ext cx="2050800" cy="590000"/>
          </a:xfrm>
          <a:prstGeom prst="roundRect">
            <a:avLst>
              <a:gd name="adj" fmla="val 50000"/>
            </a:avLst>
          </a:prstGeom>
          <a:solidFill>
            <a:srgbClr val="ED7C3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pt-PT" sz="1333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Criar Ação Social</a:t>
            </a:r>
            <a:endParaRPr sz="2400" dirty="0">
              <a:solidFill>
                <a:srgbClr val="FFFFFF"/>
              </a:solidFill>
            </a:endParaRPr>
          </a:p>
        </p:txBody>
      </p:sp>
      <p:cxnSp>
        <p:nvCxnSpPr>
          <p:cNvPr id="141" name="Google Shape;141;p20"/>
          <p:cNvCxnSpPr>
            <a:stCxn id="137" idx="2"/>
            <a:endCxn id="138" idx="0"/>
          </p:cNvCxnSpPr>
          <p:nvPr/>
        </p:nvCxnSpPr>
        <p:spPr>
          <a:xfrm rot="-5400000" flipH="1">
            <a:off x="6971400" y="394792"/>
            <a:ext cx="609600" cy="23604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2" name="Google Shape;142;p20"/>
          <p:cNvCxnSpPr>
            <a:stCxn id="139" idx="0"/>
            <a:endCxn id="137" idx="2"/>
          </p:cNvCxnSpPr>
          <p:nvPr/>
        </p:nvCxnSpPr>
        <p:spPr>
          <a:xfrm rot="-5400000">
            <a:off x="4611006" y="394793"/>
            <a:ext cx="609600" cy="23604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3" name="Google Shape;143;p20"/>
          <p:cNvCxnSpPr>
            <a:cxnSpLocks/>
            <a:endCxn id="139" idx="2"/>
          </p:cNvCxnSpPr>
          <p:nvPr/>
        </p:nvCxnSpPr>
        <p:spPr>
          <a:xfrm rot="-5400000">
            <a:off x="3578794" y="2626729"/>
            <a:ext cx="314400" cy="800"/>
          </a:xfrm>
          <a:prstGeom prst="bentConnector3">
            <a:avLst>
              <a:gd name="adj1" fmla="val 50021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6" name="Google Shape;146;p20"/>
          <p:cNvSpPr/>
          <p:nvPr/>
        </p:nvSpPr>
        <p:spPr>
          <a:xfrm>
            <a:off x="7547610" y="2781605"/>
            <a:ext cx="1818400" cy="590000"/>
          </a:xfrm>
          <a:prstGeom prst="roundRect">
            <a:avLst>
              <a:gd name="adj" fmla="val 50000"/>
            </a:avLst>
          </a:prstGeom>
          <a:solidFill>
            <a:srgbClr val="ED7C3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pt-PT" sz="1333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Escolher Ação Social</a:t>
            </a:r>
            <a:endParaRPr sz="1333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5" name="Google Shape;153;p20">
            <a:extLst>
              <a:ext uri="{FF2B5EF4-FFF2-40B4-BE49-F238E27FC236}">
                <a16:creationId xmlns:a16="http://schemas.microsoft.com/office/drawing/2014/main" id="{FF60F8EE-2E11-48B3-A256-A39FAE870330}"/>
              </a:ext>
            </a:extLst>
          </p:cNvPr>
          <p:cNvCxnSpPr/>
          <p:nvPr/>
        </p:nvCxnSpPr>
        <p:spPr>
          <a:xfrm rot="-5400000">
            <a:off x="8299594" y="2624120"/>
            <a:ext cx="314400" cy="800"/>
          </a:xfrm>
          <a:prstGeom prst="bentConnector3">
            <a:avLst>
              <a:gd name="adj1" fmla="val 50021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6" name="Google Shape;153;p20">
            <a:extLst>
              <a:ext uri="{FF2B5EF4-FFF2-40B4-BE49-F238E27FC236}">
                <a16:creationId xmlns:a16="http://schemas.microsoft.com/office/drawing/2014/main" id="{6994810E-B1D9-41E0-B05B-DFBFA5276FC2}"/>
              </a:ext>
            </a:extLst>
          </p:cNvPr>
          <p:cNvCxnSpPr/>
          <p:nvPr/>
        </p:nvCxnSpPr>
        <p:spPr>
          <a:xfrm rot="-5400000">
            <a:off x="8298794" y="3528612"/>
            <a:ext cx="314400" cy="800"/>
          </a:xfrm>
          <a:prstGeom prst="bentConnector3">
            <a:avLst>
              <a:gd name="adj1" fmla="val 50021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" name="Google Shape;159;p20">
            <a:extLst>
              <a:ext uri="{FF2B5EF4-FFF2-40B4-BE49-F238E27FC236}">
                <a16:creationId xmlns:a16="http://schemas.microsoft.com/office/drawing/2014/main" id="{F4CCCCD1-F3C9-4D24-8CAB-B71DDB695979}"/>
              </a:ext>
            </a:extLst>
          </p:cNvPr>
          <p:cNvSpPr/>
          <p:nvPr/>
        </p:nvSpPr>
        <p:spPr>
          <a:xfrm>
            <a:off x="7589655" y="3677446"/>
            <a:ext cx="1818400" cy="590000"/>
          </a:xfrm>
          <a:prstGeom prst="roundRect">
            <a:avLst>
              <a:gd name="adj" fmla="val 50000"/>
            </a:avLst>
          </a:prstGeom>
          <a:solidFill>
            <a:srgbClr val="ED7C3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pt-PT" sz="1333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Aderir à Ação Social</a:t>
            </a:r>
            <a:endParaRPr sz="2400" dirty="0">
              <a:solidFill>
                <a:srgbClr val="FFFFFF"/>
              </a:solidFill>
            </a:endParaRPr>
          </a:p>
        </p:txBody>
      </p:sp>
      <p:sp>
        <p:nvSpPr>
          <p:cNvPr id="4" name="Google Shape;139;p20">
            <a:extLst>
              <a:ext uri="{FF2B5EF4-FFF2-40B4-BE49-F238E27FC236}">
                <a16:creationId xmlns:a16="http://schemas.microsoft.com/office/drawing/2014/main" id="{00369604-96B9-4629-9D6F-D50EB38D72A6}"/>
              </a:ext>
            </a:extLst>
          </p:cNvPr>
          <p:cNvSpPr/>
          <p:nvPr/>
        </p:nvSpPr>
        <p:spPr>
          <a:xfrm>
            <a:off x="2706832" y="2781605"/>
            <a:ext cx="2050800" cy="590000"/>
          </a:xfrm>
          <a:prstGeom prst="roundRect">
            <a:avLst>
              <a:gd name="adj" fmla="val 50000"/>
            </a:avLst>
          </a:prstGeom>
          <a:solidFill>
            <a:srgbClr val="ED7C3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pt-PT" sz="1333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Local da Ação Social</a:t>
            </a:r>
            <a:endParaRPr sz="2400" dirty="0">
              <a:solidFill>
                <a:srgbClr val="FFFFFF"/>
              </a:solidFill>
            </a:endParaRPr>
          </a:p>
        </p:txBody>
      </p:sp>
      <p:cxnSp>
        <p:nvCxnSpPr>
          <p:cNvPr id="43" name="Google Shape;143;p20">
            <a:extLst>
              <a:ext uri="{FF2B5EF4-FFF2-40B4-BE49-F238E27FC236}">
                <a16:creationId xmlns:a16="http://schemas.microsoft.com/office/drawing/2014/main" id="{58C5A115-1139-4CB1-803D-F94302B85512}"/>
              </a:ext>
            </a:extLst>
          </p:cNvPr>
          <p:cNvCxnSpPr>
            <a:cxnSpLocks/>
          </p:cNvCxnSpPr>
          <p:nvPr/>
        </p:nvCxnSpPr>
        <p:spPr>
          <a:xfrm rot="-5400000">
            <a:off x="3578794" y="3526573"/>
            <a:ext cx="314400" cy="800"/>
          </a:xfrm>
          <a:prstGeom prst="bentConnector3">
            <a:avLst>
              <a:gd name="adj1" fmla="val 50021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139;p20">
            <a:extLst>
              <a:ext uri="{FF2B5EF4-FFF2-40B4-BE49-F238E27FC236}">
                <a16:creationId xmlns:a16="http://schemas.microsoft.com/office/drawing/2014/main" id="{825DCFF5-FA8D-4FE0-9265-4485F5791C34}"/>
              </a:ext>
            </a:extLst>
          </p:cNvPr>
          <p:cNvSpPr/>
          <p:nvPr/>
        </p:nvSpPr>
        <p:spPr>
          <a:xfrm>
            <a:off x="2706832" y="3681449"/>
            <a:ext cx="2050800" cy="590000"/>
          </a:xfrm>
          <a:prstGeom prst="roundRect">
            <a:avLst>
              <a:gd name="adj" fmla="val 50000"/>
            </a:avLst>
          </a:prstGeom>
          <a:solidFill>
            <a:srgbClr val="ED7C3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pt-PT" sz="1333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Dia/Horas da Ação Social</a:t>
            </a:r>
            <a:endParaRPr sz="2400" dirty="0">
              <a:solidFill>
                <a:srgbClr val="FFFFFF"/>
              </a:solidFill>
            </a:endParaRPr>
          </a:p>
        </p:txBody>
      </p:sp>
      <p:cxnSp>
        <p:nvCxnSpPr>
          <p:cNvPr id="45" name="Google Shape;143;p20">
            <a:extLst>
              <a:ext uri="{FF2B5EF4-FFF2-40B4-BE49-F238E27FC236}">
                <a16:creationId xmlns:a16="http://schemas.microsoft.com/office/drawing/2014/main" id="{9ADB675F-59CE-40F7-847B-A45A63BE673B}"/>
              </a:ext>
            </a:extLst>
          </p:cNvPr>
          <p:cNvCxnSpPr>
            <a:cxnSpLocks/>
          </p:cNvCxnSpPr>
          <p:nvPr/>
        </p:nvCxnSpPr>
        <p:spPr>
          <a:xfrm rot="-5400000">
            <a:off x="3578794" y="4426417"/>
            <a:ext cx="314400" cy="800"/>
          </a:xfrm>
          <a:prstGeom prst="bentConnector3">
            <a:avLst>
              <a:gd name="adj1" fmla="val 50021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6" name="Google Shape;139;p20">
            <a:extLst>
              <a:ext uri="{FF2B5EF4-FFF2-40B4-BE49-F238E27FC236}">
                <a16:creationId xmlns:a16="http://schemas.microsoft.com/office/drawing/2014/main" id="{210B0EE4-7465-469A-96CA-914EDC9249BE}"/>
              </a:ext>
            </a:extLst>
          </p:cNvPr>
          <p:cNvSpPr/>
          <p:nvPr/>
        </p:nvSpPr>
        <p:spPr>
          <a:xfrm>
            <a:off x="2706832" y="4581293"/>
            <a:ext cx="2050800" cy="590000"/>
          </a:xfrm>
          <a:prstGeom prst="roundRect">
            <a:avLst>
              <a:gd name="adj" fmla="val 50000"/>
            </a:avLst>
          </a:prstGeom>
          <a:solidFill>
            <a:srgbClr val="ED7C3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pt-PT" sz="1333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Tipo de Ação Social</a:t>
            </a:r>
            <a:endParaRPr sz="2400" dirty="0">
              <a:solidFill>
                <a:srgbClr val="FFFFFF"/>
              </a:solidFill>
            </a:endParaRPr>
          </a:p>
        </p:txBody>
      </p:sp>
      <p:cxnSp>
        <p:nvCxnSpPr>
          <p:cNvPr id="49" name="Google Shape;143;p20">
            <a:extLst>
              <a:ext uri="{FF2B5EF4-FFF2-40B4-BE49-F238E27FC236}">
                <a16:creationId xmlns:a16="http://schemas.microsoft.com/office/drawing/2014/main" id="{CC5846F9-691F-4DBE-B256-5029A470FCD3}"/>
              </a:ext>
            </a:extLst>
          </p:cNvPr>
          <p:cNvCxnSpPr>
            <a:cxnSpLocks/>
          </p:cNvCxnSpPr>
          <p:nvPr/>
        </p:nvCxnSpPr>
        <p:spPr>
          <a:xfrm rot="-5400000">
            <a:off x="3582156" y="5326261"/>
            <a:ext cx="314400" cy="800"/>
          </a:xfrm>
          <a:prstGeom prst="bentConnector3">
            <a:avLst>
              <a:gd name="adj1" fmla="val 50021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0" name="Google Shape;139;p20">
            <a:extLst>
              <a:ext uri="{FF2B5EF4-FFF2-40B4-BE49-F238E27FC236}">
                <a16:creationId xmlns:a16="http://schemas.microsoft.com/office/drawing/2014/main" id="{F235C3B6-7FD5-4716-9A3A-ABF67E62F406}"/>
              </a:ext>
            </a:extLst>
          </p:cNvPr>
          <p:cNvSpPr/>
          <p:nvPr/>
        </p:nvSpPr>
        <p:spPr>
          <a:xfrm>
            <a:off x="2710194" y="5481137"/>
            <a:ext cx="2050800" cy="590000"/>
          </a:xfrm>
          <a:prstGeom prst="roundRect">
            <a:avLst>
              <a:gd name="adj" fmla="val 50000"/>
            </a:avLst>
          </a:prstGeom>
          <a:solidFill>
            <a:srgbClr val="ED7C3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pt-PT" sz="1333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Publicar Ação Social</a:t>
            </a:r>
            <a:endParaRPr lang="pt-PT" sz="24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FF0000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EDA1E7A9F67BA45BF94D957F296E8BE" ma:contentTypeVersion="2" ma:contentTypeDescription="Criar um novo documento." ma:contentTypeScope="" ma:versionID="dbc6cd06491cabc992dfb005fe64664c">
  <xsd:schema xmlns:xsd="http://www.w3.org/2001/XMLSchema" xmlns:xs="http://www.w3.org/2001/XMLSchema" xmlns:p="http://schemas.microsoft.com/office/2006/metadata/properties" xmlns:ns3="7e0d79e6-fef6-466e-8fb6-e01c8085bc3c" targetNamespace="http://schemas.microsoft.com/office/2006/metadata/properties" ma:root="true" ma:fieldsID="21d1721788c766bc5ce5f5797547175b" ns3:_="">
    <xsd:import namespace="7e0d79e6-fef6-466e-8fb6-e01c8085bc3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e0d79e6-fef6-466e-8fb6-e01c8085bc3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B348715-5B59-4D45-948B-425F5619156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CF9222F-0ABC-4547-89AF-995E94ACB45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e0d79e6-fef6-466e-8fb6-e01c8085bc3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2E3B8A5-74C9-4293-BFB2-663E3B9DB0C5}">
  <ds:schemaRefs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7e0d79e6-fef6-466e-8fb6-e01c8085bc3c"/>
    <ds:schemaRef ds:uri="http://purl.org/dc/terms/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248</Words>
  <Application>Microsoft Office PowerPoint</Application>
  <PresentationFormat>Widescreen</PresentationFormat>
  <Paragraphs>42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Roboto</vt:lpstr>
      <vt:lpstr>Office Theme</vt:lpstr>
      <vt:lpstr>ActFirst </vt:lpstr>
      <vt:lpstr>Personas</vt:lpstr>
      <vt:lpstr>PowerPoint Presentation</vt:lpstr>
      <vt:lpstr>PowerPoint Presentation</vt:lpstr>
      <vt:lpstr>User Journeys</vt:lpstr>
      <vt:lpstr>Mood board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ActFirst </dc:title>
  <dc:creator>Jorge Andre Matias Trindade Minhalma</dc:creator>
  <cp:lastModifiedBy>Jorge Andre Matias Trindade Minhalma</cp:lastModifiedBy>
  <cp:revision>2</cp:revision>
  <dcterms:created xsi:type="dcterms:W3CDTF">2020-11-15T22:42:21Z</dcterms:created>
  <dcterms:modified xsi:type="dcterms:W3CDTF">2020-11-15T22:45:45Z</dcterms:modified>
</cp:coreProperties>
</file>