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5DD7DD4C-0666-436A-A7D2-AF415E00BD56}" type="datetimeFigureOut">
              <a:rPr lang="es-ES" smtClean="0"/>
              <a:t>23/06/2023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316355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DD7DD4C-0666-436A-A7D2-AF415E00BD56}" type="datetimeFigureOut">
              <a:rPr lang="es-ES" smtClean="0"/>
              <a:t>23/06/2023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218015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DD7DD4C-0666-436A-A7D2-AF415E00BD56}" type="datetimeFigureOut">
              <a:rPr lang="es-ES" smtClean="0"/>
              <a:t>23/06/2023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173962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DD7DD4C-0666-436A-A7D2-AF415E00BD56}" type="datetimeFigureOut">
              <a:rPr lang="es-ES" smtClean="0"/>
              <a:t>23/06/2023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275433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DD7DD4C-0666-436A-A7D2-AF415E00BD56}" type="datetimeFigureOut">
              <a:rPr lang="es-ES" smtClean="0"/>
              <a:t>23/06/2023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271583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5DD7DD4C-0666-436A-A7D2-AF415E00BD56}" type="datetimeFigureOut">
              <a:rPr lang="es-ES" smtClean="0"/>
              <a:t>23/06/2023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121649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5DD7DD4C-0666-436A-A7D2-AF415E00BD56}" type="datetimeFigureOut">
              <a:rPr lang="es-ES" smtClean="0"/>
              <a:t>23/06/2023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173129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5DD7DD4C-0666-436A-A7D2-AF415E00BD56}" type="datetimeFigureOut">
              <a:rPr lang="es-ES" smtClean="0"/>
              <a:t>23/06/2023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163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DD7DD4C-0666-436A-A7D2-AF415E00BD56}" type="datetimeFigureOut">
              <a:rPr lang="es-ES" smtClean="0"/>
              <a:t>23/06/2023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257412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DD7DD4C-0666-436A-A7D2-AF415E00BD56}" type="datetimeFigureOut">
              <a:rPr lang="es-ES" smtClean="0"/>
              <a:t>23/06/2023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139836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DD7DD4C-0666-436A-A7D2-AF415E00BD56}" type="datetimeFigureOut">
              <a:rPr lang="es-ES" smtClean="0"/>
              <a:t>23/06/2023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1DCBB95-E807-4B3A-8E8F-01CD4BBCBD79}" type="slidenum">
              <a:rPr lang="es-ES" smtClean="0"/>
              <a:t>‹Nº›</a:t>
            </a:fld>
            <a:endParaRPr lang="es-ES"/>
          </a:p>
        </p:txBody>
      </p:sp>
    </p:spTree>
    <p:extLst>
      <p:ext uri="{BB962C8B-B14F-4D97-AF65-F5344CB8AC3E}">
        <p14:creationId xmlns:p14="http://schemas.microsoft.com/office/powerpoint/2010/main" val="12786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7DD4C-0666-436A-A7D2-AF415E00BD56}" type="datetimeFigureOut">
              <a:rPr lang="es-ES" smtClean="0"/>
              <a:t>23/06/2023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CBB95-E807-4B3A-8E8F-01CD4BBCBD79}" type="slidenum">
              <a:rPr lang="es-ES" smtClean="0"/>
              <a:t>‹Nº›</a:t>
            </a:fld>
            <a:endParaRPr lang="es-ES"/>
          </a:p>
        </p:txBody>
      </p:sp>
    </p:spTree>
    <p:extLst>
      <p:ext uri="{BB962C8B-B14F-4D97-AF65-F5344CB8AC3E}">
        <p14:creationId xmlns:p14="http://schemas.microsoft.com/office/powerpoint/2010/main" val="78132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38596" y="1066293"/>
            <a:ext cx="9976247" cy="5301255"/>
          </a:xfrm>
          <a:prstGeom prst="rect">
            <a:avLst/>
          </a:prstGeom>
        </p:spPr>
      </p:pic>
      <p:sp>
        <p:nvSpPr>
          <p:cNvPr id="5" name="CuadroTexto 4"/>
          <p:cNvSpPr txBox="1"/>
          <p:nvPr/>
        </p:nvSpPr>
        <p:spPr>
          <a:xfrm>
            <a:off x="3266901" y="1093495"/>
            <a:ext cx="482139" cy="261610"/>
          </a:xfrm>
          <a:prstGeom prst="rect">
            <a:avLst/>
          </a:prstGeom>
          <a:noFill/>
        </p:spPr>
        <p:txBody>
          <a:bodyPr wrap="square" rtlCol="0">
            <a:spAutoFit/>
          </a:bodyPr>
          <a:lstStyle/>
          <a:p>
            <a:r>
              <a:rPr lang="es-ES" sz="1100" dirty="0" smtClean="0">
                <a:solidFill>
                  <a:srgbClr val="FF0000"/>
                </a:solidFill>
              </a:rPr>
              <a:t>&lt;h2&gt;</a:t>
            </a:r>
            <a:endParaRPr lang="es-ES" sz="1100" dirty="0">
              <a:solidFill>
                <a:srgbClr val="FF0000"/>
              </a:solidFill>
            </a:endParaRPr>
          </a:p>
        </p:txBody>
      </p:sp>
      <p:sp>
        <p:nvSpPr>
          <p:cNvPr id="6" name="CuadroTexto 5"/>
          <p:cNvSpPr txBox="1"/>
          <p:nvPr/>
        </p:nvSpPr>
        <p:spPr>
          <a:xfrm>
            <a:off x="45718" y="1355105"/>
            <a:ext cx="1388227" cy="423193"/>
          </a:xfrm>
          <a:prstGeom prst="rect">
            <a:avLst/>
          </a:prstGeom>
          <a:noFill/>
        </p:spPr>
        <p:txBody>
          <a:bodyPr wrap="square" rtlCol="0">
            <a:spAutoFit/>
          </a:bodyPr>
          <a:lstStyle/>
          <a:p>
            <a:r>
              <a:rPr lang="es-ES" sz="1100" dirty="0" smtClean="0">
                <a:solidFill>
                  <a:srgbClr val="FF0000"/>
                </a:solidFill>
              </a:rPr>
              <a:t>Primer </a:t>
            </a:r>
            <a:r>
              <a:rPr lang="es-ES" sz="1100" dirty="0" err="1" smtClean="0">
                <a:solidFill>
                  <a:srgbClr val="FF0000"/>
                </a:solidFill>
              </a:rPr>
              <a:t>button</a:t>
            </a:r>
            <a:endParaRPr lang="es-ES" sz="1100" dirty="0" smtClean="0">
              <a:solidFill>
                <a:srgbClr val="FF0000"/>
              </a:solidFill>
            </a:endParaRPr>
          </a:p>
          <a:p>
            <a:r>
              <a:rPr lang="es-ES" sz="1050" dirty="0" smtClean="0">
                <a:solidFill>
                  <a:srgbClr val="7030A0"/>
                </a:solidFill>
              </a:rPr>
              <a:t>(</a:t>
            </a:r>
            <a:r>
              <a:rPr lang="es-ES" sz="1050" dirty="0" err="1" smtClean="0">
                <a:solidFill>
                  <a:srgbClr val="7030A0"/>
                </a:solidFill>
              </a:rPr>
              <a:t>addCircularImage</a:t>
            </a:r>
            <a:r>
              <a:rPr lang="es-ES" sz="1050" dirty="0" smtClean="0">
                <a:solidFill>
                  <a:srgbClr val="7030A0"/>
                </a:solidFill>
              </a:rPr>
              <a:t>)</a:t>
            </a:r>
            <a:endParaRPr lang="es-ES" sz="1050" dirty="0">
              <a:solidFill>
                <a:srgbClr val="7030A0"/>
              </a:solidFill>
            </a:endParaRPr>
          </a:p>
        </p:txBody>
      </p:sp>
      <p:sp>
        <p:nvSpPr>
          <p:cNvPr id="7" name="Rectángulo 6"/>
          <p:cNvSpPr/>
          <p:nvPr/>
        </p:nvSpPr>
        <p:spPr>
          <a:xfrm>
            <a:off x="45717" y="1355105"/>
            <a:ext cx="2049090" cy="22835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p:cNvSpPr/>
          <p:nvPr/>
        </p:nvSpPr>
        <p:spPr>
          <a:xfrm>
            <a:off x="1238595" y="1583463"/>
            <a:ext cx="8927869" cy="55290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8115991" y="1859917"/>
            <a:ext cx="2050473" cy="261610"/>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Span</a:t>
            </a:r>
            <a:r>
              <a:rPr lang="es-ES" sz="1100" dirty="0" smtClean="0">
                <a:solidFill>
                  <a:srgbClr val="FF0000"/>
                </a:solidFill>
              </a:rPr>
              <a:t> id: </a:t>
            </a:r>
            <a:r>
              <a:rPr lang="es-ES" sz="1100" dirty="0" err="1" smtClean="0">
                <a:solidFill>
                  <a:srgbClr val="FF0000"/>
                </a:solidFill>
              </a:rPr>
              <a:t>ButtonsSTAObjects</a:t>
            </a:r>
            <a:r>
              <a:rPr lang="es-ES" sz="1100" dirty="0" smtClean="0">
                <a:solidFill>
                  <a:srgbClr val="FF0000"/>
                </a:solidFill>
              </a:rPr>
              <a:t>&gt;</a:t>
            </a:r>
            <a:endParaRPr lang="es-ES" sz="1100" dirty="0">
              <a:solidFill>
                <a:srgbClr val="FF0000"/>
              </a:solidFill>
            </a:endParaRPr>
          </a:p>
        </p:txBody>
      </p:sp>
      <p:sp>
        <p:nvSpPr>
          <p:cNvPr id="10" name="CuadroTexto 9"/>
          <p:cNvSpPr txBox="1"/>
          <p:nvPr/>
        </p:nvSpPr>
        <p:spPr>
          <a:xfrm>
            <a:off x="45718" y="2100633"/>
            <a:ext cx="1388227" cy="423193"/>
          </a:xfrm>
          <a:prstGeom prst="rect">
            <a:avLst/>
          </a:prstGeom>
          <a:noFill/>
        </p:spPr>
        <p:txBody>
          <a:bodyPr wrap="square" rtlCol="0">
            <a:spAutoFit/>
          </a:bodyPr>
          <a:lstStyle/>
          <a:p>
            <a:r>
              <a:rPr lang="es-ES" sz="1100" dirty="0" err="1" smtClean="0">
                <a:solidFill>
                  <a:srgbClr val="FF0000"/>
                </a:solidFill>
              </a:rPr>
              <a:t>Segon</a:t>
            </a:r>
            <a:r>
              <a:rPr lang="es-ES" sz="1100" dirty="0" smtClean="0">
                <a:solidFill>
                  <a:srgbClr val="FF0000"/>
                </a:solidFill>
              </a:rPr>
              <a:t> </a:t>
            </a:r>
            <a:r>
              <a:rPr lang="es-ES" sz="1100" dirty="0" err="1" smtClean="0">
                <a:solidFill>
                  <a:srgbClr val="FF0000"/>
                </a:solidFill>
              </a:rPr>
              <a:t>button</a:t>
            </a:r>
            <a:endParaRPr lang="es-ES" sz="1100" dirty="0" smtClean="0">
              <a:solidFill>
                <a:srgbClr val="FF0000"/>
              </a:solidFill>
            </a:endParaRPr>
          </a:p>
          <a:p>
            <a:r>
              <a:rPr lang="es-ES" sz="1050" dirty="0" smtClean="0">
                <a:solidFill>
                  <a:srgbClr val="7030A0"/>
                </a:solidFill>
              </a:rPr>
              <a:t>(</a:t>
            </a:r>
            <a:r>
              <a:rPr lang="es-ES" sz="1050" dirty="0" err="1" smtClean="0">
                <a:solidFill>
                  <a:srgbClr val="7030A0"/>
                </a:solidFill>
              </a:rPr>
              <a:t>addEdge</a:t>
            </a:r>
            <a:r>
              <a:rPr lang="es-ES" sz="1050" dirty="0" smtClean="0">
                <a:solidFill>
                  <a:srgbClr val="7030A0"/>
                </a:solidFill>
              </a:rPr>
              <a:t>)</a:t>
            </a:r>
            <a:endParaRPr lang="es-ES" sz="1050" dirty="0">
              <a:solidFill>
                <a:srgbClr val="7030A0"/>
              </a:solidFill>
            </a:endParaRPr>
          </a:p>
        </p:txBody>
      </p:sp>
      <p:sp>
        <p:nvSpPr>
          <p:cNvPr id="11" name="Rectángulo 10"/>
          <p:cNvSpPr/>
          <p:nvPr/>
        </p:nvSpPr>
        <p:spPr>
          <a:xfrm>
            <a:off x="45717" y="2121527"/>
            <a:ext cx="2049090" cy="22835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4742408" y="2312229"/>
            <a:ext cx="2074028" cy="261610"/>
          </a:xfrm>
          <a:prstGeom prst="rect">
            <a:avLst/>
          </a:prstGeom>
          <a:noFill/>
        </p:spPr>
        <p:txBody>
          <a:bodyPr wrap="square" rtlCol="0">
            <a:spAutoFit/>
          </a:bodyPr>
          <a:lstStyle/>
          <a:p>
            <a:r>
              <a:rPr lang="es-ES" sz="1100" dirty="0" err="1" smtClean="0">
                <a:solidFill>
                  <a:srgbClr val="FF0000"/>
                </a:solidFill>
              </a:rPr>
              <a:t>Div</a:t>
            </a:r>
            <a:r>
              <a:rPr lang="es-ES" sz="1100" dirty="0" smtClean="0">
                <a:solidFill>
                  <a:srgbClr val="FF0000"/>
                </a:solidFill>
              </a:rPr>
              <a:t> id=</a:t>
            </a:r>
            <a:r>
              <a:rPr lang="es-ES" sz="1100" dirty="0" err="1" smtClean="0">
                <a:solidFill>
                  <a:srgbClr val="FF0000"/>
                </a:solidFill>
              </a:rPr>
              <a:t>clarification</a:t>
            </a:r>
            <a:r>
              <a:rPr lang="es-ES" sz="1100" dirty="0" smtClean="0">
                <a:solidFill>
                  <a:srgbClr val="FF0000"/>
                </a:solidFill>
              </a:rPr>
              <a:t> (??)</a:t>
            </a:r>
            <a:endParaRPr lang="es-ES" sz="1050" dirty="0">
              <a:solidFill>
                <a:srgbClr val="FF0000"/>
              </a:solidFill>
            </a:endParaRPr>
          </a:p>
        </p:txBody>
      </p:sp>
      <p:cxnSp>
        <p:nvCxnSpPr>
          <p:cNvPr id="14" name="Conector recto de flecha 13"/>
          <p:cNvCxnSpPr>
            <a:stCxn id="12" idx="1"/>
          </p:cNvCxnSpPr>
          <p:nvPr/>
        </p:nvCxnSpPr>
        <p:spPr>
          <a:xfrm flipH="1" flipV="1">
            <a:off x="2152996" y="2235707"/>
            <a:ext cx="2589412" cy="2073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238595" y="2250549"/>
            <a:ext cx="3316780" cy="221338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3269193" y="4166764"/>
            <a:ext cx="1556560" cy="261610"/>
          </a:xfrm>
          <a:prstGeom prst="rect">
            <a:avLst/>
          </a:prstGeom>
          <a:noFill/>
        </p:spPr>
        <p:txBody>
          <a:bodyPr wrap="square" rtlCol="0">
            <a:spAutoFit/>
          </a:bodyPr>
          <a:lstStyle/>
          <a:p>
            <a:r>
              <a:rPr lang="es-ES" sz="1100" dirty="0" err="1" smtClean="0">
                <a:solidFill>
                  <a:srgbClr val="FF0000"/>
                </a:solidFill>
              </a:rPr>
              <a:t>Div</a:t>
            </a:r>
            <a:r>
              <a:rPr lang="es-ES" sz="1100" dirty="0" smtClean="0">
                <a:solidFill>
                  <a:srgbClr val="FF0000"/>
                </a:solidFill>
              </a:rPr>
              <a:t> id=</a:t>
            </a:r>
            <a:r>
              <a:rPr lang="es-ES" sz="1100" dirty="0" err="1" smtClean="0">
                <a:solidFill>
                  <a:srgbClr val="FF0000"/>
                </a:solidFill>
              </a:rPr>
              <a:t>mynetwork</a:t>
            </a:r>
            <a:endParaRPr lang="es-ES" sz="1050" dirty="0">
              <a:solidFill>
                <a:srgbClr val="FF0000"/>
              </a:solidFill>
            </a:endParaRPr>
          </a:p>
        </p:txBody>
      </p:sp>
      <p:pic>
        <p:nvPicPr>
          <p:cNvPr id="18" name="Imagen 17"/>
          <p:cNvPicPr>
            <a:picLocks noChangeAspect="1"/>
          </p:cNvPicPr>
          <p:nvPr/>
        </p:nvPicPr>
        <p:blipFill>
          <a:blip r:embed="rId3"/>
          <a:stretch>
            <a:fillRect/>
          </a:stretch>
        </p:blipFill>
        <p:spPr>
          <a:xfrm>
            <a:off x="2645092" y="3000783"/>
            <a:ext cx="4007599" cy="1146741"/>
          </a:xfrm>
          <a:prstGeom prst="rect">
            <a:avLst/>
          </a:prstGeom>
        </p:spPr>
      </p:pic>
      <p:sp>
        <p:nvSpPr>
          <p:cNvPr id="19" name="CuadroTexto 18"/>
          <p:cNvSpPr txBox="1"/>
          <p:nvPr/>
        </p:nvSpPr>
        <p:spPr>
          <a:xfrm>
            <a:off x="7365073" y="3293727"/>
            <a:ext cx="2685014" cy="423193"/>
          </a:xfrm>
          <a:prstGeom prst="rect">
            <a:avLst/>
          </a:prstGeom>
          <a:noFill/>
        </p:spPr>
        <p:txBody>
          <a:bodyPr wrap="square" rtlCol="0">
            <a:spAutoFit/>
          </a:bodyPr>
          <a:lstStyle/>
          <a:p>
            <a:r>
              <a:rPr lang="es-ES" sz="1100" dirty="0" err="1" smtClean="0">
                <a:solidFill>
                  <a:srgbClr val="FF0000"/>
                </a:solidFill>
              </a:rPr>
              <a:t>Dialog</a:t>
            </a:r>
            <a:r>
              <a:rPr lang="es-ES" sz="1100" dirty="0" smtClean="0">
                <a:solidFill>
                  <a:srgbClr val="FF0000"/>
                </a:solidFill>
              </a:rPr>
              <a:t>  </a:t>
            </a:r>
            <a:r>
              <a:rPr lang="es-ES" sz="1100" dirty="0">
                <a:solidFill>
                  <a:srgbClr val="FF0000"/>
                </a:solidFill>
              </a:rPr>
              <a:t>id=</a:t>
            </a:r>
            <a:r>
              <a:rPr lang="es-ES" sz="1100" dirty="0" err="1">
                <a:solidFill>
                  <a:srgbClr val="FF0000"/>
                </a:solidFill>
              </a:rPr>
              <a:t>DialogSTAURL</a:t>
            </a:r>
            <a:endParaRPr lang="es-ES" sz="1100" dirty="0">
              <a:solidFill>
                <a:srgbClr val="FF0000"/>
              </a:solidFill>
            </a:endParaRPr>
          </a:p>
          <a:p>
            <a:endParaRPr lang="es-ES" sz="1050" dirty="0">
              <a:solidFill>
                <a:srgbClr val="FF0000"/>
              </a:solidFill>
            </a:endParaRPr>
          </a:p>
        </p:txBody>
      </p:sp>
      <p:cxnSp>
        <p:nvCxnSpPr>
          <p:cNvPr id="20" name="Conector recto de flecha 19"/>
          <p:cNvCxnSpPr/>
          <p:nvPr/>
        </p:nvCxnSpPr>
        <p:spPr>
          <a:xfrm flipH="1" flipV="1">
            <a:off x="6652691" y="3353950"/>
            <a:ext cx="712382" cy="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3302338" y="3061069"/>
            <a:ext cx="704398" cy="261610"/>
          </a:xfrm>
          <a:prstGeom prst="rect">
            <a:avLst/>
          </a:prstGeom>
          <a:noFill/>
        </p:spPr>
        <p:txBody>
          <a:bodyPr wrap="square" rtlCol="0">
            <a:spAutoFit/>
          </a:bodyPr>
          <a:lstStyle/>
          <a:p>
            <a:r>
              <a:rPr lang="es-ES" sz="1100" dirty="0">
                <a:solidFill>
                  <a:srgbClr val="FF0000"/>
                </a:solidFill>
              </a:rPr>
              <a:t>&lt;</a:t>
            </a:r>
            <a:r>
              <a:rPr lang="es-ES" sz="1100" dirty="0" err="1" smtClean="0">
                <a:solidFill>
                  <a:srgbClr val="FF0000"/>
                </a:solidFill>
              </a:rPr>
              <a:t>Label</a:t>
            </a:r>
            <a:r>
              <a:rPr lang="es-ES" sz="1100" dirty="0" smtClean="0">
                <a:solidFill>
                  <a:srgbClr val="FF0000"/>
                </a:solidFill>
              </a:rPr>
              <a:t>&gt;</a:t>
            </a:r>
            <a:endParaRPr lang="es-ES" sz="1050" dirty="0">
              <a:solidFill>
                <a:srgbClr val="FF0000"/>
              </a:solidFill>
            </a:endParaRPr>
          </a:p>
        </p:txBody>
      </p:sp>
      <p:sp>
        <p:nvSpPr>
          <p:cNvPr id="23" name="CuadroTexto 22"/>
          <p:cNvSpPr txBox="1"/>
          <p:nvPr/>
        </p:nvSpPr>
        <p:spPr>
          <a:xfrm>
            <a:off x="4524206" y="3201024"/>
            <a:ext cx="1927458" cy="423193"/>
          </a:xfrm>
          <a:prstGeom prst="rect">
            <a:avLst/>
          </a:prstGeom>
          <a:noFill/>
        </p:spPr>
        <p:txBody>
          <a:bodyPr wrap="square" rtlCol="0">
            <a:spAutoFit/>
          </a:bodyPr>
          <a:lstStyle/>
          <a:p>
            <a:r>
              <a:rPr lang="es-ES" sz="1100" dirty="0" smtClean="0">
                <a:solidFill>
                  <a:srgbClr val="FF0000"/>
                </a:solidFill>
              </a:rPr>
              <a:t>Input </a:t>
            </a:r>
            <a:r>
              <a:rPr lang="es-ES" sz="1100" dirty="0">
                <a:solidFill>
                  <a:srgbClr val="FF0000"/>
                </a:solidFill>
              </a:rPr>
              <a:t>id=</a:t>
            </a:r>
            <a:r>
              <a:rPr lang="es-ES" sz="1100" dirty="0" err="1">
                <a:solidFill>
                  <a:srgbClr val="FF0000"/>
                </a:solidFill>
              </a:rPr>
              <a:t>DialogSTAURLInput</a:t>
            </a:r>
            <a:endParaRPr lang="es-ES" sz="1100" dirty="0">
              <a:solidFill>
                <a:srgbClr val="FF0000"/>
              </a:solidFill>
            </a:endParaRPr>
          </a:p>
          <a:p>
            <a:endParaRPr lang="es-ES" sz="1050" dirty="0">
              <a:solidFill>
                <a:srgbClr val="FF0000"/>
              </a:solidFill>
            </a:endParaRPr>
          </a:p>
        </p:txBody>
      </p:sp>
      <p:sp>
        <p:nvSpPr>
          <p:cNvPr id="24" name="CuadroTexto 23"/>
          <p:cNvSpPr txBox="1"/>
          <p:nvPr/>
        </p:nvSpPr>
        <p:spPr>
          <a:xfrm>
            <a:off x="4767459" y="3407389"/>
            <a:ext cx="1388227" cy="261610"/>
          </a:xfrm>
          <a:prstGeom prst="rect">
            <a:avLst/>
          </a:prstGeom>
          <a:noFill/>
        </p:spPr>
        <p:txBody>
          <a:bodyPr wrap="square" rtlCol="0">
            <a:spAutoFit/>
          </a:bodyPr>
          <a:lstStyle/>
          <a:p>
            <a:r>
              <a:rPr lang="es-ES" sz="1100" dirty="0" err="1" smtClean="0">
                <a:solidFill>
                  <a:srgbClr val="FF0000"/>
                </a:solidFill>
              </a:rPr>
              <a:t>button</a:t>
            </a:r>
            <a:endParaRPr lang="es-ES" sz="1100" dirty="0" smtClean="0">
              <a:solidFill>
                <a:srgbClr val="FF0000"/>
              </a:solidFill>
            </a:endParaRPr>
          </a:p>
        </p:txBody>
      </p:sp>
      <p:sp>
        <p:nvSpPr>
          <p:cNvPr id="25" name="CuadroTexto 24"/>
          <p:cNvSpPr txBox="1"/>
          <p:nvPr/>
        </p:nvSpPr>
        <p:spPr>
          <a:xfrm>
            <a:off x="3047152" y="3390007"/>
            <a:ext cx="1424329" cy="430887"/>
          </a:xfrm>
          <a:prstGeom prst="rect">
            <a:avLst/>
          </a:prstGeom>
          <a:noFill/>
        </p:spPr>
        <p:txBody>
          <a:bodyPr wrap="square" rtlCol="0">
            <a:spAutoFit/>
          </a:bodyPr>
          <a:lstStyle/>
          <a:p>
            <a:r>
              <a:rPr lang="es-ES" sz="1100" dirty="0" err="1" smtClean="0">
                <a:solidFill>
                  <a:srgbClr val="FF0000"/>
                </a:solidFill>
              </a:rPr>
              <a:t>Button</a:t>
            </a:r>
            <a:r>
              <a:rPr lang="es-ES" sz="1100" dirty="0" smtClean="0">
                <a:solidFill>
                  <a:srgbClr val="FF0000"/>
                </a:solidFill>
              </a:rPr>
              <a:t> </a:t>
            </a:r>
            <a:r>
              <a:rPr lang="es-ES" sz="1100" dirty="0" smtClean="0">
                <a:solidFill>
                  <a:srgbClr val="7030A0"/>
                </a:solidFill>
              </a:rPr>
              <a:t>(</a:t>
            </a:r>
            <a:r>
              <a:rPr lang="es-ES" sz="1100" dirty="0" err="1" smtClean="0">
                <a:solidFill>
                  <a:srgbClr val="7030A0"/>
                </a:solidFill>
              </a:rPr>
              <a:t>GetSTARURL</a:t>
            </a:r>
            <a:r>
              <a:rPr lang="es-ES" sz="1100" dirty="0" smtClean="0">
                <a:solidFill>
                  <a:srgbClr val="7030A0"/>
                </a:solidFill>
              </a:rPr>
              <a:t>(</a:t>
            </a:r>
            <a:r>
              <a:rPr lang="es-ES" sz="1100" dirty="0" err="1" smtClean="0">
                <a:solidFill>
                  <a:srgbClr val="7030A0"/>
                </a:solidFill>
              </a:rPr>
              <a:t>event</a:t>
            </a:r>
            <a:r>
              <a:rPr lang="es-ES" sz="1100" dirty="0" smtClean="0">
                <a:solidFill>
                  <a:srgbClr val="7030A0"/>
                </a:solidFill>
              </a:rPr>
              <a:t>))</a:t>
            </a:r>
          </a:p>
        </p:txBody>
      </p:sp>
    </p:spTree>
    <p:extLst>
      <p:ext uri="{BB962C8B-B14F-4D97-AF65-F5344CB8AC3E}">
        <p14:creationId xmlns:p14="http://schemas.microsoft.com/office/powerpoint/2010/main" val="422090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61324" y="389870"/>
            <a:ext cx="2318334" cy="2104663"/>
          </a:xfrm>
          <a:prstGeom prst="rect">
            <a:avLst/>
          </a:prstGeom>
        </p:spPr>
      </p:pic>
      <p:sp>
        <p:nvSpPr>
          <p:cNvPr id="5" name="CuadroTexto 4"/>
          <p:cNvSpPr txBox="1"/>
          <p:nvPr/>
        </p:nvSpPr>
        <p:spPr>
          <a:xfrm>
            <a:off x="3556928" y="1058030"/>
            <a:ext cx="2685014" cy="592470"/>
          </a:xfrm>
          <a:prstGeom prst="rect">
            <a:avLst/>
          </a:prstGeom>
          <a:noFill/>
        </p:spPr>
        <p:txBody>
          <a:bodyPr wrap="square" rtlCol="0">
            <a:spAutoFit/>
          </a:bodyPr>
          <a:lstStyle/>
          <a:p>
            <a:r>
              <a:rPr lang="es-ES" sz="1100" dirty="0" err="1" smtClean="0">
                <a:solidFill>
                  <a:srgbClr val="FF0000"/>
                </a:solidFill>
              </a:rPr>
              <a:t>Dialog</a:t>
            </a:r>
            <a:r>
              <a:rPr lang="es-ES" sz="1100" dirty="0" smtClean="0">
                <a:solidFill>
                  <a:srgbClr val="FF0000"/>
                </a:solidFill>
              </a:rPr>
              <a:t>  id=</a:t>
            </a:r>
            <a:r>
              <a:rPr lang="es-ES" sz="1100" dirty="0" err="1" smtClean="0">
                <a:solidFill>
                  <a:srgbClr val="FF0000"/>
                </a:solidFill>
              </a:rPr>
              <a:t>DialogSelectColums</a:t>
            </a:r>
            <a:endParaRPr lang="es-ES" sz="1100" dirty="0" smtClean="0">
              <a:solidFill>
                <a:srgbClr val="FF0000"/>
              </a:solidFill>
            </a:endParaRPr>
          </a:p>
          <a:p>
            <a:r>
              <a:rPr lang="es-ES" sz="1100" dirty="0" smtClean="0">
                <a:solidFill>
                  <a:srgbClr val="FF0000"/>
                </a:solidFill>
              </a:rPr>
              <a:t>(tota la </a:t>
            </a:r>
            <a:r>
              <a:rPr lang="es-ES" sz="1100" dirty="0" err="1" smtClean="0">
                <a:solidFill>
                  <a:srgbClr val="FF0000"/>
                </a:solidFill>
              </a:rPr>
              <a:t>finestra</a:t>
            </a:r>
            <a:r>
              <a:rPr lang="es-ES" sz="1100" dirty="0" smtClean="0">
                <a:solidFill>
                  <a:srgbClr val="FF0000"/>
                </a:solidFill>
              </a:rPr>
              <a:t>, el </a:t>
            </a:r>
            <a:r>
              <a:rPr lang="es-ES" sz="1100" dirty="0" err="1" smtClean="0">
                <a:solidFill>
                  <a:srgbClr val="FF0000"/>
                </a:solidFill>
              </a:rPr>
              <a:t>form</a:t>
            </a:r>
            <a:r>
              <a:rPr lang="es-ES" sz="1100" dirty="0" smtClean="0">
                <a:solidFill>
                  <a:srgbClr val="FF0000"/>
                </a:solidFill>
              </a:rPr>
              <a:t> </a:t>
            </a:r>
            <a:r>
              <a:rPr lang="es-ES" sz="1100" dirty="0" err="1" smtClean="0">
                <a:solidFill>
                  <a:srgbClr val="FF0000"/>
                </a:solidFill>
              </a:rPr>
              <a:t>està</a:t>
            </a:r>
            <a:r>
              <a:rPr lang="es-ES" sz="1100" dirty="0" smtClean="0">
                <a:solidFill>
                  <a:srgbClr val="FF0000"/>
                </a:solidFill>
              </a:rPr>
              <a:t> a </a:t>
            </a:r>
            <a:r>
              <a:rPr lang="es-ES" sz="1100" dirty="0" err="1" smtClean="0">
                <a:solidFill>
                  <a:srgbClr val="FF0000"/>
                </a:solidFill>
              </a:rPr>
              <a:t>dins</a:t>
            </a:r>
            <a:r>
              <a:rPr lang="es-ES" sz="1100" dirty="0" smtClean="0">
                <a:solidFill>
                  <a:srgbClr val="FF0000"/>
                </a:solidFill>
              </a:rPr>
              <a:t>)</a:t>
            </a:r>
            <a:endParaRPr lang="es-ES" sz="1100" dirty="0">
              <a:solidFill>
                <a:srgbClr val="FF0000"/>
              </a:solidFill>
            </a:endParaRPr>
          </a:p>
          <a:p>
            <a:endParaRPr lang="es-ES" sz="1050" dirty="0">
              <a:solidFill>
                <a:srgbClr val="FF0000"/>
              </a:solidFill>
            </a:endParaRPr>
          </a:p>
        </p:txBody>
      </p:sp>
      <p:cxnSp>
        <p:nvCxnSpPr>
          <p:cNvPr id="6" name="Conector recto de flecha 5"/>
          <p:cNvCxnSpPr/>
          <p:nvPr/>
        </p:nvCxnSpPr>
        <p:spPr>
          <a:xfrm flipH="1" flipV="1">
            <a:off x="2911045" y="1193167"/>
            <a:ext cx="712382" cy="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H="1" flipV="1">
            <a:off x="2363323" y="877082"/>
            <a:ext cx="712382" cy="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3017516" y="708565"/>
            <a:ext cx="2685014" cy="261610"/>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Form</a:t>
            </a:r>
            <a:r>
              <a:rPr lang="es-ES" sz="1050" dirty="0" smtClean="0">
                <a:solidFill>
                  <a:srgbClr val="FF0000"/>
                </a:solidFill>
              </a:rPr>
              <a:t>&gt; (</a:t>
            </a:r>
            <a:r>
              <a:rPr lang="es-ES" sz="1050" dirty="0" err="1" smtClean="0">
                <a:solidFill>
                  <a:srgbClr val="FF0000"/>
                </a:solidFill>
              </a:rPr>
              <a:t>dins</a:t>
            </a:r>
            <a:r>
              <a:rPr lang="es-ES" sz="1050" dirty="0" smtClean="0">
                <a:solidFill>
                  <a:srgbClr val="FF0000"/>
                </a:solidFill>
              </a:rPr>
              <a:t> hi ha </a:t>
            </a:r>
            <a:r>
              <a:rPr lang="es-ES" sz="1050" dirty="0" err="1" smtClean="0">
                <a:solidFill>
                  <a:srgbClr val="FF0000"/>
                </a:solidFill>
              </a:rPr>
              <a:t>span</a:t>
            </a:r>
            <a:r>
              <a:rPr lang="es-ES" sz="1050" dirty="0" smtClean="0">
                <a:solidFill>
                  <a:srgbClr val="FF0000"/>
                </a:solidFill>
              </a:rPr>
              <a:t> …)</a:t>
            </a:r>
            <a:endParaRPr lang="es-ES" sz="1100" dirty="0">
              <a:solidFill>
                <a:srgbClr val="FF0000"/>
              </a:solidFill>
            </a:endParaRPr>
          </a:p>
        </p:txBody>
      </p:sp>
      <p:sp>
        <p:nvSpPr>
          <p:cNvPr id="9" name="Rectángulo 8"/>
          <p:cNvSpPr/>
          <p:nvPr/>
        </p:nvSpPr>
        <p:spPr>
          <a:xfrm>
            <a:off x="1296784" y="901650"/>
            <a:ext cx="1066539" cy="76920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de flecha 9"/>
          <p:cNvCxnSpPr/>
          <p:nvPr/>
        </p:nvCxnSpPr>
        <p:spPr>
          <a:xfrm>
            <a:off x="1720491" y="382037"/>
            <a:ext cx="0" cy="45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650942" y="100803"/>
            <a:ext cx="2685014" cy="423193"/>
          </a:xfrm>
          <a:prstGeom prst="rect">
            <a:avLst/>
          </a:prstGeom>
          <a:noFill/>
        </p:spPr>
        <p:txBody>
          <a:bodyPr wrap="square" rtlCol="0">
            <a:spAutoFit/>
          </a:bodyPr>
          <a:lstStyle/>
          <a:p>
            <a:r>
              <a:rPr lang="es-ES" sz="1100" dirty="0" err="1" smtClean="0">
                <a:solidFill>
                  <a:srgbClr val="FF0000"/>
                </a:solidFill>
              </a:rPr>
              <a:t>Span</a:t>
            </a:r>
            <a:r>
              <a:rPr lang="es-ES" sz="1100" dirty="0" smtClean="0">
                <a:solidFill>
                  <a:srgbClr val="FF0000"/>
                </a:solidFill>
              </a:rPr>
              <a:t>  </a:t>
            </a:r>
            <a:r>
              <a:rPr lang="es-ES" sz="1100" dirty="0">
                <a:solidFill>
                  <a:srgbClr val="FF0000"/>
                </a:solidFill>
              </a:rPr>
              <a:t>id=</a:t>
            </a:r>
            <a:r>
              <a:rPr lang="es-ES" sz="1100" dirty="0" err="1">
                <a:solidFill>
                  <a:srgbClr val="FF0000"/>
                </a:solidFill>
              </a:rPr>
              <a:t>DialogSelectColumnsHTML</a:t>
            </a:r>
            <a:endParaRPr lang="es-ES" sz="1100" dirty="0">
              <a:solidFill>
                <a:srgbClr val="FF0000"/>
              </a:solidFill>
            </a:endParaRPr>
          </a:p>
          <a:p>
            <a:endParaRPr lang="es-ES" sz="1050" dirty="0">
              <a:solidFill>
                <a:srgbClr val="FF0000"/>
              </a:solidFill>
            </a:endParaRPr>
          </a:p>
        </p:txBody>
      </p:sp>
      <p:cxnSp>
        <p:nvCxnSpPr>
          <p:cNvPr id="15" name="Conector recto de flecha 14"/>
          <p:cNvCxnSpPr/>
          <p:nvPr/>
        </p:nvCxnSpPr>
        <p:spPr>
          <a:xfrm flipV="1">
            <a:off x="1158926" y="1562794"/>
            <a:ext cx="428805" cy="992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2073260" y="1257535"/>
            <a:ext cx="628698" cy="369332"/>
          </a:xfrm>
          <a:prstGeom prst="rect">
            <a:avLst/>
          </a:prstGeom>
        </p:spPr>
        <p:txBody>
          <a:bodyPr wrap="none">
            <a:spAutoFit/>
          </a:bodyPr>
          <a:lstStyle/>
          <a:p>
            <a:r>
              <a:rPr lang="es-ES" sz="1100" dirty="0" err="1">
                <a:solidFill>
                  <a:srgbClr val="FF0000"/>
                </a:solidFill>
              </a:rPr>
              <a:t>Button</a:t>
            </a:r>
            <a:r>
              <a:rPr lang="es-ES" dirty="0">
                <a:solidFill>
                  <a:srgbClr val="FF0000"/>
                </a:solidFill>
              </a:rPr>
              <a:t> </a:t>
            </a:r>
            <a:endParaRPr lang="es-ES" dirty="0"/>
          </a:p>
        </p:txBody>
      </p:sp>
      <p:pic>
        <p:nvPicPr>
          <p:cNvPr id="19" name="Imagen 18"/>
          <p:cNvPicPr>
            <a:picLocks noChangeAspect="1"/>
          </p:cNvPicPr>
          <p:nvPr/>
        </p:nvPicPr>
        <p:blipFill rotWithShape="1">
          <a:blip r:embed="rId3"/>
          <a:srcRect r="12171"/>
          <a:stretch/>
        </p:blipFill>
        <p:spPr>
          <a:xfrm>
            <a:off x="7676217" y="3748964"/>
            <a:ext cx="3479221" cy="2880988"/>
          </a:xfrm>
          <a:prstGeom prst="rect">
            <a:avLst/>
          </a:prstGeom>
        </p:spPr>
      </p:pic>
      <p:pic>
        <p:nvPicPr>
          <p:cNvPr id="20" name="Imagen 19"/>
          <p:cNvPicPr>
            <a:picLocks noChangeAspect="1"/>
          </p:cNvPicPr>
          <p:nvPr/>
        </p:nvPicPr>
        <p:blipFill>
          <a:blip r:embed="rId4"/>
          <a:stretch>
            <a:fillRect/>
          </a:stretch>
        </p:blipFill>
        <p:spPr>
          <a:xfrm>
            <a:off x="264869" y="3147706"/>
            <a:ext cx="5505294" cy="3563225"/>
          </a:xfrm>
          <a:prstGeom prst="rect">
            <a:avLst/>
          </a:prstGeom>
        </p:spPr>
      </p:pic>
      <p:sp>
        <p:nvSpPr>
          <p:cNvPr id="21" name="CuadroTexto 20"/>
          <p:cNvSpPr txBox="1"/>
          <p:nvPr/>
        </p:nvSpPr>
        <p:spPr>
          <a:xfrm>
            <a:off x="2719514" y="2608611"/>
            <a:ext cx="2685014" cy="592470"/>
          </a:xfrm>
          <a:prstGeom prst="rect">
            <a:avLst/>
          </a:prstGeom>
          <a:noFill/>
        </p:spPr>
        <p:txBody>
          <a:bodyPr wrap="square" rtlCol="0">
            <a:spAutoFit/>
          </a:bodyPr>
          <a:lstStyle/>
          <a:p>
            <a:r>
              <a:rPr lang="es-ES" sz="1100" dirty="0" err="1" smtClean="0">
                <a:solidFill>
                  <a:srgbClr val="FF0000"/>
                </a:solidFill>
              </a:rPr>
              <a:t>Dialog</a:t>
            </a:r>
            <a:r>
              <a:rPr lang="es-ES" sz="1100" dirty="0" smtClean="0">
                <a:solidFill>
                  <a:srgbClr val="FF0000"/>
                </a:solidFill>
              </a:rPr>
              <a:t>  id=</a:t>
            </a:r>
            <a:r>
              <a:rPr lang="es-ES" sz="1100" dirty="0" err="1" smtClean="0">
                <a:solidFill>
                  <a:srgbClr val="FF0000"/>
                </a:solidFill>
              </a:rPr>
              <a:t>DialogSelectRows</a:t>
            </a:r>
            <a:endParaRPr lang="es-ES" sz="1100" dirty="0" smtClean="0">
              <a:solidFill>
                <a:srgbClr val="FF0000"/>
              </a:solidFill>
            </a:endParaRPr>
          </a:p>
          <a:p>
            <a:r>
              <a:rPr lang="es-ES" sz="1100" dirty="0" smtClean="0">
                <a:solidFill>
                  <a:srgbClr val="FF0000"/>
                </a:solidFill>
              </a:rPr>
              <a:t>(tota la </a:t>
            </a:r>
            <a:r>
              <a:rPr lang="es-ES" sz="1100" dirty="0" err="1" smtClean="0">
                <a:solidFill>
                  <a:srgbClr val="FF0000"/>
                </a:solidFill>
              </a:rPr>
              <a:t>finestra</a:t>
            </a:r>
            <a:r>
              <a:rPr lang="es-ES" sz="1100" dirty="0" smtClean="0">
                <a:solidFill>
                  <a:srgbClr val="FF0000"/>
                </a:solidFill>
              </a:rPr>
              <a:t>, el </a:t>
            </a:r>
            <a:r>
              <a:rPr lang="es-ES" sz="1100" dirty="0" err="1" smtClean="0">
                <a:solidFill>
                  <a:srgbClr val="FF0000"/>
                </a:solidFill>
              </a:rPr>
              <a:t>form</a:t>
            </a:r>
            <a:r>
              <a:rPr lang="es-ES" sz="1100" dirty="0" smtClean="0">
                <a:solidFill>
                  <a:srgbClr val="FF0000"/>
                </a:solidFill>
              </a:rPr>
              <a:t> </a:t>
            </a:r>
            <a:r>
              <a:rPr lang="es-ES" sz="1100" dirty="0" err="1" smtClean="0">
                <a:solidFill>
                  <a:srgbClr val="FF0000"/>
                </a:solidFill>
              </a:rPr>
              <a:t>està</a:t>
            </a:r>
            <a:r>
              <a:rPr lang="es-ES" sz="1100" dirty="0" smtClean="0">
                <a:solidFill>
                  <a:srgbClr val="FF0000"/>
                </a:solidFill>
              </a:rPr>
              <a:t> a </a:t>
            </a:r>
            <a:r>
              <a:rPr lang="es-ES" sz="1100" dirty="0" err="1" smtClean="0">
                <a:solidFill>
                  <a:srgbClr val="FF0000"/>
                </a:solidFill>
              </a:rPr>
              <a:t>dins</a:t>
            </a:r>
            <a:r>
              <a:rPr lang="es-ES" sz="1100" dirty="0" smtClean="0">
                <a:solidFill>
                  <a:srgbClr val="FF0000"/>
                </a:solidFill>
              </a:rPr>
              <a:t>)</a:t>
            </a:r>
            <a:endParaRPr lang="es-ES" sz="1100" dirty="0">
              <a:solidFill>
                <a:srgbClr val="FF0000"/>
              </a:solidFill>
            </a:endParaRPr>
          </a:p>
          <a:p>
            <a:endParaRPr lang="es-ES" sz="1050" dirty="0">
              <a:solidFill>
                <a:srgbClr val="FF0000"/>
              </a:solidFill>
            </a:endParaRPr>
          </a:p>
        </p:txBody>
      </p:sp>
      <p:cxnSp>
        <p:nvCxnSpPr>
          <p:cNvPr id="22" name="Conector recto de flecha 21"/>
          <p:cNvCxnSpPr/>
          <p:nvPr/>
        </p:nvCxnSpPr>
        <p:spPr>
          <a:xfrm flipH="1">
            <a:off x="3765665" y="2993574"/>
            <a:ext cx="22763" cy="162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3859873" y="3360190"/>
            <a:ext cx="2685014" cy="261610"/>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Form</a:t>
            </a:r>
            <a:r>
              <a:rPr lang="es-ES" sz="1050" dirty="0" smtClean="0">
                <a:solidFill>
                  <a:srgbClr val="FF0000"/>
                </a:solidFill>
              </a:rPr>
              <a:t>&gt; (</a:t>
            </a:r>
            <a:r>
              <a:rPr lang="es-ES" sz="1050" dirty="0" err="1" smtClean="0">
                <a:solidFill>
                  <a:srgbClr val="FF0000"/>
                </a:solidFill>
              </a:rPr>
              <a:t>dins</a:t>
            </a:r>
            <a:r>
              <a:rPr lang="es-ES" sz="1050" dirty="0" smtClean="0">
                <a:solidFill>
                  <a:srgbClr val="FF0000"/>
                </a:solidFill>
              </a:rPr>
              <a:t> hi ha </a:t>
            </a:r>
            <a:r>
              <a:rPr lang="es-ES" sz="1050" dirty="0" err="1" smtClean="0">
                <a:solidFill>
                  <a:srgbClr val="FF0000"/>
                </a:solidFill>
              </a:rPr>
              <a:t>span</a:t>
            </a:r>
            <a:r>
              <a:rPr lang="es-ES" sz="1050" dirty="0" smtClean="0">
                <a:solidFill>
                  <a:srgbClr val="FF0000"/>
                </a:solidFill>
              </a:rPr>
              <a:t> …)</a:t>
            </a:r>
            <a:endParaRPr lang="es-ES" sz="1100" dirty="0">
              <a:solidFill>
                <a:srgbClr val="FF0000"/>
              </a:solidFill>
            </a:endParaRPr>
          </a:p>
        </p:txBody>
      </p:sp>
      <p:sp>
        <p:nvSpPr>
          <p:cNvPr id="26" name="Rectángulo 25"/>
          <p:cNvSpPr/>
          <p:nvPr/>
        </p:nvSpPr>
        <p:spPr>
          <a:xfrm>
            <a:off x="2637904" y="3574398"/>
            <a:ext cx="2865121" cy="27183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CuadroTexto 26"/>
          <p:cNvSpPr txBox="1"/>
          <p:nvPr/>
        </p:nvSpPr>
        <p:spPr>
          <a:xfrm>
            <a:off x="10821" y="3312787"/>
            <a:ext cx="2939936" cy="261610"/>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Span</a:t>
            </a:r>
            <a:r>
              <a:rPr lang="es-ES" sz="1100" dirty="0" smtClean="0">
                <a:solidFill>
                  <a:srgbClr val="FF0000"/>
                </a:solidFill>
              </a:rPr>
              <a:t> id: </a:t>
            </a:r>
            <a:r>
              <a:rPr lang="es-ES" sz="1100" dirty="0" err="1" smtClean="0">
                <a:solidFill>
                  <a:srgbClr val="FF0000"/>
                </a:solidFill>
              </a:rPr>
              <a:t>DialogSelectRowsTableInputSpan</a:t>
            </a:r>
            <a:r>
              <a:rPr lang="es-ES" sz="1100" dirty="0" smtClean="0">
                <a:solidFill>
                  <a:srgbClr val="FF0000"/>
                </a:solidFill>
              </a:rPr>
              <a:t>&gt;</a:t>
            </a:r>
            <a:endParaRPr lang="es-ES" sz="1100" dirty="0">
              <a:solidFill>
                <a:srgbClr val="FF0000"/>
              </a:solidFill>
            </a:endParaRPr>
          </a:p>
        </p:txBody>
      </p:sp>
      <p:sp>
        <p:nvSpPr>
          <p:cNvPr id="28" name="CuadroTexto 27"/>
          <p:cNvSpPr txBox="1"/>
          <p:nvPr/>
        </p:nvSpPr>
        <p:spPr>
          <a:xfrm>
            <a:off x="274389" y="3836007"/>
            <a:ext cx="2499362" cy="430887"/>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Span</a:t>
            </a:r>
            <a:r>
              <a:rPr lang="es-ES" sz="1100" dirty="0" smtClean="0">
                <a:solidFill>
                  <a:srgbClr val="FF0000"/>
                </a:solidFill>
              </a:rPr>
              <a:t> id: </a:t>
            </a:r>
            <a:r>
              <a:rPr lang="es-ES" sz="1100" dirty="0" err="1" smtClean="0">
                <a:solidFill>
                  <a:srgbClr val="FF0000"/>
                </a:solidFill>
              </a:rPr>
              <a:t>DialogSelectRowsTable</a:t>
            </a:r>
            <a:r>
              <a:rPr lang="es-ES" sz="1100" dirty="0" smtClean="0">
                <a:solidFill>
                  <a:srgbClr val="FF0000"/>
                </a:solidFill>
              </a:rPr>
              <a:t>&gt;</a:t>
            </a:r>
          </a:p>
          <a:p>
            <a:r>
              <a:rPr lang="es-ES" sz="1100" dirty="0" err="1" smtClean="0">
                <a:solidFill>
                  <a:srgbClr val="FF0000"/>
                </a:solidFill>
              </a:rPr>
              <a:t>Dins</a:t>
            </a:r>
            <a:r>
              <a:rPr lang="es-ES" sz="1100" dirty="0" smtClean="0">
                <a:solidFill>
                  <a:srgbClr val="FF0000"/>
                </a:solidFill>
              </a:rPr>
              <a:t> hi ha la </a:t>
            </a:r>
            <a:r>
              <a:rPr lang="es-ES" sz="1100" dirty="0" err="1" smtClean="0">
                <a:solidFill>
                  <a:srgbClr val="FF0000"/>
                </a:solidFill>
              </a:rPr>
              <a:t>table</a:t>
            </a:r>
            <a:r>
              <a:rPr lang="es-ES" sz="1100" dirty="0" smtClean="0">
                <a:solidFill>
                  <a:srgbClr val="FF0000"/>
                </a:solidFill>
              </a:rPr>
              <a:t> </a:t>
            </a:r>
            <a:r>
              <a:rPr lang="es-ES" sz="1100" dirty="0" err="1" smtClean="0">
                <a:solidFill>
                  <a:srgbClr val="FF0000"/>
                </a:solidFill>
              </a:rPr>
              <a:t>class</a:t>
            </a:r>
            <a:r>
              <a:rPr lang="es-ES" sz="1100" dirty="0" smtClean="0">
                <a:solidFill>
                  <a:srgbClr val="FF0000"/>
                </a:solidFill>
              </a:rPr>
              <a:t>=</a:t>
            </a:r>
            <a:r>
              <a:rPr lang="es-ES" sz="1100" dirty="0" err="1" smtClean="0">
                <a:solidFill>
                  <a:srgbClr val="FF0000"/>
                </a:solidFill>
              </a:rPr>
              <a:t>tablesmall</a:t>
            </a:r>
            <a:endParaRPr lang="es-ES" sz="1100" dirty="0">
              <a:solidFill>
                <a:srgbClr val="FF0000"/>
              </a:solidFill>
            </a:endParaRPr>
          </a:p>
        </p:txBody>
      </p:sp>
      <p:sp>
        <p:nvSpPr>
          <p:cNvPr id="29" name="CuadroTexto 28"/>
          <p:cNvSpPr txBox="1"/>
          <p:nvPr/>
        </p:nvSpPr>
        <p:spPr>
          <a:xfrm>
            <a:off x="227257" y="6031126"/>
            <a:ext cx="2939936" cy="261610"/>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Span</a:t>
            </a:r>
            <a:r>
              <a:rPr lang="es-ES" sz="1100" dirty="0" smtClean="0">
                <a:solidFill>
                  <a:srgbClr val="FF0000"/>
                </a:solidFill>
              </a:rPr>
              <a:t> id: </a:t>
            </a:r>
            <a:r>
              <a:rPr lang="es-ES" sz="1100" dirty="0" err="1" smtClean="0">
                <a:solidFill>
                  <a:srgbClr val="FF0000"/>
                </a:solidFill>
              </a:rPr>
              <a:t>DialogSelectRowsFilterInputSpan</a:t>
            </a:r>
            <a:r>
              <a:rPr lang="es-ES" sz="1100" dirty="0" smtClean="0">
                <a:solidFill>
                  <a:srgbClr val="FF0000"/>
                </a:solidFill>
              </a:rPr>
              <a:t>&gt;</a:t>
            </a:r>
            <a:endParaRPr lang="es-ES" sz="1100" dirty="0">
              <a:solidFill>
                <a:srgbClr val="FF0000"/>
              </a:solidFill>
            </a:endParaRPr>
          </a:p>
        </p:txBody>
      </p:sp>
      <p:sp>
        <p:nvSpPr>
          <p:cNvPr id="30" name="CuadroTexto 29"/>
          <p:cNvSpPr txBox="1"/>
          <p:nvPr/>
        </p:nvSpPr>
        <p:spPr>
          <a:xfrm>
            <a:off x="3167193" y="5844468"/>
            <a:ext cx="2549238" cy="261610"/>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Span</a:t>
            </a:r>
            <a:r>
              <a:rPr lang="es-ES" sz="1100" dirty="0" smtClean="0">
                <a:solidFill>
                  <a:srgbClr val="FF0000"/>
                </a:solidFill>
              </a:rPr>
              <a:t> id: </a:t>
            </a:r>
            <a:r>
              <a:rPr lang="es-ES" sz="1100" dirty="0" err="1" smtClean="0">
                <a:solidFill>
                  <a:srgbClr val="FF0000"/>
                </a:solidFill>
              </a:rPr>
              <a:t>DialogSelectRowsFilter</a:t>
            </a:r>
            <a:r>
              <a:rPr lang="es-ES" sz="1100" dirty="0" smtClean="0">
                <a:solidFill>
                  <a:srgbClr val="FF0000"/>
                </a:solidFill>
              </a:rPr>
              <a:t>&gt; (??)</a:t>
            </a:r>
            <a:endParaRPr lang="es-ES" sz="1100" dirty="0">
              <a:solidFill>
                <a:srgbClr val="FF0000"/>
              </a:solidFill>
            </a:endParaRPr>
          </a:p>
        </p:txBody>
      </p:sp>
      <p:cxnSp>
        <p:nvCxnSpPr>
          <p:cNvPr id="31" name="Conector recto de flecha 30"/>
          <p:cNvCxnSpPr/>
          <p:nvPr/>
        </p:nvCxnSpPr>
        <p:spPr>
          <a:xfrm>
            <a:off x="2510444" y="3574397"/>
            <a:ext cx="209070" cy="1117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ángulo 34"/>
          <p:cNvSpPr/>
          <p:nvPr/>
        </p:nvSpPr>
        <p:spPr>
          <a:xfrm>
            <a:off x="2701959" y="3609096"/>
            <a:ext cx="2702570" cy="21765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6" name="Conector recto de flecha 35"/>
          <p:cNvCxnSpPr/>
          <p:nvPr/>
        </p:nvCxnSpPr>
        <p:spPr>
          <a:xfrm>
            <a:off x="2363323" y="3991739"/>
            <a:ext cx="329595" cy="1058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2387609" y="5975273"/>
            <a:ext cx="386142" cy="71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837218" y="2654766"/>
            <a:ext cx="1678505" cy="430887"/>
          </a:xfrm>
          <a:prstGeom prst="rect">
            <a:avLst/>
          </a:prstGeom>
          <a:noFill/>
        </p:spPr>
        <p:txBody>
          <a:bodyPr wrap="square" rtlCol="0">
            <a:spAutoFit/>
          </a:bodyPr>
          <a:lstStyle/>
          <a:p>
            <a:r>
              <a:rPr lang="es-ES" sz="1100" dirty="0" err="1" smtClean="0">
                <a:solidFill>
                  <a:srgbClr val="FF0000"/>
                </a:solidFill>
              </a:rPr>
              <a:t>Button</a:t>
            </a:r>
            <a:r>
              <a:rPr lang="es-ES" sz="1100" dirty="0" smtClean="0">
                <a:solidFill>
                  <a:srgbClr val="FF0000"/>
                </a:solidFill>
              </a:rPr>
              <a:t> </a:t>
            </a:r>
            <a:r>
              <a:rPr lang="es-ES" sz="1100" dirty="0" smtClean="0">
                <a:solidFill>
                  <a:srgbClr val="7030A0"/>
                </a:solidFill>
              </a:rPr>
              <a:t>(</a:t>
            </a:r>
            <a:r>
              <a:rPr lang="es-ES" sz="1100" dirty="0" err="1" smtClean="0">
                <a:solidFill>
                  <a:srgbClr val="7030A0"/>
                </a:solidFill>
              </a:rPr>
              <a:t>SelectColumns</a:t>
            </a:r>
            <a:r>
              <a:rPr lang="es-ES" sz="1100" dirty="0" smtClean="0">
                <a:solidFill>
                  <a:srgbClr val="7030A0"/>
                </a:solidFill>
              </a:rPr>
              <a:t>(</a:t>
            </a:r>
            <a:r>
              <a:rPr lang="es-ES" sz="1100" dirty="0" err="1" smtClean="0">
                <a:solidFill>
                  <a:srgbClr val="7030A0"/>
                </a:solidFill>
              </a:rPr>
              <a:t>event</a:t>
            </a:r>
            <a:r>
              <a:rPr lang="es-ES" sz="1100" dirty="0" smtClean="0">
                <a:solidFill>
                  <a:srgbClr val="7030A0"/>
                </a:solidFill>
              </a:rPr>
              <a:t>))</a:t>
            </a:r>
          </a:p>
        </p:txBody>
      </p:sp>
      <p:sp>
        <p:nvSpPr>
          <p:cNvPr id="14" name="CuadroTexto 13"/>
          <p:cNvSpPr txBox="1"/>
          <p:nvPr/>
        </p:nvSpPr>
        <p:spPr>
          <a:xfrm>
            <a:off x="3577489" y="6136102"/>
            <a:ext cx="1678505" cy="430887"/>
          </a:xfrm>
          <a:prstGeom prst="rect">
            <a:avLst/>
          </a:prstGeom>
          <a:noFill/>
        </p:spPr>
        <p:txBody>
          <a:bodyPr wrap="square" rtlCol="0">
            <a:spAutoFit/>
          </a:bodyPr>
          <a:lstStyle/>
          <a:p>
            <a:r>
              <a:rPr lang="es-ES" sz="1100" dirty="0" err="1" smtClean="0">
                <a:solidFill>
                  <a:srgbClr val="FF0000"/>
                </a:solidFill>
              </a:rPr>
              <a:t>Button</a:t>
            </a:r>
            <a:r>
              <a:rPr lang="es-ES" sz="1100" dirty="0" smtClean="0">
                <a:solidFill>
                  <a:srgbClr val="FF0000"/>
                </a:solidFill>
              </a:rPr>
              <a:t> </a:t>
            </a:r>
            <a:r>
              <a:rPr lang="es-ES" sz="1100" dirty="0" smtClean="0">
                <a:solidFill>
                  <a:srgbClr val="7030A0"/>
                </a:solidFill>
              </a:rPr>
              <a:t>(</a:t>
            </a:r>
            <a:r>
              <a:rPr lang="es-ES" sz="1100" dirty="0" err="1" smtClean="0">
                <a:solidFill>
                  <a:srgbClr val="7030A0"/>
                </a:solidFill>
              </a:rPr>
              <a:t>GetSelectRows</a:t>
            </a:r>
            <a:r>
              <a:rPr lang="es-ES" sz="1100" dirty="0" smtClean="0">
                <a:solidFill>
                  <a:srgbClr val="7030A0"/>
                </a:solidFill>
              </a:rPr>
              <a:t>(</a:t>
            </a:r>
            <a:r>
              <a:rPr lang="es-ES" sz="1100" dirty="0" err="1" smtClean="0">
                <a:solidFill>
                  <a:srgbClr val="7030A0"/>
                </a:solidFill>
              </a:rPr>
              <a:t>event</a:t>
            </a:r>
            <a:r>
              <a:rPr lang="es-ES" sz="1100" dirty="0" smtClean="0">
                <a:solidFill>
                  <a:srgbClr val="7030A0"/>
                </a:solidFill>
              </a:rPr>
              <a:t>))</a:t>
            </a:r>
          </a:p>
        </p:txBody>
      </p:sp>
      <p:sp>
        <p:nvSpPr>
          <p:cNvPr id="43" name="Rectángulo 42"/>
          <p:cNvSpPr/>
          <p:nvPr/>
        </p:nvSpPr>
        <p:spPr>
          <a:xfrm>
            <a:off x="4127463" y="5995375"/>
            <a:ext cx="628698" cy="369332"/>
          </a:xfrm>
          <a:prstGeom prst="rect">
            <a:avLst/>
          </a:prstGeom>
        </p:spPr>
        <p:txBody>
          <a:bodyPr wrap="none">
            <a:spAutoFit/>
          </a:bodyPr>
          <a:lstStyle/>
          <a:p>
            <a:r>
              <a:rPr lang="es-ES" sz="1100" dirty="0" err="1">
                <a:solidFill>
                  <a:srgbClr val="FF0000"/>
                </a:solidFill>
              </a:rPr>
              <a:t>Button</a:t>
            </a:r>
            <a:r>
              <a:rPr lang="es-ES" dirty="0">
                <a:solidFill>
                  <a:srgbClr val="FF0000"/>
                </a:solidFill>
              </a:rPr>
              <a:t> </a:t>
            </a:r>
            <a:endParaRPr lang="es-ES" dirty="0"/>
          </a:p>
        </p:txBody>
      </p:sp>
      <p:sp>
        <p:nvSpPr>
          <p:cNvPr id="44" name="Rectángulo 43"/>
          <p:cNvSpPr/>
          <p:nvPr/>
        </p:nvSpPr>
        <p:spPr>
          <a:xfrm>
            <a:off x="6241942" y="158062"/>
            <a:ext cx="6096000" cy="2554545"/>
          </a:xfrm>
          <a:prstGeom prst="rect">
            <a:avLst/>
          </a:prstGeom>
        </p:spPr>
        <p:txBody>
          <a:bodyPr>
            <a:spAutoFit/>
          </a:bodyPr>
          <a:lstStyle/>
          <a:p>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dialog</a:t>
            </a:r>
            <a:r>
              <a:rPr lang="es-ES" sz="1000" b="0" dirty="0" smtClean="0">
                <a:solidFill>
                  <a:srgbClr val="CCCCCC"/>
                </a:solidFill>
                <a:effectLst/>
                <a:latin typeface="Consolas" panose="020B0609020204030204" pitchFamily="49" charset="0"/>
              </a:rPr>
              <a:t> </a:t>
            </a:r>
            <a:r>
              <a:rPr lang="es-ES" sz="1000" b="0" dirty="0" smtClean="0">
                <a:solidFill>
                  <a:srgbClr val="9CDCFE"/>
                </a:solidFill>
                <a:effectLst/>
                <a:latin typeface="Consolas" panose="020B0609020204030204" pitchFamily="49" charset="0"/>
              </a:rPr>
              <a:t>id</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a:t>
            </a:r>
            <a:r>
              <a:rPr lang="es-ES" sz="1000" b="0" dirty="0" err="1" smtClean="0">
                <a:solidFill>
                  <a:srgbClr val="CE9178"/>
                </a:solidFill>
                <a:effectLst/>
                <a:latin typeface="Consolas" panose="020B0609020204030204" pitchFamily="49" charset="0"/>
              </a:rPr>
              <a:t>DialogContextMenu</a:t>
            </a:r>
            <a:r>
              <a:rPr lang="es-ES" sz="1000" b="0" dirty="0" smtClean="0">
                <a:solidFill>
                  <a:srgbClr val="CE9178"/>
                </a:solidFill>
                <a:effectLst/>
                <a:latin typeface="Consolas" panose="020B0609020204030204" pitchFamily="49" charset="0"/>
              </a:rPr>
              <a:t>"</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form</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smtClean="0">
                <a:solidFill>
                  <a:srgbClr val="569CD6"/>
                </a:solidFill>
                <a:effectLst/>
                <a:latin typeface="Consolas" panose="020B0609020204030204" pitchFamily="49" charset="0"/>
              </a:rPr>
              <a:t>p</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button</a:t>
            </a:r>
            <a:r>
              <a:rPr lang="es-ES" sz="1000" b="0" dirty="0" smtClean="0">
                <a:solidFill>
                  <a:srgbClr val="CCCCCC"/>
                </a:solidFill>
                <a:effectLst/>
                <a:latin typeface="Consolas" panose="020B0609020204030204" pitchFamily="49" charset="0"/>
              </a:rPr>
              <a:t> </a:t>
            </a:r>
            <a:r>
              <a:rPr lang="es-ES" sz="1000" b="0" dirty="0" err="1" smtClean="0">
                <a:solidFill>
                  <a:srgbClr val="9CDCFE"/>
                </a:solidFill>
                <a:effectLst/>
                <a:latin typeface="Consolas" panose="020B0609020204030204" pitchFamily="49" charset="0"/>
              </a:rPr>
              <a:t>onclick</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a:t>
            </a:r>
            <a:r>
              <a:rPr lang="es-ES" sz="1000" b="0" dirty="0" err="1" smtClean="0">
                <a:solidFill>
                  <a:srgbClr val="DCDCAA"/>
                </a:solidFill>
                <a:effectLst/>
                <a:latin typeface="Consolas" panose="020B0609020204030204" pitchFamily="49" charset="0"/>
              </a:rPr>
              <a:t>addCircularImage</a:t>
            </a:r>
            <a:r>
              <a:rPr lang="es-ES" sz="1000" b="0" dirty="0" smtClean="0">
                <a:solidFill>
                  <a:srgbClr val="CE9178"/>
                </a:solidFill>
                <a:effectLst/>
                <a:latin typeface="Consolas" panose="020B0609020204030204" pitchFamily="49" charset="0"/>
              </a:rPr>
              <a:t>(</a:t>
            </a:r>
            <a:r>
              <a:rPr lang="es-ES" sz="1000" b="0" dirty="0" err="1" smtClean="0">
                <a:solidFill>
                  <a:srgbClr val="9CDCFE"/>
                </a:solidFill>
                <a:effectLst/>
                <a:latin typeface="Consolas" panose="020B0609020204030204" pitchFamily="49" charset="0"/>
              </a:rPr>
              <a:t>event</a:t>
            </a:r>
            <a:r>
              <a:rPr lang="es-ES" sz="1000" b="0" dirty="0" smtClean="0">
                <a:solidFill>
                  <a:srgbClr val="CE9178"/>
                </a:solidFill>
                <a:effectLst/>
                <a:latin typeface="Consolas" panose="020B0609020204030204" pitchFamily="49" charset="0"/>
              </a:rPr>
              <a:t>, "</a:t>
            </a:r>
            <a:r>
              <a:rPr lang="es-ES" sz="1000" b="0" dirty="0" err="1" smtClean="0">
                <a:solidFill>
                  <a:srgbClr val="CE9178"/>
                </a:solidFill>
                <a:effectLst/>
                <a:latin typeface="Consolas" panose="020B0609020204030204" pitchFamily="49" charset="0"/>
              </a:rPr>
              <a:t>DialogContextMenu</a:t>
            </a:r>
            <a:r>
              <a:rPr lang="es-ES" sz="1000" b="0" dirty="0" smtClean="0">
                <a:solidFill>
                  <a:srgbClr val="CE9178"/>
                </a:solidFill>
                <a:effectLst/>
                <a:latin typeface="Consolas" panose="020B0609020204030204" pitchFamily="49" charset="0"/>
              </a:rPr>
              <a:t>" ,"</a:t>
            </a:r>
            <a:r>
              <a:rPr lang="es-ES" sz="1000" b="0" dirty="0" err="1" smtClean="0">
                <a:solidFill>
                  <a:srgbClr val="CE9178"/>
                </a:solidFill>
                <a:effectLst/>
                <a:latin typeface="Consolas" panose="020B0609020204030204" pitchFamily="49" charset="0"/>
              </a:rPr>
              <a:t>STAplus</a:t>
            </a:r>
            <a:r>
              <a:rPr lang="es-ES" sz="1000" b="0" dirty="0" smtClean="0">
                <a:solidFill>
                  <a:srgbClr val="CE9178"/>
                </a:solidFill>
                <a:effectLst/>
                <a:latin typeface="Consolas" panose="020B0609020204030204" pitchFamily="49" charset="0"/>
              </a:rPr>
              <a:t>", "ogc.png");'</a:t>
            </a:r>
            <a:r>
              <a:rPr lang="es-ES" sz="1000" b="0" dirty="0" smtClean="0">
                <a:solidFill>
                  <a:srgbClr val="808080"/>
                </a:solidFill>
                <a:effectLst/>
                <a:latin typeface="Consolas" panose="020B0609020204030204" pitchFamily="49" charset="0"/>
              </a:rPr>
              <a:t>&gt;&lt;</a:t>
            </a:r>
            <a:r>
              <a:rPr lang="es-ES" sz="1000" b="0" dirty="0" err="1" smtClean="0">
                <a:solidFill>
                  <a:srgbClr val="569CD6"/>
                </a:solidFill>
                <a:effectLst/>
                <a:latin typeface="Consolas" panose="020B0609020204030204" pitchFamily="49" charset="0"/>
              </a:rPr>
              <a:t>img</a:t>
            </a:r>
            <a:r>
              <a:rPr lang="es-ES" sz="1000" b="0" dirty="0" smtClean="0">
                <a:solidFill>
                  <a:srgbClr val="CCCCCC"/>
                </a:solidFill>
                <a:effectLst/>
                <a:latin typeface="Consolas" panose="020B0609020204030204" pitchFamily="49" charset="0"/>
              </a:rPr>
              <a:t> </a:t>
            </a:r>
            <a:r>
              <a:rPr lang="es-ES" sz="1000" b="0" dirty="0" err="1" smtClean="0">
                <a:solidFill>
                  <a:srgbClr val="9CDCFE"/>
                </a:solidFill>
                <a:effectLst/>
                <a:latin typeface="Consolas" panose="020B0609020204030204" pitchFamily="49" charset="0"/>
              </a:rPr>
              <a:t>src</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"ogc.png"</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err="1" smtClean="0">
                <a:solidFill>
                  <a:srgbClr val="9CDCFE"/>
                </a:solidFill>
                <a:effectLst/>
                <a:latin typeface="Consolas" panose="020B0609020204030204" pitchFamily="49" charset="0"/>
              </a:rPr>
              <a:t>height</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"20"</a:t>
            </a:r>
            <a:r>
              <a:rPr lang="es-ES" sz="1000" b="0" dirty="0" smtClean="0">
                <a:solidFill>
                  <a:srgbClr val="CCCCCC"/>
                </a:solidFill>
                <a:effectLst/>
                <a:latin typeface="Consolas" panose="020B0609020204030204" pitchFamily="49" charset="0"/>
              </a:rPr>
              <a:t> </a:t>
            </a:r>
            <a:r>
              <a:rPr lang="es-ES" sz="1000" b="0" dirty="0" err="1" smtClean="0">
                <a:solidFill>
                  <a:srgbClr val="9CDCFE"/>
                </a:solidFill>
                <a:effectLst/>
                <a:latin typeface="Consolas" panose="020B0609020204030204" pitchFamily="49" charset="0"/>
              </a:rPr>
              <a:t>valign</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a:t>
            </a:r>
            <a:r>
              <a:rPr lang="es-ES" sz="1000" b="0" dirty="0" err="1" smtClean="0">
                <a:solidFill>
                  <a:srgbClr val="CE9178"/>
                </a:solidFill>
                <a:effectLst/>
                <a:latin typeface="Consolas" panose="020B0609020204030204" pitchFamily="49" charset="0"/>
              </a:rPr>
              <a:t>middle</a:t>
            </a:r>
            <a:r>
              <a:rPr lang="es-ES" sz="1000" b="0" dirty="0" smtClean="0">
                <a:solidFill>
                  <a:srgbClr val="CE9178"/>
                </a:solidFill>
                <a:effectLst/>
                <a:latin typeface="Consolas" panose="020B0609020204030204" pitchFamily="49" charset="0"/>
              </a:rPr>
              <a:t>"</a:t>
            </a:r>
            <a:r>
              <a:rPr lang="es-ES" sz="1000" b="0" dirty="0" smtClean="0">
                <a:solidFill>
                  <a:srgbClr val="808080"/>
                </a:solidFill>
                <a:effectLst/>
                <a:latin typeface="Consolas" panose="020B0609020204030204" pitchFamily="49" charset="0"/>
              </a:rPr>
              <a:t>&gt;</a:t>
            </a:r>
            <a:r>
              <a:rPr lang="es-ES" sz="1000" b="0" dirty="0" smtClean="0">
                <a:solidFill>
                  <a:srgbClr val="CCCCCC"/>
                </a:solidFill>
                <a:effectLst/>
                <a:latin typeface="Consolas" panose="020B0609020204030204" pitchFamily="49" charset="0"/>
              </a:rPr>
              <a:t> </a:t>
            </a:r>
            <a:r>
              <a:rPr lang="es-ES" sz="1000" b="0" dirty="0" err="1" smtClean="0">
                <a:solidFill>
                  <a:srgbClr val="CCCCCC"/>
                </a:solidFill>
                <a:effectLst/>
                <a:latin typeface="Consolas" panose="020B0609020204030204" pitchFamily="49" charset="0"/>
              </a:rPr>
              <a:t>Add</a:t>
            </a:r>
            <a:r>
              <a:rPr lang="es-ES" sz="1000" b="0" dirty="0" smtClean="0">
                <a:solidFill>
                  <a:srgbClr val="CCCCCC"/>
                </a:solidFill>
                <a:effectLst/>
                <a:latin typeface="Consolas" panose="020B0609020204030204" pitchFamily="49" charset="0"/>
              </a:rPr>
              <a:t> a STA </a:t>
            </a:r>
            <a:r>
              <a:rPr lang="es-ES" sz="1000" b="0" dirty="0" err="1" smtClean="0">
                <a:solidFill>
                  <a:srgbClr val="CCCCCC"/>
                </a:solidFill>
                <a:effectLst/>
                <a:latin typeface="Consolas" panose="020B0609020204030204" pitchFamily="49" charset="0"/>
              </a:rPr>
              <a:t>service</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button</a:t>
            </a:r>
            <a:r>
              <a:rPr lang="es-ES" sz="1000" b="0" dirty="0" smtClean="0">
                <a:solidFill>
                  <a:srgbClr val="808080"/>
                </a:solidFill>
                <a:effectLst/>
                <a:latin typeface="Consolas" panose="020B0609020204030204" pitchFamily="49" charset="0"/>
              </a:rPr>
              <a:t>&gt;&lt;</a:t>
            </a:r>
            <a:r>
              <a:rPr lang="es-ES" sz="1000" b="0" dirty="0" err="1" smtClean="0">
                <a:solidFill>
                  <a:srgbClr val="569CD6"/>
                </a:solidFill>
                <a:effectLst/>
                <a:latin typeface="Consolas" panose="020B0609020204030204" pitchFamily="49" charset="0"/>
              </a:rPr>
              <a:t>br</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span</a:t>
            </a:r>
            <a:r>
              <a:rPr lang="es-ES" sz="1000" b="0" dirty="0" smtClean="0">
                <a:solidFill>
                  <a:srgbClr val="CCCCCC"/>
                </a:solidFill>
                <a:effectLst/>
                <a:latin typeface="Consolas" panose="020B0609020204030204" pitchFamily="49" charset="0"/>
              </a:rPr>
              <a:t> </a:t>
            </a:r>
            <a:r>
              <a:rPr lang="es-ES" sz="1000" b="0" dirty="0" smtClean="0">
                <a:solidFill>
                  <a:srgbClr val="9CDCFE"/>
                </a:solidFill>
                <a:effectLst/>
                <a:latin typeface="Consolas" panose="020B0609020204030204" pitchFamily="49" charset="0"/>
              </a:rPr>
              <a:t>id</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a:t>
            </a:r>
            <a:r>
              <a:rPr lang="es-ES" sz="1000" b="0" dirty="0" err="1" smtClean="0">
                <a:solidFill>
                  <a:srgbClr val="CE9178"/>
                </a:solidFill>
                <a:effectLst/>
                <a:latin typeface="Consolas" panose="020B0609020204030204" pitchFamily="49" charset="0"/>
              </a:rPr>
              <a:t>ButtonsContextMenuObjects</a:t>
            </a:r>
            <a:r>
              <a:rPr lang="es-ES" sz="1000" b="0" dirty="0" smtClean="0">
                <a:solidFill>
                  <a:srgbClr val="CE9178"/>
                </a:solidFill>
                <a:effectLst/>
                <a:latin typeface="Consolas" panose="020B0609020204030204" pitchFamily="49" charset="0"/>
              </a:rPr>
              <a:t>"</a:t>
            </a:r>
            <a:r>
              <a:rPr lang="es-ES" sz="1000" b="0" dirty="0" smtClean="0">
                <a:solidFill>
                  <a:srgbClr val="808080"/>
                </a:solidFill>
                <a:effectLst/>
                <a:latin typeface="Consolas" panose="020B0609020204030204" pitchFamily="49" charset="0"/>
              </a:rPr>
              <a:t>&gt;&lt;/</a:t>
            </a:r>
            <a:r>
              <a:rPr lang="es-ES" sz="1000" b="0" dirty="0" err="1" smtClean="0">
                <a:solidFill>
                  <a:srgbClr val="569CD6"/>
                </a:solidFill>
                <a:effectLst/>
                <a:latin typeface="Consolas" panose="020B0609020204030204" pitchFamily="49" charset="0"/>
              </a:rPr>
              <a:t>span</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button</a:t>
            </a:r>
            <a:r>
              <a:rPr lang="es-ES" sz="1000" b="0" dirty="0" smtClean="0">
                <a:solidFill>
                  <a:srgbClr val="CCCCCC"/>
                </a:solidFill>
                <a:effectLst/>
                <a:latin typeface="Consolas" panose="020B0609020204030204" pitchFamily="49" charset="0"/>
              </a:rPr>
              <a:t> </a:t>
            </a:r>
            <a:r>
              <a:rPr lang="es-ES" sz="1000" b="0" dirty="0" err="1" smtClean="0">
                <a:solidFill>
                  <a:srgbClr val="9CDCFE"/>
                </a:solidFill>
                <a:effectLst/>
                <a:latin typeface="Consolas" panose="020B0609020204030204" pitchFamily="49" charset="0"/>
              </a:rPr>
              <a:t>onclick</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a:t>
            </a:r>
            <a:r>
              <a:rPr lang="es-ES" sz="1000" b="0" dirty="0" err="1" smtClean="0">
                <a:solidFill>
                  <a:srgbClr val="DCDCAA"/>
                </a:solidFill>
                <a:effectLst/>
                <a:latin typeface="Consolas" panose="020B0609020204030204" pitchFamily="49" charset="0"/>
              </a:rPr>
              <a:t>removeCircularImage</a:t>
            </a:r>
            <a:r>
              <a:rPr lang="es-ES" sz="1000" b="0" dirty="0" smtClean="0">
                <a:solidFill>
                  <a:srgbClr val="CE9178"/>
                </a:solidFill>
                <a:effectLst/>
                <a:latin typeface="Consolas" panose="020B0609020204030204" pitchFamily="49" charset="0"/>
              </a:rPr>
              <a:t>(</a:t>
            </a:r>
            <a:r>
              <a:rPr lang="es-ES" sz="1000" b="0" dirty="0" err="1" smtClean="0">
                <a:solidFill>
                  <a:srgbClr val="9CDCFE"/>
                </a:solidFill>
                <a:effectLst/>
                <a:latin typeface="Consolas" panose="020B0609020204030204" pitchFamily="49" charset="0"/>
              </a:rPr>
              <a:t>event</a:t>
            </a:r>
            <a:r>
              <a:rPr lang="es-ES" sz="1000" b="0" dirty="0" smtClean="0">
                <a:solidFill>
                  <a:srgbClr val="CE9178"/>
                </a:solidFill>
                <a:effectLst/>
                <a:latin typeface="Consolas" panose="020B0609020204030204" pitchFamily="49" charset="0"/>
              </a:rPr>
              <a:t>, "</a:t>
            </a:r>
            <a:r>
              <a:rPr lang="es-ES" sz="1000" b="0" dirty="0" err="1" smtClean="0">
                <a:solidFill>
                  <a:srgbClr val="CE9178"/>
                </a:solidFill>
                <a:effectLst/>
                <a:latin typeface="Consolas" panose="020B0609020204030204" pitchFamily="49" charset="0"/>
              </a:rPr>
              <a:t>DialogContextMenu</a:t>
            </a:r>
            <a:r>
              <a:rPr lang="es-ES" sz="1000" b="0" dirty="0" smtClean="0">
                <a:solidFill>
                  <a:srgbClr val="CE9178"/>
                </a:solidFill>
                <a:effectLst/>
                <a:latin typeface="Consolas" panose="020B0609020204030204" pitchFamily="49" charset="0"/>
              </a:rPr>
              <a:t>")'</a:t>
            </a:r>
            <a:r>
              <a:rPr lang="es-ES" sz="1000" b="0" dirty="0" smtClean="0">
                <a:solidFill>
                  <a:srgbClr val="808080"/>
                </a:solidFill>
                <a:effectLst/>
                <a:latin typeface="Consolas" panose="020B0609020204030204" pitchFamily="49" charset="0"/>
              </a:rPr>
              <a:t>&gt;</a:t>
            </a:r>
            <a:r>
              <a:rPr lang="es-ES" sz="1000" b="0" dirty="0" err="1" smtClean="0">
                <a:solidFill>
                  <a:srgbClr val="CCCCCC"/>
                </a:solidFill>
                <a:effectLst/>
                <a:latin typeface="Consolas" panose="020B0609020204030204" pitchFamily="49" charset="0"/>
              </a:rPr>
              <a:t>Remove</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button</a:t>
            </a:r>
            <a:r>
              <a:rPr lang="es-ES" sz="1000" b="0" dirty="0" smtClean="0">
                <a:solidFill>
                  <a:srgbClr val="808080"/>
                </a:solidFill>
                <a:effectLst/>
                <a:latin typeface="Consolas" panose="020B0609020204030204" pitchFamily="49" charset="0"/>
              </a:rPr>
              <a:t>&gt;&lt;</a:t>
            </a:r>
            <a:r>
              <a:rPr lang="es-ES" sz="1000" b="0" dirty="0" err="1" smtClean="0">
                <a:solidFill>
                  <a:srgbClr val="569CD6"/>
                </a:solidFill>
                <a:effectLst/>
                <a:latin typeface="Consolas" panose="020B0609020204030204" pitchFamily="49" charset="0"/>
              </a:rPr>
              <a:t>br</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smtClean="0">
                <a:solidFill>
                  <a:srgbClr val="569CD6"/>
                </a:solidFill>
                <a:effectLst/>
                <a:latin typeface="Consolas" panose="020B0609020204030204" pitchFamily="49" charset="0"/>
              </a:rPr>
              <a:t>p</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smtClean="0">
                <a:solidFill>
                  <a:srgbClr val="569CD6"/>
                </a:solidFill>
                <a:effectLst/>
                <a:latin typeface="Consolas" panose="020B0609020204030204" pitchFamily="49" charset="0"/>
              </a:rPr>
              <a:t>div</a:t>
            </a:r>
            <a:r>
              <a:rPr lang="es-ES" sz="1000" b="0" dirty="0" smtClean="0">
                <a:solidFill>
                  <a:srgbClr val="CCCCCC"/>
                </a:solidFill>
                <a:effectLst/>
                <a:latin typeface="Consolas" panose="020B0609020204030204" pitchFamily="49" charset="0"/>
              </a:rPr>
              <a:t> </a:t>
            </a:r>
            <a:r>
              <a:rPr lang="es-ES" sz="1000" b="0" dirty="0" err="1" smtClean="0">
                <a:solidFill>
                  <a:srgbClr val="9CDCFE"/>
                </a:solidFill>
                <a:effectLst/>
                <a:latin typeface="Consolas" panose="020B0609020204030204" pitchFamily="49" charset="0"/>
              </a:rPr>
              <a:t>class</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"center"</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button</a:t>
            </a:r>
            <a:r>
              <a:rPr lang="es-ES" sz="1000" b="0" dirty="0" smtClean="0">
                <a:solidFill>
                  <a:srgbClr val="CCCCCC"/>
                </a:solidFill>
                <a:effectLst/>
                <a:latin typeface="Consolas" panose="020B0609020204030204" pitchFamily="49" charset="0"/>
              </a:rPr>
              <a:t> </a:t>
            </a:r>
            <a:r>
              <a:rPr lang="es-ES" sz="1000" b="0" dirty="0" err="1" smtClean="0">
                <a:solidFill>
                  <a:srgbClr val="9CDCFE"/>
                </a:solidFill>
                <a:effectLst/>
                <a:latin typeface="Consolas" panose="020B0609020204030204" pitchFamily="49" charset="0"/>
              </a:rPr>
              <a:t>value</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"cancel"</a:t>
            </a:r>
            <a:r>
              <a:rPr lang="es-ES" sz="1000" b="0" dirty="0" smtClean="0">
                <a:solidFill>
                  <a:srgbClr val="CCCCCC"/>
                </a:solidFill>
                <a:effectLst/>
                <a:latin typeface="Consolas" panose="020B0609020204030204" pitchFamily="49" charset="0"/>
              </a:rPr>
              <a:t> </a:t>
            </a:r>
            <a:r>
              <a:rPr lang="es-ES" sz="1000" b="0" dirty="0" err="1" smtClean="0">
                <a:solidFill>
                  <a:srgbClr val="9CDCFE"/>
                </a:solidFill>
                <a:effectLst/>
                <a:latin typeface="Consolas" panose="020B0609020204030204" pitchFamily="49" charset="0"/>
              </a:rPr>
              <a:t>onClick</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a:t>
            </a:r>
            <a:r>
              <a:rPr lang="es-ES" sz="1000" b="0" dirty="0" err="1" smtClean="0">
                <a:solidFill>
                  <a:srgbClr val="9CDCFE"/>
                </a:solidFill>
                <a:effectLst/>
                <a:latin typeface="Consolas" panose="020B0609020204030204" pitchFamily="49" charset="0"/>
              </a:rPr>
              <a:t>startingNodeContextId</a:t>
            </a:r>
            <a:r>
              <a:rPr lang="es-ES" sz="1000" b="0" dirty="0" smtClean="0">
                <a:solidFill>
                  <a:srgbClr val="CE9178"/>
                </a:solidFill>
                <a:effectLst/>
                <a:latin typeface="Consolas" panose="020B0609020204030204" pitchFamily="49" charset="0"/>
              </a:rPr>
              <a:t>=</a:t>
            </a:r>
            <a:r>
              <a:rPr lang="es-ES" sz="1000" b="0" dirty="0" err="1" smtClean="0">
                <a:solidFill>
                  <a:srgbClr val="CE9178"/>
                </a:solidFill>
                <a:effectLst/>
                <a:latin typeface="Consolas" panose="020B0609020204030204" pitchFamily="49" charset="0"/>
              </a:rPr>
              <a:t>null</a:t>
            </a:r>
            <a:r>
              <a:rPr lang="es-ES" sz="1000" b="0" dirty="0" smtClean="0">
                <a:solidFill>
                  <a:srgbClr val="CE9178"/>
                </a:solidFill>
                <a:effectLst/>
                <a:latin typeface="Consolas" panose="020B0609020204030204" pitchFamily="49" charset="0"/>
              </a:rPr>
              <a:t>;"</a:t>
            </a:r>
            <a:r>
              <a:rPr lang="es-ES" sz="1000" b="0" dirty="0" smtClean="0">
                <a:solidFill>
                  <a:srgbClr val="CCCCCC"/>
                </a:solidFill>
                <a:effectLst/>
                <a:latin typeface="Consolas" panose="020B0609020204030204" pitchFamily="49" charset="0"/>
              </a:rPr>
              <a:t> </a:t>
            </a:r>
            <a:r>
              <a:rPr lang="es-ES" sz="1000" b="0" dirty="0" err="1" smtClean="0">
                <a:solidFill>
                  <a:srgbClr val="9CDCFE"/>
                </a:solidFill>
                <a:effectLst/>
                <a:latin typeface="Consolas" panose="020B0609020204030204" pitchFamily="49" charset="0"/>
              </a:rPr>
              <a:t>formmethod</a:t>
            </a:r>
            <a:r>
              <a:rPr lang="es-ES" sz="1000" b="0" dirty="0" smtClean="0">
                <a:solidFill>
                  <a:srgbClr val="CCCCCC"/>
                </a:solidFill>
                <a:effectLst/>
                <a:latin typeface="Consolas" panose="020B0609020204030204" pitchFamily="49" charset="0"/>
              </a:rPr>
              <a:t>=</a:t>
            </a:r>
            <a:r>
              <a:rPr lang="es-ES" sz="1000" b="0" dirty="0" smtClean="0">
                <a:solidFill>
                  <a:srgbClr val="CE9178"/>
                </a:solidFill>
                <a:effectLst/>
                <a:latin typeface="Consolas" panose="020B0609020204030204" pitchFamily="49" charset="0"/>
              </a:rPr>
              <a:t>"</a:t>
            </a:r>
            <a:r>
              <a:rPr lang="es-ES" sz="1000" b="0" dirty="0" err="1" smtClean="0">
                <a:solidFill>
                  <a:srgbClr val="CE9178"/>
                </a:solidFill>
                <a:effectLst/>
                <a:latin typeface="Consolas" panose="020B0609020204030204" pitchFamily="49" charset="0"/>
              </a:rPr>
              <a:t>dialog</a:t>
            </a:r>
            <a:r>
              <a:rPr lang="es-ES" sz="1000" b="0" dirty="0" smtClean="0">
                <a:solidFill>
                  <a:srgbClr val="CE9178"/>
                </a:solidFill>
                <a:effectLst/>
                <a:latin typeface="Consolas" panose="020B0609020204030204" pitchFamily="49" charset="0"/>
              </a:rPr>
              <a:t>"</a:t>
            </a:r>
            <a:r>
              <a:rPr lang="es-ES" sz="1000" b="0" dirty="0" smtClean="0">
                <a:solidFill>
                  <a:srgbClr val="808080"/>
                </a:solidFill>
                <a:effectLst/>
                <a:latin typeface="Consolas" panose="020B0609020204030204" pitchFamily="49" charset="0"/>
              </a:rPr>
              <a:t>&gt;</a:t>
            </a:r>
            <a:r>
              <a:rPr lang="es-ES" sz="1000" b="0" dirty="0" smtClean="0">
                <a:solidFill>
                  <a:srgbClr val="CCCCCC"/>
                </a:solidFill>
                <a:effectLst/>
                <a:latin typeface="Consolas" panose="020B0609020204030204" pitchFamily="49" charset="0"/>
              </a:rPr>
              <a:t>Cancel</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button</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smtClean="0">
                <a:solidFill>
                  <a:srgbClr val="569CD6"/>
                </a:solidFill>
                <a:effectLst/>
                <a:latin typeface="Consolas" panose="020B0609020204030204" pitchFamily="49" charset="0"/>
              </a:rPr>
              <a:t>div</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form</a:t>
            </a:r>
            <a:r>
              <a:rPr lang="es-ES" sz="1000" b="0" dirty="0" smtClean="0">
                <a:solidFill>
                  <a:srgbClr val="808080"/>
                </a:solidFill>
                <a:effectLst/>
                <a:latin typeface="Consolas" panose="020B0609020204030204" pitchFamily="49" charset="0"/>
              </a:rPr>
              <a:t>&gt;</a:t>
            </a:r>
            <a:endParaRPr lang="es-ES" sz="1000" b="0" dirty="0" smtClean="0">
              <a:solidFill>
                <a:srgbClr val="CCCCCC"/>
              </a:solidFill>
              <a:effectLst/>
              <a:latin typeface="Consolas" panose="020B0609020204030204" pitchFamily="49" charset="0"/>
            </a:endParaRPr>
          </a:p>
          <a:p>
            <a:r>
              <a:rPr lang="es-ES" sz="1000" b="0" dirty="0" smtClean="0">
                <a:solidFill>
                  <a:srgbClr val="CCCCCC"/>
                </a:solidFill>
                <a:effectLst/>
                <a:latin typeface="Consolas" panose="020B0609020204030204" pitchFamily="49" charset="0"/>
              </a:rPr>
              <a:t>    </a:t>
            </a:r>
            <a:r>
              <a:rPr lang="es-ES" sz="1000" b="0" dirty="0" smtClean="0">
                <a:solidFill>
                  <a:srgbClr val="808080"/>
                </a:solidFill>
                <a:effectLst/>
                <a:latin typeface="Consolas" panose="020B0609020204030204" pitchFamily="49" charset="0"/>
              </a:rPr>
              <a:t>&lt;/</a:t>
            </a:r>
            <a:r>
              <a:rPr lang="es-ES" sz="1000" b="0" dirty="0" err="1" smtClean="0">
                <a:solidFill>
                  <a:srgbClr val="569CD6"/>
                </a:solidFill>
                <a:effectLst/>
                <a:latin typeface="Consolas" panose="020B0609020204030204" pitchFamily="49" charset="0"/>
              </a:rPr>
              <a:t>dialog</a:t>
            </a:r>
            <a:r>
              <a:rPr lang="es-ES" sz="1000" b="0" dirty="0" smtClean="0">
                <a:solidFill>
                  <a:srgbClr val="808080"/>
                </a:solidFill>
                <a:effectLst/>
                <a:latin typeface="Consolas" panose="020B0609020204030204" pitchFamily="49" charset="0"/>
              </a:rPr>
              <a:t>&gt;</a:t>
            </a:r>
            <a:endParaRPr lang="es-ES" sz="1000" b="0" dirty="0">
              <a:solidFill>
                <a:srgbClr val="CCCCCC"/>
              </a:solidFill>
              <a:effectLst/>
              <a:latin typeface="Consolas" panose="020B0609020204030204" pitchFamily="49" charset="0"/>
            </a:endParaRPr>
          </a:p>
        </p:txBody>
      </p:sp>
      <p:sp>
        <p:nvSpPr>
          <p:cNvPr id="45" name="CuadroTexto 44"/>
          <p:cNvSpPr txBox="1"/>
          <p:nvPr/>
        </p:nvSpPr>
        <p:spPr>
          <a:xfrm>
            <a:off x="7876060" y="3490995"/>
            <a:ext cx="3956390" cy="423193"/>
          </a:xfrm>
          <a:prstGeom prst="rect">
            <a:avLst/>
          </a:prstGeom>
          <a:noFill/>
        </p:spPr>
        <p:txBody>
          <a:bodyPr wrap="square" rtlCol="0">
            <a:spAutoFit/>
          </a:bodyPr>
          <a:lstStyle/>
          <a:p>
            <a:r>
              <a:rPr lang="es-ES" sz="1100" dirty="0" err="1" smtClean="0">
                <a:solidFill>
                  <a:srgbClr val="FF0000"/>
                </a:solidFill>
              </a:rPr>
              <a:t>Dialog</a:t>
            </a:r>
            <a:r>
              <a:rPr lang="es-ES" sz="1100" dirty="0" smtClean="0">
                <a:solidFill>
                  <a:srgbClr val="FF0000"/>
                </a:solidFill>
              </a:rPr>
              <a:t>  id=</a:t>
            </a:r>
            <a:r>
              <a:rPr lang="es-ES" sz="1100" dirty="0" err="1">
                <a:solidFill>
                  <a:srgbClr val="FF0000"/>
                </a:solidFill>
              </a:rPr>
              <a:t>DialogOK</a:t>
            </a:r>
            <a:r>
              <a:rPr lang="es-ES" sz="1100" dirty="0">
                <a:solidFill>
                  <a:srgbClr val="FF0000"/>
                </a:solidFill>
              </a:rPr>
              <a:t> </a:t>
            </a:r>
            <a:r>
              <a:rPr lang="es-ES" sz="1100" dirty="0" smtClean="0">
                <a:solidFill>
                  <a:srgbClr val="FF0000"/>
                </a:solidFill>
              </a:rPr>
              <a:t>(tota la </a:t>
            </a:r>
            <a:r>
              <a:rPr lang="es-ES" sz="1100" dirty="0" err="1" smtClean="0">
                <a:solidFill>
                  <a:srgbClr val="FF0000"/>
                </a:solidFill>
              </a:rPr>
              <a:t>finestra</a:t>
            </a:r>
            <a:r>
              <a:rPr lang="es-ES" sz="1100" dirty="0" smtClean="0">
                <a:solidFill>
                  <a:srgbClr val="FF0000"/>
                </a:solidFill>
              </a:rPr>
              <a:t>, el </a:t>
            </a:r>
            <a:r>
              <a:rPr lang="es-ES" sz="1100" dirty="0" err="1" smtClean="0">
                <a:solidFill>
                  <a:srgbClr val="FF0000"/>
                </a:solidFill>
              </a:rPr>
              <a:t>form</a:t>
            </a:r>
            <a:r>
              <a:rPr lang="es-ES" sz="1100" dirty="0" smtClean="0">
                <a:solidFill>
                  <a:srgbClr val="FF0000"/>
                </a:solidFill>
              </a:rPr>
              <a:t> </a:t>
            </a:r>
            <a:r>
              <a:rPr lang="es-ES" sz="1100" dirty="0" err="1" smtClean="0">
                <a:solidFill>
                  <a:srgbClr val="FF0000"/>
                </a:solidFill>
              </a:rPr>
              <a:t>està</a:t>
            </a:r>
            <a:r>
              <a:rPr lang="es-ES" sz="1100" dirty="0" smtClean="0">
                <a:solidFill>
                  <a:srgbClr val="FF0000"/>
                </a:solidFill>
              </a:rPr>
              <a:t> a </a:t>
            </a:r>
            <a:r>
              <a:rPr lang="es-ES" sz="1100" dirty="0" err="1" smtClean="0">
                <a:solidFill>
                  <a:srgbClr val="FF0000"/>
                </a:solidFill>
              </a:rPr>
              <a:t>dins</a:t>
            </a:r>
            <a:r>
              <a:rPr lang="es-ES" sz="1100" dirty="0" smtClean="0">
                <a:solidFill>
                  <a:srgbClr val="FF0000"/>
                </a:solidFill>
              </a:rPr>
              <a:t>)</a:t>
            </a:r>
            <a:endParaRPr lang="es-ES" sz="1100" dirty="0">
              <a:solidFill>
                <a:srgbClr val="FF0000"/>
              </a:solidFill>
            </a:endParaRPr>
          </a:p>
          <a:p>
            <a:endParaRPr lang="es-ES" sz="1050" dirty="0">
              <a:solidFill>
                <a:srgbClr val="FF0000"/>
              </a:solidFill>
            </a:endParaRPr>
          </a:p>
        </p:txBody>
      </p:sp>
      <p:sp>
        <p:nvSpPr>
          <p:cNvPr id="46" name="CuadroTexto 45"/>
          <p:cNvSpPr txBox="1"/>
          <p:nvPr/>
        </p:nvSpPr>
        <p:spPr>
          <a:xfrm>
            <a:off x="9147436" y="3609096"/>
            <a:ext cx="2685014" cy="261610"/>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Form</a:t>
            </a:r>
            <a:r>
              <a:rPr lang="es-ES" sz="1050" dirty="0" smtClean="0">
                <a:solidFill>
                  <a:srgbClr val="FF0000"/>
                </a:solidFill>
              </a:rPr>
              <a:t>&gt; (</a:t>
            </a:r>
            <a:r>
              <a:rPr lang="es-ES" sz="1050" dirty="0" err="1" smtClean="0">
                <a:solidFill>
                  <a:srgbClr val="FF0000"/>
                </a:solidFill>
              </a:rPr>
              <a:t>dins</a:t>
            </a:r>
            <a:r>
              <a:rPr lang="es-ES" sz="1050" dirty="0" smtClean="0">
                <a:solidFill>
                  <a:srgbClr val="FF0000"/>
                </a:solidFill>
              </a:rPr>
              <a:t> hi ha </a:t>
            </a:r>
            <a:r>
              <a:rPr lang="es-ES" sz="1050" dirty="0" err="1" smtClean="0">
                <a:solidFill>
                  <a:srgbClr val="FF0000"/>
                </a:solidFill>
              </a:rPr>
              <a:t>span</a:t>
            </a:r>
            <a:r>
              <a:rPr lang="es-ES" sz="1050" dirty="0" smtClean="0">
                <a:solidFill>
                  <a:srgbClr val="FF0000"/>
                </a:solidFill>
              </a:rPr>
              <a:t> …)</a:t>
            </a:r>
            <a:endParaRPr lang="es-ES" sz="1100" dirty="0">
              <a:solidFill>
                <a:srgbClr val="FF0000"/>
              </a:solidFill>
            </a:endParaRPr>
          </a:p>
        </p:txBody>
      </p:sp>
      <p:sp>
        <p:nvSpPr>
          <p:cNvPr id="47" name="CuadroTexto 46"/>
          <p:cNvSpPr txBox="1"/>
          <p:nvPr/>
        </p:nvSpPr>
        <p:spPr>
          <a:xfrm>
            <a:off x="6020457" y="3910547"/>
            <a:ext cx="1874803" cy="261610"/>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Span</a:t>
            </a:r>
            <a:r>
              <a:rPr lang="es-ES" sz="1100" dirty="0" smtClean="0">
                <a:solidFill>
                  <a:srgbClr val="FF0000"/>
                </a:solidFill>
              </a:rPr>
              <a:t> id: </a:t>
            </a:r>
            <a:r>
              <a:rPr lang="es-ES" sz="1100" dirty="0" err="1" smtClean="0">
                <a:solidFill>
                  <a:srgbClr val="FF0000"/>
                </a:solidFill>
              </a:rPr>
              <a:t>DialogOKOptions</a:t>
            </a:r>
            <a:r>
              <a:rPr lang="es-ES" sz="1100" dirty="0" smtClean="0">
                <a:solidFill>
                  <a:srgbClr val="FF0000"/>
                </a:solidFill>
              </a:rPr>
              <a:t>&gt;</a:t>
            </a:r>
            <a:endParaRPr lang="es-ES" sz="1100" dirty="0">
              <a:solidFill>
                <a:srgbClr val="FF0000"/>
              </a:solidFill>
            </a:endParaRPr>
          </a:p>
        </p:txBody>
      </p:sp>
      <p:sp>
        <p:nvSpPr>
          <p:cNvPr id="50" name="CuadroTexto 49"/>
          <p:cNvSpPr txBox="1"/>
          <p:nvPr/>
        </p:nvSpPr>
        <p:spPr>
          <a:xfrm>
            <a:off x="6001257" y="4946904"/>
            <a:ext cx="1874803" cy="261610"/>
          </a:xfrm>
          <a:prstGeom prst="rect">
            <a:avLst/>
          </a:prstGeom>
          <a:noFill/>
        </p:spPr>
        <p:txBody>
          <a:bodyPr wrap="square" rtlCol="0">
            <a:spAutoFit/>
          </a:bodyPr>
          <a:lstStyle/>
          <a:p>
            <a:r>
              <a:rPr lang="es-ES" sz="1100" dirty="0" smtClean="0">
                <a:solidFill>
                  <a:srgbClr val="FF0000"/>
                </a:solidFill>
              </a:rPr>
              <a:t>&lt;</a:t>
            </a:r>
            <a:r>
              <a:rPr lang="es-ES" sz="1100" dirty="0" err="1" smtClean="0">
                <a:solidFill>
                  <a:srgbClr val="FF0000"/>
                </a:solidFill>
              </a:rPr>
              <a:t>Span</a:t>
            </a:r>
            <a:r>
              <a:rPr lang="es-ES" sz="1100" dirty="0" smtClean="0">
                <a:solidFill>
                  <a:srgbClr val="FF0000"/>
                </a:solidFill>
              </a:rPr>
              <a:t> id: </a:t>
            </a:r>
            <a:r>
              <a:rPr lang="es-ES" sz="1100" dirty="0" err="1" smtClean="0">
                <a:solidFill>
                  <a:srgbClr val="FF0000"/>
                </a:solidFill>
              </a:rPr>
              <a:t>DialogOKHTML</a:t>
            </a:r>
            <a:r>
              <a:rPr lang="es-ES" sz="1100" dirty="0" smtClean="0">
                <a:solidFill>
                  <a:srgbClr val="FF0000"/>
                </a:solidFill>
              </a:rPr>
              <a:t>&gt;</a:t>
            </a:r>
            <a:endParaRPr lang="es-ES" sz="1100" dirty="0">
              <a:solidFill>
                <a:srgbClr val="FF0000"/>
              </a:solidFill>
            </a:endParaRPr>
          </a:p>
        </p:txBody>
      </p:sp>
      <p:cxnSp>
        <p:nvCxnSpPr>
          <p:cNvPr id="51" name="Conector recto de flecha 50"/>
          <p:cNvCxnSpPr/>
          <p:nvPr/>
        </p:nvCxnSpPr>
        <p:spPr>
          <a:xfrm flipV="1">
            <a:off x="7676217" y="4035286"/>
            <a:ext cx="287415" cy="404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ángulo 52"/>
          <p:cNvSpPr/>
          <p:nvPr/>
        </p:nvSpPr>
        <p:spPr>
          <a:xfrm>
            <a:off x="7808733" y="3961003"/>
            <a:ext cx="3080940" cy="140909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4" name="Conector recto de flecha 53"/>
          <p:cNvCxnSpPr/>
          <p:nvPr/>
        </p:nvCxnSpPr>
        <p:spPr>
          <a:xfrm flipV="1">
            <a:off x="7577678" y="5027385"/>
            <a:ext cx="164797" cy="5032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a:off x="2515723" y="4144139"/>
            <a:ext cx="329595" cy="1058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7" name="Rectángulo 56"/>
          <p:cNvSpPr/>
          <p:nvPr/>
        </p:nvSpPr>
        <p:spPr>
          <a:xfrm>
            <a:off x="8720505" y="5232246"/>
            <a:ext cx="628698" cy="369332"/>
          </a:xfrm>
          <a:prstGeom prst="rect">
            <a:avLst/>
          </a:prstGeom>
        </p:spPr>
        <p:txBody>
          <a:bodyPr wrap="none">
            <a:spAutoFit/>
          </a:bodyPr>
          <a:lstStyle/>
          <a:p>
            <a:r>
              <a:rPr lang="es-ES" sz="1100" dirty="0" err="1">
                <a:solidFill>
                  <a:srgbClr val="FF0000"/>
                </a:solidFill>
              </a:rPr>
              <a:t>Button</a:t>
            </a:r>
            <a:r>
              <a:rPr lang="es-ES" dirty="0">
                <a:solidFill>
                  <a:srgbClr val="FF0000"/>
                </a:solidFill>
              </a:rPr>
              <a:t> </a:t>
            </a:r>
            <a:endParaRPr lang="es-ES" dirty="0"/>
          </a:p>
        </p:txBody>
      </p:sp>
    </p:spTree>
    <p:extLst>
      <p:ext uri="{BB962C8B-B14F-4D97-AF65-F5344CB8AC3E}">
        <p14:creationId xmlns:p14="http://schemas.microsoft.com/office/powerpoint/2010/main" val="385146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327304" y="389800"/>
            <a:ext cx="5075969" cy="3643958"/>
          </a:xfrm>
          <a:prstGeom prst="rect">
            <a:avLst/>
          </a:prstGeom>
        </p:spPr>
      </p:pic>
      <p:sp>
        <p:nvSpPr>
          <p:cNvPr id="4" name="Rectángulo 3"/>
          <p:cNvSpPr/>
          <p:nvPr/>
        </p:nvSpPr>
        <p:spPr>
          <a:xfrm>
            <a:off x="2037423" y="1223541"/>
            <a:ext cx="2569934" cy="261610"/>
          </a:xfrm>
          <a:prstGeom prst="rect">
            <a:avLst/>
          </a:prstGeom>
        </p:spPr>
        <p:txBody>
          <a:bodyPr wrap="none">
            <a:spAutoFit/>
          </a:bodyPr>
          <a:lstStyle/>
          <a:p>
            <a:r>
              <a:rPr lang="es-ES" sz="1100" b="0" dirty="0" smtClean="0">
                <a:solidFill>
                  <a:srgbClr val="FF0000"/>
                </a:solidFill>
                <a:effectLst/>
                <a:latin typeface="Consolas" panose="020B0609020204030204" pitchFamily="49" charset="0"/>
              </a:rPr>
              <a:t>&lt;h2 id="</a:t>
            </a:r>
            <a:r>
              <a:rPr lang="es-ES" sz="1100" b="0" dirty="0" err="1" smtClean="0">
                <a:solidFill>
                  <a:srgbClr val="FF0000"/>
                </a:solidFill>
                <a:effectLst/>
                <a:latin typeface="Consolas" panose="020B0609020204030204" pitchFamily="49" charset="0"/>
              </a:rPr>
              <a:t>eventSpanHeading</a:t>
            </a:r>
            <a:r>
              <a:rPr lang="es-ES" sz="1100" b="0" dirty="0" smtClean="0">
                <a:solidFill>
                  <a:srgbClr val="FF0000"/>
                </a:solidFill>
                <a:effectLst/>
                <a:latin typeface="Consolas" panose="020B0609020204030204" pitchFamily="49" charset="0"/>
              </a:rPr>
              <a:t>"&gt;&lt;/h2&gt;</a:t>
            </a:r>
            <a:endParaRPr lang="es-ES" sz="1100" b="0" dirty="0">
              <a:solidFill>
                <a:srgbClr val="FF0000"/>
              </a:solidFill>
              <a:effectLst/>
              <a:latin typeface="Consolas" panose="020B0609020204030204" pitchFamily="49" charset="0"/>
            </a:endParaRPr>
          </a:p>
        </p:txBody>
      </p:sp>
      <p:sp>
        <p:nvSpPr>
          <p:cNvPr id="6" name="Rectángulo 5"/>
          <p:cNvSpPr/>
          <p:nvPr/>
        </p:nvSpPr>
        <p:spPr>
          <a:xfrm>
            <a:off x="327304" y="3986537"/>
            <a:ext cx="2723823" cy="261610"/>
          </a:xfrm>
          <a:prstGeom prst="rect">
            <a:avLst/>
          </a:prstGeom>
        </p:spPr>
        <p:txBody>
          <a:bodyPr wrap="none">
            <a:spAutoFit/>
          </a:bodyPr>
          <a:lstStyle/>
          <a:p>
            <a:r>
              <a:rPr lang="es-ES" sz="1100" b="0" dirty="0" smtClean="0">
                <a:solidFill>
                  <a:srgbClr val="FF0000"/>
                </a:solidFill>
                <a:effectLst/>
                <a:latin typeface="Consolas" panose="020B0609020204030204" pitchFamily="49" charset="0"/>
              </a:rPr>
              <a:t>&lt;pre id="</a:t>
            </a:r>
            <a:r>
              <a:rPr lang="es-ES" sz="1100" b="0" dirty="0" err="1" smtClean="0">
                <a:solidFill>
                  <a:srgbClr val="FF0000"/>
                </a:solidFill>
                <a:effectLst/>
                <a:latin typeface="Consolas" panose="020B0609020204030204" pitchFamily="49" charset="0"/>
              </a:rPr>
              <a:t>eventSpanContent</a:t>
            </a:r>
            <a:r>
              <a:rPr lang="es-ES" sz="1100" b="0" dirty="0" smtClean="0">
                <a:solidFill>
                  <a:srgbClr val="FF0000"/>
                </a:solidFill>
                <a:effectLst/>
                <a:latin typeface="Consolas" panose="020B0609020204030204" pitchFamily="49" charset="0"/>
              </a:rPr>
              <a:t>"&gt;&lt;/pre&gt;</a:t>
            </a:r>
            <a:endParaRPr lang="es-ES" sz="1100" b="0" dirty="0">
              <a:solidFill>
                <a:srgbClr val="FF0000"/>
              </a:solidFill>
              <a:effectLst/>
              <a:latin typeface="Consolas" panose="020B0609020204030204" pitchFamily="49" charset="0"/>
            </a:endParaRPr>
          </a:p>
        </p:txBody>
      </p:sp>
      <p:sp>
        <p:nvSpPr>
          <p:cNvPr id="8" name="Rectángulo 7"/>
          <p:cNvSpPr/>
          <p:nvPr/>
        </p:nvSpPr>
        <p:spPr>
          <a:xfrm>
            <a:off x="228822" y="1568735"/>
            <a:ext cx="3229273" cy="278713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228822" y="5046363"/>
            <a:ext cx="2468810" cy="1615827"/>
          </a:xfrm>
          <a:prstGeom prst="rect">
            <a:avLst/>
          </a:prstGeom>
        </p:spPr>
        <p:txBody>
          <a:bodyPr wrap="square">
            <a:spAutoFit/>
          </a:bodyPr>
          <a:lstStyle/>
          <a:p>
            <a:r>
              <a:rPr lang="es-ES" sz="1100" b="0" i="0" dirty="0" smtClean="0">
                <a:solidFill>
                  <a:srgbClr val="1B1B1B"/>
                </a:solidFill>
                <a:effectLst/>
                <a:latin typeface="Inter"/>
              </a:rPr>
              <a:t>El </a:t>
            </a:r>
            <a:r>
              <a:rPr lang="es-ES" sz="1100" b="1" i="0" dirty="0" smtClean="0">
                <a:solidFill>
                  <a:srgbClr val="1B1B1B"/>
                </a:solidFill>
                <a:effectLst/>
                <a:latin typeface="Inter"/>
              </a:rPr>
              <a:t>Elemento</a:t>
            </a:r>
            <a:r>
              <a:rPr lang="es-ES" sz="1100" b="0" i="0" dirty="0" smtClean="0">
                <a:solidFill>
                  <a:srgbClr val="1B1B1B"/>
                </a:solidFill>
                <a:effectLst/>
                <a:latin typeface="Inter"/>
              </a:rPr>
              <a:t> </a:t>
            </a:r>
            <a:r>
              <a:rPr lang="es-ES" sz="1100" b="1" i="0" dirty="0" smtClean="0">
                <a:solidFill>
                  <a:srgbClr val="1B1B1B"/>
                </a:solidFill>
                <a:effectLst/>
                <a:latin typeface="Inter"/>
              </a:rPr>
              <a:t>HTML &lt;pre&gt;</a:t>
            </a:r>
            <a:r>
              <a:rPr lang="es-ES" sz="1100" b="0" i="0" dirty="0" smtClean="0">
                <a:solidFill>
                  <a:srgbClr val="1B1B1B"/>
                </a:solidFill>
                <a:effectLst/>
                <a:latin typeface="Inter"/>
              </a:rPr>
              <a:t> (o </a:t>
            </a:r>
            <a:r>
              <a:rPr lang="es-ES" sz="1100" b="0" i="1" dirty="0" smtClean="0">
                <a:solidFill>
                  <a:srgbClr val="1B1B1B"/>
                </a:solidFill>
                <a:effectLst/>
                <a:latin typeface="Inter"/>
              </a:rPr>
              <a:t>Texto HTML </a:t>
            </a:r>
            <a:r>
              <a:rPr lang="es-ES" sz="1100" b="0" i="1" dirty="0" err="1" smtClean="0">
                <a:solidFill>
                  <a:srgbClr val="1B1B1B"/>
                </a:solidFill>
                <a:effectLst/>
                <a:latin typeface="Inter"/>
              </a:rPr>
              <a:t>Preformateado</a:t>
            </a:r>
            <a:r>
              <a:rPr lang="es-ES" sz="1100" b="0" i="0" dirty="0" smtClean="0">
                <a:solidFill>
                  <a:srgbClr val="1B1B1B"/>
                </a:solidFill>
                <a:effectLst/>
                <a:latin typeface="Inter"/>
              </a:rPr>
              <a:t>) representa texto </a:t>
            </a:r>
            <a:r>
              <a:rPr lang="es-ES" sz="1100" b="0" i="0" dirty="0" err="1" smtClean="0">
                <a:solidFill>
                  <a:srgbClr val="1B1B1B"/>
                </a:solidFill>
                <a:effectLst/>
                <a:latin typeface="Inter"/>
              </a:rPr>
              <a:t>preformateado</a:t>
            </a:r>
            <a:r>
              <a:rPr lang="es-ES" sz="1100" b="0" i="0" dirty="0" smtClean="0">
                <a:solidFill>
                  <a:srgbClr val="1B1B1B"/>
                </a:solidFill>
                <a:effectLst/>
                <a:latin typeface="Inter"/>
              </a:rPr>
              <a:t>. El texto en este elemento típicamente se muestra en una fuente fija, no proporcional, exactamente como es mostrado en el archivo. Los espacios dentro de este elemento también son mostrados como están escritos</a:t>
            </a:r>
            <a:endParaRPr lang="es-ES" sz="1100" dirty="0"/>
          </a:p>
        </p:txBody>
      </p:sp>
    </p:spTree>
    <p:extLst>
      <p:ext uri="{BB962C8B-B14F-4D97-AF65-F5344CB8AC3E}">
        <p14:creationId xmlns:p14="http://schemas.microsoft.com/office/powerpoint/2010/main" val="12944463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494</Words>
  <Application>Microsoft Office PowerPoint</Application>
  <PresentationFormat>Panorámica</PresentationFormat>
  <Paragraphs>50</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Calibri</vt:lpstr>
      <vt:lpstr>Calibri Light</vt:lpstr>
      <vt:lpstr>Consolas</vt:lpstr>
      <vt:lpstr>Inter</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Marta Olivé</dc:creator>
  <cp:lastModifiedBy>Marta Olivé</cp:lastModifiedBy>
  <cp:revision>10</cp:revision>
  <dcterms:created xsi:type="dcterms:W3CDTF">2023-06-23T13:43:57Z</dcterms:created>
  <dcterms:modified xsi:type="dcterms:W3CDTF">2023-06-23T14:45:09Z</dcterms:modified>
</cp:coreProperties>
</file>