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61" r:id="rId5"/>
    <p:sldId id="276" r:id="rId6"/>
    <p:sldId id="259" r:id="rId7"/>
    <p:sldId id="266" r:id="rId8"/>
    <p:sldId id="260" r:id="rId9"/>
    <p:sldId id="271" r:id="rId10"/>
    <p:sldId id="272" r:id="rId11"/>
    <p:sldId id="269" r:id="rId12"/>
    <p:sldId id="273" r:id="rId13"/>
    <p:sldId id="265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44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739C4FB-7D33-419B-8833-D1372BFD11C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pPr/>
              <a:t>10/7/2017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6740" y="1285579"/>
            <a:ext cx="7543800" cy="1991460"/>
          </a:xfrm>
        </p:spPr>
        <p:txBody>
          <a:bodyPr/>
          <a:lstStyle/>
          <a:p>
            <a:pPr algn="ctr"/>
            <a:r>
              <a:rPr lang="en-GB" sz="4000" dirty="0" smtClean="0">
                <a:latin typeface="Palatino Linotype"/>
                <a:cs typeface="Palatino Linotype"/>
              </a:rPr>
              <a:t>Pain and pleasure: </a:t>
            </a:r>
            <a:br>
              <a:rPr lang="en-GB" sz="4000" dirty="0" smtClean="0">
                <a:latin typeface="Palatino Linotype"/>
                <a:cs typeface="Palatino Linotype"/>
              </a:rPr>
            </a:br>
            <a:r>
              <a:rPr lang="en-GB" sz="4000" dirty="0" smtClean="0">
                <a:latin typeface="Palatino Linotype"/>
                <a:cs typeface="Palatino Linotype"/>
              </a:rPr>
              <a:t>Greek deformations on the botanical terminology of the </a:t>
            </a:r>
            <a:r>
              <a:rPr lang="en-GB" sz="4000" dirty="0" err="1" smtClean="0">
                <a:latin typeface="Palatino Linotype"/>
                <a:cs typeface="Palatino Linotype"/>
              </a:rPr>
              <a:t>ms.</a:t>
            </a:r>
            <a:r>
              <a:rPr lang="en-GB" sz="4000" dirty="0" smtClean="0">
                <a:latin typeface="Palatino Linotype"/>
                <a:cs typeface="Palatino Linotype"/>
              </a:rPr>
              <a:t> Vat. Lat. 4418 </a:t>
            </a:r>
            <a:endParaRPr lang="en-GB" sz="4000" dirty="0">
              <a:latin typeface="Palatino Linotype"/>
              <a:cs typeface="Palatino Linotype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6118" y="5105400"/>
            <a:ext cx="6461760" cy="1066800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Marta Punsola Munárriz (IMF-CSIC)</a:t>
            </a:r>
          </a:p>
          <a:p>
            <a:pPr algn="r"/>
            <a:r>
              <a:rPr lang="es-ES" sz="1800" dirty="0" smtClean="0"/>
              <a:t>2n </a:t>
            </a:r>
            <a:r>
              <a:rPr lang="es-ES" sz="1800" dirty="0" err="1" smtClean="0"/>
              <a:t>Congrés</a:t>
            </a:r>
            <a:r>
              <a:rPr lang="es-ES" sz="1800" dirty="0" smtClean="0"/>
              <a:t> Internacional </a:t>
            </a:r>
            <a:r>
              <a:rPr lang="es-ES" sz="1800" dirty="0" err="1" smtClean="0"/>
              <a:t>d’ARDIT</a:t>
            </a:r>
            <a:endParaRPr lang="es-ES" sz="1800" dirty="0" smtClean="0"/>
          </a:p>
          <a:p>
            <a:pPr algn="r"/>
            <a:r>
              <a:rPr lang="es-ES" sz="1800" dirty="0" smtClean="0"/>
              <a:t>20 de </a:t>
            </a:r>
            <a:r>
              <a:rPr lang="es-ES" sz="1800" dirty="0" err="1" smtClean="0"/>
              <a:t>maig</a:t>
            </a:r>
            <a:r>
              <a:rPr lang="es-ES" sz="1800" dirty="0" smtClean="0"/>
              <a:t> de 2015</a:t>
            </a:r>
            <a:endParaRPr lang="es-ES" sz="1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28080" y="2959513"/>
            <a:ext cx="7543800" cy="10273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2800" i="1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94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800" dirty="0" err="1" smtClean="0">
                <a:latin typeface="Palatino Linotype"/>
                <a:cs typeface="Palatino Linotype"/>
              </a:rPr>
              <a:t>Concerion</a:t>
            </a:r>
            <a:endParaRPr lang="es-ES" sz="4800" dirty="0">
              <a:latin typeface="Palatino Linotype"/>
              <a:cs typeface="Palatino Linotype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Gloss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142: </a:t>
            </a:r>
            <a:r>
              <a:rPr lang="es-ES" b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concerion</a:t>
            </a:r>
            <a:endParaRPr lang="es-ES" b="1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Cichorium</a:t>
            </a:r>
            <a:r>
              <a:rPr lang="it-IT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intybus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L.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(‘</a:t>
            </a:r>
            <a:r>
              <a:rPr lang="es-ES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chicory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’)</a:t>
            </a:r>
          </a:p>
          <a:p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g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r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.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κιχόρει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α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Diosc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. gr. 2, 132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</a:t>
            </a:r>
          </a:p>
          <a:p>
            <a:r>
              <a:rPr lang="ca-ES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cocurion</a:t>
            </a:r>
            <a:r>
              <a:rPr lang="ca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ca-ES" dirty="0">
                <a:solidFill>
                  <a:srgbClr val="000000"/>
                </a:solidFill>
                <a:latin typeface="Palatino Linotype"/>
                <a:cs typeface="Palatino Linotype"/>
              </a:rPr>
              <a:t>.i. </a:t>
            </a:r>
            <a:r>
              <a:rPr lang="ca-ES" dirty="0" err="1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ca-ES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ntuua</a:t>
            </a:r>
            <a:endParaRPr lang="es-ES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pPr marL="79200" indent="0">
              <a:buNone/>
            </a:pPr>
            <a:r>
              <a:rPr lang="es-ES" sz="200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sz="20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  (</a:t>
            </a:r>
            <a:r>
              <a:rPr lang="ca-ES" sz="2000" i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Gloss</a:t>
            </a:r>
            <a:r>
              <a:rPr lang="ca-ES" sz="2000" i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.</a:t>
            </a:r>
            <a:r>
              <a:rPr lang="ca-ES" sz="20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III 555, 27</a:t>
            </a:r>
            <a:r>
              <a:rPr lang="es-ES" sz="20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</a:t>
            </a:r>
          </a:p>
          <a:p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cocorion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idest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intuba 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agreste</a:t>
            </a:r>
            <a:endParaRPr lang="es-ES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pPr marL="114300" indent="0">
              <a:buNone/>
            </a:pPr>
            <a:r>
              <a:rPr lang="es-ES" sz="20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  (</a:t>
            </a:r>
            <a:r>
              <a:rPr lang="ca-ES" sz="20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Gloss</a:t>
            </a:r>
            <a:r>
              <a:rPr lang="ca-ES" sz="2000" i="1" dirty="0">
                <a:solidFill>
                  <a:srgbClr val="000000"/>
                </a:solidFill>
                <a:latin typeface="Palatino Linotype"/>
                <a:cs typeface="Palatino Linotype"/>
              </a:rPr>
              <a:t>. </a:t>
            </a:r>
            <a:r>
              <a:rPr lang="it-IT" sz="2000" dirty="0">
                <a:solidFill>
                  <a:srgbClr val="000000"/>
                </a:solidFill>
                <a:latin typeface="Palatino Linotype"/>
                <a:cs typeface="Palatino Linotype"/>
              </a:rPr>
              <a:t>III 538, </a:t>
            </a:r>
            <a:r>
              <a:rPr lang="it-IT" sz="20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5; 621, 33</a:t>
            </a:r>
            <a:r>
              <a:rPr lang="es-ES" sz="20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</a:t>
            </a:r>
          </a:p>
          <a:p>
            <a:r>
              <a:rPr lang="es-ES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cocerion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.i. </a:t>
            </a:r>
            <a:r>
              <a:rPr lang="es-ES" dirty="0" err="1">
                <a:solidFill>
                  <a:srgbClr val="000000"/>
                </a:solidFill>
                <a:latin typeface="Palatino Linotype"/>
                <a:cs typeface="Palatino Linotype"/>
              </a:rPr>
              <a:t>intiba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agrestis</a:t>
            </a:r>
            <a:endParaRPr lang="es-ES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pPr marL="114300" indent="0">
              <a:buNone/>
            </a:pPr>
            <a:r>
              <a:rPr lang="es-ES" sz="200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sz="20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 (</a:t>
            </a:r>
            <a:r>
              <a:rPr lang="es-ES" sz="2000" i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Laud</a:t>
            </a:r>
            <a:r>
              <a:rPr lang="es-ES" sz="2000" i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sz="2000" i="1" dirty="0">
                <a:solidFill>
                  <a:srgbClr val="000000"/>
                </a:solidFill>
                <a:latin typeface="Palatino Linotype"/>
                <a:cs typeface="Palatino Linotype"/>
              </a:rPr>
              <a:t>Herbal </a:t>
            </a:r>
            <a:r>
              <a:rPr lang="es-ES" sz="20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Gloss</a:t>
            </a:r>
            <a:r>
              <a:rPr lang="es-ES" sz="2000" i="1" dirty="0">
                <a:solidFill>
                  <a:srgbClr val="000000"/>
                </a:solidFill>
                <a:latin typeface="Palatino Linotype"/>
                <a:cs typeface="Palatino Linotype"/>
              </a:rPr>
              <a:t>.</a:t>
            </a:r>
            <a:r>
              <a:rPr lang="es-ES" sz="200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sz="20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396)</a:t>
            </a:r>
          </a:p>
          <a:p>
            <a:r>
              <a:rPr lang="es-ES" b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concerion</a:t>
            </a:r>
            <a:r>
              <a:rPr lang="es-ES" b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b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es-ES" b="1" i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dest</a:t>
            </a:r>
            <a:r>
              <a:rPr lang="es-ES" b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b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intiba</a:t>
            </a:r>
            <a:r>
              <a:rPr lang="es-ES" b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b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agrestis</a:t>
            </a:r>
            <a:endParaRPr lang="es-ES" b="1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pPr marL="114300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sz="2000" b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 (</a:t>
            </a:r>
            <a:r>
              <a:rPr lang="es-ES" sz="2000" b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Vat</a:t>
            </a:r>
            <a:r>
              <a:rPr lang="es-ES" sz="2000" b="1" dirty="0">
                <a:solidFill>
                  <a:srgbClr val="000000"/>
                </a:solidFill>
                <a:latin typeface="Palatino Linotype"/>
                <a:cs typeface="Palatino Linotype"/>
              </a:rPr>
              <a:t>. Lat. </a:t>
            </a:r>
            <a:r>
              <a:rPr lang="es-ES" sz="2000" b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4418)</a:t>
            </a:r>
          </a:p>
          <a:p>
            <a:endParaRPr lang="es-ES" b="1" dirty="0">
              <a:latin typeface="Palatino Linotype"/>
              <a:cs typeface="Palatino Linotype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4900" y="1417638"/>
            <a:ext cx="3162300" cy="515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73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800" dirty="0" err="1" smtClean="0">
                <a:latin typeface="Palatino Linotype"/>
                <a:cs typeface="Palatino Linotype"/>
              </a:rPr>
              <a:t>Agus</a:t>
            </a:r>
            <a:endParaRPr lang="es-ES" sz="4800" dirty="0">
              <a:latin typeface="Palatino Linotype"/>
              <a:cs typeface="Palatino Linotype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Gloss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81: </a:t>
            </a:r>
            <a:r>
              <a:rPr lang="it-IT" b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agus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dest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lenticula</a:t>
            </a:r>
            <a:endParaRPr lang="es-ES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es-ES_tradnl" i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Lens </a:t>
            </a:r>
            <a:r>
              <a:rPr lang="es-ES_tradnl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culinaris</a:t>
            </a:r>
            <a:r>
              <a:rPr lang="es-ES_tradnl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_tradnl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Medik</a:t>
            </a:r>
            <a:r>
              <a:rPr lang="es-ES_tradnl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(‘</a:t>
            </a:r>
            <a:r>
              <a:rPr lang="es-ES_tradnl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lentil</a:t>
            </a:r>
            <a:r>
              <a:rPr lang="es-ES_tradnl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’)</a:t>
            </a:r>
            <a:endParaRPr lang="es-ES_tradnl" dirty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es-ES_tradnl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gr</a:t>
            </a:r>
            <a:r>
              <a:rPr lang="es-ES_tradnl" dirty="0">
                <a:solidFill>
                  <a:srgbClr val="000000"/>
                </a:solidFill>
                <a:latin typeface="Palatino Linotype"/>
                <a:cs typeface="Palatino Linotype"/>
              </a:rPr>
              <a:t>. </a:t>
            </a:r>
            <a:r>
              <a:rPr lang="es-ES_tradnl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φ</a:t>
            </a:r>
            <a:r>
              <a:rPr lang="es-ES_tradnl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α</a:t>
            </a:r>
            <a:r>
              <a:rPr lang="es-ES_tradnl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κός</a:t>
            </a:r>
            <a:r>
              <a:rPr lang="es-ES_tradnl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(</a:t>
            </a:r>
            <a:r>
              <a:rPr lang="es-ES_tradnl" dirty="0" err="1">
                <a:solidFill>
                  <a:srgbClr val="000000"/>
                </a:solidFill>
                <a:latin typeface="Palatino Linotype"/>
                <a:cs typeface="Palatino Linotype"/>
              </a:rPr>
              <a:t>Diosc</a:t>
            </a:r>
            <a:r>
              <a:rPr lang="es-ES_tradnl" dirty="0">
                <a:solidFill>
                  <a:srgbClr val="000000"/>
                </a:solidFill>
                <a:latin typeface="Palatino Linotype"/>
                <a:cs typeface="Palatino Linotype"/>
              </a:rPr>
              <a:t>. gr. 2, 107</a:t>
            </a:r>
            <a:r>
              <a:rPr lang="es-ES_tradnl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</a:t>
            </a:r>
          </a:p>
          <a:p>
            <a:endParaRPr lang="es-ES_tradnl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es-ES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Gloss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237: </a:t>
            </a:r>
            <a:r>
              <a:rPr lang="it-IT" b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facus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dest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lencula</a:t>
            </a:r>
            <a:endParaRPr lang="es-ES" dirty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endParaRPr lang="es-ES_tradnl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es-ES_tradnl" cap="small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Correction</a:t>
            </a:r>
            <a:r>
              <a:rPr lang="es-ES_tradnl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:</a:t>
            </a:r>
            <a:endParaRPr lang="es-ES_tradnl" dirty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pPr marL="114300" indent="0">
              <a:buNone/>
            </a:pPr>
            <a:r>
              <a:rPr lang="es-ES_tradnl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[F]</a:t>
            </a:r>
            <a:r>
              <a:rPr lang="es-ES_tradnl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agus</a:t>
            </a:r>
            <a:r>
              <a:rPr lang="es-ES_tradnl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dest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lenticula</a:t>
            </a:r>
            <a:endParaRPr lang="it-IT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pPr marL="114300" indent="0">
              <a:buNone/>
            </a:pP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Facus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dest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len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[ti]cula</a:t>
            </a:r>
          </a:p>
          <a:p>
            <a:endParaRPr lang="es-ES" dirty="0">
              <a:latin typeface="Palatino Linotype"/>
              <a:cs typeface="Palatino Linotype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0117" y="1417639"/>
            <a:ext cx="3417082" cy="48565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08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Palatino Linotype"/>
                <a:cs typeface="Palatino Linotype"/>
              </a:rPr>
              <a:t>Examples of doublets</a:t>
            </a:r>
            <a:endParaRPr lang="en-GB" dirty="0">
              <a:latin typeface="Palatino Linotype"/>
              <a:cs typeface="Palatino Linotype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>
              <a:latin typeface="Palatino Linotype"/>
              <a:cs typeface="Palatino Linotype"/>
            </a:endParaRPr>
          </a:p>
          <a:p>
            <a:r>
              <a:rPr lang="es-ES_tradnl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actis</a:t>
            </a:r>
            <a:r>
              <a:rPr lang="es-ES_tradnl" dirty="0" err="1">
                <a:solidFill>
                  <a:srgbClr val="000000"/>
                </a:solidFill>
                <a:latin typeface="Palatino Linotype"/>
                <a:cs typeface="Palatino Linotype"/>
              </a:rPr>
              <a:t>-hyctis</a:t>
            </a:r>
            <a:r>
              <a:rPr lang="es-ES_tradnl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_tradnl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(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gr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. 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ἀκτῆ</a:t>
            </a:r>
            <a:r>
              <a:rPr lang="es-ES_tradnl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 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Sambucus</a:t>
            </a:r>
            <a:r>
              <a:rPr lang="it-IT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nigra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L.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uel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Sambucus</a:t>
            </a:r>
            <a:r>
              <a:rPr lang="it-IT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ebulus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L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.</a:t>
            </a:r>
            <a:endParaRPr lang="es-ES" dirty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cimofabion-cynocefalion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  (gr. </a:t>
            </a:r>
            <a:r>
              <a:rPr lang="es-ES" dirty="0" err="1">
                <a:solidFill>
                  <a:srgbClr val="000000"/>
                </a:solidFill>
                <a:latin typeface="Palatino Linotype"/>
                <a:cs typeface="Palatino Linotype"/>
              </a:rPr>
              <a:t>κυνοκεφάλιον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) </a:t>
            </a:r>
            <a:r>
              <a:rPr lang="es-ES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Antirrhinum</a:t>
            </a:r>
            <a:r>
              <a:rPr lang="es-ES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orontium</a:t>
            </a:r>
            <a:r>
              <a:rPr lang="es-ES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L.</a:t>
            </a:r>
            <a:endParaRPr lang="it-IT" dirty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es-ES" dirty="0" err="1">
                <a:solidFill>
                  <a:srgbClr val="000000"/>
                </a:solidFill>
                <a:latin typeface="Palatino Linotype"/>
                <a:cs typeface="Palatino Linotype"/>
              </a:rPr>
              <a:t>eusenio-eozomon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 (gr. </a:t>
            </a:r>
            <a:r>
              <a:rPr lang="es-ES" dirty="0" err="1">
                <a:solidFill>
                  <a:srgbClr val="000000"/>
                </a:solidFill>
                <a:latin typeface="Palatino Linotype"/>
                <a:cs typeface="Palatino Linotype"/>
              </a:rPr>
              <a:t>εὔζωμον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) </a:t>
            </a:r>
            <a:r>
              <a:rPr lang="es-ES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Eruca</a:t>
            </a:r>
            <a:r>
              <a:rPr lang="es-ES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vesicaria</a:t>
            </a:r>
            <a:r>
              <a:rPr lang="es-ES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L.</a:t>
            </a:r>
            <a:endParaRPr lang="it-IT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canibri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-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kambris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(</a:t>
            </a:r>
            <a:r>
              <a:rPr lang="ca-ES" dirty="0">
                <a:solidFill>
                  <a:srgbClr val="000000"/>
                </a:solidFill>
                <a:latin typeface="Palatino Linotype"/>
                <a:cs typeface="Palatino Linotype"/>
              </a:rPr>
              <a:t>gr. </a:t>
            </a:r>
            <a:r>
              <a:rPr lang="ca-ES" dirty="0" err="1">
                <a:solidFill>
                  <a:srgbClr val="000000"/>
                </a:solidFill>
                <a:latin typeface="Palatino Linotype"/>
                <a:cs typeface="Palatino Linotype"/>
              </a:rPr>
              <a:t>κράμ</a:t>
            </a:r>
            <a:r>
              <a:rPr lang="ca-ES" dirty="0">
                <a:solidFill>
                  <a:srgbClr val="000000"/>
                </a:solidFill>
                <a:latin typeface="Palatino Linotype"/>
                <a:cs typeface="Palatino Linotype"/>
              </a:rPr>
              <a:t>β</a:t>
            </a:r>
            <a:r>
              <a:rPr lang="ca-ES" dirty="0" err="1">
                <a:solidFill>
                  <a:srgbClr val="000000"/>
                </a:solidFill>
                <a:latin typeface="Palatino Linotype"/>
                <a:cs typeface="Palatino Linotype"/>
              </a:rPr>
              <a:t>η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 </a:t>
            </a:r>
            <a:r>
              <a:rPr lang="it-IT" i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Brassica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L.</a:t>
            </a:r>
          </a:p>
          <a:p>
            <a:r>
              <a:rPr lang="es-ES_tradnl" dirty="0" err="1">
                <a:solidFill>
                  <a:srgbClr val="000000"/>
                </a:solidFill>
                <a:latin typeface="Palatino Linotype"/>
                <a:cs typeface="Palatino Linotype"/>
              </a:rPr>
              <a:t>ediosmon-hydicismon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(gr. </a:t>
            </a:r>
            <a:r>
              <a:rPr lang="es-ES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ἡδύοσμον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 </a:t>
            </a:r>
            <a:r>
              <a:rPr lang="es-ES" i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Mentha</a:t>
            </a:r>
            <a:r>
              <a:rPr lang="es-ES" i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i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silvestris</a:t>
            </a:r>
            <a:r>
              <a:rPr lang="es-ES" i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L.</a:t>
            </a:r>
            <a:endParaRPr lang="it-IT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criidi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-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krite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(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gr.</a:t>
            </a:r>
            <a:r>
              <a:rPr lang="it-IT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κριθή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 </a:t>
            </a:r>
            <a:r>
              <a:rPr lang="it-IT" i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Hordeum</a:t>
            </a:r>
            <a:r>
              <a:rPr lang="it-IT" i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i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sativum</a:t>
            </a:r>
            <a:r>
              <a:rPr lang="it-IT" i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L.</a:t>
            </a:r>
          </a:p>
          <a:p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silomacar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-xiloniacor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(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gr. </a:t>
            </a:r>
            <a:r>
              <a:rPr lang="es-ES_tradnl" dirty="0" err="1">
                <a:solidFill>
                  <a:srgbClr val="000000"/>
                </a:solidFill>
                <a:latin typeface="Palatino Linotype"/>
                <a:cs typeface="Palatino Linotype"/>
              </a:rPr>
              <a:t>ξυλόμ</a:t>
            </a:r>
            <a:r>
              <a:rPr lang="es-ES_tradnl" dirty="0">
                <a:solidFill>
                  <a:srgbClr val="000000"/>
                </a:solidFill>
                <a:latin typeface="Palatino Linotype"/>
                <a:cs typeface="Palatino Linotype"/>
              </a:rPr>
              <a:t>α</a:t>
            </a:r>
            <a:r>
              <a:rPr lang="es-ES_tradnl" dirty="0" err="1">
                <a:solidFill>
                  <a:srgbClr val="000000"/>
                </a:solidFill>
                <a:latin typeface="Palatino Linotype"/>
                <a:cs typeface="Palatino Linotype"/>
              </a:rPr>
              <a:t>κερ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 </a:t>
            </a:r>
            <a:r>
              <a:rPr lang="es-ES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Rheum</a:t>
            </a:r>
            <a:r>
              <a:rPr lang="es-ES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officinale</a:t>
            </a:r>
            <a:r>
              <a:rPr lang="es-ES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L.</a:t>
            </a:r>
          </a:p>
        </p:txBody>
      </p:sp>
    </p:spTree>
    <p:extLst>
      <p:ext uri="{BB962C8B-B14F-4D97-AF65-F5344CB8AC3E}">
        <p14:creationId xmlns="" xmlns:p14="http://schemas.microsoft.com/office/powerpoint/2010/main" val="33595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Palatino Linotype"/>
                <a:cs typeface="Palatino Linotype"/>
              </a:rPr>
              <a:t>Conclusions</a:t>
            </a:r>
            <a:endParaRPr lang="en-GB" dirty="0">
              <a:latin typeface="Palatino Linotype"/>
              <a:cs typeface="Palatino Linotype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sz="2400" dirty="0" smtClean="0"/>
          </a:p>
          <a:p>
            <a:pPr algn="just"/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Lack of knowledge </a:t>
            </a:r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  <a:sym typeface="Wingdings"/>
              </a:rPr>
              <a:t> errors and deformations</a:t>
            </a:r>
          </a:p>
          <a:p>
            <a:pPr algn="just"/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Medical and botanical glossaries are a practical tool</a:t>
            </a:r>
          </a:p>
          <a:p>
            <a:pPr algn="just"/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Objective: better understanding of the theory, deciphering obscure medical texts and their terminology</a:t>
            </a:r>
            <a:endParaRPr lang="en-GB" sz="2400" dirty="0">
              <a:solidFill>
                <a:srgbClr val="000000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29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6740" y="1285579"/>
            <a:ext cx="7543800" cy="1991460"/>
          </a:xfrm>
        </p:spPr>
        <p:txBody>
          <a:bodyPr/>
          <a:lstStyle/>
          <a:p>
            <a:pPr algn="ctr"/>
            <a:r>
              <a:rPr lang="en-GB" sz="4000" dirty="0" smtClean="0">
                <a:latin typeface="Palatino Linotype"/>
                <a:cs typeface="Palatino Linotype"/>
              </a:rPr>
              <a:t>Pain and pleasure: </a:t>
            </a:r>
            <a:br>
              <a:rPr lang="en-GB" sz="4000" dirty="0" smtClean="0">
                <a:latin typeface="Palatino Linotype"/>
                <a:cs typeface="Palatino Linotype"/>
              </a:rPr>
            </a:br>
            <a:r>
              <a:rPr lang="en-GB" sz="4000" dirty="0" smtClean="0">
                <a:latin typeface="Palatino Linotype"/>
                <a:cs typeface="Palatino Linotype"/>
              </a:rPr>
              <a:t>Greek deformations on the botanical terminology of the </a:t>
            </a:r>
            <a:r>
              <a:rPr lang="en-GB" sz="4000" dirty="0" err="1" smtClean="0">
                <a:latin typeface="Palatino Linotype"/>
                <a:cs typeface="Palatino Linotype"/>
              </a:rPr>
              <a:t>ms.</a:t>
            </a:r>
            <a:r>
              <a:rPr lang="en-GB" sz="4000" dirty="0" smtClean="0">
                <a:latin typeface="Palatino Linotype"/>
                <a:cs typeface="Palatino Linotype"/>
              </a:rPr>
              <a:t> Vat. Lat. 4418 </a:t>
            </a:r>
            <a:endParaRPr lang="en-GB" sz="4000" dirty="0">
              <a:latin typeface="Palatino Linotype"/>
              <a:cs typeface="Palatino Linotype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6118" y="5105400"/>
            <a:ext cx="6461760" cy="1066800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Marta Punsola Munárriz (IMF-CSIC)</a:t>
            </a:r>
          </a:p>
          <a:p>
            <a:pPr algn="r"/>
            <a:r>
              <a:rPr lang="es-ES" sz="1800" dirty="0" smtClean="0"/>
              <a:t>2n </a:t>
            </a:r>
            <a:r>
              <a:rPr lang="es-ES" sz="1800" dirty="0" err="1" smtClean="0"/>
              <a:t>Congrés</a:t>
            </a:r>
            <a:r>
              <a:rPr lang="es-ES" sz="1800" dirty="0" smtClean="0"/>
              <a:t> Internacional </a:t>
            </a:r>
            <a:r>
              <a:rPr lang="es-ES" sz="1800" dirty="0" err="1" smtClean="0"/>
              <a:t>d’ARDIT</a:t>
            </a:r>
            <a:endParaRPr lang="es-ES" sz="1800" dirty="0" smtClean="0"/>
          </a:p>
          <a:p>
            <a:pPr algn="r"/>
            <a:r>
              <a:rPr lang="es-ES" sz="1800" dirty="0" smtClean="0"/>
              <a:t>20 de </a:t>
            </a:r>
            <a:r>
              <a:rPr lang="es-ES" sz="1800" dirty="0" err="1" smtClean="0"/>
              <a:t>maig</a:t>
            </a:r>
            <a:r>
              <a:rPr lang="es-ES" sz="1800" dirty="0" smtClean="0"/>
              <a:t> de 2015</a:t>
            </a:r>
            <a:endParaRPr lang="es-ES" sz="1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28080" y="2959513"/>
            <a:ext cx="7543800" cy="10273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2800" i="1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2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Palatino Linotype"/>
                <a:cs typeface="Palatino Linotype"/>
              </a:rPr>
              <a:t>Codex </a:t>
            </a:r>
            <a:r>
              <a:rPr lang="es-ES" dirty="0" err="1">
                <a:latin typeface="Palatino Linotype"/>
                <a:cs typeface="Palatino Linotype"/>
              </a:rPr>
              <a:t>V</a:t>
            </a:r>
            <a:r>
              <a:rPr lang="es-ES" dirty="0" err="1" smtClean="0">
                <a:latin typeface="Palatino Linotype"/>
                <a:cs typeface="Palatino Linotype"/>
              </a:rPr>
              <a:t>at</a:t>
            </a:r>
            <a:r>
              <a:rPr lang="es-ES" dirty="0" smtClean="0">
                <a:latin typeface="Palatino Linotype"/>
                <a:cs typeface="Palatino Linotype"/>
              </a:rPr>
              <a:t>. Lat. 4418</a:t>
            </a:r>
            <a:endParaRPr lang="es-ES" dirty="0">
              <a:latin typeface="Palatino Linotype"/>
              <a:cs typeface="Palatino Linotype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z="28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Miscellaneous manuscript</a:t>
            </a:r>
          </a:p>
          <a:p>
            <a:r>
              <a:rPr lang="en-GB" sz="28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Italy, s. XI</a:t>
            </a:r>
          </a:p>
          <a:p>
            <a:r>
              <a:rPr lang="en-GB" sz="28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Caroline minuscule, several hands</a:t>
            </a:r>
          </a:p>
          <a:p>
            <a:r>
              <a:rPr lang="en-GB" sz="28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Medical content</a:t>
            </a:r>
          </a:p>
          <a:p>
            <a:r>
              <a:rPr lang="en-GB" sz="28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Personal use</a:t>
            </a:r>
          </a:p>
          <a:p>
            <a:endParaRPr lang="en-GB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4386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Palatino Linotype"/>
                <a:cs typeface="Palatino Linotype"/>
              </a:rPr>
              <a:t>Content of </a:t>
            </a:r>
            <a:r>
              <a:rPr lang="es-ES" dirty="0" err="1" smtClean="0">
                <a:latin typeface="Palatino Linotype"/>
                <a:cs typeface="Palatino Linotype"/>
              </a:rPr>
              <a:t>Vat</a:t>
            </a:r>
            <a:r>
              <a:rPr lang="es-ES" dirty="0" smtClean="0">
                <a:latin typeface="Palatino Linotype"/>
                <a:cs typeface="Palatino Linotype"/>
              </a:rPr>
              <a:t>. Lat. 4418 </a:t>
            </a:r>
            <a:endParaRPr lang="es-ES" dirty="0">
              <a:latin typeface="Palatino Linotype"/>
              <a:cs typeface="Palatino Linotype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400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Galenus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, 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Ad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Glauconem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de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medendi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methodo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L. I-II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 (</a:t>
            </a:r>
            <a:r>
              <a:rPr lang="it-IT" sz="2400" dirty="0" err="1">
                <a:solidFill>
                  <a:srgbClr val="000000"/>
                </a:solidFill>
                <a:latin typeface="Palatino Linotype"/>
                <a:cs typeface="Palatino Linotype"/>
              </a:rPr>
              <a:t>ff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. 1r-8v, 25r-48v, 9r-24r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</a:t>
            </a:r>
            <a:endParaRPr lang="es-ES" sz="2400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sz="2400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Galenus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, 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Liber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tertius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(</a:t>
            </a:r>
            <a:r>
              <a:rPr lang="it-IT" sz="2400" dirty="0" err="1">
                <a:solidFill>
                  <a:srgbClr val="000000"/>
                </a:solidFill>
                <a:latin typeface="Palatino Linotype"/>
                <a:cs typeface="Palatino Linotype"/>
              </a:rPr>
              <a:t>ff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. 24r-24v, 49r-67v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</a:t>
            </a:r>
            <a:endParaRPr lang="es-ES" sz="2400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&lt;</a:t>
            </a:r>
            <a:r>
              <a:rPr lang="it-IT" sz="2400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Aurelius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, 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De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acutis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passionibus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&gt; (</a:t>
            </a:r>
            <a:r>
              <a:rPr lang="it-IT" sz="2400" dirty="0" err="1">
                <a:solidFill>
                  <a:srgbClr val="000000"/>
                </a:solidFill>
                <a:latin typeface="Palatino Linotype"/>
                <a:cs typeface="Palatino Linotype"/>
              </a:rPr>
              <a:t>ff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. 67v-79v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</a:t>
            </a:r>
            <a:endParaRPr lang="es-ES" sz="2400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&lt;</a:t>
            </a:r>
            <a:r>
              <a:rPr lang="it-IT" sz="2400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Aesculapius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&gt;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, 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Liber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quintus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 (</a:t>
            </a:r>
            <a:r>
              <a:rPr lang="it-IT" sz="2400" dirty="0" err="1">
                <a:solidFill>
                  <a:srgbClr val="000000"/>
                </a:solidFill>
                <a:latin typeface="Palatino Linotype"/>
                <a:cs typeface="Palatino Linotype"/>
              </a:rPr>
              <a:t>ff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. 80r-101v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</a:t>
            </a:r>
            <a:endParaRPr lang="es-ES" sz="2400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sz="2400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Galenus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, 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De podagra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 (</a:t>
            </a:r>
            <a:r>
              <a:rPr lang="it-IT" sz="2400" dirty="0" err="1">
                <a:solidFill>
                  <a:srgbClr val="000000"/>
                </a:solidFill>
                <a:latin typeface="Palatino Linotype"/>
                <a:cs typeface="Palatino Linotype"/>
              </a:rPr>
              <a:t>ff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. 101v-107v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</a:t>
            </a:r>
            <a:endParaRPr lang="es-ES" sz="2400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&lt;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Sapientia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artis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medicinae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&gt; (</a:t>
            </a:r>
            <a:r>
              <a:rPr lang="it-IT" sz="2400" dirty="0" err="1">
                <a:solidFill>
                  <a:srgbClr val="000000"/>
                </a:solidFill>
                <a:latin typeface="Palatino Linotype"/>
                <a:cs typeface="Palatino Linotype"/>
              </a:rPr>
              <a:t>ff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. 107v-109r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</a:t>
            </a:r>
            <a:endParaRPr lang="es-ES" sz="2400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sz="2400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Vindicianus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,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Epistula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ad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Pentadium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(</a:t>
            </a:r>
            <a:r>
              <a:rPr lang="it-IT" sz="2400" dirty="0" err="1">
                <a:solidFill>
                  <a:srgbClr val="000000"/>
                </a:solidFill>
                <a:latin typeface="Palatino Linotype"/>
                <a:cs typeface="Palatino Linotype"/>
              </a:rPr>
              <a:t>ff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. 109r-110r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6301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Palatino Linotype"/>
                <a:cs typeface="Palatino Linotype"/>
              </a:rPr>
              <a:t>Content of </a:t>
            </a:r>
            <a:r>
              <a:rPr lang="es-ES" dirty="0" err="1" smtClean="0">
                <a:latin typeface="Palatino Linotype"/>
                <a:cs typeface="Palatino Linotype"/>
              </a:rPr>
              <a:t>Vat</a:t>
            </a:r>
            <a:r>
              <a:rPr lang="es-ES" dirty="0" smtClean="0">
                <a:latin typeface="Palatino Linotype"/>
                <a:cs typeface="Palatino Linotype"/>
              </a:rPr>
              <a:t>. Lat. 4418 </a:t>
            </a:r>
            <a:endParaRPr lang="es-ES" dirty="0">
              <a:latin typeface="Palatino Linotype"/>
              <a:cs typeface="Palatino Linotype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Item alia prognostica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Ypocratis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designis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tysicorum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et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pleureticorum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sic </a:t>
            </a:r>
            <a:r>
              <a:rPr lang="it-IT" sz="2400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probabis</a:t>
            </a:r>
            <a:r>
              <a:rPr lang="it-IT" sz="2400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(</a:t>
            </a:r>
            <a:r>
              <a:rPr lang="it-IT" sz="2400" dirty="0" err="1">
                <a:solidFill>
                  <a:srgbClr val="000000"/>
                </a:solidFill>
                <a:latin typeface="Palatino Linotype"/>
                <a:cs typeface="Palatino Linotype"/>
              </a:rPr>
              <a:t>f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. 110v)</a:t>
            </a:r>
            <a:endParaRPr lang="es-ES" sz="2400" dirty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sz="2400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Pharmacopoeia</a:t>
            </a:r>
            <a:r>
              <a:rPr lang="it-IT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(</a:t>
            </a:r>
            <a:r>
              <a:rPr lang="it-IT" sz="2400" dirty="0" err="1">
                <a:solidFill>
                  <a:srgbClr val="000000"/>
                </a:solidFill>
                <a:latin typeface="Palatino Linotype"/>
                <a:cs typeface="Palatino Linotype"/>
              </a:rPr>
              <a:t>ff</a:t>
            </a:r>
            <a:r>
              <a:rPr lang="it-IT" sz="2400" dirty="0">
                <a:solidFill>
                  <a:srgbClr val="000000"/>
                </a:solidFill>
                <a:latin typeface="Palatino Linotype"/>
                <a:cs typeface="Palatino Linotype"/>
              </a:rPr>
              <a:t>. 111r-143v)</a:t>
            </a:r>
            <a:endParaRPr lang="es-ES" sz="2400" dirty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en-GB" sz="2400" b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Medical and botanical glossary (ff. 143v-148v)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Verses on the Egyptian days (f. 149r)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Non identified work (f. 149v)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Phlebotomy lunar calendar (f. 149v)</a:t>
            </a:r>
          </a:p>
          <a:p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&lt;</a:t>
            </a:r>
            <a:r>
              <a:rPr lang="en-GB" sz="2400" i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Dynamidia</a:t>
            </a:r>
            <a:r>
              <a:rPr lang="en-GB" sz="2400" i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L. I-III</a:t>
            </a:r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&gt; (ff. 150r-171r) </a:t>
            </a:r>
            <a:endParaRPr lang="en-GB" sz="2400" dirty="0">
              <a:solidFill>
                <a:srgbClr val="000000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73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>
                <a:latin typeface="Palatino Linotype" pitchFamily="18" charset="0"/>
              </a:rPr>
              <a:t>Knowledge of Greek medicine</a:t>
            </a:r>
            <a:endParaRPr lang="en-GB" sz="4400" dirty="0">
              <a:latin typeface="Palatino Linotype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  <a:latin typeface="Palatino Linotype" pitchFamily="18" charset="0"/>
              </a:rPr>
              <a:t>Latin medical and botanical terminology: Greek origin</a:t>
            </a:r>
          </a:p>
          <a:p>
            <a:r>
              <a:rPr lang="en-GB" dirty="0" smtClean="0">
                <a:solidFill>
                  <a:srgbClr val="000000"/>
                </a:solidFill>
                <a:latin typeface="Palatino Linotype" pitchFamily="18" charset="0"/>
              </a:rPr>
              <a:t>s. XI: recuperation of Greek medicine through Arabic works</a:t>
            </a:r>
          </a:p>
          <a:p>
            <a:r>
              <a:rPr lang="en-GB" dirty="0" smtClean="0">
                <a:solidFill>
                  <a:srgbClr val="000000"/>
                </a:solidFill>
                <a:latin typeface="Palatino Linotype" pitchFamily="18" charset="0"/>
              </a:rPr>
              <a:t>Importance of Latin translations, 2 neuralgic centres:</a:t>
            </a:r>
          </a:p>
          <a:p>
            <a:pPr marL="990000">
              <a:buFont typeface="Wingdings" pitchFamily="2" charset="2"/>
              <a:buChar char="Ø"/>
            </a:pPr>
            <a:r>
              <a:rPr lang="en-GB" dirty="0" smtClean="0">
                <a:solidFill>
                  <a:srgbClr val="000000"/>
                </a:solidFill>
                <a:latin typeface="Palatino Linotype" pitchFamily="18" charset="0"/>
              </a:rPr>
              <a:t>Salerno (</a:t>
            </a:r>
            <a:r>
              <a:rPr lang="en-GB" dirty="0" err="1" smtClean="0">
                <a:solidFill>
                  <a:srgbClr val="000000"/>
                </a:solidFill>
                <a:latin typeface="Palatino Linotype" pitchFamily="18" charset="0"/>
              </a:rPr>
              <a:t>Constantin</a:t>
            </a:r>
            <a:r>
              <a:rPr lang="en-GB" dirty="0" smtClean="0">
                <a:solidFill>
                  <a:srgbClr val="000000"/>
                </a:solidFill>
                <a:latin typeface="Palatino Linotype" pitchFamily="18" charset="0"/>
              </a:rPr>
              <a:t> the African)</a:t>
            </a:r>
          </a:p>
          <a:p>
            <a:pPr marL="990000">
              <a:buFont typeface="Wingdings" pitchFamily="2" charset="2"/>
              <a:buChar char="Ø"/>
            </a:pPr>
            <a:r>
              <a:rPr lang="en-GB" dirty="0" smtClean="0">
                <a:solidFill>
                  <a:srgbClr val="000000"/>
                </a:solidFill>
                <a:latin typeface="Palatino Linotype" pitchFamily="18" charset="0"/>
              </a:rPr>
              <a:t>Toledo (Gerard of Cremona)</a:t>
            </a:r>
          </a:p>
          <a:p>
            <a:r>
              <a:rPr lang="en-GB" dirty="0" smtClean="0">
                <a:solidFill>
                  <a:srgbClr val="000000"/>
                </a:solidFill>
                <a:latin typeface="Palatino Linotype" pitchFamily="18" charset="0"/>
              </a:rPr>
              <a:t>Fixation of a Latin specialised terminology</a:t>
            </a:r>
          </a:p>
          <a:p>
            <a:r>
              <a:rPr lang="en-GB" dirty="0" smtClean="0">
                <a:solidFill>
                  <a:srgbClr val="000000"/>
                </a:solidFill>
                <a:latin typeface="Palatino Linotype" pitchFamily="18" charset="0"/>
              </a:rPr>
              <a:t>Glossaries are not theoretical works, they are fundamentally practical tools</a:t>
            </a:r>
            <a:endParaRPr lang="en-GB" dirty="0">
              <a:solidFill>
                <a:srgbClr val="000000"/>
              </a:solidFill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1143000"/>
          </a:xfrm>
        </p:spPr>
        <p:txBody>
          <a:bodyPr/>
          <a:lstStyle/>
          <a:p>
            <a:pPr algn="ctr"/>
            <a:r>
              <a:rPr lang="en-GB" sz="4400" dirty="0" smtClean="0">
                <a:latin typeface="Palatino Linotype"/>
                <a:cs typeface="Palatino Linotype"/>
              </a:rPr>
              <a:t>Vat. Lat. 4418: Medical and botanical glossary</a:t>
            </a:r>
            <a:endParaRPr lang="en-GB" sz="4400" dirty="0">
              <a:latin typeface="Palatino Linotype"/>
              <a:cs typeface="Palatino Linotype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576 glosses, 2 columns, alphabetical order</a:t>
            </a:r>
          </a:p>
          <a:p>
            <a:r>
              <a:rPr lang="en-GB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Work of reference, prescriptive nature</a:t>
            </a:r>
          </a:p>
          <a:p>
            <a:r>
              <a:rPr lang="en-GB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Content:</a:t>
            </a:r>
          </a:p>
          <a:p>
            <a:pPr marL="990000">
              <a:buFont typeface="Wingdings" charset="2"/>
              <a:buChar char="Ø"/>
            </a:pPr>
            <a:r>
              <a:rPr lang="en-GB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medicinal plants</a:t>
            </a:r>
          </a:p>
          <a:p>
            <a:pPr marL="990000">
              <a:buFont typeface="Wingdings" charset="2"/>
              <a:buChar char="Ø"/>
            </a:pPr>
            <a:r>
              <a:rPr lang="en-GB" dirty="0">
                <a:solidFill>
                  <a:srgbClr val="000000"/>
                </a:solidFill>
                <a:latin typeface="Palatino Linotype"/>
                <a:cs typeface="Palatino Linotype"/>
              </a:rPr>
              <a:t>m</a:t>
            </a:r>
            <a:r>
              <a:rPr lang="en-GB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inerals</a:t>
            </a:r>
          </a:p>
          <a:p>
            <a:pPr marL="990000">
              <a:buFont typeface="Wingdings" charset="2"/>
              <a:buChar char="Ø"/>
            </a:pPr>
            <a:r>
              <a:rPr lang="en-GB" dirty="0">
                <a:solidFill>
                  <a:srgbClr val="000000"/>
                </a:solidFill>
                <a:latin typeface="Palatino Linotype"/>
                <a:cs typeface="Palatino Linotype"/>
              </a:rPr>
              <a:t>a</a:t>
            </a:r>
            <a:r>
              <a:rPr lang="en-GB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nimals and animal substances</a:t>
            </a:r>
          </a:p>
          <a:p>
            <a:r>
              <a:rPr lang="en-GB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Notable presence of Greek words</a:t>
            </a:r>
          </a:p>
        </p:txBody>
      </p:sp>
    </p:spTree>
    <p:extLst>
      <p:ext uri="{BB962C8B-B14F-4D97-AF65-F5344CB8AC3E}">
        <p14:creationId xmlns="" xmlns:p14="http://schemas.microsoft.com/office/powerpoint/2010/main" val="32480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Palatino Linotype"/>
                <a:cs typeface="Palatino Linotype"/>
              </a:rPr>
              <a:t>Types of glosses</a:t>
            </a:r>
            <a:endParaRPr lang="en-GB" dirty="0">
              <a:latin typeface="Palatino Linotype"/>
              <a:cs typeface="Palatino Linotype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atrafax (</a:t>
            </a:r>
            <a:r>
              <a:rPr lang="es-ES_tradnl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ἀτράφαξυς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); iarim (</a:t>
            </a:r>
            <a:r>
              <a:rPr lang="es-ES_tradnl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ἰάριν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); 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mirmix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(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μύρμηξ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);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_tradnl" dirty="0" err="1">
                <a:solidFill>
                  <a:srgbClr val="000000"/>
                </a:solidFill>
                <a:latin typeface="Palatino Linotype"/>
                <a:cs typeface="Palatino Linotype"/>
              </a:rPr>
              <a:t>ophis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(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ὄφις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)</a:t>
            </a:r>
            <a:endParaRPr lang="it-IT" dirty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m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econ</a:t>
            </a:r>
            <a:r>
              <a:rPr lang="it-IT" i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us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onigru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dest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papaue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r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o</a:t>
            </a:r>
            <a:r>
              <a:rPr lang="it-IT" i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r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tense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;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o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riganu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dest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colena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;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t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ridax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dest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lactuca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endParaRPr lang="it-IT" dirty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h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ydor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imbrion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dest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aq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ua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pluuial</a:t>
            </a:r>
            <a:r>
              <a:rPr lang="it-IT" i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is</a:t>
            </a:r>
            <a:r>
              <a:rPr lang="it-IT" i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;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s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tear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dest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ade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[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p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]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s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po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r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cin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us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endParaRPr lang="es-ES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a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milu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dest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tritici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suc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us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q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uod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in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estiuo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componit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ur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te</a:t>
            </a:r>
            <a:r>
              <a:rPr lang="it-IT" i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m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p</a:t>
            </a:r>
            <a:r>
              <a:rPr lang="it-IT" i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or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e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;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q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uerc</a:t>
            </a:r>
            <a:r>
              <a:rPr lang="it-IT" i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us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dest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a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r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bo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r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ferens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glandes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9137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 smtClean="0">
                <a:latin typeface="Palatino Linotype"/>
                <a:cs typeface="Palatino Linotype"/>
              </a:rPr>
              <a:t>Greek deformations and alterations</a:t>
            </a:r>
            <a:endParaRPr lang="en-GB" sz="4400" dirty="0">
              <a:latin typeface="Palatino Linotype"/>
              <a:cs typeface="Palatino Linotype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Most common phenomena</a:t>
            </a:r>
          </a:p>
          <a:p>
            <a:pPr marL="630000">
              <a:buFont typeface="Wingdings" charset="2"/>
              <a:buChar char="Ø"/>
            </a:pPr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- Iotacism</a:t>
            </a:r>
          </a:p>
          <a:p>
            <a:pPr marL="653400" indent="0">
              <a:buNone/>
            </a:pPr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- Loss of aspiration</a:t>
            </a:r>
          </a:p>
          <a:p>
            <a:pPr marL="653400" indent="0">
              <a:buNone/>
            </a:pPr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- Vocalic change</a:t>
            </a:r>
          </a:p>
          <a:p>
            <a:pPr marL="653400" indent="0">
              <a:buNone/>
            </a:pPr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- Devoicing and</a:t>
            </a:r>
            <a:r>
              <a:rPr lang="en-GB" sz="2400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sonorantisation</a:t>
            </a:r>
            <a:endParaRPr lang="en-GB" sz="2400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pPr marL="630000">
              <a:buFont typeface="Wingdings" charset="2"/>
              <a:buChar char="Ø"/>
            </a:pPr>
            <a:r>
              <a:rPr lang="en-GB" sz="2400" dirty="0" err="1">
                <a:solidFill>
                  <a:srgbClr val="000000"/>
                </a:solidFill>
                <a:latin typeface="Palatino Linotype"/>
                <a:cs typeface="Palatino Linotype"/>
              </a:rPr>
              <a:t>Paronymic</a:t>
            </a:r>
            <a:r>
              <a:rPr lang="en-GB" sz="2400" dirty="0">
                <a:solidFill>
                  <a:srgbClr val="000000"/>
                </a:solidFill>
                <a:latin typeface="Palatino Linotype"/>
                <a:cs typeface="Palatino Linotype"/>
              </a:rPr>
              <a:t> attraction</a:t>
            </a:r>
            <a:endParaRPr lang="en-GB" sz="2400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pPr marL="630000">
              <a:buFont typeface="Wingdings" charset="2"/>
              <a:buChar char="Ø"/>
            </a:pPr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Change of gender</a:t>
            </a:r>
          </a:p>
          <a:p>
            <a:pPr marL="630000">
              <a:buFont typeface="Wingdings" charset="2"/>
              <a:buChar char="Ø"/>
            </a:pPr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Formation from the genitive</a:t>
            </a:r>
          </a:p>
          <a:p>
            <a:pPr marL="630000">
              <a:buFont typeface="Wingdings" charset="2"/>
              <a:buChar char="Ø"/>
            </a:pPr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False etymologies</a:t>
            </a:r>
          </a:p>
          <a:p>
            <a:pPr marL="630000">
              <a:buFont typeface="Wingdings" charset="2"/>
              <a:buChar char="Ø"/>
            </a:pPr>
            <a:r>
              <a:rPr lang="en-GB" sz="2400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Palaeographical errors</a:t>
            </a:r>
          </a:p>
          <a:p>
            <a:endParaRPr lang="en-GB" sz="24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15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800" dirty="0" err="1" smtClean="0">
                <a:latin typeface="Palatino Linotype"/>
                <a:cs typeface="Palatino Linotype"/>
              </a:rPr>
              <a:t>Anticrocu</a:t>
            </a:r>
            <a:endParaRPr lang="es-ES" sz="4800" dirty="0">
              <a:latin typeface="Palatino Linotype"/>
              <a:cs typeface="Palatino Linotype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>
              <a:latin typeface="Palatino Linotype"/>
              <a:cs typeface="Palatino Linotype"/>
            </a:endParaRPr>
          </a:p>
          <a:p>
            <a:r>
              <a:rPr lang="es-ES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Gloss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es-ES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35: </a:t>
            </a:r>
            <a:r>
              <a:rPr lang="es-ES" b="1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anticrocu</a:t>
            </a:r>
            <a:r>
              <a:rPr lang="es-ES" b="1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i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dest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endParaRPr lang="it-IT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pPr marL="114300" indent="0">
              <a:buNone/>
            </a:pP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	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flos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a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m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buci</a:t>
            </a:r>
            <a:r>
              <a:rPr lang="es-ES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endParaRPr lang="es-ES" b="1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Carthamus</a:t>
            </a:r>
            <a:r>
              <a:rPr lang="it-IT" i="1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i="1" dirty="0" err="1">
                <a:solidFill>
                  <a:srgbClr val="000000"/>
                </a:solidFill>
                <a:latin typeface="Palatino Linotype"/>
                <a:cs typeface="Palatino Linotype"/>
              </a:rPr>
              <a:t>tinctorius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L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. </a:t>
            </a:r>
          </a:p>
          <a:p>
            <a:pPr marL="114300" indent="0">
              <a:buNone/>
            </a:pP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	(‘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safflower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’)</a:t>
            </a:r>
            <a:endParaRPr lang="es-ES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Diosc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. gr. 4, 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188 </a:t>
            </a:r>
          </a:p>
          <a:p>
            <a:pPr marL="114300" indent="0">
              <a:buNone/>
            </a:pP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	(gr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.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κνῆκος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, ‘</a:t>
            </a:r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yellow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’)</a:t>
            </a:r>
          </a:p>
          <a:p>
            <a:r>
              <a:rPr lang="it-IT" dirty="0" err="1" smtClean="0">
                <a:solidFill>
                  <a:srgbClr val="000000"/>
                </a:solidFill>
                <a:latin typeface="Palatino Linotype"/>
                <a:cs typeface="Palatino Linotype"/>
              </a:rPr>
              <a:t>ἄνθος</a:t>
            </a: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κρόκῳ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Palatino Linotype"/>
                <a:cs typeface="Palatino Linotype"/>
              </a:rPr>
              <a:t>ὅμοιον</a:t>
            </a:r>
            <a:r>
              <a:rPr lang="it-IT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endParaRPr lang="it-IT" dirty="0" smtClean="0">
              <a:solidFill>
                <a:srgbClr val="000000"/>
              </a:solidFill>
              <a:latin typeface="Palatino Linotype"/>
              <a:cs typeface="Palatino Linotype"/>
            </a:endParaRPr>
          </a:p>
          <a:p>
            <a:pPr marL="114300" indent="0">
              <a:buNone/>
            </a:pPr>
            <a:r>
              <a:rPr lang="it-IT" dirty="0" smtClean="0">
                <a:solidFill>
                  <a:srgbClr val="000000"/>
                </a:solidFill>
                <a:latin typeface="Palatino Linotype"/>
                <a:cs typeface="Palatino Linotype"/>
              </a:rPr>
              <a:t>	(κρόκος, ‘saffron’)</a:t>
            </a:r>
          </a:p>
          <a:p>
            <a:endParaRPr lang="it-IT" dirty="0" smtClean="0">
              <a:latin typeface="Palatino Linotype"/>
              <a:cs typeface="Palatino Linotype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417638"/>
            <a:ext cx="3200400" cy="5003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43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Adyacencia.thmx</Template>
  <TotalTime>2476</TotalTime>
  <Words>651</Words>
  <Application>Microsoft Office PowerPoint</Application>
  <PresentationFormat>Presentación en pantalla (4:3)</PresentationFormat>
  <Paragraphs>115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Adyacencia</vt:lpstr>
      <vt:lpstr>Pain and pleasure:  Greek deformations on the botanical terminology of the ms. Vat. Lat. 4418 </vt:lpstr>
      <vt:lpstr>Codex Vat. Lat. 4418</vt:lpstr>
      <vt:lpstr>Content of Vat. Lat. 4418 </vt:lpstr>
      <vt:lpstr>Content of Vat. Lat. 4418 </vt:lpstr>
      <vt:lpstr>Knowledge of Greek medicine</vt:lpstr>
      <vt:lpstr>Vat. Lat. 4418: Medical and botanical glossary</vt:lpstr>
      <vt:lpstr>Types of glosses</vt:lpstr>
      <vt:lpstr>Greek deformations and alterations</vt:lpstr>
      <vt:lpstr>Anticrocu</vt:lpstr>
      <vt:lpstr>Concerion</vt:lpstr>
      <vt:lpstr>Agus</vt:lpstr>
      <vt:lpstr>Examples of doublets</vt:lpstr>
      <vt:lpstr>Conclusions</vt:lpstr>
      <vt:lpstr>Pain and pleasure:  Greek deformations on the botanical terminology of the ms. Vat. Lat. 4418 </vt:lpstr>
    </vt:vector>
  </TitlesOfParts>
  <Company>IMF-CSIC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Dolor i gaudi: deformacions del grec en la terminologia botànica del ms. Vat. Lat. 4418 </dc:title>
  <dc:creator>IMF-Estudis Medievals</dc:creator>
  <cp:lastModifiedBy>Marta</cp:lastModifiedBy>
  <cp:revision>114</cp:revision>
  <dcterms:created xsi:type="dcterms:W3CDTF">2015-05-06T06:56:11Z</dcterms:created>
  <dcterms:modified xsi:type="dcterms:W3CDTF">2017-10-07T09:51:41Z</dcterms:modified>
</cp:coreProperties>
</file>