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marca de agu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marca de agu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1999" y="1306179"/>
            <a:ext cx="6477000" cy="1914144"/>
          </a:xfrm>
        </p:spPr>
        <p:txBody>
          <a:bodyPr/>
          <a:lstStyle/>
          <a:p>
            <a:pPr algn="ctr"/>
            <a:r>
              <a:rPr lang="es-ES_tradnl" sz="4800" b="1" i="1" dirty="0"/>
              <a:t>Fui </a:t>
            </a:r>
            <a:r>
              <a:rPr lang="es-ES_tradnl" sz="4800" b="1" i="1" dirty="0" err="1"/>
              <a:t>lelex</a:t>
            </a:r>
            <a:r>
              <a:rPr lang="es-ES_tradnl" sz="4800" b="1" i="1" dirty="0"/>
              <a:t> et </a:t>
            </a:r>
            <a:r>
              <a:rPr lang="es-ES_tradnl" sz="4800" b="1" i="1" dirty="0" err="1"/>
              <a:t>scriptor</a:t>
            </a:r>
            <a:r>
              <a:rPr lang="es-ES_tradnl" sz="2800" b="1" dirty="0"/>
              <a:t>.</a:t>
            </a:r>
            <a:r>
              <a:rPr lang="es-ES_tradnl" sz="4800" b="1" dirty="0"/>
              <a:t> El uso del léxico helénico como muestra de cultura a finales del siglo XI</a:t>
            </a:r>
            <a:r>
              <a:rPr lang="es-ES" sz="4800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45314" y="4464730"/>
            <a:ext cx="4941485" cy="1174088"/>
          </a:xfrm>
        </p:spPr>
        <p:txBody>
          <a:bodyPr>
            <a:normAutofit fontScale="55000" lnSpcReduction="20000"/>
          </a:bodyPr>
          <a:lstStyle/>
          <a:p>
            <a:r>
              <a:rPr lang="es-ES" sz="4600" b="1" dirty="0" smtClean="0"/>
              <a:t>Marta Punsola Munárriz (IMF-CSIC)</a:t>
            </a:r>
          </a:p>
          <a:p>
            <a:r>
              <a:rPr lang="es-ES" sz="4600" b="1" dirty="0" smtClean="0"/>
              <a:t>VIII Congreso de la </a:t>
            </a:r>
            <a:r>
              <a:rPr lang="es-ES" sz="4600" b="1" dirty="0" err="1" smtClean="0"/>
              <a:t>SELat</a:t>
            </a:r>
            <a:endParaRPr lang="es-ES" sz="4600" b="1" dirty="0" smtClean="0"/>
          </a:p>
          <a:p>
            <a:r>
              <a:rPr lang="es-ES" sz="4600" b="1" dirty="0" smtClean="0"/>
              <a:t>León, 29 junio-2 julio 2016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8387" y="6277598"/>
            <a:ext cx="523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 smtClean="0"/>
              <a:t>Glossarium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Mediae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Latinitatis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Cataloniae</a:t>
            </a:r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xmlns="" val="33225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err="1" smtClean="0"/>
              <a:t>Excerptiones</a:t>
            </a:r>
            <a:endParaRPr lang="es-ES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800" dirty="0" smtClean="0"/>
              <a:t>Dos </a:t>
            </a:r>
            <a:r>
              <a:rPr lang="en-GB" sz="2800" dirty="0" err="1" smtClean="0"/>
              <a:t>manuscritos</a:t>
            </a:r>
            <a:r>
              <a:rPr lang="en-GB" sz="2800" dirty="0" smtClean="0"/>
              <a:t> </a:t>
            </a:r>
            <a:r>
              <a:rPr lang="en-GB" sz="2800" dirty="0" err="1" smtClean="0"/>
              <a:t>conservados</a:t>
            </a:r>
            <a:r>
              <a:rPr lang="en-GB" sz="2800" dirty="0" smtClean="0"/>
              <a:t> (</a:t>
            </a:r>
            <a:r>
              <a:rPr lang="en-GB" sz="2800" dirty="0" err="1" smtClean="0"/>
              <a:t>origen</a:t>
            </a:r>
            <a:r>
              <a:rPr lang="en-GB" sz="2800" dirty="0" smtClean="0"/>
              <a:t> insular): </a:t>
            </a:r>
          </a:p>
          <a:p>
            <a:pPr lvl="1" algn="just">
              <a:buFont typeface="Wingdings" charset="2"/>
              <a:buChar char="Ø"/>
            </a:pPr>
            <a:r>
              <a:rPr lang="en-GB" sz="2800" dirty="0" smtClean="0"/>
              <a:t>Par</a:t>
            </a:r>
            <a:r>
              <a:rPr lang="en-GB" sz="2800" dirty="0"/>
              <a:t>i</a:t>
            </a:r>
            <a:r>
              <a:rPr lang="en-GB" sz="2800" dirty="0" smtClean="0"/>
              <a:t>s</a:t>
            </a:r>
            <a:r>
              <a:rPr lang="en-GB" sz="2800" dirty="0"/>
              <a:t>, </a:t>
            </a:r>
            <a:r>
              <a:rPr lang="en-GB" sz="2800" dirty="0" err="1"/>
              <a:t>BnF</a:t>
            </a:r>
            <a:r>
              <a:rPr lang="en-GB" sz="2800" dirty="0"/>
              <a:t>, NAL </a:t>
            </a:r>
            <a:r>
              <a:rPr lang="en-GB" sz="2800" dirty="0" smtClean="0"/>
              <a:t>586 </a:t>
            </a:r>
          </a:p>
          <a:p>
            <a:pPr lvl="1" algn="just">
              <a:buFont typeface="Wingdings" charset="2"/>
              <a:buChar char="Ø"/>
            </a:pPr>
            <a:r>
              <a:rPr lang="en-GB" sz="2800" dirty="0" smtClean="0"/>
              <a:t>Antwerp</a:t>
            </a:r>
            <a:r>
              <a:rPr lang="en-GB" sz="2800" dirty="0"/>
              <a:t>, </a:t>
            </a:r>
            <a:r>
              <a:rPr lang="en-GB" sz="2800" dirty="0" err="1"/>
              <a:t>Plantin-Moretus</a:t>
            </a:r>
            <a:r>
              <a:rPr lang="en-GB" sz="2800" dirty="0"/>
              <a:t> Museum 16.2 + </a:t>
            </a:r>
            <a:r>
              <a:rPr lang="en-GB" sz="2800" dirty="0" smtClean="0"/>
              <a:t>London, </a:t>
            </a:r>
            <a:r>
              <a:rPr lang="en-GB" sz="2800" dirty="0"/>
              <a:t>British Library Additional 32246</a:t>
            </a:r>
            <a:r>
              <a:rPr lang="es-ES" sz="2800" dirty="0"/>
              <a:t> </a:t>
            </a:r>
            <a:endParaRPr lang="ca-ES" sz="2800" i="1" dirty="0" smtClean="0"/>
          </a:p>
          <a:p>
            <a:pPr algn="just"/>
            <a:r>
              <a:rPr lang="ca-ES" sz="2800" i="1" dirty="0" smtClean="0"/>
              <a:t>In </a:t>
            </a:r>
            <a:r>
              <a:rPr lang="ca-ES" sz="2800" i="1" dirty="0"/>
              <a:t>-</a:t>
            </a:r>
            <a:r>
              <a:rPr lang="ca-ES" sz="2800" i="1" dirty="0" smtClean="0"/>
              <a:t>ex </a:t>
            </a:r>
            <a:r>
              <a:rPr lang="ca-ES" sz="2800" i="1" dirty="0" err="1"/>
              <a:t>correpta</a:t>
            </a:r>
            <a:r>
              <a:rPr lang="ca-ES" sz="2800" i="1" dirty="0"/>
              <a:t> Greca et </a:t>
            </a:r>
            <a:r>
              <a:rPr lang="ca-ES" sz="2800" i="1" dirty="0" err="1"/>
              <a:t>Latina</a:t>
            </a:r>
            <a:r>
              <a:rPr lang="ca-ES" sz="2800" i="1" dirty="0"/>
              <a:t> masculina et </a:t>
            </a:r>
            <a:r>
              <a:rPr lang="ca-ES" sz="2800" i="1" dirty="0" err="1"/>
              <a:t>feminina</a:t>
            </a:r>
            <a:r>
              <a:rPr lang="ca-ES" sz="2800" i="1" dirty="0"/>
              <a:t> </a:t>
            </a:r>
            <a:r>
              <a:rPr lang="ca-ES" sz="2800" i="1" dirty="0" err="1"/>
              <a:t>uel</a:t>
            </a:r>
            <a:r>
              <a:rPr lang="ca-ES" sz="2800" i="1" dirty="0"/>
              <a:t> </a:t>
            </a:r>
            <a:r>
              <a:rPr lang="ca-ES" sz="2800" i="1" dirty="0" err="1"/>
              <a:t>communia</a:t>
            </a:r>
            <a:r>
              <a:rPr lang="ca-ES" sz="2800" i="1" dirty="0"/>
              <a:t> </a:t>
            </a:r>
            <a:r>
              <a:rPr lang="ca-ES" sz="2800" i="1" dirty="0" err="1"/>
              <a:t>trium</a:t>
            </a:r>
            <a:r>
              <a:rPr lang="ca-ES" sz="2800" i="1" dirty="0"/>
              <a:t> </a:t>
            </a:r>
            <a:r>
              <a:rPr lang="ca-ES" sz="2800" i="1" dirty="0" err="1"/>
              <a:t>generum</a:t>
            </a:r>
            <a:r>
              <a:rPr lang="ca-ES" sz="2800" i="1" dirty="0"/>
              <a:t>, ut ‘</a:t>
            </a:r>
            <a:r>
              <a:rPr lang="ca-ES" sz="2800" i="1" dirty="0" err="1"/>
              <a:t>hic</a:t>
            </a:r>
            <a:r>
              <a:rPr lang="ca-ES" sz="2800" i="1" dirty="0"/>
              <a:t> </a:t>
            </a:r>
            <a:r>
              <a:rPr lang="ca-ES" sz="2800" i="1" dirty="0" err="1"/>
              <a:t>lelex</a:t>
            </a:r>
            <a:r>
              <a:rPr lang="ca-ES" sz="2800" i="1" dirty="0"/>
              <a:t>, </a:t>
            </a:r>
            <a:r>
              <a:rPr lang="ca-ES" sz="2800" i="1" dirty="0" err="1"/>
              <a:t>huius</a:t>
            </a:r>
            <a:r>
              <a:rPr lang="ca-ES" sz="2800" i="1" dirty="0"/>
              <a:t> </a:t>
            </a:r>
            <a:r>
              <a:rPr lang="ca-ES" sz="2800" i="1" dirty="0" err="1"/>
              <a:t>lelegis</a:t>
            </a:r>
            <a:r>
              <a:rPr lang="ca-ES" sz="2800" i="1" dirty="0"/>
              <a:t>’, ‘</a:t>
            </a:r>
            <a:r>
              <a:rPr lang="ca-ES" sz="2800" i="1" dirty="0" err="1"/>
              <a:t>hic</a:t>
            </a:r>
            <a:r>
              <a:rPr lang="ca-ES" sz="2800" i="1" dirty="0"/>
              <a:t> </a:t>
            </a:r>
            <a:r>
              <a:rPr lang="ca-ES" sz="2800" i="1" dirty="0" err="1"/>
              <a:t>grex</a:t>
            </a:r>
            <a:r>
              <a:rPr lang="ca-ES" sz="2800" i="1" dirty="0"/>
              <a:t>, </a:t>
            </a:r>
            <a:r>
              <a:rPr lang="ca-ES" sz="2800" i="1" dirty="0" err="1"/>
              <a:t>huius</a:t>
            </a:r>
            <a:r>
              <a:rPr lang="ca-ES" sz="2800" i="1" dirty="0"/>
              <a:t> </a:t>
            </a:r>
            <a:r>
              <a:rPr lang="ca-ES" sz="2800" i="1" dirty="0" err="1"/>
              <a:t>gregis</a:t>
            </a:r>
            <a:r>
              <a:rPr lang="ca-ES" sz="2800" i="1" dirty="0"/>
              <a:t>’</a:t>
            </a:r>
            <a:r>
              <a:rPr lang="es-ES" sz="2800" i="1" dirty="0"/>
              <a:t> </a:t>
            </a:r>
            <a:endParaRPr lang="es-ES" sz="2800" i="1" dirty="0" smtClean="0"/>
          </a:p>
          <a:p>
            <a:pPr algn="just"/>
            <a:r>
              <a:rPr lang="es-ES" sz="2800" dirty="0" smtClean="0"/>
              <a:t>G</a:t>
            </a:r>
            <a:r>
              <a:rPr lang="ca-ES" sz="2800" dirty="0" err="1" smtClean="0"/>
              <a:t>losa</a:t>
            </a:r>
            <a:r>
              <a:rPr lang="ca-ES" sz="2800" dirty="0" smtClean="0"/>
              <a:t>: </a:t>
            </a:r>
            <a:r>
              <a:rPr lang="ca-ES" sz="2800" i="1" dirty="0" err="1" smtClean="0"/>
              <a:t>lelex</a:t>
            </a:r>
            <a:r>
              <a:rPr lang="ca-ES" sz="2800" i="1" dirty="0" smtClean="0"/>
              <a:t> </a:t>
            </a:r>
            <a:r>
              <a:rPr lang="ca-ES" sz="2800" i="1" dirty="0"/>
              <a:t>– </a:t>
            </a:r>
            <a:r>
              <a:rPr lang="ca-ES" sz="2800" i="1" dirty="0" err="1"/>
              <a:t>legisperitus</a:t>
            </a:r>
            <a:r>
              <a:rPr lang="ca-ES" sz="2800" i="1" dirty="0"/>
              <a:t>, </a:t>
            </a:r>
            <a:r>
              <a:rPr lang="ca-ES" sz="2800" i="1" dirty="0" err="1"/>
              <a:t>legem</a:t>
            </a:r>
            <a:r>
              <a:rPr lang="ca-ES" sz="2800" i="1" dirty="0"/>
              <a:t> </a:t>
            </a:r>
            <a:r>
              <a:rPr lang="ca-ES" sz="2800" i="1" dirty="0" err="1"/>
              <a:t>obseruans</a:t>
            </a:r>
            <a:r>
              <a:rPr lang="ca-ES" sz="2800" dirty="0"/>
              <a:t> </a:t>
            </a:r>
            <a:endParaRPr lang="ca-E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124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Posible origen insular de la definición</a:t>
            </a:r>
          </a:p>
          <a:p>
            <a:pPr algn="just"/>
            <a:r>
              <a:rPr lang="es-ES" sz="2800" dirty="0" smtClean="0"/>
              <a:t>Diferencia entre el uso de la fórmula </a:t>
            </a:r>
            <a:r>
              <a:rPr lang="es-ES_tradnl" sz="2800" i="1" dirty="0"/>
              <a:t>iuris </a:t>
            </a:r>
            <a:r>
              <a:rPr lang="es-ES_tradnl" sz="2800" i="1" dirty="0" err="1"/>
              <a:t>ac</a:t>
            </a:r>
            <a:r>
              <a:rPr lang="es-ES_tradnl" sz="2800" i="1" dirty="0"/>
              <a:t> </a:t>
            </a:r>
            <a:r>
              <a:rPr lang="es-ES_tradnl" sz="2800" i="1" dirty="0" err="1"/>
              <a:t>legis</a:t>
            </a:r>
            <a:r>
              <a:rPr lang="es-ES_tradnl" sz="2800" i="1" dirty="0"/>
              <a:t> </a:t>
            </a:r>
            <a:r>
              <a:rPr lang="es-ES_tradnl" sz="2800" i="1" dirty="0" err="1"/>
              <a:t>lator</a:t>
            </a:r>
            <a:r>
              <a:rPr lang="es-ES_tradnl" sz="2800" i="1" dirty="0"/>
              <a:t> </a:t>
            </a:r>
            <a:r>
              <a:rPr lang="es-ES" sz="2800" dirty="0" smtClean="0"/>
              <a:t>y </a:t>
            </a:r>
            <a:r>
              <a:rPr lang="es-ES" sz="2800" i="1" dirty="0" err="1" smtClean="0"/>
              <a:t>lelex</a:t>
            </a:r>
            <a:r>
              <a:rPr lang="es-ES" sz="2800" i="1" dirty="0" smtClean="0"/>
              <a:t> </a:t>
            </a:r>
            <a:r>
              <a:rPr lang="es-ES" sz="2800" dirty="0" smtClean="0"/>
              <a:t>en las subscripciones </a:t>
            </a:r>
          </a:p>
          <a:p>
            <a:pPr algn="just"/>
            <a:r>
              <a:rPr lang="es-ES" sz="2800" dirty="0"/>
              <a:t>Uso deliberado por parte de </a:t>
            </a:r>
            <a:r>
              <a:rPr lang="es-ES" sz="2800" dirty="0" err="1" smtClean="0"/>
              <a:t>Ermengol</a:t>
            </a:r>
            <a:r>
              <a:rPr lang="es-ES" sz="2800" dirty="0" smtClean="0"/>
              <a:t> de un término obscuro y culto</a:t>
            </a:r>
            <a:endParaRPr lang="es-ES" sz="2800" dirty="0"/>
          </a:p>
          <a:p>
            <a:pPr marL="0" indent="0" algn="just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8454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839334"/>
            <a:ext cx="7313613" cy="868362"/>
          </a:xfrm>
        </p:spPr>
        <p:txBody>
          <a:bodyPr/>
          <a:lstStyle/>
          <a:p>
            <a:r>
              <a:rPr lang="es-ES" b="1" dirty="0"/>
              <a:t>Documentación latina de la Cataluña altomedieval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800" dirty="0" smtClean="0"/>
              <a:t>Uso </a:t>
            </a:r>
            <a:r>
              <a:rPr lang="es-ES" sz="2800" dirty="0"/>
              <a:t>de fórmulas fijas</a:t>
            </a:r>
          </a:p>
          <a:p>
            <a:r>
              <a:rPr lang="es-ES" sz="2800" dirty="0" smtClean="0"/>
              <a:t>Carácter marcadamente pragmático</a:t>
            </a:r>
          </a:p>
          <a:p>
            <a:r>
              <a:rPr lang="es-ES" sz="2800" dirty="0" smtClean="0"/>
              <a:t>Claridad de las cláusulas y sentencias</a:t>
            </a:r>
          </a:p>
          <a:p>
            <a:r>
              <a:rPr lang="es-ES" sz="2800" dirty="0" smtClean="0"/>
              <a:t>Poca libertad para el redactor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4425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El uso de helenismos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Algunos escribas muestran predilección por este tipo de léxico</a:t>
            </a:r>
          </a:p>
          <a:p>
            <a:pPr algn="just"/>
            <a:r>
              <a:rPr lang="es-ES" sz="2800" dirty="0" smtClean="0"/>
              <a:t>Permiten escapar de la fórmula y del hermetismo de los documentos</a:t>
            </a:r>
          </a:p>
          <a:p>
            <a:pPr algn="just"/>
            <a:r>
              <a:rPr lang="es-ES" sz="2800" dirty="0" smtClean="0"/>
              <a:t>Elemento exótico y muestra de cultura</a:t>
            </a:r>
          </a:p>
          <a:p>
            <a:pPr algn="just"/>
            <a:r>
              <a:rPr lang="es-ES" sz="2800" dirty="0" smtClean="0"/>
              <a:t>Proceden, en su mayoría, de glosarios contemporáneos</a:t>
            </a:r>
          </a:p>
        </p:txBody>
      </p:sp>
    </p:spTree>
    <p:extLst>
      <p:ext uri="{BB962C8B-B14F-4D97-AF65-F5344CB8AC3E}">
        <p14:creationId xmlns:p14="http://schemas.microsoft.com/office/powerpoint/2010/main" xmlns="" val="2439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Ermengol</a:t>
            </a:r>
            <a:r>
              <a:rPr lang="es-ES" b="1" dirty="0" smtClean="0"/>
              <a:t> </a:t>
            </a:r>
            <a:r>
              <a:rPr lang="es-ES" b="1" dirty="0" err="1" smtClean="0"/>
              <a:t>Bernat</a:t>
            </a:r>
            <a:r>
              <a:rPr lang="es-ES" b="1" dirty="0" smtClean="0"/>
              <a:t> de </a:t>
            </a:r>
            <a:r>
              <a:rPr lang="es-ES" b="1" dirty="0" err="1" smtClean="0"/>
              <a:t>Urgel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800" dirty="0" smtClean="0"/>
              <a:t>Jurista (</a:t>
            </a:r>
            <a:r>
              <a:rPr lang="es-ES" sz="2800" i="1" dirty="0" smtClean="0"/>
              <a:t>iuris </a:t>
            </a:r>
            <a:r>
              <a:rPr lang="es-ES" sz="2800" i="1" dirty="0" err="1" smtClean="0"/>
              <a:t>ac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legis</a:t>
            </a:r>
            <a:r>
              <a:rPr lang="es-ES" sz="2800" i="1" dirty="0" smtClean="0"/>
              <a:t> </a:t>
            </a:r>
            <a:r>
              <a:rPr lang="es-ES" sz="2800" i="1" dirty="0" err="1" smtClean="0"/>
              <a:t>lator</a:t>
            </a:r>
            <a:r>
              <a:rPr lang="es-ES" sz="2800" dirty="0" smtClean="0"/>
              <a:t>) y canónigo de Seo de </a:t>
            </a:r>
            <a:r>
              <a:rPr lang="es-ES" sz="2800" dirty="0" err="1" smtClean="0"/>
              <a:t>Urgel</a:t>
            </a:r>
            <a:r>
              <a:rPr lang="es-ES" sz="2800" dirty="0" smtClean="0"/>
              <a:t> (</a:t>
            </a:r>
            <a:r>
              <a:rPr lang="es-ES" sz="2800" i="1" dirty="0" err="1" smtClean="0"/>
              <a:t>ostiarius</a:t>
            </a:r>
            <a:r>
              <a:rPr lang="es-ES" sz="2800" dirty="0" smtClean="0"/>
              <a:t>, </a:t>
            </a:r>
            <a:r>
              <a:rPr lang="es-ES" sz="2800" i="1" dirty="0" err="1" smtClean="0"/>
              <a:t>ianitor</a:t>
            </a:r>
            <a:r>
              <a:rPr lang="es-ES" sz="2800" dirty="0" smtClean="0"/>
              <a:t>, </a:t>
            </a:r>
            <a:r>
              <a:rPr lang="es-ES" sz="2800" i="1" dirty="0" err="1" smtClean="0"/>
              <a:t>clauicularius</a:t>
            </a:r>
            <a:r>
              <a:rPr lang="es-ES" sz="2800" dirty="0" smtClean="0"/>
              <a:t>)</a:t>
            </a:r>
          </a:p>
          <a:p>
            <a:pPr algn="just"/>
            <a:r>
              <a:rPr lang="es-ES" sz="2800" dirty="0" smtClean="0"/>
              <a:t>Vinculado </a:t>
            </a:r>
            <a:r>
              <a:rPr lang="es-ES" sz="2800" dirty="0"/>
              <a:t>al conde de </a:t>
            </a:r>
            <a:r>
              <a:rPr lang="es-ES" sz="2800" dirty="0" err="1"/>
              <a:t>Urgel</a:t>
            </a:r>
            <a:r>
              <a:rPr lang="es-ES" sz="2800" dirty="0"/>
              <a:t> </a:t>
            </a:r>
            <a:r>
              <a:rPr lang="es-ES" sz="2800" dirty="0" err="1"/>
              <a:t>Ermengol</a:t>
            </a:r>
            <a:r>
              <a:rPr lang="es-ES" sz="2800" dirty="0"/>
              <a:t> IV </a:t>
            </a:r>
            <a:endParaRPr lang="es-ES" sz="2800" dirty="0" smtClean="0"/>
          </a:p>
          <a:p>
            <a:pPr algn="just"/>
            <a:r>
              <a:rPr lang="es-ES" sz="2800" dirty="0" smtClean="0"/>
              <a:t>Redacta 30 documentos entre 1068 y 1096</a:t>
            </a:r>
          </a:p>
          <a:p>
            <a:pPr algn="just"/>
            <a:r>
              <a:rPr lang="es-ES" sz="2800" dirty="0"/>
              <a:t>G</a:t>
            </a:r>
            <a:r>
              <a:rPr lang="es-ES" sz="2800" dirty="0" smtClean="0"/>
              <a:t>usto </a:t>
            </a:r>
            <a:r>
              <a:rPr lang="es-ES" sz="2800" dirty="0"/>
              <a:t>especial por el uso de helenismos (en sus documentos encontramos vocablos como </a:t>
            </a:r>
            <a:r>
              <a:rPr lang="es-ES" sz="2800" i="1" dirty="0" err="1"/>
              <a:t>epilogus</a:t>
            </a:r>
            <a:r>
              <a:rPr lang="es-ES" sz="2800" dirty="0"/>
              <a:t>, </a:t>
            </a:r>
            <a:r>
              <a:rPr lang="es-ES" sz="2800" i="1" dirty="0" err="1"/>
              <a:t>chronos</a:t>
            </a:r>
            <a:r>
              <a:rPr lang="es-ES" sz="2800" dirty="0"/>
              <a:t>, </a:t>
            </a:r>
            <a:r>
              <a:rPr lang="es-ES" sz="2800" i="1" dirty="0" err="1"/>
              <a:t>Cillenios</a:t>
            </a:r>
            <a:r>
              <a:rPr lang="es-ES" sz="2800" dirty="0"/>
              <a:t>, </a:t>
            </a:r>
            <a:r>
              <a:rPr lang="es-ES" sz="2800" i="1" dirty="0"/>
              <a:t>clima</a:t>
            </a:r>
            <a:r>
              <a:rPr lang="es-ES" sz="2800" dirty="0"/>
              <a:t>, </a:t>
            </a:r>
            <a:r>
              <a:rPr lang="es-ES" sz="2800" i="1" dirty="0" err="1"/>
              <a:t>eous</a:t>
            </a:r>
            <a:r>
              <a:rPr lang="es-ES" sz="2800" dirty="0"/>
              <a:t>, </a:t>
            </a:r>
            <a:r>
              <a:rPr lang="es-ES" sz="2800" i="1" dirty="0" err="1"/>
              <a:t>toparcha</a:t>
            </a:r>
            <a:r>
              <a:rPr lang="es-ES" sz="2800" dirty="0"/>
              <a:t>, </a:t>
            </a:r>
            <a:r>
              <a:rPr lang="es-ES" sz="2800" i="1" dirty="0" err="1"/>
              <a:t>lymphaticus</a:t>
            </a:r>
            <a:r>
              <a:rPr lang="es-ES" sz="2800" dirty="0"/>
              <a:t>, etc.</a:t>
            </a:r>
            <a:r>
              <a:rPr lang="es-ES" sz="2800" dirty="0" smtClean="0"/>
              <a:t>)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39145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Uso de </a:t>
            </a:r>
            <a:r>
              <a:rPr lang="es-ES" b="1" i="1" dirty="0" err="1"/>
              <a:t>l</a:t>
            </a:r>
            <a:r>
              <a:rPr lang="es-ES" b="1" i="1" dirty="0" err="1" smtClean="0"/>
              <a:t>elex</a:t>
            </a:r>
            <a:r>
              <a:rPr lang="es-ES" b="1" i="1" dirty="0" smtClean="0"/>
              <a:t> </a:t>
            </a:r>
            <a:endParaRPr lang="es-ES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ca-ES" sz="2800" dirty="0" err="1" smtClean="0"/>
              <a:t>Lator</a:t>
            </a:r>
            <a:r>
              <a:rPr lang="ca-ES" sz="2800" dirty="0" smtClean="0"/>
              <a:t> </a:t>
            </a:r>
            <a:r>
              <a:rPr lang="ca-ES" sz="2800" dirty="0" err="1"/>
              <a:t>legis</a:t>
            </a:r>
            <a:r>
              <a:rPr lang="ca-ES" sz="2800" dirty="0"/>
              <a:t> </a:t>
            </a:r>
            <a:r>
              <a:rPr lang="ca-ES" sz="2800" dirty="0" err="1"/>
              <a:t>ac</a:t>
            </a:r>
            <a:r>
              <a:rPr lang="ca-ES" sz="2800" dirty="0"/>
              <a:t> </a:t>
            </a:r>
            <a:r>
              <a:rPr lang="ca-ES" sz="2800" dirty="0" err="1"/>
              <a:t>iuris</a:t>
            </a:r>
            <a:r>
              <a:rPr lang="ca-ES" sz="2800" dirty="0"/>
              <a:t> </a:t>
            </a:r>
            <a:r>
              <a:rPr lang="ca-ES" sz="2800" dirty="0" err="1"/>
              <a:t>Ermengaudus</a:t>
            </a:r>
            <a:r>
              <a:rPr lang="ca-ES" sz="2800" dirty="0"/>
              <a:t> </a:t>
            </a:r>
            <a:r>
              <a:rPr lang="ca-ES" sz="2800" dirty="0" err="1"/>
              <a:t>epyfati</a:t>
            </a:r>
            <a:r>
              <a:rPr lang="ca-ES" sz="2800" dirty="0"/>
              <a:t> </a:t>
            </a:r>
            <a:r>
              <a:rPr lang="ca-ES" sz="2800" b="1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lelex</a:t>
            </a:r>
            <a:r>
              <a:rPr lang="ca-ES" sz="28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ca-ES" sz="2800" dirty="0"/>
              <a:t>fui </a:t>
            </a:r>
            <a:r>
              <a:rPr lang="ca-ES" sz="2800" dirty="0" err="1"/>
              <a:t>precepti</a:t>
            </a:r>
            <a:r>
              <a:rPr lang="ca-ES" sz="2800" dirty="0"/>
              <a:t> et in </a:t>
            </a:r>
            <a:r>
              <a:rPr lang="ca-ES" sz="2800" dirty="0" err="1"/>
              <a:t>epylogo</a:t>
            </a:r>
            <a:r>
              <a:rPr lang="ca-ES" sz="2800" dirty="0"/>
              <a:t> </a:t>
            </a:r>
            <a:r>
              <a:rPr lang="ca-ES" sz="2800" dirty="0" err="1"/>
              <a:t>solito</a:t>
            </a:r>
            <a:r>
              <a:rPr lang="ca-ES" sz="2800" dirty="0"/>
              <a:t> signo </a:t>
            </a:r>
            <a:r>
              <a:rPr lang="ca-ES" sz="2800" dirty="0" err="1"/>
              <a:t>propria</a:t>
            </a:r>
            <a:r>
              <a:rPr lang="ca-ES" sz="2800" dirty="0"/>
              <a:t> </a:t>
            </a:r>
            <a:r>
              <a:rPr lang="ca-ES" sz="2800" dirty="0" err="1"/>
              <a:t>manu</a:t>
            </a:r>
            <a:r>
              <a:rPr lang="ca-ES" sz="2800" dirty="0"/>
              <a:t> </a:t>
            </a:r>
            <a:r>
              <a:rPr lang="ca-ES" sz="2800" dirty="0" err="1" smtClean="0"/>
              <a:t>confirmaui</a:t>
            </a:r>
            <a:r>
              <a:rPr lang="ca-ES" sz="2800" dirty="0" smtClean="0"/>
              <a:t> (</a:t>
            </a:r>
            <a:r>
              <a:rPr lang="ca-ES" sz="2800" b="1" dirty="0" smtClean="0"/>
              <a:t>1090 </a:t>
            </a:r>
            <a:r>
              <a:rPr lang="ca-ES" sz="2800" dirty="0" err="1"/>
              <a:t>Baraut</a:t>
            </a:r>
            <a:r>
              <a:rPr lang="ca-ES" sz="2800" dirty="0"/>
              <a:t>, </a:t>
            </a:r>
            <a:r>
              <a:rPr lang="ca-ES" sz="2800" i="1" dirty="0" err="1"/>
              <a:t>DocUrgell</a:t>
            </a:r>
            <a:r>
              <a:rPr lang="ca-ES" sz="2800" dirty="0"/>
              <a:t> 1063 (</a:t>
            </a:r>
            <a:r>
              <a:rPr lang="ca-ES" sz="2800" dirty="0" err="1"/>
              <a:t>Urgellia</a:t>
            </a:r>
            <a:r>
              <a:rPr lang="ca-ES" sz="2800" dirty="0"/>
              <a:t> 7, p. 183)</a:t>
            </a:r>
            <a:r>
              <a:rPr lang="ca-ES" sz="2800" dirty="0" smtClean="0"/>
              <a:t>.</a:t>
            </a:r>
            <a:r>
              <a:rPr lang="es-ES" sz="2800" dirty="0" smtClean="0"/>
              <a:t> </a:t>
            </a:r>
          </a:p>
          <a:p>
            <a:pPr marL="0" indent="0" algn="just">
              <a:buNone/>
            </a:pPr>
            <a:r>
              <a:rPr lang="ca-ES" sz="2800" dirty="0"/>
              <a:t>Ego </a:t>
            </a:r>
            <a:r>
              <a:rPr lang="ca-ES" sz="2800" dirty="0" err="1"/>
              <a:t>Ermengaudus</a:t>
            </a:r>
            <a:r>
              <a:rPr lang="ca-ES" sz="2800" dirty="0"/>
              <a:t> </a:t>
            </a:r>
            <a:r>
              <a:rPr lang="ca-ES" sz="2800" dirty="0" err="1"/>
              <a:t>iuris</a:t>
            </a:r>
            <a:r>
              <a:rPr lang="ca-ES" sz="2800" dirty="0"/>
              <a:t> </a:t>
            </a:r>
            <a:r>
              <a:rPr lang="ca-ES" sz="2800" dirty="0" err="1"/>
              <a:t>ac</a:t>
            </a:r>
            <a:r>
              <a:rPr lang="ca-ES" sz="2800" dirty="0"/>
              <a:t> </a:t>
            </a:r>
            <a:r>
              <a:rPr lang="ca-ES" sz="2800" dirty="0" err="1"/>
              <a:t>legis</a:t>
            </a:r>
            <a:r>
              <a:rPr lang="ca-ES" sz="2800" dirty="0"/>
              <a:t> </a:t>
            </a:r>
            <a:r>
              <a:rPr lang="ca-ES" sz="2800" dirty="0" err="1"/>
              <a:t>lator</a:t>
            </a:r>
            <a:r>
              <a:rPr lang="ca-ES" sz="2800" dirty="0"/>
              <a:t> </a:t>
            </a:r>
            <a:r>
              <a:rPr lang="ca-ES" sz="2800" dirty="0" err="1"/>
              <a:t>sancte</a:t>
            </a:r>
            <a:r>
              <a:rPr lang="ca-ES" sz="2800" dirty="0"/>
              <a:t> </a:t>
            </a:r>
            <a:r>
              <a:rPr lang="ca-ES" sz="2800" dirty="0" err="1"/>
              <a:t>Urgellensis</a:t>
            </a:r>
            <a:r>
              <a:rPr lang="ca-ES" sz="2800" dirty="0"/>
              <a:t> </a:t>
            </a:r>
            <a:r>
              <a:rPr lang="ca-ES" sz="2800" dirty="0" err="1"/>
              <a:t>ecclesie</a:t>
            </a:r>
            <a:r>
              <a:rPr lang="ca-ES" sz="2800" dirty="0"/>
              <a:t> </a:t>
            </a:r>
            <a:r>
              <a:rPr lang="ca-ES" sz="2800" dirty="0" err="1"/>
              <a:t>clauicularius</a:t>
            </a:r>
            <a:r>
              <a:rPr lang="ca-ES" sz="2800" dirty="0"/>
              <a:t> et </a:t>
            </a:r>
            <a:r>
              <a:rPr lang="ca-ES" sz="2800" dirty="0" err="1"/>
              <a:t>ianitor</a:t>
            </a:r>
            <a:r>
              <a:rPr lang="ca-ES" sz="2800" dirty="0"/>
              <a:t> </a:t>
            </a:r>
            <a:r>
              <a:rPr lang="ca-ES" sz="2800" dirty="0" err="1"/>
              <a:t>huius</a:t>
            </a:r>
            <a:r>
              <a:rPr lang="ca-ES" sz="2800" dirty="0"/>
              <a:t> </a:t>
            </a:r>
            <a:r>
              <a:rPr lang="ca-ES" sz="2800" dirty="0" err="1"/>
              <a:t>precepti</a:t>
            </a:r>
            <a:r>
              <a:rPr lang="ca-ES" sz="2800" dirty="0"/>
              <a:t> </a:t>
            </a:r>
            <a:r>
              <a:rPr lang="ca-ES" sz="2800" b="1" dirty="0" err="1">
                <a:solidFill>
                  <a:srgbClr val="AF0C0C"/>
                </a:solidFill>
              </a:rPr>
              <a:t>lelex</a:t>
            </a:r>
            <a:r>
              <a:rPr lang="ca-ES" sz="2800" dirty="0"/>
              <a:t> fui </a:t>
            </a:r>
            <a:r>
              <a:rPr lang="ca-ES" sz="2800" dirty="0" err="1"/>
              <a:t>proprioque</a:t>
            </a:r>
            <a:r>
              <a:rPr lang="ca-ES" sz="2800" dirty="0"/>
              <a:t> </a:t>
            </a:r>
            <a:r>
              <a:rPr lang="ca-ES" sz="2800" dirty="0" err="1"/>
              <a:t>meo</a:t>
            </a:r>
            <a:r>
              <a:rPr lang="ca-ES" sz="2800" dirty="0"/>
              <a:t> </a:t>
            </a:r>
            <a:r>
              <a:rPr lang="ca-ES" sz="2800" dirty="0" err="1"/>
              <a:t>atque</a:t>
            </a:r>
            <a:r>
              <a:rPr lang="ca-ES" sz="2800" dirty="0"/>
              <a:t> </a:t>
            </a:r>
            <a:r>
              <a:rPr lang="ca-ES" sz="2800" dirty="0" err="1"/>
              <a:t>usitato</a:t>
            </a:r>
            <a:r>
              <a:rPr lang="ca-ES" sz="2800" dirty="0"/>
              <a:t> signo </a:t>
            </a:r>
            <a:r>
              <a:rPr lang="ca-ES" sz="2800" dirty="0" err="1"/>
              <a:t>confirmor</a:t>
            </a:r>
            <a:r>
              <a:rPr lang="ca-ES" sz="2800" dirty="0"/>
              <a:t> (</a:t>
            </a:r>
            <a:r>
              <a:rPr lang="ca-ES" sz="2800" b="1" dirty="0"/>
              <a:t>1096</a:t>
            </a:r>
            <a:r>
              <a:rPr lang="ca-ES" sz="2800" dirty="0"/>
              <a:t> </a:t>
            </a:r>
            <a:r>
              <a:rPr lang="ca-ES" sz="2800" dirty="0" err="1"/>
              <a:t>Baraut</a:t>
            </a:r>
            <a:r>
              <a:rPr lang="ca-ES" sz="2800" dirty="0"/>
              <a:t>, </a:t>
            </a:r>
            <a:r>
              <a:rPr lang="ca-ES" sz="2800" i="1" dirty="0" err="1"/>
              <a:t>DocUrgell</a:t>
            </a:r>
            <a:r>
              <a:rPr lang="ca-ES" sz="2800" dirty="0"/>
              <a:t> 1142 (</a:t>
            </a:r>
            <a:r>
              <a:rPr lang="ca-ES" sz="2800" dirty="0" err="1"/>
              <a:t>Urgellia</a:t>
            </a:r>
            <a:r>
              <a:rPr lang="ca-ES" sz="2800" dirty="0"/>
              <a:t> 8, p. 70).</a:t>
            </a:r>
            <a:r>
              <a:rPr lang="es-ES" sz="2800" dirty="0"/>
              <a:t> </a:t>
            </a:r>
          </a:p>
          <a:p>
            <a:pPr marL="0" indent="0" algn="just">
              <a:buNone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9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ca-ES" sz="3600" dirty="0"/>
              <a:t>Ego </a:t>
            </a:r>
            <a:r>
              <a:rPr lang="ca-ES" sz="3600" dirty="0" err="1"/>
              <a:t>Ermengaudus</a:t>
            </a:r>
            <a:r>
              <a:rPr lang="ca-ES" sz="3600" dirty="0"/>
              <a:t> </a:t>
            </a:r>
            <a:r>
              <a:rPr lang="ca-ES" sz="3600" dirty="0" err="1"/>
              <a:t>iuris</a:t>
            </a:r>
            <a:r>
              <a:rPr lang="ca-ES" sz="3600" dirty="0"/>
              <a:t> </a:t>
            </a:r>
            <a:r>
              <a:rPr lang="ca-ES" sz="3600" dirty="0" err="1"/>
              <a:t>ac</a:t>
            </a:r>
            <a:r>
              <a:rPr lang="ca-ES" sz="3600" dirty="0"/>
              <a:t> </a:t>
            </a:r>
            <a:r>
              <a:rPr lang="ca-ES" sz="3600" dirty="0" err="1"/>
              <a:t>legis</a:t>
            </a:r>
            <a:r>
              <a:rPr lang="ca-ES" sz="3600" dirty="0"/>
              <a:t> </a:t>
            </a:r>
            <a:r>
              <a:rPr lang="ca-ES" sz="3600" dirty="0" err="1"/>
              <a:t>lator</a:t>
            </a:r>
            <a:r>
              <a:rPr lang="ca-ES" sz="3600" dirty="0"/>
              <a:t> </a:t>
            </a:r>
            <a:r>
              <a:rPr lang="ca-ES" sz="3600" dirty="0" err="1"/>
              <a:t>sancteque</a:t>
            </a:r>
            <a:r>
              <a:rPr lang="ca-ES" sz="3600" dirty="0"/>
              <a:t> </a:t>
            </a:r>
            <a:r>
              <a:rPr lang="ca-ES" sz="3600" dirty="0" err="1"/>
              <a:t>Urgellensis</a:t>
            </a:r>
            <a:r>
              <a:rPr lang="ca-ES" sz="3600" dirty="0"/>
              <a:t> </a:t>
            </a:r>
            <a:r>
              <a:rPr lang="ca-ES" sz="3600" dirty="0" err="1"/>
              <a:t>ecclesie</a:t>
            </a:r>
            <a:r>
              <a:rPr lang="ca-ES" sz="3600" dirty="0"/>
              <a:t> </a:t>
            </a:r>
            <a:r>
              <a:rPr lang="ca-ES" sz="3600" dirty="0" err="1"/>
              <a:t>clauicularius</a:t>
            </a:r>
            <a:r>
              <a:rPr lang="ca-ES" sz="3600" dirty="0"/>
              <a:t> et </a:t>
            </a:r>
            <a:r>
              <a:rPr lang="ca-ES" sz="3600" dirty="0" err="1"/>
              <a:t>ianitor</a:t>
            </a:r>
            <a:r>
              <a:rPr lang="ca-ES" sz="3600" dirty="0"/>
              <a:t> </a:t>
            </a:r>
            <a:r>
              <a:rPr lang="ca-ES" sz="3600" dirty="0" err="1"/>
              <a:t>huius</a:t>
            </a:r>
            <a:r>
              <a:rPr lang="ca-ES" sz="3600" dirty="0"/>
              <a:t> </a:t>
            </a:r>
            <a:r>
              <a:rPr lang="ca-ES" sz="3600" dirty="0" err="1"/>
              <a:t>precepti</a:t>
            </a:r>
            <a:r>
              <a:rPr lang="ca-ES" sz="3600" dirty="0"/>
              <a:t> fui </a:t>
            </a:r>
            <a:r>
              <a:rPr lang="ca-ES" sz="3600" b="1" dirty="0" err="1">
                <a:solidFill>
                  <a:srgbClr val="AF0C0C"/>
                </a:solidFill>
              </a:rPr>
              <a:t>lelex</a:t>
            </a:r>
            <a:r>
              <a:rPr lang="ca-ES" sz="3600" b="1" dirty="0"/>
              <a:t> </a:t>
            </a:r>
            <a:r>
              <a:rPr lang="ca-ES" sz="3600" dirty="0"/>
              <a:t>et </a:t>
            </a:r>
            <a:r>
              <a:rPr lang="ca-ES" sz="3600" dirty="0" err="1"/>
              <a:t>scriptor</a:t>
            </a:r>
            <a:r>
              <a:rPr lang="ca-ES" sz="3600" dirty="0"/>
              <a:t> et </a:t>
            </a:r>
            <a:r>
              <a:rPr lang="ca-ES" sz="3600" dirty="0" err="1"/>
              <a:t>meo</a:t>
            </a:r>
            <a:r>
              <a:rPr lang="ca-ES" sz="3600" dirty="0"/>
              <a:t> </a:t>
            </a:r>
            <a:r>
              <a:rPr lang="ca-ES" sz="3600" dirty="0" err="1"/>
              <a:t>usitato</a:t>
            </a:r>
            <a:r>
              <a:rPr lang="ca-ES" sz="3600" dirty="0"/>
              <a:t> signo </a:t>
            </a:r>
            <a:r>
              <a:rPr lang="ca-ES" sz="3600" dirty="0" err="1"/>
              <a:t>confirmaui</a:t>
            </a:r>
            <a:r>
              <a:rPr lang="ca-ES" sz="3600" dirty="0"/>
              <a:t> ut censor in die et </a:t>
            </a:r>
            <a:r>
              <a:rPr lang="ca-ES" sz="3600" dirty="0" err="1"/>
              <a:t>anno</a:t>
            </a:r>
            <a:r>
              <a:rPr lang="ca-ES" sz="3600" dirty="0"/>
              <a:t> </a:t>
            </a:r>
            <a:r>
              <a:rPr lang="ca-ES" sz="3600" dirty="0" err="1"/>
              <a:t>superius</a:t>
            </a:r>
            <a:r>
              <a:rPr lang="ca-ES" sz="3600" dirty="0"/>
              <a:t> </a:t>
            </a:r>
            <a:r>
              <a:rPr lang="ca-ES" sz="3600" dirty="0" err="1"/>
              <a:t>notato</a:t>
            </a:r>
            <a:r>
              <a:rPr lang="ca-ES" sz="3600" dirty="0"/>
              <a:t> (</a:t>
            </a:r>
            <a:r>
              <a:rPr lang="ca-ES" sz="3600" b="1" dirty="0"/>
              <a:t>1096</a:t>
            </a:r>
            <a:r>
              <a:rPr lang="ca-ES" sz="3600" dirty="0"/>
              <a:t> </a:t>
            </a:r>
            <a:r>
              <a:rPr lang="ca-ES" sz="3600" dirty="0" err="1"/>
              <a:t>Baraut</a:t>
            </a:r>
            <a:r>
              <a:rPr lang="ca-ES" sz="3600" dirty="0"/>
              <a:t>, </a:t>
            </a:r>
            <a:r>
              <a:rPr lang="ca-ES" sz="3600" i="1" dirty="0" err="1"/>
              <a:t>DocUrgell</a:t>
            </a:r>
            <a:r>
              <a:rPr lang="ca-ES" sz="3600" dirty="0"/>
              <a:t> 1141 (</a:t>
            </a:r>
            <a:r>
              <a:rPr lang="ca-ES" sz="3600" dirty="0" err="1"/>
              <a:t>Urgellia</a:t>
            </a:r>
            <a:r>
              <a:rPr lang="ca-ES" sz="3600" dirty="0"/>
              <a:t> 8, p. 68).</a:t>
            </a:r>
            <a:r>
              <a:rPr lang="es-ES" sz="3600" dirty="0"/>
              <a:t> </a:t>
            </a:r>
          </a:p>
          <a:p>
            <a:pPr marL="0" indent="0" algn="just">
              <a:buNone/>
            </a:pPr>
            <a:endParaRPr lang="es-ES" sz="3600" dirty="0" smtClean="0"/>
          </a:p>
          <a:p>
            <a:pPr algn="just"/>
            <a:r>
              <a:rPr lang="es-ES_tradnl" sz="3600" dirty="0" smtClean="0"/>
              <a:t>Tres adveraciones testamentarias ordenadas por el propio </a:t>
            </a:r>
            <a:r>
              <a:rPr lang="es-ES_tradnl" sz="3600" dirty="0" err="1" smtClean="0"/>
              <a:t>Ermengol</a:t>
            </a:r>
            <a:r>
              <a:rPr lang="es-ES_tradnl" sz="3600" dirty="0" smtClean="0"/>
              <a:t> en calidad de juez</a:t>
            </a:r>
          </a:p>
          <a:p>
            <a:pPr marL="0" indent="0" algn="just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4559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Significado de </a:t>
            </a:r>
            <a:r>
              <a:rPr lang="es-ES" b="1" i="1" dirty="0" err="1" smtClean="0"/>
              <a:t>lelex</a:t>
            </a:r>
            <a:endParaRPr lang="es-ES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 smtClean="0"/>
          </a:p>
          <a:p>
            <a:pPr algn="just"/>
            <a:r>
              <a:rPr lang="ca-ES" sz="2800" dirty="0" smtClean="0"/>
              <a:t>Significa </a:t>
            </a:r>
            <a:r>
              <a:rPr lang="ca-ES" sz="2800" dirty="0"/>
              <a:t>‘</a:t>
            </a:r>
            <a:r>
              <a:rPr lang="ca-ES" sz="2800" dirty="0" err="1"/>
              <a:t>juez</a:t>
            </a:r>
            <a:r>
              <a:rPr lang="ca-ES" sz="2800" dirty="0"/>
              <a:t>’ o ‘jurista’</a:t>
            </a:r>
          </a:p>
          <a:p>
            <a:pPr algn="just"/>
            <a:r>
              <a:rPr lang="ca-ES" sz="2800" i="1" dirty="0" err="1"/>
              <a:t>iuris</a:t>
            </a:r>
            <a:r>
              <a:rPr lang="ca-ES" sz="2800" i="1" dirty="0"/>
              <a:t> </a:t>
            </a:r>
            <a:r>
              <a:rPr lang="ca-ES" sz="2800" i="1" dirty="0" err="1"/>
              <a:t>ac</a:t>
            </a:r>
            <a:r>
              <a:rPr lang="ca-ES" sz="2800" i="1" dirty="0"/>
              <a:t> </a:t>
            </a:r>
            <a:r>
              <a:rPr lang="ca-ES" sz="2800" i="1" dirty="0" err="1"/>
              <a:t>legis</a:t>
            </a:r>
            <a:r>
              <a:rPr lang="ca-ES" sz="2800" i="1" dirty="0"/>
              <a:t> </a:t>
            </a:r>
            <a:r>
              <a:rPr lang="ca-ES" sz="2800" i="1" dirty="0" err="1"/>
              <a:t>lator</a:t>
            </a:r>
            <a:r>
              <a:rPr lang="ca-ES" sz="2800" i="1" dirty="0"/>
              <a:t> </a:t>
            </a:r>
            <a:r>
              <a:rPr lang="ca-ES" sz="2800" dirty="0"/>
              <a:t>vs. </a:t>
            </a:r>
            <a:r>
              <a:rPr lang="ca-ES" sz="2800" i="1" dirty="0" err="1"/>
              <a:t>lelex</a:t>
            </a:r>
            <a:r>
              <a:rPr lang="ca-ES" sz="2800" i="1" dirty="0"/>
              <a:t> </a:t>
            </a:r>
            <a:r>
              <a:rPr lang="ca-ES" sz="2800" dirty="0">
                <a:sym typeface="Wingdings"/>
              </a:rPr>
              <a:t> </a:t>
            </a:r>
            <a:r>
              <a:rPr lang="ca-ES" sz="2800" dirty="0" err="1">
                <a:sym typeface="Wingdings"/>
              </a:rPr>
              <a:t>actúa</a:t>
            </a:r>
            <a:r>
              <a:rPr lang="ca-ES" sz="2800" dirty="0">
                <a:sym typeface="Wingdings"/>
              </a:rPr>
              <a:t> en </a:t>
            </a:r>
            <a:r>
              <a:rPr lang="ca-ES" sz="2800" dirty="0" err="1">
                <a:sym typeface="Wingdings"/>
              </a:rPr>
              <a:t>calidad</a:t>
            </a:r>
            <a:r>
              <a:rPr lang="ca-ES" sz="2800" dirty="0">
                <a:sym typeface="Wingdings"/>
              </a:rPr>
              <a:t> de </a:t>
            </a:r>
            <a:r>
              <a:rPr lang="ca-ES" sz="2800" dirty="0" err="1">
                <a:sym typeface="Wingdings"/>
              </a:rPr>
              <a:t>juez</a:t>
            </a:r>
            <a:endParaRPr lang="es-ES" sz="2800" i="1" dirty="0"/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8623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err="1" smtClean="0"/>
              <a:t>Lelex</a:t>
            </a:r>
            <a:r>
              <a:rPr lang="es-ES" b="1" i="1" dirty="0" smtClean="0"/>
              <a:t> </a:t>
            </a:r>
            <a:r>
              <a:rPr lang="es-ES" b="1" dirty="0" smtClean="0"/>
              <a:t>en la glosas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2800" i="1" dirty="0" err="1" smtClean="0"/>
              <a:t>Riuipullensis</a:t>
            </a:r>
            <a:r>
              <a:rPr lang="ca-ES" sz="2800" dirty="0" smtClean="0"/>
              <a:t> </a:t>
            </a:r>
            <a:r>
              <a:rPr lang="ca-ES" sz="2800" dirty="0"/>
              <a:t>74, f. 45r: </a:t>
            </a:r>
            <a:r>
              <a:rPr lang="ca-ES" sz="2800" dirty="0" err="1"/>
              <a:t>lelex</a:t>
            </a:r>
            <a:r>
              <a:rPr lang="ca-ES" sz="2800" dirty="0"/>
              <a:t> – </a:t>
            </a:r>
            <a:r>
              <a:rPr lang="ca-ES" sz="2800" dirty="0" err="1"/>
              <a:t>thessalus</a:t>
            </a:r>
            <a:r>
              <a:rPr lang="es-ES" sz="2800" dirty="0"/>
              <a:t> </a:t>
            </a:r>
            <a:endParaRPr lang="es-ES" sz="2800" dirty="0" smtClean="0"/>
          </a:p>
          <a:p>
            <a:pPr algn="just"/>
            <a:r>
              <a:rPr lang="ca-ES" sz="2800" i="1" dirty="0" err="1" smtClean="0"/>
              <a:t>Laud</a:t>
            </a:r>
            <a:r>
              <a:rPr lang="ca-ES" sz="2800" i="1" dirty="0"/>
              <a:t>. </a:t>
            </a:r>
            <a:r>
              <a:rPr lang="ca-ES" sz="2800" dirty="0"/>
              <a:t>444, </a:t>
            </a:r>
            <a:r>
              <a:rPr lang="ca-ES" sz="2800" dirty="0" err="1"/>
              <a:t>f</a:t>
            </a:r>
            <a:r>
              <a:rPr lang="ca-ES" sz="2800" dirty="0"/>
              <a:t>. 279v (Miller, p. 136): </a:t>
            </a:r>
            <a:r>
              <a:rPr lang="ca-ES" sz="2800" dirty="0">
                <a:solidFill>
                  <a:srgbClr val="000000"/>
                </a:solidFill>
                <a:latin typeface="Palatino Linotype"/>
                <a:cs typeface="Palatino Linotype"/>
              </a:rPr>
              <a:t>ΛΕΛΕΞ</a:t>
            </a:r>
            <a:r>
              <a:rPr lang="ca-ES" sz="2800" dirty="0"/>
              <a:t> – </a:t>
            </a:r>
            <a:r>
              <a:rPr lang="ca-ES" sz="2800" dirty="0" err="1"/>
              <a:t>dicax</a:t>
            </a:r>
            <a:r>
              <a:rPr lang="ca-ES" sz="2800" dirty="0"/>
              <a:t>, </a:t>
            </a:r>
            <a:r>
              <a:rPr lang="ca-ES" sz="2800" dirty="0" err="1"/>
              <a:t>loquax</a:t>
            </a:r>
            <a:r>
              <a:rPr lang="ca-ES" sz="2800" dirty="0"/>
              <a:t> .i. </a:t>
            </a:r>
            <a:r>
              <a:rPr lang="ca-ES" sz="2800" dirty="0" err="1"/>
              <a:t>Thesalus</a:t>
            </a:r>
            <a:endParaRPr lang="es-ES" sz="2800" dirty="0"/>
          </a:p>
          <a:p>
            <a:pPr algn="just"/>
            <a:r>
              <a:rPr lang="ca-ES" sz="2800" i="1" dirty="0" err="1"/>
              <a:t>Laud</a:t>
            </a:r>
            <a:r>
              <a:rPr lang="ca-ES" sz="2800" i="1" dirty="0"/>
              <a:t>.</a:t>
            </a:r>
            <a:r>
              <a:rPr lang="ca-ES" sz="2800" dirty="0"/>
              <a:t> 444, </a:t>
            </a:r>
            <a:r>
              <a:rPr lang="ca-ES" sz="2800" dirty="0" err="1"/>
              <a:t>f</a:t>
            </a:r>
            <a:r>
              <a:rPr lang="ca-ES" sz="2800" dirty="0"/>
              <a:t>. 286r (Miller p. 167): </a:t>
            </a:r>
            <a:r>
              <a:rPr lang="ca-ES" sz="2800" dirty="0">
                <a:latin typeface="Palatino Linotype"/>
                <a:cs typeface="Palatino Linotype"/>
              </a:rPr>
              <a:t>ΛΕΛΕΞ</a:t>
            </a:r>
            <a:r>
              <a:rPr lang="ca-ES" sz="2800" dirty="0"/>
              <a:t> .i. </a:t>
            </a:r>
            <a:r>
              <a:rPr lang="ca-ES" sz="2800" dirty="0" err="1"/>
              <a:t>loquax</a:t>
            </a:r>
            <a:r>
              <a:rPr lang="ca-ES" sz="2800" dirty="0"/>
              <a:t> (</a:t>
            </a:r>
            <a:r>
              <a:rPr lang="ca-ES" sz="2800" i="1" dirty="0" err="1"/>
              <a:t>marg</a:t>
            </a:r>
            <a:r>
              <a:rPr lang="ca-ES" sz="2800" i="1" dirty="0"/>
              <a:t>.:</a:t>
            </a:r>
            <a:r>
              <a:rPr lang="ca-ES" sz="2800" dirty="0"/>
              <a:t> </a:t>
            </a:r>
            <a:r>
              <a:rPr lang="ca-ES" sz="2800" dirty="0" err="1"/>
              <a:t>Lelex</a:t>
            </a:r>
            <a:r>
              <a:rPr lang="ca-ES" sz="2800" dirty="0"/>
              <a:t>, </a:t>
            </a:r>
            <a:r>
              <a:rPr lang="ca-ES" sz="2800" dirty="0" err="1"/>
              <a:t>lelegis</a:t>
            </a:r>
            <a:r>
              <a:rPr lang="ca-ES" sz="2800" dirty="0"/>
              <a:t> .i. </a:t>
            </a:r>
            <a:r>
              <a:rPr lang="ca-ES" sz="2800" dirty="0" err="1"/>
              <a:t>loquax</a:t>
            </a:r>
            <a:r>
              <a:rPr lang="ca-ES" sz="2800" dirty="0"/>
              <a:t>, </a:t>
            </a:r>
            <a:r>
              <a:rPr lang="ca-ES" sz="2800" dirty="0" err="1"/>
              <a:t>uel</a:t>
            </a:r>
            <a:r>
              <a:rPr lang="ca-ES" sz="2800" dirty="0"/>
              <a:t> qui </a:t>
            </a:r>
            <a:r>
              <a:rPr lang="ca-ES" sz="2800" dirty="0" err="1"/>
              <a:t>leges</a:t>
            </a:r>
            <a:r>
              <a:rPr lang="ca-ES" sz="2800" dirty="0"/>
              <a:t> </a:t>
            </a:r>
            <a:r>
              <a:rPr lang="ca-ES" sz="2800" dirty="0" err="1"/>
              <a:t>compo</a:t>
            </a:r>
            <a:r>
              <a:rPr lang="ca-ES" sz="2800" dirty="0"/>
              <a:t>[nit]; </a:t>
            </a:r>
            <a:r>
              <a:rPr lang="ca-ES" sz="2800" dirty="0" err="1"/>
              <a:t>Moyses</a:t>
            </a:r>
            <a:r>
              <a:rPr lang="ca-ES" sz="2800" dirty="0"/>
              <a:t> </a:t>
            </a:r>
            <a:r>
              <a:rPr lang="ca-ES" sz="2800" dirty="0" err="1"/>
              <a:t>enim</a:t>
            </a:r>
            <a:r>
              <a:rPr lang="ca-ES" sz="2800" dirty="0"/>
              <a:t> </a:t>
            </a:r>
            <a:r>
              <a:rPr lang="ca-ES" sz="2800" dirty="0" err="1"/>
              <a:t>fuit</a:t>
            </a:r>
            <a:r>
              <a:rPr lang="ca-ES" sz="2800" dirty="0"/>
              <a:t> </a:t>
            </a:r>
            <a:r>
              <a:rPr lang="ca-ES" sz="2800" dirty="0" err="1"/>
              <a:t>lelex</a:t>
            </a:r>
            <a:r>
              <a:rPr lang="ca-ES" sz="2800" dirty="0"/>
              <a:t>)</a:t>
            </a:r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593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err="1" smtClean="0"/>
              <a:t>Lelex</a:t>
            </a:r>
            <a:r>
              <a:rPr lang="es-ES" b="1" dirty="0" smtClean="0"/>
              <a:t> en </a:t>
            </a:r>
            <a:r>
              <a:rPr lang="es-ES" b="1" dirty="0" err="1"/>
              <a:t>P</a:t>
            </a:r>
            <a:r>
              <a:rPr lang="es-ES" b="1" dirty="0" err="1" smtClean="0"/>
              <a:t>risciano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 smtClean="0"/>
          </a:p>
          <a:p>
            <a:r>
              <a:rPr lang="ca-ES" sz="2800" dirty="0" smtClean="0"/>
              <a:t>VI</a:t>
            </a:r>
            <a:r>
              <a:rPr lang="ca-ES" sz="2800" dirty="0"/>
              <a:t>, 93 (</a:t>
            </a:r>
            <a:r>
              <a:rPr lang="ca-ES" sz="2800" i="1" dirty="0" err="1"/>
              <a:t>Liber</a:t>
            </a:r>
            <a:r>
              <a:rPr lang="ca-ES" sz="2800" i="1" dirty="0"/>
              <a:t> </a:t>
            </a:r>
            <a:r>
              <a:rPr lang="ca-ES" sz="2800" i="1" dirty="0" err="1"/>
              <a:t>sextus</a:t>
            </a:r>
            <a:r>
              <a:rPr lang="ca-ES" sz="2800" i="1" dirty="0"/>
              <a:t>: De </a:t>
            </a:r>
            <a:r>
              <a:rPr lang="ca-ES" sz="2800" i="1" dirty="0" err="1" smtClean="0"/>
              <a:t>nominatiuo</a:t>
            </a:r>
            <a:r>
              <a:rPr lang="ca-ES" sz="2800" i="1" dirty="0" smtClean="0"/>
              <a:t> </a:t>
            </a:r>
            <a:r>
              <a:rPr lang="ca-ES" sz="2800" i="1" dirty="0"/>
              <a:t>et </a:t>
            </a:r>
            <a:r>
              <a:rPr lang="ca-ES" sz="2800" i="1" dirty="0" err="1" smtClean="0"/>
              <a:t>genitiuo</a:t>
            </a:r>
            <a:r>
              <a:rPr lang="ca-ES" sz="2800" i="1" dirty="0" smtClean="0"/>
              <a:t> </a:t>
            </a:r>
            <a:r>
              <a:rPr lang="ca-ES" sz="2800" i="1" dirty="0" err="1"/>
              <a:t>casu</a:t>
            </a:r>
            <a:r>
              <a:rPr lang="ca-ES" sz="2800" dirty="0"/>
              <a:t>): </a:t>
            </a:r>
            <a:r>
              <a:rPr lang="ca-ES" sz="2800" dirty="0" err="1" smtClean="0">
                <a:latin typeface="Palatino Linotype"/>
                <a:cs typeface="Palatino Linotype"/>
              </a:rPr>
              <a:t>Λέλεξ</a:t>
            </a:r>
            <a:r>
              <a:rPr lang="ca-ES" sz="2800" dirty="0" smtClean="0">
                <a:latin typeface="Palatino Linotype"/>
                <a:cs typeface="Palatino Linotype"/>
              </a:rPr>
              <a:t> </a:t>
            </a:r>
            <a:r>
              <a:rPr lang="ca-ES" sz="2800" dirty="0" err="1" smtClean="0">
                <a:latin typeface="Palatino Linotype"/>
                <a:cs typeface="Palatino Linotype"/>
              </a:rPr>
              <a:t>Λέλεγος</a:t>
            </a:r>
            <a:endParaRPr lang="es-ES" sz="2800" dirty="0"/>
          </a:p>
          <a:p>
            <a:r>
              <a:rPr lang="ca-ES" sz="2800" dirty="0" smtClean="0"/>
              <a:t>XVII</a:t>
            </a:r>
            <a:r>
              <a:rPr lang="ca-ES" sz="2800" dirty="0"/>
              <a:t>, 3 (</a:t>
            </a:r>
            <a:r>
              <a:rPr lang="ca-ES" sz="2800" i="1" dirty="0" err="1"/>
              <a:t>Liber</a:t>
            </a:r>
            <a:r>
              <a:rPr lang="ca-ES" sz="2800" i="1" dirty="0"/>
              <a:t> </a:t>
            </a:r>
            <a:r>
              <a:rPr lang="ca-ES" sz="2800" i="1" dirty="0" err="1"/>
              <a:t>septimus</a:t>
            </a:r>
            <a:r>
              <a:rPr lang="ca-ES" sz="2800" i="1" dirty="0"/>
              <a:t> </a:t>
            </a:r>
            <a:r>
              <a:rPr lang="ca-ES" sz="2800" i="1" dirty="0" err="1"/>
              <a:t>decimus</a:t>
            </a:r>
            <a:r>
              <a:rPr lang="ca-ES" sz="2800" i="1" dirty="0"/>
              <a:t>: De </a:t>
            </a:r>
            <a:r>
              <a:rPr lang="ca-ES" sz="2800" i="1" dirty="0" err="1"/>
              <a:t>constructione</a:t>
            </a:r>
            <a:r>
              <a:rPr lang="ca-ES" sz="2800" dirty="0"/>
              <a:t>): </a:t>
            </a:r>
            <a:r>
              <a:rPr lang="ca-ES" sz="2800" dirty="0" err="1" smtClean="0"/>
              <a:t>Leleges</a:t>
            </a:r>
            <a:r>
              <a:rPr lang="es-ES" sz="2800" dirty="0" smtClean="0"/>
              <a:t>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15086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intero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Tintero.thmx</Template>
  <TotalTime>683</TotalTime>
  <Words>528</Words>
  <Application>Microsoft Office PowerPoint</Application>
  <PresentationFormat>Presentación en pantalla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Tintero</vt:lpstr>
      <vt:lpstr>Fui lelex et scriptor. El uso del léxico helénico como muestra de cultura a finales del siglo XI </vt:lpstr>
      <vt:lpstr>Documentación latina de la Cataluña altomedieval </vt:lpstr>
      <vt:lpstr>El uso de helenismos</vt:lpstr>
      <vt:lpstr>Ermengol Bernat de Urgel</vt:lpstr>
      <vt:lpstr>Uso de lelex </vt:lpstr>
      <vt:lpstr>Diapositiva 6</vt:lpstr>
      <vt:lpstr>Significado de lelex</vt:lpstr>
      <vt:lpstr>Lelex en la glosas</vt:lpstr>
      <vt:lpstr>Lelex en Prisciano</vt:lpstr>
      <vt:lpstr>Excerptiones</vt:lpstr>
      <vt:lpstr>Conclusiones</vt:lpstr>
    </vt:vector>
  </TitlesOfParts>
  <Company>IMF-CSIC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Fui lelex et scriptor. El uso del léxico helénico como muestra de cultura a finales del siglo XI </dc:title>
  <dc:creator>IMF-Estudis Medievals</dc:creator>
  <cp:lastModifiedBy>Marta</cp:lastModifiedBy>
  <cp:revision>37</cp:revision>
  <dcterms:created xsi:type="dcterms:W3CDTF">2016-06-13T09:40:33Z</dcterms:created>
  <dcterms:modified xsi:type="dcterms:W3CDTF">2017-10-07T09:57:25Z</dcterms:modified>
</cp:coreProperties>
</file>