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9" r:id="rId7"/>
    <p:sldId id="261" r:id="rId8"/>
    <p:sldId id="272" r:id="rId9"/>
    <p:sldId id="273" r:id="rId10"/>
    <p:sldId id="264" r:id="rId11"/>
    <p:sldId id="274" r:id="rId12"/>
    <p:sldId id="276" r:id="rId13"/>
    <p:sldId id="277" r:id="rId14"/>
    <p:sldId id="265" r:id="rId15"/>
    <p:sldId id="275" r:id="rId16"/>
    <p:sldId id="266" r:id="rId17"/>
    <p:sldId id="278" r:id="rId18"/>
    <p:sldId id="267" r:id="rId19"/>
    <p:sldId id="270" r:id="rId20"/>
    <p:sldId id="268" r:id="rId21"/>
    <p:sldId id="279" r:id="rId22"/>
    <p:sldId id="262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s-ES_tradnl" smtClean="0"/>
              <a:t>Clic para editar título</a:t>
            </a:r>
            <a:endParaRPr kumimoji="0" lang="en-US"/>
          </a:p>
        </p:txBody>
      </p:sp>
      <p:sp>
        <p:nvSpPr>
          <p:cNvPr id="22" name="Subtítulo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_tradnl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7/14/2015</a:t>
            </a:fld>
            <a:endParaRPr lang="en-US"/>
          </a:p>
        </p:txBody>
      </p:sp>
      <p:sp>
        <p:nvSpPr>
          <p:cNvPr id="20" name="Marcador de pie de página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_tradnl" smtClean="0"/>
              <a:t>Clic para editar título</a:t>
            </a:r>
            <a:endParaRPr kumimoji="0"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_tradnl" smtClean="0"/>
              <a:t>Haga clic para modificar el estilo de texto del patrón</a:t>
            </a:r>
          </a:p>
          <a:p>
            <a:pPr lvl="1" eaLnBrk="1" latinLnBrk="0" hangingPunct="1"/>
            <a:r>
              <a:rPr lang="es-ES_tradnl" smtClean="0"/>
              <a:t>Segundo nivel</a:t>
            </a:r>
          </a:p>
          <a:p>
            <a:pPr lvl="2" eaLnBrk="1" latinLnBrk="0" hangingPunct="1"/>
            <a:r>
              <a:rPr lang="es-ES_tradnl" smtClean="0"/>
              <a:t>Tercer nivel</a:t>
            </a:r>
          </a:p>
          <a:p>
            <a:pPr lvl="3" eaLnBrk="1" latinLnBrk="0" hangingPunct="1"/>
            <a:r>
              <a:rPr lang="es-ES_tradnl" smtClean="0"/>
              <a:t>Cuarto nivel</a:t>
            </a:r>
          </a:p>
          <a:p>
            <a:pPr lvl="4" eaLnBrk="1" latinLnBrk="0" hangingPunct="1"/>
            <a:r>
              <a:rPr lang="es-ES_tradnl" smtClean="0"/>
              <a:t>Quinto nivel</a:t>
            </a:r>
            <a:endParaRPr kumimoji="0"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7/14/2015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s-ES_tradnl" smtClean="0"/>
              <a:t>Clic para editar título</a:t>
            </a:r>
            <a:endParaRPr kumimoji="0"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_tradnl" smtClean="0"/>
              <a:t>Haga clic para modificar el estilo de texto del patrón</a:t>
            </a:r>
          </a:p>
          <a:p>
            <a:pPr lvl="1" eaLnBrk="1" latinLnBrk="0" hangingPunct="1"/>
            <a:r>
              <a:rPr lang="es-ES_tradnl" smtClean="0"/>
              <a:t>Segundo nivel</a:t>
            </a:r>
          </a:p>
          <a:p>
            <a:pPr lvl="2" eaLnBrk="1" latinLnBrk="0" hangingPunct="1"/>
            <a:r>
              <a:rPr lang="es-ES_tradnl" smtClean="0"/>
              <a:t>Tercer nivel</a:t>
            </a:r>
          </a:p>
          <a:p>
            <a:pPr lvl="3" eaLnBrk="1" latinLnBrk="0" hangingPunct="1"/>
            <a:r>
              <a:rPr lang="es-ES_tradnl" smtClean="0"/>
              <a:t>Cuarto nivel</a:t>
            </a:r>
          </a:p>
          <a:p>
            <a:pPr lvl="4" eaLnBrk="1" latinLnBrk="0" hangingPunct="1"/>
            <a:r>
              <a:rPr lang="es-ES_tradnl" smtClean="0"/>
              <a:t>Quinto nivel</a:t>
            </a:r>
            <a:endParaRPr kumimoji="0"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7/14/2015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_tradnl" smtClean="0"/>
              <a:t>Clic para editar título</a:t>
            </a:r>
            <a:endParaRPr kumimoji="0"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_tradnl" smtClean="0"/>
              <a:t>Haga clic para modificar el estilo de texto del patrón</a:t>
            </a:r>
          </a:p>
          <a:p>
            <a:pPr lvl="1" eaLnBrk="1" latinLnBrk="0" hangingPunct="1"/>
            <a:r>
              <a:rPr lang="es-ES_tradnl" smtClean="0"/>
              <a:t>Segundo nivel</a:t>
            </a:r>
          </a:p>
          <a:p>
            <a:pPr lvl="2" eaLnBrk="1" latinLnBrk="0" hangingPunct="1"/>
            <a:r>
              <a:rPr lang="es-ES_tradnl" smtClean="0"/>
              <a:t>Tercer nivel</a:t>
            </a:r>
          </a:p>
          <a:p>
            <a:pPr lvl="3" eaLnBrk="1" latinLnBrk="0" hangingPunct="1"/>
            <a:r>
              <a:rPr lang="es-ES_tradnl" smtClean="0"/>
              <a:t>Cuarto nivel</a:t>
            </a:r>
          </a:p>
          <a:p>
            <a:pPr lvl="4" eaLnBrk="1" latinLnBrk="0" hangingPunct="1"/>
            <a:r>
              <a:rPr lang="es-ES_tradnl" smtClean="0"/>
              <a:t>Quinto nivel</a:t>
            </a:r>
            <a:endParaRPr kumimoji="0"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7/14/2015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s-ES_tradnl" smtClean="0"/>
              <a:t>Clic para editar título</a:t>
            </a:r>
            <a:endParaRPr kumimoji="0"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7/14/2015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10" name="Rectángulo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s-ES_tradnl" smtClean="0"/>
              <a:t>Clic para editar título</a:t>
            </a:r>
            <a:endParaRPr kumimoji="0"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_tradnl" smtClean="0"/>
              <a:t>Haga clic para modificar el estilo de texto del patrón</a:t>
            </a:r>
          </a:p>
          <a:p>
            <a:pPr lvl="1" eaLnBrk="1" latinLnBrk="0" hangingPunct="1"/>
            <a:r>
              <a:rPr lang="es-ES_tradnl" smtClean="0"/>
              <a:t>Segundo nivel</a:t>
            </a:r>
          </a:p>
          <a:p>
            <a:pPr lvl="2" eaLnBrk="1" latinLnBrk="0" hangingPunct="1"/>
            <a:r>
              <a:rPr lang="es-ES_tradnl" smtClean="0"/>
              <a:t>Tercer nivel</a:t>
            </a:r>
          </a:p>
          <a:p>
            <a:pPr lvl="3" eaLnBrk="1" latinLnBrk="0" hangingPunct="1"/>
            <a:r>
              <a:rPr lang="es-ES_tradnl" smtClean="0"/>
              <a:t>Cuarto nivel</a:t>
            </a:r>
          </a:p>
          <a:p>
            <a:pPr lvl="4" eaLnBrk="1" latinLnBrk="0" hangingPunct="1"/>
            <a:r>
              <a:rPr lang="es-ES_tradnl" smtClean="0"/>
              <a:t>Quinto nivel</a:t>
            </a:r>
            <a:endParaRPr kumimoji="0"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_tradnl" smtClean="0"/>
              <a:t>Haga clic para modificar el estilo de texto del patrón</a:t>
            </a:r>
          </a:p>
          <a:p>
            <a:pPr lvl="1" eaLnBrk="1" latinLnBrk="0" hangingPunct="1"/>
            <a:r>
              <a:rPr lang="es-ES_tradnl" smtClean="0"/>
              <a:t>Segundo nivel</a:t>
            </a:r>
          </a:p>
          <a:p>
            <a:pPr lvl="2" eaLnBrk="1" latinLnBrk="0" hangingPunct="1"/>
            <a:r>
              <a:rPr lang="es-ES_tradnl" smtClean="0"/>
              <a:t>Tercer nivel</a:t>
            </a:r>
          </a:p>
          <a:p>
            <a:pPr lvl="3" eaLnBrk="1" latinLnBrk="0" hangingPunct="1"/>
            <a:r>
              <a:rPr lang="es-ES_tradnl" smtClean="0"/>
              <a:t>Cuarto nivel</a:t>
            </a:r>
          </a:p>
          <a:p>
            <a:pPr lvl="4" eaLnBrk="1" latinLnBrk="0" hangingPunct="1"/>
            <a:r>
              <a:rPr lang="es-ES_tradnl" smtClean="0"/>
              <a:t>Quinto nivel</a:t>
            </a:r>
            <a:endParaRPr kumimoji="0"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7/14/2015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s-ES_tradnl" smtClean="0"/>
              <a:t>Clic para editar título</a:t>
            </a:r>
            <a:endParaRPr kumimoji="0"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_tradnl" smtClean="0"/>
              <a:t>Haga clic para modificar el estilo de texto del patrón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_tradnl" smtClean="0"/>
              <a:t>Haga clic para modificar el estilo de texto del patrón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_tradnl" smtClean="0"/>
              <a:t>Haga clic para modificar el estilo de texto del patrón</a:t>
            </a:r>
          </a:p>
          <a:p>
            <a:pPr lvl="1" eaLnBrk="1" latinLnBrk="0" hangingPunct="1"/>
            <a:r>
              <a:rPr lang="es-ES_tradnl" smtClean="0"/>
              <a:t>Segundo nivel</a:t>
            </a:r>
          </a:p>
          <a:p>
            <a:pPr lvl="2" eaLnBrk="1" latinLnBrk="0" hangingPunct="1"/>
            <a:r>
              <a:rPr lang="es-ES_tradnl" smtClean="0"/>
              <a:t>Tercer nivel</a:t>
            </a:r>
          </a:p>
          <a:p>
            <a:pPr lvl="3" eaLnBrk="1" latinLnBrk="0" hangingPunct="1"/>
            <a:r>
              <a:rPr lang="es-ES_tradnl" smtClean="0"/>
              <a:t>Cuarto nivel</a:t>
            </a:r>
          </a:p>
          <a:p>
            <a:pPr lvl="4" eaLnBrk="1" latinLnBrk="0" hangingPunct="1"/>
            <a:r>
              <a:rPr lang="es-ES_tradnl" smtClean="0"/>
              <a:t>Quinto nivel</a:t>
            </a:r>
            <a:endParaRPr kumimoji="0" lang="en-US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_tradnl" smtClean="0"/>
              <a:t>Haga clic para modificar el estilo de texto del patrón</a:t>
            </a:r>
          </a:p>
          <a:p>
            <a:pPr lvl="1" eaLnBrk="1" latinLnBrk="0" hangingPunct="1"/>
            <a:r>
              <a:rPr lang="es-ES_tradnl" smtClean="0"/>
              <a:t>Segundo nivel</a:t>
            </a:r>
          </a:p>
          <a:p>
            <a:pPr lvl="2" eaLnBrk="1" latinLnBrk="0" hangingPunct="1"/>
            <a:r>
              <a:rPr lang="es-ES_tradnl" smtClean="0"/>
              <a:t>Tercer nivel</a:t>
            </a:r>
          </a:p>
          <a:p>
            <a:pPr lvl="3" eaLnBrk="1" latinLnBrk="0" hangingPunct="1"/>
            <a:r>
              <a:rPr lang="es-ES_tradnl" smtClean="0"/>
              <a:t>Cuarto nivel</a:t>
            </a:r>
          </a:p>
          <a:p>
            <a:pPr lvl="4" eaLnBrk="1" latinLnBrk="0" hangingPunct="1"/>
            <a:r>
              <a:rPr lang="es-ES_tradnl" smtClean="0"/>
              <a:t>Quinto nivel</a:t>
            </a:r>
            <a:endParaRPr kumimoji="0"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7/14/2015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s-ES_tradnl" smtClean="0"/>
              <a:t>Clic para editar título</a:t>
            </a:r>
            <a:endParaRPr kumimoji="0"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7/14/2015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7/14/2015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6" name="Rectángulo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s-ES_tradnl" smtClean="0"/>
              <a:t>Clic para editar título</a:t>
            </a:r>
            <a:endParaRPr kumimoji="0"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_tradnl" smtClean="0"/>
              <a:t>Haga clic para modificar el estilo de texto del patrón</a:t>
            </a:r>
          </a:p>
          <a:p>
            <a:pPr lvl="1" eaLnBrk="1" latinLnBrk="0" hangingPunct="1"/>
            <a:r>
              <a:rPr lang="es-ES_tradnl" smtClean="0"/>
              <a:t>Segundo nivel</a:t>
            </a:r>
          </a:p>
          <a:p>
            <a:pPr lvl="2" eaLnBrk="1" latinLnBrk="0" hangingPunct="1"/>
            <a:r>
              <a:rPr lang="es-ES_tradnl" smtClean="0"/>
              <a:t>Tercer nivel</a:t>
            </a:r>
          </a:p>
          <a:p>
            <a:pPr lvl="3" eaLnBrk="1" latinLnBrk="0" hangingPunct="1"/>
            <a:r>
              <a:rPr lang="es-ES_tradnl" smtClean="0"/>
              <a:t>Cuarto nivel</a:t>
            </a:r>
          </a:p>
          <a:p>
            <a:pPr lvl="4" eaLnBrk="1" latinLnBrk="0" hangingPunct="1"/>
            <a:r>
              <a:rPr lang="es-ES_tradnl" smtClean="0"/>
              <a:t>Quinto nivel</a:t>
            </a:r>
            <a:endParaRPr kumimoji="0"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7/14/2015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s-ES_tradnl" smtClean="0"/>
              <a:t>Clic para editar título</a:t>
            </a:r>
            <a:endParaRPr kumimoji="0"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7/14/2015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8" name="Rectángulo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s-ES_tradnl" smtClean="0"/>
              <a:t>Arrastre la imagen al marcador de posición o haga clic en el icono para agregar</a:t>
            </a:r>
            <a:endParaRPr kumimoji="0" lang="en-US" dirty="0"/>
          </a:p>
        </p:txBody>
      </p:sp>
      <p:sp>
        <p:nvSpPr>
          <p:cNvPr id="9" name="Proceso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Proceso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_tradnl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ircular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Anillo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ángulo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Marcador de título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s-ES_tradnl" smtClean="0"/>
              <a:t>Clic para editar título</a:t>
            </a:r>
            <a:endParaRPr kumimoji="0" lang="en-US"/>
          </a:p>
        </p:txBody>
      </p:sp>
      <p:sp>
        <p:nvSpPr>
          <p:cNvPr id="9" name="Marcador de texto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s-ES_tradnl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_tradnl" smtClean="0"/>
              <a:t>Segundo nivel</a:t>
            </a:r>
          </a:p>
          <a:p>
            <a:pPr lvl="2" eaLnBrk="1" latinLnBrk="0" hangingPunct="1"/>
            <a:r>
              <a:rPr kumimoji="0" lang="es-ES_tradnl" smtClean="0"/>
              <a:t>Tercer nivel</a:t>
            </a:r>
          </a:p>
          <a:p>
            <a:pPr lvl="3" eaLnBrk="1" latinLnBrk="0" hangingPunct="1"/>
            <a:r>
              <a:rPr kumimoji="0" lang="es-ES_tradnl" smtClean="0"/>
              <a:t>Cuarto nivel</a:t>
            </a:r>
          </a:p>
          <a:p>
            <a:pPr lvl="4" eaLnBrk="1" latinLnBrk="0" hangingPunct="1"/>
            <a:r>
              <a:rPr kumimoji="0" lang="es-ES_tradnl" smtClean="0"/>
              <a:t>Quinto nivel</a:t>
            </a:r>
            <a:endParaRPr kumimoji="0" lang="en-US"/>
          </a:p>
        </p:txBody>
      </p:sp>
      <p:sp>
        <p:nvSpPr>
          <p:cNvPr id="24" name="Marcador de fecha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54AB02A5-4FE5-49D9-9E24-09F23B90C450}" type="datetimeFigureOut">
              <a:rPr lang="en-US" smtClean="0"/>
              <a:pPr algn="r" eaLnBrk="1" latinLnBrk="0" hangingPunct="1"/>
              <a:t>7/14/2015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Marcador de pie de página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Marcador de número de diapositiva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fld id="{6294C92D-0306-4E69-9CD3-20855E849650}" type="slidenum">
              <a:rPr kumimoji="0" lang="en-US" smtClean="0"/>
              <a:pPr algn="ctr" eaLnBrk="1" latinLnBrk="0" hangingPunct="1"/>
              <a:t>‹Nº›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ángulo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24936" y="2393891"/>
            <a:ext cx="7406640" cy="1472184"/>
          </a:xfrm>
        </p:spPr>
        <p:txBody>
          <a:bodyPr>
            <a:normAutofit fontScale="90000"/>
          </a:bodyPr>
          <a:lstStyle/>
          <a:p>
            <a:pPr algn="ctr"/>
            <a:r>
              <a:rPr lang="es-ES_tradnl" dirty="0">
                <a:effectLst/>
              </a:rPr>
              <a:t>Léxico especializado en la Barcelona de principios del siglo XI: un pergamino del Archivo Capitular</a:t>
            </a:r>
            <a:r>
              <a:rPr lang="es-ES" dirty="0">
                <a:effectLst/>
              </a:rPr>
              <a:t>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sz="3100" dirty="0" smtClean="0">
                <a:solidFill>
                  <a:schemeClr val="tx1"/>
                </a:solidFill>
              </a:rPr>
              <a:t>Marta Punsola Munárriz (IMF-CSIC)</a:t>
            </a:r>
            <a:endParaRPr lang="es-ES" sz="3100" dirty="0">
              <a:solidFill>
                <a:schemeClr val="tx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24936" y="4486722"/>
            <a:ext cx="7406640" cy="1752600"/>
          </a:xfrm>
        </p:spPr>
        <p:txBody>
          <a:bodyPr>
            <a:normAutofit lnSpcReduction="10000"/>
          </a:bodyPr>
          <a:lstStyle/>
          <a:p>
            <a:endParaRPr lang="es-ES" dirty="0" smtClean="0"/>
          </a:p>
          <a:p>
            <a:pPr algn="ctr"/>
            <a:r>
              <a:rPr lang="es-ES" dirty="0" smtClean="0"/>
              <a:t>XIV Congreso de la Sociedad Española de Estudios Clásicos</a:t>
            </a:r>
          </a:p>
          <a:p>
            <a:pPr algn="ctr"/>
            <a:r>
              <a:rPr lang="es-ES" dirty="0" smtClean="0"/>
              <a:t>Barcelona, 13-17 julio 2015</a:t>
            </a: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108877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corymbus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_tradnl" cap="small" dirty="0" err="1" smtClean="0"/>
              <a:t>Isid</a:t>
            </a:r>
            <a:r>
              <a:rPr lang="es-ES_tradnl" cap="small" dirty="0" smtClean="0"/>
              <a:t>., </a:t>
            </a:r>
            <a:r>
              <a:rPr lang="ca-ES" i="1" dirty="0" err="1" smtClean="0"/>
              <a:t>Etym</a:t>
            </a:r>
            <a:r>
              <a:rPr lang="ca-ES" i="1" dirty="0"/>
              <a:t>.</a:t>
            </a:r>
            <a:r>
              <a:rPr lang="ca-ES" dirty="0"/>
              <a:t> XVII 5, 12: </a:t>
            </a:r>
            <a:r>
              <a:rPr lang="ca-ES" b="1" dirty="0" err="1"/>
              <a:t>Corymbi</a:t>
            </a:r>
            <a:r>
              <a:rPr lang="ca-ES" dirty="0"/>
              <a:t> </a:t>
            </a:r>
            <a:r>
              <a:rPr lang="ca-ES" dirty="0" err="1"/>
              <a:t>sunt</a:t>
            </a:r>
            <a:r>
              <a:rPr lang="ca-ES" dirty="0"/>
              <a:t> </a:t>
            </a:r>
            <a:r>
              <a:rPr lang="ca-ES" dirty="0" err="1"/>
              <a:t>anuli</a:t>
            </a:r>
            <a:r>
              <a:rPr lang="ca-ES" dirty="0"/>
              <a:t> qui </a:t>
            </a:r>
            <a:r>
              <a:rPr lang="ca-ES" dirty="0" err="1"/>
              <a:t>proxima</a:t>
            </a:r>
            <a:r>
              <a:rPr lang="ca-ES" dirty="0"/>
              <a:t> </a:t>
            </a:r>
            <a:r>
              <a:rPr lang="ca-ES" dirty="0" err="1"/>
              <a:t>quaeque</a:t>
            </a:r>
            <a:r>
              <a:rPr lang="ca-ES" dirty="0"/>
              <a:t> alligant et </a:t>
            </a:r>
            <a:r>
              <a:rPr lang="ca-ES" dirty="0" err="1"/>
              <a:t>conprehendunt</a:t>
            </a:r>
            <a:r>
              <a:rPr lang="ca-ES" dirty="0"/>
              <a:t>, ne </a:t>
            </a:r>
            <a:r>
              <a:rPr lang="ca-ES" dirty="0" err="1"/>
              <a:t>longius</a:t>
            </a:r>
            <a:r>
              <a:rPr lang="ca-ES" dirty="0"/>
              <a:t> </a:t>
            </a:r>
            <a:r>
              <a:rPr lang="ca-ES" dirty="0" err="1"/>
              <a:t>laxati</a:t>
            </a:r>
            <a:r>
              <a:rPr lang="ca-ES" dirty="0"/>
              <a:t> </a:t>
            </a:r>
            <a:r>
              <a:rPr lang="ca-ES" dirty="0" err="1"/>
              <a:t>palmites</a:t>
            </a:r>
            <a:r>
              <a:rPr lang="ca-ES" dirty="0"/>
              <a:t> </a:t>
            </a:r>
            <a:r>
              <a:rPr lang="ca-ES" dirty="0" err="1"/>
              <a:t>u</a:t>
            </a:r>
            <a:r>
              <a:rPr lang="ca-ES" dirty="0" err="1" smtClean="0"/>
              <a:t>entorum</a:t>
            </a:r>
            <a:r>
              <a:rPr lang="ca-ES" dirty="0" smtClean="0"/>
              <a:t> </a:t>
            </a:r>
            <a:r>
              <a:rPr lang="ca-ES" dirty="0" err="1"/>
              <a:t>flatibus</a:t>
            </a:r>
            <a:r>
              <a:rPr lang="ca-ES" dirty="0"/>
              <a:t> </a:t>
            </a:r>
            <a:r>
              <a:rPr lang="ca-ES" dirty="0" err="1" smtClean="0"/>
              <a:t>dissipentur</a:t>
            </a:r>
            <a:r>
              <a:rPr lang="ca-ES" dirty="0" smtClean="0"/>
              <a:t>; </a:t>
            </a:r>
            <a:r>
              <a:rPr lang="es-ES_tradnl" dirty="0" smtClean="0"/>
              <a:t>9, </a:t>
            </a:r>
            <a:r>
              <a:rPr lang="es-ES_tradnl" dirty="0"/>
              <a:t>92: </a:t>
            </a:r>
            <a:r>
              <a:rPr lang="es-ES_tradnl" b="1" dirty="0" err="1" smtClean="0"/>
              <a:t>corymbis</a:t>
            </a:r>
            <a:r>
              <a:rPr lang="es-ES_tradnl" dirty="0"/>
              <a:t>, </a:t>
            </a:r>
            <a:r>
              <a:rPr lang="es-ES_tradnl" dirty="0" err="1"/>
              <a:t>quos</a:t>
            </a:r>
            <a:r>
              <a:rPr lang="es-ES_tradnl" dirty="0"/>
              <a:t> </a:t>
            </a:r>
            <a:r>
              <a:rPr lang="es-ES_tradnl" dirty="0" err="1"/>
              <a:t>anulos</a:t>
            </a:r>
            <a:r>
              <a:rPr lang="es-ES_tradnl" dirty="0"/>
              <a:t> </a:t>
            </a:r>
            <a:r>
              <a:rPr lang="es-ES_tradnl" dirty="0" err="1"/>
              <a:t>appellamus</a:t>
            </a:r>
            <a:r>
              <a:rPr lang="es-ES_tradnl" dirty="0"/>
              <a:t>.</a:t>
            </a:r>
            <a:r>
              <a:rPr lang="es-ES" dirty="0"/>
              <a:t> </a:t>
            </a:r>
            <a:endParaRPr lang="es-ES" dirty="0" smtClean="0"/>
          </a:p>
          <a:p>
            <a:pPr algn="just"/>
            <a:r>
              <a:rPr lang="es-ES_tradnl" cap="small" dirty="0" err="1" smtClean="0"/>
              <a:t>Columela</a:t>
            </a:r>
            <a:r>
              <a:rPr lang="es-ES_tradnl" dirty="0" smtClean="0"/>
              <a:t>, </a:t>
            </a:r>
            <a:r>
              <a:rPr lang="es-ES_tradnl" i="1" dirty="0" smtClean="0"/>
              <a:t>De re rustica</a:t>
            </a:r>
            <a:r>
              <a:rPr lang="es-ES_tradnl" dirty="0" smtClean="0"/>
              <a:t> </a:t>
            </a:r>
            <a:r>
              <a:rPr lang="es-ES" dirty="0" smtClean="0"/>
              <a:t>10, 237: </a:t>
            </a:r>
            <a:r>
              <a:rPr lang="es-ES" dirty="0" err="1" smtClean="0"/>
              <a:t>Haec</a:t>
            </a:r>
            <a:r>
              <a:rPr lang="es-ES" dirty="0" smtClean="0"/>
              <a:t> modo purpureo </a:t>
            </a:r>
            <a:r>
              <a:rPr lang="es-ES" dirty="0" err="1" smtClean="0"/>
              <a:t>surgit</a:t>
            </a:r>
            <a:r>
              <a:rPr lang="es-ES" dirty="0" smtClean="0"/>
              <a:t> </a:t>
            </a:r>
            <a:r>
              <a:rPr lang="es-ES" dirty="0" err="1" smtClean="0"/>
              <a:t>glomerata</a:t>
            </a:r>
            <a:r>
              <a:rPr lang="es-ES" dirty="0" smtClean="0"/>
              <a:t> </a:t>
            </a:r>
            <a:r>
              <a:rPr lang="es-ES" b="1" dirty="0" smtClean="0"/>
              <a:t>corimbo</a:t>
            </a:r>
            <a:r>
              <a:rPr lang="es-ES" dirty="0" smtClean="0"/>
              <a:t>; 10, 301: </a:t>
            </a:r>
            <a:r>
              <a:rPr lang="es-ES" dirty="0" err="1" smtClean="0"/>
              <a:t>Balsama</a:t>
            </a:r>
            <a:r>
              <a:rPr lang="es-ES" dirty="0" smtClean="0"/>
              <a:t> cum casia </a:t>
            </a:r>
            <a:r>
              <a:rPr lang="es-ES" dirty="0" err="1" smtClean="0"/>
              <a:t>nectens</a:t>
            </a:r>
            <a:r>
              <a:rPr lang="es-ES" dirty="0" smtClean="0"/>
              <a:t> </a:t>
            </a:r>
            <a:r>
              <a:rPr lang="es-ES" dirty="0" err="1" smtClean="0"/>
              <a:t>croceosque</a:t>
            </a:r>
            <a:r>
              <a:rPr lang="es-ES" dirty="0" smtClean="0"/>
              <a:t> </a:t>
            </a:r>
            <a:r>
              <a:rPr lang="es-ES" b="1" dirty="0" smtClean="0"/>
              <a:t>corimbos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233947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corymbus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ca-ES" cap="small" dirty="0" err="1" smtClean="0"/>
              <a:t>Plin</a:t>
            </a:r>
            <a:r>
              <a:rPr lang="ca-ES" cap="small" dirty="0" smtClean="0"/>
              <a:t>.,</a:t>
            </a:r>
            <a:r>
              <a:rPr lang="ca-ES" dirty="0" smtClean="0"/>
              <a:t> </a:t>
            </a:r>
            <a:r>
              <a:rPr lang="ca-ES" i="1" dirty="0" smtClean="0"/>
              <a:t>Nat. hist.</a:t>
            </a:r>
            <a:r>
              <a:rPr lang="ca-ES" dirty="0" smtClean="0"/>
              <a:t> 16, 146: </a:t>
            </a:r>
            <a:r>
              <a:rPr lang="ca-ES" dirty="0" err="1" smtClean="0"/>
              <a:t>Etiamnum</a:t>
            </a:r>
            <a:r>
              <a:rPr lang="ca-ES" dirty="0" smtClean="0"/>
              <a:t> </a:t>
            </a:r>
            <a:r>
              <a:rPr lang="ca-ES" dirty="0" err="1" smtClean="0"/>
              <a:t>hae</a:t>
            </a:r>
            <a:r>
              <a:rPr lang="ca-ES" dirty="0" smtClean="0"/>
              <a:t> </a:t>
            </a:r>
            <a:r>
              <a:rPr lang="ca-ES" dirty="0" err="1" smtClean="0"/>
              <a:t>species</a:t>
            </a:r>
            <a:r>
              <a:rPr lang="ca-ES" dirty="0" smtClean="0"/>
              <a:t> </a:t>
            </a:r>
            <a:r>
              <a:rPr lang="ca-ES" dirty="0" err="1" smtClean="0"/>
              <a:t>diuiduntur</a:t>
            </a:r>
            <a:r>
              <a:rPr lang="ca-ES" dirty="0" smtClean="0"/>
              <a:t> in </a:t>
            </a:r>
            <a:r>
              <a:rPr lang="ca-ES" dirty="0" err="1" smtClean="0"/>
              <a:t>alias</a:t>
            </a:r>
            <a:r>
              <a:rPr lang="ca-ES" dirty="0" smtClean="0"/>
              <a:t>, </a:t>
            </a:r>
            <a:r>
              <a:rPr lang="ca-ES" dirty="0" err="1" smtClean="0"/>
              <a:t>quoniam</a:t>
            </a:r>
            <a:r>
              <a:rPr lang="ca-ES" dirty="0" smtClean="0"/>
              <a:t> est </a:t>
            </a:r>
            <a:r>
              <a:rPr lang="ca-ES" dirty="0" err="1" smtClean="0"/>
              <a:t>aliqua</a:t>
            </a:r>
            <a:r>
              <a:rPr lang="ca-ES" dirty="0" smtClean="0"/>
              <a:t> </a:t>
            </a:r>
            <a:r>
              <a:rPr lang="ca-ES" dirty="0" err="1" smtClean="0"/>
              <a:t>fructu</a:t>
            </a:r>
            <a:r>
              <a:rPr lang="ca-ES" dirty="0" smtClean="0"/>
              <a:t> </a:t>
            </a:r>
            <a:r>
              <a:rPr lang="ca-ES" dirty="0" err="1" smtClean="0"/>
              <a:t>tantum</a:t>
            </a:r>
            <a:r>
              <a:rPr lang="ca-ES" dirty="0" smtClean="0"/>
              <a:t> candida, alia et folio. </a:t>
            </a:r>
            <a:r>
              <a:rPr lang="ca-ES" dirty="0" err="1" smtClean="0"/>
              <a:t>fructum</a:t>
            </a:r>
            <a:r>
              <a:rPr lang="ca-ES" dirty="0" smtClean="0"/>
              <a:t> </a:t>
            </a:r>
            <a:r>
              <a:rPr lang="ca-ES" dirty="0" err="1" smtClean="0"/>
              <a:t>quoque</a:t>
            </a:r>
            <a:r>
              <a:rPr lang="ca-ES" dirty="0" smtClean="0"/>
              <a:t> </a:t>
            </a:r>
            <a:r>
              <a:rPr lang="ca-ES" dirty="0" err="1" smtClean="0"/>
              <a:t>candidum</a:t>
            </a:r>
            <a:r>
              <a:rPr lang="ca-ES" dirty="0" smtClean="0"/>
              <a:t> </a:t>
            </a:r>
            <a:r>
              <a:rPr lang="ca-ES" dirty="0" err="1" smtClean="0"/>
              <a:t>ferentium</a:t>
            </a:r>
            <a:r>
              <a:rPr lang="ca-ES" dirty="0" smtClean="0"/>
              <a:t> </a:t>
            </a:r>
            <a:r>
              <a:rPr lang="ca-ES" dirty="0" err="1" smtClean="0"/>
              <a:t>aliis</a:t>
            </a:r>
            <a:r>
              <a:rPr lang="ca-ES" dirty="0" smtClean="0"/>
              <a:t> </a:t>
            </a:r>
            <a:r>
              <a:rPr lang="ca-ES" dirty="0" err="1" smtClean="0"/>
              <a:t>densus</a:t>
            </a:r>
            <a:r>
              <a:rPr lang="ca-ES" dirty="0" smtClean="0"/>
              <a:t> </a:t>
            </a:r>
            <a:r>
              <a:rPr lang="ca-ES" dirty="0" err="1" smtClean="0"/>
              <a:t>acinus</a:t>
            </a:r>
            <a:r>
              <a:rPr lang="ca-ES" dirty="0" smtClean="0"/>
              <a:t> et </a:t>
            </a:r>
            <a:r>
              <a:rPr lang="ca-ES" dirty="0" err="1" smtClean="0"/>
              <a:t>grandior</a:t>
            </a:r>
            <a:r>
              <a:rPr lang="ca-ES" dirty="0" smtClean="0"/>
              <a:t>, </a:t>
            </a:r>
            <a:r>
              <a:rPr lang="ca-ES" dirty="0" err="1" smtClean="0"/>
              <a:t>racemis</a:t>
            </a:r>
            <a:r>
              <a:rPr lang="ca-ES" dirty="0" smtClean="0"/>
              <a:t> in orbem </a:t>
            </a:r>
            <a:r>
              <a:rPr lang="ca-ES" dirty="0" err="1" smtClean="0"/>
              <a:t>circumactis</a:t>
            </a:r>
            <a:r>
              <a:rPr lang="ca-ES" dirty="0" smtClean="0"/>
              <a:t>, qui </a:t>
            </a:r>
            <a:r>
              <a:rPr lang="ca-ES" dirty="0" err="1" smtClean="0"/>
              <a:t>uocantur</a:t>
            </a:r>
            <a:r>
              <a:rPr lang="ca-ES" dirty="0" smtClean="0"/>
              <a:t> </a:t>
            </a:r>
            <a:r>
              <a:rPr lang="ca-ES" b="1" dirty="0" err="1" smtClean="0"/>
              <a:t>corymbi</a:t>
            </a:r>
            <a:r>
              <a:rPr lang="ca-ES" dirty="0" smtClean="0"/>
              <a:t>, </a:t>
            </a:r>
            <a:r>
              <a:rPr lang="ca-ES" dirty="0" err="1" smtClean="0"/>
              <a:t>idem</a:t>
            </a:r>
            <a:r>
              <a:rPr lang="ca-ES" dirty="0" smtClean="0"/>
              <a:t> </a:t>
            </a:r>
            <a:r>
              <a:rPr lang="ca-ES" dirty="0" err="1" smtClean="0"/>
              <a:t>Silenici</a:t>
            </a:r>
            <a:r>
              <a:rPr lang="ca-ES" dirty="0" smtClean="0"/>
              <a:t> </a:t>
            </a:r>
            <a:r>
              <a:rPr lang="ca-ES" dirty="0" err="1" smtClean="0"/>
              <a:t>cum</a:t>
            </a:r>
            <a:r>
              <a:rPr lang="ca-ES" dirty="0" smtClean="0"/>
              <a:t> est </a:t>
            </a:r>
            <a:r>
              <a:rPr lang="ca-ES" dirty="0" err="1" smtClean="0"/>
              <a:t>minor</a:t>
            </a:r>
            <a:r>
              <a:rPr lang="ca-ES" dirty="0" smtClean="0"/>
              <a:t> </a:t>
            </a:r>
            <a:r>
              <a:rPr lang="ca-ES" dirty="0" err="1" smtClean="0"/>
              <a:t>acinus</a:t>
            </a:r>
            <a:r>
              <a:rPr lang="ca-ES" dirty="0" smtClean="0"/>
              <a:t>, </a:t>
            </a:r>
            <a:r>
              <a:rPr lang="ca-ES" dirty="0" err="1" smtClean="0"/>
              <a:t>sparsior</a:t>
            </a:r>
            <a:r>
              <a:rPr lang="ca-ES" dirty="0" smtClean="0"/>
              <a:t> </a:t>
            </a:r>
            <a:r>
              <a:rPr lang="ca-ES" dirty="0" err="1" smtClean="0"/>
              <a:t>racemus</a:t>
            </a:r>
            <a:r>
              <a:rPr lang="ca-ES" dirty="0" smtClean="0"/>
              <a:t>.</a:t>
            </a:r>
          </a:p>
          <a:p>
            <a:pPr algn="just"/>
            <a:r>
              <a:rPr lang="es-ES_tradnl" cap="small" dirty="0" err="1" smtClean="0"/>
              <a:t>Serv</a:t>
            </a:r>
            <a:r>
              <a:rPr lang="es-ES_tradnl" cap="small" dirty="0" smtClean="0"/>
              <a:t>.,</a:t>
            </a:r>
            <a:r>
              <a:rPr lang="es-ES_tradnl" dirty="0" smtClean="0"/>
              <a:t> </a:t>
            </a:r>
            <a:r>
              <a:rPr lang="es-ES_tradnl" i="1" dirty="0" err="1" smtClean="0"/>
              <a:t>Ecl</a:t>
            </a:r>
            <a:r>
              <a:rPr lang="es-ES_tradnl" i="1" dirty="0" smtClean="0"/>
              <a:t>.</a:t>
            </a:r>
            <a:r>
              <a:rPr lang="es-ES_tradnl" dirty="0" smtClean="0"/>
              <a:t> 3, 39: </a:t>
            </a:r>
            <a:r>
              <a:rPr lang="es-ES_tradnl" b="1" dirty="0" err="1" smtClean="0"/>
              <a:t>corymbos</a:t>
            </a:r>
            <a:r>
              <a:rPr lang="es-ES_tradnl" dirty="0" smtClean="0"/>
              <a:t> </a:t>
            </a:r>
            <a:r>
              <a:rPr lang="es-ES_tradnl" dirty="0" err="1" smtClean="0"/>
              <a:t>uuas</a:t>
            </a:r>
            <a:r>
              <a:rPr lang="es-ES_tradnl" dirty="0" smtClean="0"/>
              <a:t> </a:t>
            </a:r>
            <a:r>
              <a:rPr lang="es-ES_tradnl" dirty="0" err="1" smtClean="0"/>
              <a:t>hederarum</a:t>
            </a:r>
            <a:r>
              <a:rPr lang="es-ES_tradnl" dirty="0" smtClean="0"/>
              <a:t>.</a:t>
            </a:r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dactilea,ceraunea</a:t>
            </a:r>
            <a:r>
              <a:rPr lang="es-ES" dirty="0" smtClean="0"/>
              <a:t>, </a:t>
            </a:r>
            <a:r>
              <a:rPr lang="es-ES" dirty="0" err="1" smtClean="0"/>
              <a:t>stifanica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s-ES_tradnl" cap="small" dirty="0" err="1" smtClean="0"/>
              <a:t>Isid</a:t>
            </a:r>
            <a:r>
              <a:rPr lang="es-ES_tradnl" cap="small" dirty="0" smtClean="0"/>
              <a:t>., </a:t>
            </a:r>
            <a:r>
              <a:rPr lang="es-ES_tradnl" i="1" dirty="0" err="1" smtClean="0"/>
              <a:t>Etym</a:t>
            </a:r>
            <a:r>
              <a:rPr lang="es-ES_tradnl" i="1" dirty="0" smtClean="0"/>
              <a:t>.</a:t>
            </a:r>
            <a:r>
              <a:rPr lang="es-ES_tradnl" dirty="0" smtClean="0"/>
              <a:t> XVII 5, 15; 17: </a:t>
            </a:r>
            <a:r>
              <a:rPr lang="es-ES_tradnl" dirty="0" err="1" smtClean="0"/>
              <a:t>Suburbanae</a:t>
            </a:r>
            <a:r>
              <a:rPr lang="es-ES_tradnl" dirty="0" smtClean="0"/>
              <a:t> </a:t>
            </a:r>
            <a:r>
              <a:rPr lang="es-ES_tradnl" dirty="0" err="1" smtClean="0"/>
              <a:t>uuae</a:t>
            </a:r>
            <a:r>
              <a:rPr lang="es-ES_tradnl" dirty="0" smtClean="0"/>
              <a:t> </a:t>
            </a:r>
            <a:r>
              <a:rPr lang="es-ES_tradnl" dirty="0" err="1" smtClean="0"/>
              <a:t>quaedam</a:t>
            </a:r>
            <a:r>
              <a:rPr lang="es-ES_tradnl" dirty="0" smtClean="0"/>
              <a:t> </a:t>
            </a:r>
            <a:r>
              <a:rPr lang="es-ES_tradnl" dirty="0" err="1" smtClean="0"/>
              <a:t>dicuntur</a:t>
            </a:r>
            <a:r>
              <a:rPr lang="es-ES_tradnl" dirty="0" smtClean="0"/>
              <a:t> </a:t>
            </a:r>
            <a:r>
              <a:rPr lang="es-ES_tradnl" dirty="0" err="1" smtClean="0"/>
              <a:t>quia</a:t>
            </a:r>
            <a:r>
              <a:rPr lang="es-ES_tradnl" dirty="0" smtClean="0"/>
              <a:t> </a:t>
            </a:r>
            <a:r>
              <a:rPr lang="es-ES_tradnl" dirty="0" err="1" smtClean="0"/>
              <a:t>fructus</a:t>
            </a:r>
            <a:r>
              <a:rPr lang="es-ES_tradnl" dirty="0" smtClean="0"/>
              <a:t> </a:t>
            </a:r>
            <a:r>
              <a:rPr lang="es-ES_tradnl" dirty="0" err="1" smtClean="0"/>
              <a:t>earum</a:t>
            </a:r>
            <a:r>
              <a:rPr lang="es-ES_tradnl" dirty="0" smtClean="0"/>
              <a:t> ad </a:t>
            </a:r>
            <a:r>
              <a:rPr lang="es-ES_tradnl" dirty="0" err="1" smtClean="0"/>
              <a:t>escam</a:t>
            </a:r>
            <a:r>
              <a:rPr lang="es-ES_tradnl" dirty="0" smtClean="0"/>
              <a:t> </a:t>
            </a:r>
            <a:r>
              <a:rPr lang="es-ES_tradnl" dirty="0" err="1" smtClean="0"/>
              <a:t>ueluti</a:t>
            </a:r>
            <a:r>
              <a:rPr lang="es-ES_tradnl" dirty="0" smtClean="0"/>
              <a:t> </a:t>
            </a:r>
            <a:r>
              <a:rPr lang="es-ES_tradnl" dirty="0" err="1" smtClean="0"/>
              <a:t>pomum</a:t>
            </a:r>
            <a:r>
              <a:rPr lang="es-ES_tradnl" dirty="0" smtClean="0"/>
              <a:t> in </a:t>
            </a:r>
            <a:r>
              <a:rPr lang="es-ES_tradnl" dirty="0" err="1" smtClean="0"/>
              <a:t>urbibus</a:t>
            </a:r>
            <a:r>
              <a:rPr lang="es-ES_tradnl" dirty="0" smtClean="0"/>
              <a:t> </a:t>
            </a:r>
            <a:r>
              <a:rPr lang="es-ES_tradnl" dirty="0" err="1" smtClean="0"/>
              <a:t>uenditur</a:t>
            </a:r>
            <a:r>
              <a:rPr lang="es-ES_tradnl" dirty="0" smtClean="0"/>
              <a:t>; </a:t>
            </a:r>
            <a:r>
              <a:rPr lang="es-ES_tradnl" dirty="0" err="1" smtClean="0"/>
              <a:t>conmendat</a:t>
            </a:r>
            <a:r>
              <a:rPr lang="es-ES_tradnl" dirty="0" smtClean="0"/>
              <a:t> </a:t>
            </a:r>
            <a:r>
              <a:rPr lang="es-ES_tradnl" dirty="0" err="1" smtClean="0"/>
              <a:t>enim</a:t>
            </a:r>
            <a:r>
              <a:rPr lang="es-ES_tradnl" dirty="0" smtClean="0"/>
              <a:t> </a:t>
            </a:r>
            <a:r>
              <a:rPr lang="es-ES_tradnl" dirty="0" err="1" smtClean="0"/>
              <a:t>eas</a:t>
            </a:r>
            <a:r>
              <a:rPr lang="es-ES_tradnl" dirty="0" smtClean="0"/>
              <a:t> et </a:t>
            </a:r>
            <a:r>
              <a:rPr lang="es-ES_tradnl" dirty="0" err="1" smtClean="0"/>
              <a:t>species</a:t>
            </a:r>
            <a:r>
              <a:rPr lang="es-ES_tradnl" dirty="0" smtClean="0"/>
              <a:t> et </a:t>
            </a:r>
            <a:r>
              <a:rPr lang="es-ES_tradnl" dirty="0" err="1" smtClean="0"/>
              <a:t>saporis</a:t>
            </a:r>
            <a:r>
              <a:rPr lang="es-ES_tradnl" dirty="0" smtClean="0"/>
              <a:t> </a:t>
            </a:r>
            <a:r>
              <a:rPr lang="es-ES_tradnl" dirty="0" err="1" smtClean="0"/>
              <a:t>iucunditas</a:t>
            </a:r>
            <a:r>
              <a:rPr lang="es-ES_tradnl" dirty="0" smtClean="0"/>
              <a:t>; ex </a:t>
            </a:r>
            <a:r>
              <a:rPr lang="es-ES_tradnl" dirty="0" err="1" smtClean="0"/>
              <a:t>quibus</a:t>
            </a:r>
            <a:r>
              <a:rPr lang="es-ES_tradnl" dirty="0" smtClean="0"/>
              <a:t> </a:t>
            </a:r>
            <a:r>
              <a:rPr lang="es-ES_tradnl" dirty="0" err="1" smtClean="0"/>
              <a:t>sunt</a:t>
            </a:r>
            <a:r>
              <a:rPr lang="es-ES_tradnl" dirty="0" smtClean="0"/>
              <a:t> </a:t>
            </a:r>
            <a:r>
              <a:rPr lang="es-ES_tradnl" dirty="0" err="1" smtClean="0"/>
              <a:t>praecoquae</a:t>
            </a:r>
            <a:r>
              <a:rPr lang="es-ES_tradnl" dirty="0" smtClean="0"/>
              <a:t>, </a:t>
            </a:r>
            <a:r>
              <a:rPr lang="es-ES_tradnl" dirty="0" err="1" smtClean="0"/>
              <a:t>duracinae</a:t>
            </a:r>
            <a:r>
              <a:rPr lang="es-ES_tradnl" dirty="0" smtClean="0"/>
              <a:t>, </a:t>
            </a:r>
            <a:r>
              <a:rPr lang="es-ES_tradnl" dirty="0" err="1" smtClean="0"/>
              <a:t>purpureae</a:t>
            </a:r>
            <a:r>
              <a:rPr lang="es-ES_tradnl" dirty="0" smtClean="0"/>
              <a:t>, </a:t>
            </a:r>
            <a:r>
              <a:rPr lang="es-ES_tradnl" b="1" dirty="0" err="1" smtClean="0"/>
              <a:t>dactyli</a:t>
            </a:r>
            <a:r>
              <a:rPr lang="es-ES_tradnl" dirty="0" smtClean="0"/>
              <a:t>, </a:t>
            </a:r>
            <a:r>
              <a:rPr lang="es-ES_tradnl" dirty="0" err="1" smtClean="0"/>
              <a:t>Rhodiae</a:t>
            </a:r>
            <a:r>
              <a:rPr lang="es-ES_tradnl" dirty="0" smtClean="0"/>
              <a:t>, </a:t>
            </a:r>
            <a:r>
              <a:rPr lang="es-ES_tradnl" dirty="0" err="1" smtClean="0"/>
              <a:t>Libycae</a:t>
            </a:r>
            <a:r>
              <a:rPr lang="es-ES_tradnl" dirty="0" smtClean="0"/>
              <a:t>, </a:t>
            </a:r>
            <a:r>
              <a:rPr lang="es-ES_tradnl" b="1" dirty="0" err="1" smtClean="0"/>
              <a:t>cerauniae</a:t>
            </a:r>
            <a:r>
              <a:rPr lang="es-ES_tradnl" dirty="0" smtClean="0"/>
              <a:t>, </a:t>
            </a:r>
            <a:r>
              <a:rPr lang="es-ES_tradnl" b="1" dirty="0" err="1" smtClean="0"/>
              <a:t>stephanitae</a:t>
            </a:r>
            <a:r>
              <a:rPr lang="es-ES_tradnl" dirty="0" smtClean="0"/>
              <a:t>, </a:t>
            </a:r>
            <a:r>
              <a:rPr lang="es-ES_tradnl" dirty="0" err="1" smtClean="0"/>
              <a:t>tripedaneae</a:t>
            </a:r>
            <a:r>
              <a:rPr lang="es-ES_tradnl" dirty="0" smtClean="0"/>
              <a:t>, </a:t>
            </a:r>
            <a:r>
              <a:rPr lang="es-ES_tradnl" dirty="0" err="1" smtClean="0"/>
              <a:t>unciariae</a:t>
            </a:r>
            <a:r>
              <a:rPr lang="es-ES_tradnl" dirty="0" smtClean="0"/>
              <a:t>, </a:t>
            </a:r>
            <a:r>
              <a:rPr lang="es-ES_tradnl" dirty="0" err="1" smtClean="0"/>
              <a:t>Cydonitae</a:t>
            </a:r>
            <a:r>
              <a:rPr lang="es-ES_tradnl" dirty="0" smtClean="0"/>
              <a:t>. [...] </a:t>
            </a:r>
            <a:r>
              <a:rPr lang="es-ES_tradnl" dirty="0" err="1" smtClean="0"/>
              <a:t>Purpureae</a:t>
            </a:r>
            <a:r>
              <a:rPr lang="es-ES_tradnl" dirty="0" smtClean="0"/>
              <a:t> a colore </a:t>
            </a:r>
            <a:r>
              <a:rPr lang="es-ES_tradnl" dirty="0" err="1" smtClean="0"/>
              <a:t>dicuntur</a:t>
            </a:r>
            <a:r>
              <a:rPr lang="es-ES_tradnl" dirty="0" smtClean="0"/>
              <a:t>; </a:t>
            </a:r>
            <a:r>
              <a:rPr lang="es-ES_tradnl" dirty="0" err="1" smtClean="0"/>
              <a:t>unciariae</a:t>
            </a:r>
            <a:r>
              <a:rPr lang="es-ES_tradnl" dirty="0" smtClean="0"/>
              <a:t> a </a:t>
            </a:r>
            <a:r>
              <a:rPr lang="es-ES_tradnl" dirty="0" err="1" smtClean="0"/>
              <a:t>magnitudine</a:t>
            </a:r>
            <a:r>
              <a:rPr lang="es-ES_tradnl" dirty="0" smtClean="0"/>
              <a:t>; </a:t>
            </a:r>
            <a:r>
              <a:rPr lang="es-ES_tradnl" b="1" dirty="0" err="1" smtClean="0"/>
              <a:t>dactyli</a:t>
            </a:r>
            <a:r>
              <a:rPr lang="es-ES_tradnl" dirty="0" smtClean="0"/>
              <a:t> a </a:t>
            </a:r>
            <a:r>
              <a:rPr lang="es-ES_tradnl" dirty="0" err="1" smtClean="0"/>
              <a:t>longitudine</a:t>
            </a:r>
            <a:r>
              <a:rPr lang="es-ES_tradnl" dirty="0" smtClean="0"/>
              <a:t>; </a:t>
            </a:r>
            <a:r>
              <a:rPr lang="es-ES_tradnl" b="1" dirty="0" err="1" smtClean="0"/>
              <a:t>stephanitae</a:t>
            </a:r>
            <a:r>
              <a:rPr lang="es-ES_tradnl" dirty="0" smtClean="0"/>
              <a:t> a </a:t>
            </a:r>
            <a:r>
              <a:rPr lang="es-ES_tradnl" dirty="0" err="1" smtClean="0"/>
              <a:t>rotunditate</a:t>
            </a:r>
            <a:r>
              <a:rPr lang="es-ES_tradnl" dirty="0" smtClean="0"/>
              <a:t>. </a:t>
            </a:r>
            <a:r>
              <a:rPr lang="es-ES_tradnl" dirty="0" err="1" smtClean="0"/>
              <a:t>Rhodiae</a:t>
            </a:r>
            <a:r>
              <a:rPr lang="es-ES_tradnl" dirty="0" smtClean="0"/>
              <a:t> et </a:t>
            </a:r>
            <a:r>
              <a:rPr lang="es-ES_tradnl" dirty="0" err="1" smtClean="0"/>
              <a:t>Libycae</a:t>
            </a:r>
            <a:r>
              <a:rPr lang="es-ES_tradnl" dirty="0" smtClean="0"/>
              <a:t> a </a:t>
            </a:r>
            <a:r>
              <a:rPr lang="es-ES_tradnl" dirty="0" err="1" smtClean="0"/>
              <a:t>regionibus</a:t>
            </a:r>
            <a:r>
              <a:rPr lang="es-ES_tradnl" dirty="0" smtClean="0"/>
              <a:t> </a:t>
            </a:r>
            <a:r>
              <a:rPr lang="es-ES_tradnl" dirty="0" err="1" smtClean="0"/>
              <a:t>nuncupatae</a:t>
            </a:r>
            <a:r>
              <a:rPr lang="es-ES_tradnl" dirty="0" smtClean="0"/>
              <a:t> </a:t>
            </a:r>
            <a:r>
              <a:rPr lang="es-ES_tradnl" dirty="0" err="1" smtClean="0"/>
              <a:t>sunt</a:t>
            </a:r>
            <a:r>
              <a:rPr lang="es-ES_tradnl" dirty="0" smtClean="0"/>
              <a:t>; </a:t>
            </a:r>
            <a:r>
              <a:rPr lang="es-ES_tradnl" b="1" dirty="0" err="1" smtClean="0"/>
              <a:t>Cerauniae</a:t>
            </a:r>
            <a:r>
              <a:rPr lang="es-ES_tradnl" dirty="0" smtClean="0"/>
              <a:t> </a:t>
            </a:r>
            <a:r>
              <a:rPr lang="es-ES_tradnl" dirty="0" err="1" smtClean="0"/>
              <a:t>uero</a:t>
            </a:r>
            <a:r>
              <a:rPr lang="es-ES_tradnl" dirty="0" smtClean="0"/>
              <a:t> </a:t>
            </a:r>
            <a:r>
              <a:rPr lang="es-ES_tradnl" dirty="0" err="1" smtClean="0"/>
              <a:t>quod</a:t>
            </a:r>
            <a:r>
              <a:rPr lang="es-ES_tradnl" dirty="0" smtClean="0"/>
              <a:t> </a:t>
            </a:r>
            <a:r>
              <a:rPr lang="es-ES_tradnl" dirty="0" err="1" smtClean="0"/>
              <a:t>rubeant</a:t>
            </a:r>
            <a:r>
              <a:rPr lang="es-ES_tradnl" dirty="0" smtClean="0"/>
              <a:t> </a:t>
            </a:r>
            <a:r>
              <a:rPr lang="es-ES_tradnl" dirty="0" err="1" smtClean="0"/>
              <a:t>uelut</a:t>
            </a:r>
            <a:r>
              <a:rPr lang="es-ES_tradnl" dirty="0" smtClean="0"/>
              <a:t> </a:t>
            </a:r>
            <a:r>
              <a:rPr lang="es-ES_tradnl" dirty="0" err="1" smtClean="0"/>
              <a:t>ignis</a:t>
            </a:r>
            <a:r>
              <a:rPr lang="es-ES_tradnl" dirty="0" smtClean="0"/>
              <a:t>.</a:t>
            </a:r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dactilea,ceraunea</a:t>
            </a:r>
            <a:r>
              <a:rPr lang="es-ES" dirty="0" smtClean="0"/>
              <a:t>, </a:t>
            </a:r>
            <a:r>
              <a:rPr lang="es-ES" dirty="0" err="1" smtClean="0"/>
              <a:t>stifanica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s-ES_tradnl" cap="small" dirty="0" err="1" smtClean="0"/>
              <a:t>Columela</a:t>
            </a:r>
            <a:r>
              <a:rPr lang="es-ES_tradnl" dirty="0" smtClean="0"/>
              <a:t>, </a:t>
            </a:r>
            <a:r>
              <a:rPr lang="es-ES_tradnl" i="1" dirty="0" smtClean="0"/>
              <a:t>De re rustica</a:t>
            </a:r>
            <a:r>
              <a:rPr lang="es-ES_tradnl" dirty="0" smtClean="0"/>
              <a:t> 3, 2, 1-2: </a:t>
            </a:r>
            <a:r>
              <a:rPr lang="es-ES" dirty="0" err="1" smtClean="0"/>
              <a:t>Vitis</a:t>
            </a:r>
            <a:r>
              <a:rPr lang="es-ES" dirty="0" smtClean="0"/>
              <a:t> </a:t>
            </a:r>
            <a:r>
              <a:rPr lang="es-ES" dirty="0" err="1" smtClean="0"/>
              <a:t>autem</a:t>
            </a:r>
            <a:r>
              <a:rPr lang="es-ES" dirty="0" smtClean="0"/>
              <a:t> </a:t>
            </a:r>
            <a:r>
              <a:rPr lang="es-ES" dirty="0" err="1" smtClean="0"/>
              <a:t>uel</a:t>
            </a:r>
            <a:r>
              <a:rPr lang="es-ES" dirty="0" smtClean="0"/>
              <a:t> ad </a:t>
            </a:r>
            <a:r>
              <a:rPr lang="es-ES" dirty="0" err="1" smtClean="0"/>
              <a:t>escam</a:t>
            </a:r>
            <a:r>
              <a:rPr lang="es-ES" dirty="0" smtClean="0"/>
              <a:t> </a:t>
            </a:r>
            <a:r>
              <a:rPr lang="es-ES" dirty="0" err="1" smtClean="0"/>
              <a:t>uel</a:t>
            </a:r>
            <a:r>
              <a:rPr lang="es-ES" dirty="0" smtClean="0"/>
              <a:t> ad </a:t>
            </a:r>
            <a:r>
              <a:rPr lang="es-ES" dirty="0" err="1" smtClean="0"/>
              <a:t>defusionem</a:t>
            </a:r>
            <a:r>
              <a:rPr lang="es-ES" dirty="0" smtClean="0"/>
              <a:t> </a:t>
            </a:r>
            <a:r>
              <a:rPr lang="es-ES" dirty="0" err="1" smtClean="0"/>
              <a:t>deponitur</a:t>
            </a:r>
            <a:r>
              <a:rPr lang="es-ES" dirty="0" smtClean="0"/>
              <a:t>.  Ad </a:t>
            </a:r>
            <a:r>
              <a:rPr lang="es-ES" dirty="0" err="1" smtClean="0"/>
              <a:t>escam</a:t>
            </a:r>
            <a:r>
              <a:rPr lang="es-ES" dirty="0" smtClean="0"/>
              <a:t> non </a:t>
            </a:r>
            <a:r>
              <a:rPr lang="es-ES" dirty="0" err="1" smtClean="0"/>
              <a:t>expedit</a:t>
            </a:r>
            <a:r>
              <a:rPr lang="es-ES" dirty="0" smtClean="0"/>
              <a:t> </a:t>
            </a:r>
            <a:r>
              <a:rPr lang="es-ES" dirty="0" err="1" smtClean="0"/>
              <a:t>instituere</a:t>
            </a:r>
            <a:r>
              <a:rPr lang="es-ES" dirty="0" smtClean="0"/>
              <a:t> </a:t>
            </a:r>
            <a:r>
              <a:rPr lang="es-ES" dirty="0" err="1" smtClean="0"/>
              <a:t>uineta</a:t>
            </a:r>
            <a:r>
              <a:rPr lang="es-ES" dirty="0" smtClean="0"/>
              <a:t>, </a:t>
            </a:r>
            <a:r>
              <a:rPr lang="es-ES" dirty="0" err="1" smtClean="0"/>
              <a:t>nisi</a:t>
            </a:r>
            <a:r>
              <a:rPr lang="es-ES" dirty="0" smtClean="0"/>
              <a:t> cum </a:t>
            </a:r>
            <a:r>
              <a:rPr lang="es-ES" dirty="0" err="1" smtClean="0"/>
              <a:t>tam</a:t>
            </a:r>
            <a:r>
              <a:rPr lang="es-ES" dirty="0" smtClean="0"/>
              <a:t> </a:t>
            </a:r>
            <a:r>
              <a:rPr lang="es-ES" dirty="0" err="1" smtClean="0"/>
              <a:t>suburbanus</a:t>
            </a:r>
            <a:r>
              <a:rPr lang="es-ES" dirty="0" smtClean="0"/>
              <a:t> </a:t>
            </a:r>
            <a:r>
              <a:rPr lang="es-ES" dirty="0" err="1" smtClean="0"/>
              <a:t>est</a:t>
            </a:r>
            <a:r>
              <a:rPr lang="es-ES" dirty="0" smtClean="0"/>
              <a:t> </a:t>
            </a:r>
            <a:r>
              <a:rPr lang="es-ES" dirty="0" err="1" smtClean="0"/>
              <a:t>ager</a:t>
            </a:r>
            <a:r>
              <a:rPr lang="es-ES" dirty="0" smtClean="0"/>
              <a:t>, ut ratio </a:t>
            </a:r>
            <a:r>
              <a:rPr lang="es-ES" dirty="0" err="1" smtClean="0"/>
              <a:t>postulet</a:t>
            </a:r>
            <a:r>
              <a:rPr lang="es-ES" dirty="0" smtClean="0"/>
              <a:t> </a:t>
            </a:r>
            <a:r>
              <a:rPr lang="es-ES" dirty="0" err="1" smtClean="0"/>
              <a:t>inconditum</a:t>
            </a:r>
            <a:r>
              <a:rPr lang="es-ES" dirty="0" smtClean="0"/>
              <a:t> </a:t>
            </a:r>
            <a:r>
              <a:rPr lang="es-ES" dirty="0" err="1" smtClean="0"/>
              <a:t>fructum</a:t>
            </a:r>
            <a:r>
              <a:rPr lang="es-ES" dirty="0" smtClean="0"/>
              <a:t> </a:t>
            </a:r>
            <a:r>
              <a:rPr lang="es-ES" dirty="0" err="1" smtClean="0"/>
              <a:t>mercantibus</a:t>
            </a:r>
            <a:r>
              <a:rPr lang="es-ES" dirty="0" smtClean="0"/>
              <a:t> </a:t>
            </a:r>
            <a:r>
              <a:rPr lang="es-ES" dirty="0" err="1" smtClean="0"/>
              <a:t>uelut</a:t>
            </a:r>
            <a:r>
              <a:rPr lang="es-ES" dirty="0" smtClean="0"/>
              <a:t> </a:t>
            </a:r>
            <a:r>
              <a:rPr lang="es-ES" dirty="0" err="1" smtClean="0"/>
              <a:t>pomum</a:t>
            </a:r>
            <a:r>
              <a:rPr lang="es-ES" dirty="0" smtClean="0"/>
              <a:t> </a:t>
            </a:r>
            <a:r>
              <a:rPr lang="es-ES" dirty="0" err="1" smtClean="0"/>
              <a:t>uendere</a:t>
            </a:r>
            <a:r>
              <a:rPr lang="es-ES" dirty="0" smtClean="0"/>
              <a:t>. </a:t>
            </a:r>
            <a:r>
              <a:rPr lang="es-ES" dirty="0" err="1" smtClean="0"/>
              <a:t>Quae</a:t>
            </a:r>
            <a:r>
              <a:rPr lang="es-ES" dirty="0" smtClean="0"/>
              <a:t> cum </a:t>
            </a:r>
            <a:r>
              <a:rPr lang="es-ES" dirty="0" err="1" smtClean="0"/>
              <a:t>talis</a:t>
            </a:r>
            <a:r>
              <a:rPr lang="es-ES" dirty="0" smtClean="0"/>
              <a:t> </a:t>
            </a:r>
            <a:r>
              <a:rPr lang="es-ES" dirty="0" err="1" smtClean="0"/>
              <a:t>est</a:t>
            </a:r>
            <a:r>
              <a:rPr lang="es-ES" dirty="0" smtClean="0"/>
              <a:t> </a:t>
            </a:r>
            <a:r>
              <a:rPr lang="es-ES" dirty="0" err="1" smtClean="0"/>
              <a:t>conditio</a:t>
            </a:r>
            <a:r>
              <a:rPr lang="es-ES" dirty="0" smtClean="0"/>
              <a:t>, </a:t>
            </a:r>
            <a:r>
              <a:rPr lang="es-ES" dirty="0" err="1" smtClean="0"/>
              <a:t>maxime</a:t>
            </a:r>
            <a:r>
              <a:rPr lang="es-ES" dirty="0" smtClean="0"/>
              <a:t> </a:t>
            </a:r>
            <a:r>
              <a:rPr lang="es-ES" dirty="0" err="1" smtClean="0"/>
              <a:t>praecoques</a:t>
            </a:r>
            <a:r>
              <a:rPr lang="es-ES" dirty="0" smtClean="0"/>
              <a:t> et </a:t>
            </a:r>
            <a:r>
              <a:rPr lang="es-ES" dirty="0" err="1" smtClean="0"/>
              <a:t>duracinae</a:t>
            </a:r>
            <a:r>
              <a:rPr lang="es-ES" dirty="0" smtClean="0"/>
              <a:t>, </a:t>
            </a:r>
            <a:r>
              <a:rPr lang="es-ES" dirty="0" err="1" smtClean="0"/>
              <a:t>tum</a:t>
            </a:r>
            <a:r>
              <a:rPr lang="es-ES" dirty="0" smtClean="0"/>
              <a:t> </a:t>
            </a:r>
            <a:r>
              <a:rPr lang="es-ES" dirty="0" err="1" smtClean="0"/>
              <a:t>denique</a:t>
            </a:r>
            <a:r>
              <a:rPr lang="es-ES" dirty="0" smtClean="0"/>
              <a:t> </a:t>
            </a:r>
            <a:r>
              <a:rPr lang="es-ES" dirty="0" err="1" smtClean="0"/>
              <a:t>purpureae</a:t>
            </a:r>
            <a:r>
              <a:rPr lang="es-ES" dirty="0" smtClean="0"/>
              <a:t> et </a:t>
            </a:r>
            <a:r>
              <a:rPr lang="es-ES" dirty="0" err="1" smtClean="0"/>
              <a:t>bumasti</a:t>
            </a:r>
            <a:r>
              <a:rPr lang="es-ES" dirty="0" smtClean="0"/>
              <a:t>, </a:t>
            </a:r>
            <a:r>
              <a:rPr lang="es-ES" b="1" dirty="0" err="1" smtClean="0"/>
              <a:t>Dactyli</a:t>
            </a:r>
            <a:r>
              <a:rPr lang="es-ES" dirty="0" err="1" smtClean="0"/>
              <a:t>que</a:t>
            </a:r>
            <a:r>
              <a:rPr lang="es-ES" dirty="0" smtClean="0"/>
              <a:t> et </a:t>
            </a:r>
            <a:r>
              <a:rPr lang="es-ES" dirty="0" err="1" smtClean="0"/>
              <a:t>Rhodiae</a:t>
            </a:r>
            <a:r>
              <a:rPr lang="es-ES" dirty="0" smtClean="0"/>
              <a:t>, </a:t>
            </a:r>
            <a:r>
              <a:rPr lang="es-ES" dirty="0" err="1" smtClean="0"/>
              <a:t>Libycae</a:t>
            </a:r>
            <a:r>
              <a:rPr lang="es-ES" dirty="0" smtClean="0"/>
              <a:t> </a:t>
            </a:r>
            <a:r>
              <a:rPr lang="es-ES" dirty="0" err="1" smtClean="0"/>
              <a:t>quoque</a:t>
            </a:r>
            <a:r>
              <a:rPr lang="es-ES" dirty="0" smtClean="0"/>
              <a:t> et </a:t>
            </a:r>
            <a:r>
              <a:rPr lang="es-ES" b="1" dirty="0" err="1" smtClean="0"/>
              <a:t>Cerauniae</a:t>
            </a:r>
            <a:r>
              <a:rPr lang="es-ES" dirty="0" smtClean="0"/>
              <a:t>; </a:t>
            </a:r>
            <a:r>
              <a:rPr lang="es-ES" dirty="0" err="1" smtClean="0"/>
              <a:t>nec</a:t>
            </a:r>
            <a:r>
              <a:rPr lang="es-ES" dirty="0" smtClean="0"/>
              <a:t> </a:t>
            </a:r>
            <a:r>
              <a:rPr lang="es-ES" dirty="0" err="1" smtClean="0"/>
              <a:t>solum</a:t>
            </a:r>
            <a:r>
              <a:rPr lang="es-ES" dirty="0" smtClean="0"/>
              <a:t> </a:t>
            </a:r>
            <a:r>
              <a:rPr lang="es-ES" dirty="0" err="1" smtClean="0"/>
              <a:t>quae</a:t>
            </a:r>
            <a:r>
              <a:rPr lang="es-ES" dirty="0" smtClean="0"/>
              <a:t> </a:t>
            </a:r>
            <a:r>
              <a:rPr lang="es-ES" dirty="0" err="1" smtClean="0"/>
              <a:t>iucunditate</a:t>
            </a:r>
            <a:r>
              <a:rPr lang="es-ES" dirty="0" smtClean="0"/>
              <a:t> </a:t>
            </a:r>
            <a:r>
              <a:rPr lang="es-ES" dirty="0" err="1" smtClean="0"/>
              <a:t>saporis</a:t>
            </a:r>
            <a:r>
              <a:rPr lang="es-ES" dirty="0" smtClean="0"/>
              <a:t>, </a:t>
            </a:r>
            <a:r>
              <a:rPr lang="es-ES" dirty="0" err="1" smtClean="0"/>
              <a:t>uerum</a:t>
            </a:r>
            <a:r>
              <a:rPr lang="es-ES" dirty="0" smtClean="0"/>
              <a:t> </a:t>
            </a:r>
            <a:r>
              <a:rPr lang="es-ES" dirty="0" err="1" smtClean="0"/>
              <a:t>etiam</a:t>
            </a:r>
            <a:r>
              <a:rPr lang="es-ES" dirty="0" smtClean="0"/>
              <a:t> </a:t>
            </a:r>
            <a:r>
              <a:rPr lang="es-ES" dirty="0" err="1" smtClean="0"/>
              <a:t>quae</a:t>
            </a:r>
            <a:r>
              <a:rPr lang="es-ES" dirty="0" smtClean="0"/>
              <a:t> </a:t>
            </a:r>
            <a:r>
              <a:rPr lang="es-ES" dirty="0" err="1" smtClean="0"/>
              <a:t>specie</a:t>
            </a:r>
            <a:r>
              <a:rPr lang="es-ES" dirty="0" smtClean="0"/>
              <a:t> </a:t>
            </a:r>
            <a:r>
              <a:rPr lang="es-ES" dirty="0" err="1" smtClean="0"/>
              <a:t>commendari</a:t>
            </a:r>
            <a:r>
              <a:rPr lang="es-ES" dirty="0" smtClean="0"/>
              <a:t> </a:t>
            </a:r>
            <a:r>
              <a:rPr lang="es-ES" dirty="0" err="1" smtClean="0"/>
              <a:t>possint</a:t>
            </a:r>
            <a:r>
              <a:rPr lang="es-ES" dirty="0" smtClean="0"/>
              <a:t>, </a:t>
            </a:r>
            <a:r>
              <a:rPr lang="es-ES" dirty="0" err="1" smtClean="0"/>
              <a:t>conseri</a:t>
            </a:r>
            <a:r>
              <a:rPr lang="es-ES" dirty="0" smtClean="0"/>
              <a:t> </a:t>
            </a:r>
            <a:r>
              <a:rPr lang="es-ES" dirty="0" err="1" smtClean="0"/>
              <a:t>debent</a:t>
            </a:r>
            <a:r>
              <a:rPr lang="es-ES" dirty="0" smtClean="0"/>
              <a:t>, ut </a:t>
            </a:r>
            <a:r>
              <a:rPr lang="es-ES" b="1" dirty="0" err="1" smtClean="0"/>
              <a:t>Stephanitae</a:t>
            </a:r>
            <a:r>
              <a:rPr lang="es-ES" dirty="0" smtClean="0"/>
              <a:t>, ut </a:t>
            </a:r>
            <a:r>
              <a:rPr lang="es-ES" dirty="0" err="1" smtClean="0"/>
              <a:t>Tripedaneae</a:t>
            </a:r>
            <a:r>
              <a:rPr lang="es-ES" dirty="0" smtClean="0"/>
              <a:t>, ut </a:t>
            </a:r>
            <a:r>
              <a:rPr lang="es-ES" dirty="0" err="1" smtClean="0"/>
              <a:t>Unciariae</a:t>
            </a:r>
            <a:r>
              <a:rPr lang="es-ES" dirty="0" smtClean="0"/>
              <a:t>, ut </a:t>
            </a:r>
            <a:r>
              <a:rPr lang="es-ES" dirty="0" err="1" smtClean="0"/>
              <a:t>Cydonitae</a:t>
            </a:r>
            <a:r>
              <a:rPr lang="es-ES" dirty="0" smtClean="0"/>
              <a:t>.</a:t>
            </a:r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dactylis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ES" dirty="0" smtClean="0"/>
              <a:t>gr. </a:t>
            </a:r>
            <a:r>
              <a:rPr lang="es-ES_tradnl" dirty="0" err="1" smtClean="0">
                <a:latin typeface="Palatino Linotype" pitchFamily="18" charset="0"/>
              </a:rPr>
              <a:t>δακτυλίς</a:t>
            </a:r>
            <a:endParaRPr lang="es-ES" dirty="0" smtClean="0">
              <a:latin typeface="Palatino Linotype" pitchFamily="18" charset="0"/>
            </a:endParaRPr>
          </a:p>
          <a:p>
            <a:pPr algn="just"/>
            <a:r>
              <a:rPr lang="es-ES" dirty="0" smtClean="0"/>
              <a:t>Tipo de uva; forma sólo testimoniada en Plinio:</a:t>
            </a:r>
          </a:p>
          <a:p>
            <a:pPr algn="just">
              <a:buNone/>
            </a:pPr>
            <a:r>
              <a:rPr lang="en-GB" cap="small" dirty="0" smtClean="0"/>
              <a:t>	</a:t>
            </a:r>
            <a:r>
              <a:rPr lang="en-GB" cap="small" dirty="0" err="1" smtClean="0"/>
              <a:t>Plin</a:t>
            </a:r>
            <a:r>
              <a:rPr lang="en-GB" dirty="0" smtClean="0"/>
              <a:t>., </a:t>
            </a:r>
            <a:r>
              <a:rPr lang="en-GB" i="1" dirty="0" smtClean="0"/>
              <a:t>Nat. hist.</a:t>
            </a:r>
            <a:r>
              <a:rPr lang="en-GB" dirty="0" smtClean="0"/>
              <a:t> 14, 40: Tanta </a:t>
            </a:r>
            <a:r>
              <a:rPr lang="en-GB" dirty="0" err="1" smtClean="0"/>
              <a:t>est</a:t>
            </a:r>
            <a:r>
              <a:rPr lang="en-GB" dirty="0" smtClean="0"/>
              <a:t> contra </a:t>
            </a:r>
            <a:r>
              <a:rPr lang="en-GB" dirty="0" err="1" smtClean="0"/>
              <a:t>frigora</a:t>
            </a:r>
            <a:r>
              <a:rPr lang="en-GB" dirty="0" smtClean="0"/>
              <a:t>, </a:t>
            </a:r>
            <a:r>
              <a:rPr lang="en-GB" dirty="0" err="1" smtClean="0"/>
              <a:t>aestus</a:t>
            </a:r>
            <a:r>
              <a:rPr lang="en-GB" dirty="0" smtClean="0"/>
              <a:t> </a:t>
            </a:r>
            <a:r>
              <a:rPr lang="en-GB" dirty="0" err="1" smtClean="0"/>
              <a:t>tempestatesque</a:t>
            </a:r>
            <a:r>
              <a:rPr lang="en-GB" dirty="0" smtClean="0"/>
              <a:t> </a:t>
            </a:r>
            <a:r>
              <a:rPr lang="en-GB" dirty="0" err="1" smtClean="0"/>
              <a:t>firmitas</a:t>
            </a:r>
            <a:r>
              <a:rPr lang="en-GB" dirty="0" smtClean="0"/>
              <a:t>. </a:t>
            </a:r>
            <a:r>
              <a:rPr lang="en-GB" dirty="0" err="1" smtClean="0"/>
              <a:t>nec</a:t>
            </a:r>
            <a:r>
              <a:rPr lang="en-GB" dirty="0" smtClean="0"/>
              <a:t> </a:t>
            </a:r>
            <a:r>
              <a:rPr lang="en-GB" dirty="0" err="1" smtClean="0"/>
              <a:t>orthampelos</a:t>
            </a:r>
            <a:r>
              <a:rPr lang="en-GB" dirty="0" smtClean="0"/>
              <a:t> </a:t>
            </a:r>
            <a:r>
              <a:rPr lang="en-GB" dirty="0" err="1" smtClean="0"/>
              <a:t>indiget</a:t>
            </a:r>
            <a:r>
              <a:rPr lang="en-GB" dirty="0" smtClean="0"/>
              <a:t> </a:t>
            </a:r>
            <a:r>
              <a:rPr lang="en-GB" dirty="0" err="1" smtClean="0"/>
              <a:t>arbore</a:t>
            </a:r>
            <a:r>
              <a:rPr lang="en-GB" dirty="0" smtClean="0"/>
              <a:t> </a:t>
            </a:r>
            <a:r>
              <a:rPr lang="en-GB" dirty="0" err="1" smtClean="0"/>
              <a:t>aut</a:t>
            </a:r>
            <a:r>
              <a:rPr lang="en-GB" dirty="0" smtClean="0"/>
              <a:t> </a:t>
            </a:r>
            <a:r>
              <a:rPr lang="en-GB" dirty="0" err="1" smtClean="0"/>
              <a:t>palis</a:t>
            </a:r>
            <a:r>
              <a:rPr lang="en-GB" dirty="0" smtClean="0"/>
              <a:t>, </a:t>
            </a:r>
            <a:r>
              <a:rPr lang="en-GB" dirty="0" err="1" smtClean="0"/>
              <a:t>ipsa</a:t>
            </a:r>
            <a:r>
              <a:rPr lang="en-GB" dirty="0" smtClean="0"/>
              <a:t> se </a:t>
            </a:r>
            <a:r>
              <a:rPr lang="en-GB" dirty="0" err="1" smtClean="0"/>
              <a:t>sustinens</a:t>
            </a:r>
            <a:r>
              <a:rPr lang="en-GB" dirty="0" smtClean="0"/>
              <a:t>, non item </a:t>
            </a:r>
            <a:r>
              <a:rPr lang="en-GB" b="1" dirty="0" err="1" smtClean="0"/>
              <a:t>dactylides</a:t>
            </a:r>
            <a:r>
              <a:rPr lang="en-GB" dirty="0" smtClean="0"/>
              <a:t> </a:t>
            </a:r>
            <a:r>
              <a:rPr lang="en-GB" dirty="0" err="1" smtClean="0"/>
              <a:t>digitali</a:t>
            </a:r>
            <a:r>
              <a:rPr lang="en-GB" dirty="0" smtClean="0"/>
              <a:t> </a:t>
            </a:r>
            <a:r>
              <a:rPr lang="en-GB" dirty="0" err="1" smtClean="0"/>
              <a:t>gracilitate</a:t>
            </a:r>
            <a:r>
              <a:rPr lang="en-GB" dirty="0" smtClean="0"/>
              <a:t>, </a:t>
            </a:r>
            <a:r>
              <a:rPr lang="en-GB" dirty="0" err="1" smtClean="0"/>
              <a:t>columbinae</a:t>
            </a:r>
            <a:r>
              <a:rPr lang="en-GB" dirty="0" smtClean="0"/>
              <a:t> e </a:t>
            </a:r>
            <a:r>
              <a:rPr lang="en-GB" dirty="0" err="1" smtClean="0"/>
              <a:t>racemosissimis</a:t>
            </a:r>
            <a:r>
              <a:rPr lang="en-GB" dirty="0" smtClean="0"/>
              <a:t>, et </a:t>
            </a:r>
            <a:r>
              <a:rPr lang="en-GB" dirty="0" err="1" smtClean="0"/>
              <a:t>magis</a:t>
            </a:r>
            <a:r>
              <a:rPr lang="en-GB" dirty="0" smtClean="0"/>
              <a:t> </a:t>
            </a:r>
            <a:r>
              <a:rPr lang="en-GB" dirty="0" err="1" smtClean="0"/>
              <a:t>purpureae</a:t>
            </a:r>
            <a:r>
              <a:rPr lang="en-GB" dirty="0" smtClean="0"/>
              <a:t> </a:t>
            </a:r>
            <a:r>
              <a:rPr lang="en-GB" dirty="0" err="1" smtClean="0"/>
              <a:t>cognomine</a:t>
            </a:r>
            <a:r>
              <a:rPr lang="en-GB" dirty="0" smtClean="0"/>
              <a:t> </a:t>
            </a:r>
            <a:r>
              <a:rPr lang="en-GB" dirty="0" err="1" smtClean="0"/>
              <a:t>binammiae</a:t>
            </a:r>
            <a:r>
              <a:rPr lang="en-GB" dirty="0" smtClean="0"/>
              <a:t>.</a:t>
            </a:r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318217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dactylus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gr.</a:t>
            </a:r>
            <a:r>
              <a:rPr lang="es-ES" dirty="0" smtClean="0">
                <a:latin typeface="Palatino Linotype" pitchFamily="18" charset="0"/>
              </a:rPr>
              <a:t> d</a:t>
            </a:r>
            <a:r>
              <a:rPr lang="es-ES_tradnl" dirty="0" err="1" smtClean="0">
                <a:latin typeface="Palatino Linotype" pitchFamily="18" charset="0"/>
              </a:rPr>
              <a:t>άκτυλος</a:t>
            </a:r>
            <a:r>
              <a:rPr lang="es-ES_tradnl" dirty="0" smtClean="0"/>
              <a:t>, ‘dedo’</a:t>
            </a:r>
          </a:p>
          <a:p>
            <a:r>
              <a:rPr lang="es-ES" i="1" dirty="0" err="1" smtClean="0"/>
              <a:t>Gloss</a:t>
            </a:r>
            <a:r>
              <a:rPr lang="es-ES" i="1" dirty="0" smtClean="0"/>
              <a:t>. </a:t>
            </a:r>
            <a:r>
              <a:rPr lang="es-ES" dirty="0" smtClean="0"/>
              <a:t>V 356, 2: </a:t>
            </a:r>
            <a:r>
              <a:rPr lang="es-ES" dirty="0" err="1" smtClean="0"/>
              <a:t>dactylus</a:t>
            </a:r>
            <a:r>
              <a:rPr lang="es-ES" dirty="0" smtClean="0"/>
              <a:t> – </a:t>
            </a:r>
            <a:r>
              <a:rPr lang="es-ES" dirty="0" err="1" smtClean="0"/>
              <a:t>graece</a:t>
            </a:r>
            <a:r>
              <a:rPr lang="es-ES" dirty="0" smtClean="0"/>
              <a:t> </a:t>
            </a:r>
            <a:r>
              <a:rPr lang="es-ES" dirty="0" err="1" smtClean="0"/>
              <a:t>digitus</a:t>
            </a:r>
            <a:r>
              <a:rPr lang="es-ES" dirty="0" smtClean="0"/>
              <a:t>; V 404, 47: </a:t>
            </a:r>
            <a:r>
              <a:rPr lang="es-ES" dirty="0" err="1" smtClean="0"/>
              <a:t>dactylus</a:t>
            </a:r>
            <a:r>
              <a:rPr lang="es-ES" dirty="0" smtClean="0"/>
              <a:t> – </a:t>
            </a:r>
            <a:r>
              <a:rPr lang="es-ES" dirty="0" err="1" smtClean="0"/>
              <a:t>digitus</a:t>
            </a:r>
            <a:endParaRPr lang="es-ES" dirty="0" smtClean="0">
              <a:solidFill>
                <a:srgbClr val="FF0000"/>
              </a:solidFill>
            </a:endParaRPr>
          </a:p>
          <a:p>
            <a:r>
              <a:rPr lang="es-ES_tradnl" dirty="0" smtClean="0"/>
              <a:t>tipo de uva de forma alargada</a:t>
            </a:r>
          </a:p>
          <a:p>
            <a:pPr lvl="1"/>
            <a:r>
              <a:rPr lang="es-ES_tradnl" b="1" dirty="0" err="1" smtClean="0"/>
              <a:t>dactyli</a:t>
            </a:r>
            <a:r>
              <a:rPr lang="es-ES_tradnl" b="1" dirty="0" smtClean="0"/>
              <a:t> </a:t>
            </a:r>
            <a:r>
              <a:rPr lang="es-ES_tradnl" dirty="0" smtClean="0"/>
              <a:t>a </a:t>
            </a:r>
            <a:r>
              <a:rPr lang="es-ES_tradnl" dirty="0" err="1" smtClean="0"/>
              <a:t>longitudine</a:t>
            </a:r>
            <a:r>
              <a:rPr lang="es-ES_tradnl" dirty="0" smtClean="0"/>
              <a:t> (</a:t>
            </a:r>
            <a:r>
              <a:rPr lang="es-ES_tradnl" cap="small" dirty="0" err="1" smtClean="0"/>
              <a:t>Isid</a:t>
            </a:r>
            <a:r>
              <a:rPr lang="es-ES_tradnl" cap="small" dirty="0" smtClean="0"/>
              <a:t>., </a:t>
            </a:r>
            <a:r>
              <a:rPr lang="es-ES_tradnl" i="1" dirty="0" err="1" smtClean="0"/>
              <a:t>Etym</a:t>
            </a:r>
            <a:r>
              <a:rPr lang="es-ES_tradnl" i="1" dirty="0" smtClean="0"/>
              <a:t>. </a:t>
            </a:r>
            <a:r>
              <a:rPr lang="es-ES_tradnl" dirty="0" smtClean="0"/>
              <a:t>XVII 5, 17)</a:t>
            </a:r>
          </a:p>
          <a:p>
            <a:pPr lvl="1"/>
            <a:r>
              <a:rPr lang="es-ES_tradnl" dirty="0" err="1" smtClean="0"/>
              <a:t>praelongis</a:t>
            </a:r>
            <a:r>
              <a:rPr lang="es-ES_tradnl" dirty="0" smtClean="0"/>
              <a:t> </a:t>
            </a:r>
            <a:r>
              <a:rPr lang="es-ES_tradnl" b="1" dirty="0" err="1" smtClean="0"/>
              <a:t>dactyli</a:t>
            </a:r>
            <a:r>
              <a:rPr lang="es-ES_tradnl" dirty="0" smtClean="0"/>
              <a:t> </a:t>
            </a:r>
            <a:r>
              <a:rPr lang="es-ES_tradnl" dirty="0" err="1" smtClean="0"/>
              <a:t>porriguntur</a:t>
            </a:r>
            <a:r>
              <a:rPr lang="es-ES_tradnl" dirty="0" smtClean="0"/>
              <a:t> </a:t>
            </a:r>
            <a:r>
              <a:rPr lang="es-ES_tradnl" dirty="0" err="1" smtClean="0"/>
              <a:t>acinis</a:t>
            </a:r>
            <a:r>
              <a:rPr lang="es-ES_tradnl" dirty="0" smtClean="0"/>
              <a:t> (</a:t>
            </a:r>
            <a:r>
              <a:rPr lang="es-ES_tradnl" cap="small" dirty="0" err="1" smtClean="0"/>
              <a:t>Plin</a:t>
            </a:r>
            <a:r>
              <a:rPr lang="es-ES_tradnl" cap="small" dirty="0" smtClean="0"/>
              <a:t>.</a:t>
            </a:r>
            <a:r>
              <a:rPr lang="es-ES_tradnl" dirty="0" smtClean="0"/>
              <a:t>, </a:t>
            </a:r>
            <a:r>
              <a:rPr lang="es-ES_tradnl" i="1" dirty="0" err="1" smtClean="0"/>
              <a:t>Nat</a:t>
            </a:r>
            <a:r>
              <a:rPr lang="es-ES_tradnl" i="1" dirty="0" smtClean="0"/>
              <a:t>. Hist.</a:t>
            </a:r>
            <a:r>
              <a:rPr lang="es-ES_tradnl" dirty="0" smtClean="0"/>
              <a:t> 14, 15)</a:t>
            </a:r>
          </a:p>
          <a:p>
            <a:endParaRPr lang="es-ES" dirty="0" smtClean="0"/>
          </a:p>
          <a:p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ceraunius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ES_tradnl" dirty="0" smtClean="0"/>
              <a:t>gr. </a:t>
            </a:r>
            <a:r>
              <a:rPr lang="es-ES_tradnl" dirty="0" err="1" smtClean="0">
                <a:latin typeface="Palatino Linotype" pitchFamily="18" charset="0"/>
              </a:rPr>
              <a:t>κεραύνιος</a:t>
            </a:r>
            <a:r>
              <a:rPr lang="es-ES_tradnl" dirty="0" smtClean="0"/>
              <a:t>, ‘del relámpago’</a:t>
            </a:r>
          </a:p>
          <a:p>
            <a:pPr algn="just"/>
            <a:r>
              <a:rPr lang="es-ES_tradnl" cap="small" dirty="0" err="1" smtClean="0"/>
              <a:t>Isid</a:t>
            </a:r>
            <a:r>
              <a:rPr lang="es-ES_tradnl" cap="small" dirty="0" smtClean="0"/>
              <a:t>., </a:t>
            </a:r>
            <a:r>
              <a:rPr lang="en-GB" i="1" dirty="0" smtClean="0"/>
              <a:t>Etym.</a:t>
            </a:r>
            <a:r>
              <a:rPr lang="en-GB" dirty="0" smtClean="0"/>
              <a:t> </a:t>
            </a:r>
            <a:r>
              <a:rPr lang="es-ES_tradnl" dirty="0" smtClean="0"/>
              <a:t>XVII 5, 17: </a:t>
            </a:r>
            <a:r>
              <a:rPr lang="en-GB" b="1" dirty="0" err="1" smtClean="0"/>
              <a:t>Cerauniae</a:t>
            </a:r>
            <a:r>
              <a:rPr lang="en-GB" dirty="0" smtClean="0"/>
              <a:t> </a:t>
            </a:r>
            <a:r>
              <a:rPr lang="en-GB" dirty="0" err="1" smtClean="0"/>
              <a:t>uero</a:t>
            </a:r>
            <a:r>
              <a:rPr lang="en-GB" dirty="0" smtClean="0"/>
              <a:t> quod </a:t>
            </a:r>
            <a:r>
              <a:rPr lang="en-GB" dirty="0" err="1" smtClean="0"/>
              <a:t>rubeant</a:t>
            </a:r>
            <a:r>
              <a:rPr lang="en-GB" dirty="0" smtClean="0"/>
              <a:t> </a:t>
            </a:r>
            <a:r>
              <a:rPr lang="en-GB" dirty="0" err="1" smtClean="0"/>
              <a:t>uelut</a:t>
            </a:r>
            <a:r>
              <a:rPr lang="en-GB" dirty="0" smtClean="0"/>
              <a:t> </a:t>
            </a:r>
            <a:r>
              <a:rPr lang="en-GB" dirty="0" err="1" smtClean="0"/>
              <a:t>ignis</a:t>
            </a:r>
            <a:endParaRPr lang="en-GB" dirty="0" smtClean="0"/>
          </a:p>
          <a:p>
            <a:pPr algn="just"/>
            <a:r>
              <a:rPr lang="en-GB" dirty="0" err="1" smtClean="0"/>
              <a:t>Definición</a:t>
            </a:r>
            <a:r>
              <a:rPr lang="en-GB" dirty="0" smtClean="0"/>
              <a:t> no </a:t>
            </a:r>
            <a:r>
              <a:rPr lang="en-GB" dirty="0" err="1" smtClean="0"/>
              <a:t>testimoniada</a:t>
            </a:r>
            <a:r>
              <a:rPr lang="en-GB" dirty="0" smtClean="0"/>
              <a:t> en </a:t>
            </a:r>
            <a:r>
              <a:rPr lang="en-GB" dirty="0" err="1" smtClean="0"/>
              <a:t>otras</a:t>
            </a:r>
            <a:r>
              <a:rPr lang="en-GB" dirty="0" smtClean="0"/>
              <a:t> </a:t>
            </a:r>
            <a:r>
              <a:rPr lang="en-GB" dirty="0" err="1" smtClean="0"/>
              <a:t>fuentes</a:t>
            </a:r>
            <a:r>
              <a:rPr lang="en-GB" dirty="0" smtClean="0"/>
              <a:t>:</a:t>
            </a:r>
          </a:p>
          <a:p>
            <a:pPr lvl="1" algn="just"/>
            <a:r>
              <a:rPr lang="es-ES_tradnl" cap="small" dirty="0" err="1" smtClean="0"/>
              <a:t>Columela</a:t>
            </a:r>
            <a:r>
              <a:rPr lang="es-ES_tradnl" dirty="0" smtClean="0"/>
              <a:t>, </a:t>
            </a:r>
            <a:r>
              <a:rPr lang="es-ES_tradnl" i="1" dirty="0" smtClean="0"/>
              <a:t>De re rustica</a:t>
            </a:r>
            <a:r>
              <a:rPr lang="es-ES_tradnl" dirty="0" smtClean="0"/>
              <a:t> 3, 2, 2: </a:t>
            </a:r>
            <a:r>
              <a:rPr lang="es-ES" dirty="0"/>
              <a:t>et </a:t>
            </a:r>
            <a:r>
              <a:rPr lang="es-ES" dirty="0" err="1"/>
              <a:t>Rhodiae</a:t>
            </a:r>
            <a:r>
              <a:rPr lang="es-ES" dirty="0"/>
              <a:t>, </a:t>
            </a:r>
            <a:r>
              <a:rPr lang="es-ES" dirty="0" err="1"/>
              <a:t>Libycae</a:t>
            </a:r>
            <a:r>
              <a:rPr lang="es-ES" dirty="0"/>
              <a:t> </a:t>
            </a:r>
            <a:r>
              <a:rPr lang="es-ES" dirty="0" err="1"/>
              <a:t>quoque</a:t>
            </a:r>
            <a:r>
              <a:rPr lang="es-ES" dirty="0"/>
              <a:t> et </a:t>
            </a:r>
            <a:r>
              <a:rPr lang="es-ES" b="1" dirty="0" err="1" smtClean="0"/>
              <a:t>Cerauniae</a:t>
            </a:r>
            <a:r>
              <a:rPr lang="es-ES" dirty="0" smtClean="0"/>
              <a:t>.</a:t>
            </a:r>
          </a:p>
          <a:p>
            <a:pPr lvl="1" algn="just"/>
            <a:r>
              <a:rPr lang="es-ES" cap="small" dirty="0" err="1" smtClean="0"/>
              <a:t>Plin</a:t>
            </a:r>
            <a:r>
              <a:rPr lang="es-ES" dirty="0" smtClean="0"/>
              <a:t>., </a:t>
            </a:r>
            <a:r>
              <a:rPr lang="es-ES" i="1" dirty="0" err="1" smtClean="0"/>
              <a:t>Nat</a:t>
            </a:r>
            <a:r>
              <a:rPr lang="es-ES" i="1" dirty="0" smtClean="0"/>
              <a:t>. </a:t>
            </a:r>
            <a:r>
              <a:rPr lang="es-ES" i="1" dirty="0" err="1" smtClean="0"/>
              <a:t>hist</a:t>
            </a:r>
            <a:r>
              <a:rPr lang="es-ES" i="1" dirty="0" smtClean="0"/>
              <a:t>.</a:t>
            </a:r>
            <a:r>
              <a:rPr lang="es-ES" dirty="0" smtClean="0"/>
              <a:t> 13, 59: </a:t>
            </a:r>
            <a:r>
              <a:rPr lang="es-ES" dirty="0" err="1" smtClean="0"/>
              <a:t>Similis</a:t>
            </a:r>
            <a:r>
              <a:rPr lang="es-ES" dirty="0" smtClean="0"/>
              <a:t> et </a:t>
            </a:r>
            <a:r>
              <a:rPr lang="es-ES" dirty="0" err="1" smtClean="0"/>
              <a:t>quam</a:t>
            </a:r>
            <a:r>
              <a:rPr lang="es-ES" dirty="0" smtClean="0"/>
              <a:t> Iones </a:t>
            </a:r>
            <a:r>
              <a:rPr lang="es-ES" b="1" dirty="0" err="1" smtClean="0"/>
              <a:t>cerauniam</a:t>
            </a:r>
            <a:r>
              <a:rPr lang="es-ES" dirty="0" smtClean="0"/>
              <a:t> </a:t>
            </a:r>
            <a:r>
              <a:rPr lang="es-ES" dirty="0" err="1"/>
              <a:t>u</a:t>
            </a:r>
            <a:r>
              <a:rPr lang="es-ES" dirty="0" err="1" smtClean="0"/>
              <a:t>ocant</a:t>
            </a:r>
            <a:r>
              <a:rPr lang="es-ES" dirty="0" smtClean="0"/>
              <a:t>, trunco et </a:t>
            </a:r>
            <a:r>
              <a:rPr lang="es-ES" dirty="0" err="1" smtClean="0"/>
              <a:t>ipsa</a:t>
            </a:r>
            <a:r>
              <a:rPr lang="es-ES" dirty="0" smtClean="0"/>
              <a:t> </a:t>
            </a:r>
            <a:r>
              <a:rPr lang="es-ES" dirty="0" err="1" smtClean="0"/>
              <a:t>fertilis</a:t>
            </a:r>
            <a:r>
              <a:rPr lang="es-ES" dirty="0" smtClean="0"/>
              <a:t> sed </a:t>
            </a:r>
            <a:r>
              <a:rPr lang="es-ES" dirty="0" err="1" smtClean="0"/>
              <a:t>pomum</a:t>
            </a:r>
            <a:r>
              <a:rPr lang="es-ES" dirty="0" smtClean="0"/>
              <a:t> </a:t>
            </a:r>
            <a:r>
              <a:rPr lang="es-ES" dirty="0" err="1" smtClean="0"/>
              <a:t>siliqua</a:t>
            </a:r>
            <a:r>
              <a:rPr lang="es-ES" dirty="0" smtClean="0"/>
              <a:t>.</a:t>
            </a:r>
            <a:endParaRPr lang="en-GB" dirty="0" smtClean="0"/>
          </a:p>
          <a:p>
            <a:pPr algn="just"/>
            <a:endParaRPr lang="en-GB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133288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ceraunium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s-ES_tradnl" dirty="0" smtClean="0"/>
              <a:t>gr. </a:t>
            </a:r>
            <a:r>
              <a:rPr lang="es-ES_tradnl" dirty="0" err="1" smtClean="0">
                <a:latin typeface="Palatino Linotype" pitchFamily="18" charset="0"/>
              </a:rPr>
              <a:t>κεραυνός</a:t>
            </a:r>
            <a:r>
              <a:rPr lang="es-ES_tradnl" dirty="0" smtClean="0">
                <a:latin typeface="Palatino Linotype" pitchFamily="18" charset="0"/>
              </a:rPr>
              <a:t>,</a:t>
            </a:r>
            <a:r>
              <a:rPr lang="es-ES_tradnl" dirty="0" smtClean="0"/>
              <a:t> ‘relámpago’</a:t>
            </a:r>
            <a:endParaRPr lang="es-ES_tradnl" cap="small" dirty="0" smtClean="0"/>
          </a:p>
          <a:p>
            <a:pPr algn="just"/>
            <a:r>
              <a:rPr lang="es-ES_tradnl" cap="small" dirty="0" err="1" smtClean="0"/>
              <a:t>Isid</a:t>
            </a:r>
            <a:r>
              <a:rPr lang="es-ES_tradnl" cap="small" dirty="0" smtClean="0"/>
              <a:t>., </a:t>
            </a:r>
            <a:r>
              <a:rPr lang="es-ES_tradnl" i="1" dirty="0" err="1" smtClean="0"/>
              <a:t>Etym</a:t>
            </a:r>
            <a:r>
              <a:rPr lang="es-ES_tradnl" i="1" dirty="0" smtClean="0"/>
              <a:t>.</a:t>
            </a:r>
            <a:r>
              <a:rPr lang="es-ES_tradnl" dirty="0" smtClean="0"/>
              <a:t> XVI 13, 5: </a:t>
            </a:r>
            <a:r>
              <a:rPr lang="es-ES_tradnl" dirty="0" err="1" smtClean="0"/>
              <a:t>Cerauniorum</a:t>
            </a:r>
            <a:r>
              <a:rPr lang="es-ES_tradnl" dirty="0" smtClean="0"/>
              <a:t> </a:t>
            </a:r>
            <a:r>
              <a:rPr lang="es-ES_tradnl" dirty="0" err="1" smtClean="0"/>
              <a:t>duo</a:t>
            </a:r>
            <a:r>
              <a:rPr lang="es-ES_tradnl" dirty="0" smtClean="0"/>
              <a:t> genera </a:t>
            </a:r>
            <a:r>
              <a:rPr lang="es-ES_tradnl" dirty="0" err="1" smtClean="0"/>
              <a:t>sunt</a:t>
            </a:r>
            <a:r>
              <a:rPr lang="es-ES_tradnl" dirty="0" smtClean="0"/>
              <a:t>. </a:t>
            </a:r>
            <a:r>
              <a:rPr lang="es-ES_tradnl" dirty="0" err="1" smtClean="0"/>
              <a:t>Vnum</a:t>
            </a:r>
            <a:r>
              <a:rPr lang="es-ES_tradnl" dirty="0" smtClean="0"/>
              <a:t>, </a:t>
            </a:r>
            <a:r>
              <a:rPr lang="es-ES_tradnl" dirty="0" err="1" smtClean="0"/>
              <a:t>quod</a:t>
            </a:r>
            <a:r>
              <a:rPr lang="es-ES_tradnl" dirty="0" smtClean="0"/>
              <a:t> Germania </a:t>
            </a:r>
            <a:r>
              <a:rPr lang="es-ES_tradnl" dirty="0" err="1" smtClean="0"/>
              <a:t>mittit</a:t>
            </a:r>
            <a:r>
              <a:rPr lang="es-ES_tradnl" dirty="0" smtClean="0"/>
              <a:t>, </a:t>
            </a:r>
            <a:r>
              <a:rPr lang="es-ES_tradnl" dirty="0" err="1" smtClean="0"/>
              <a:t>crystallini</a:t>
            </a:r>
            <a:r>
              <a:rPr lang="es-ES_tradnl" dirty="0" smtClean="0"/>
              <a:t> </a:t>
            </a:r>
            <a:r>
              <a:rPr lang="es-ES_tradnl" dirty="0" err="1" smtClean="0"/>
              <a:t>simile</a:t>
            </a:r>
            <a:r>
              <a:rPr lang="es-ES_tradnl" dirty="0" smtClean="0"/>
              <a:t>, </a:t>
            </a:r>
            <a:r>
              <a:rPr lang="es-ES_tradnl" dirty="0" err="1" smtClean="0"/>
              <a:t>splendet</a:t>
            </a:r>
            <a:r>
              <a:rPr lang="es-ES_tradnl" dirty="0" smtClean="0"/>
              <a:t> </a:t>
            </a:r>
            <a:r>
              <a:rPr lang="es-ES_tradnl" dirty="0" err="1" smtClean="0"/>
              <a:t>tamen</a:t>
            </a:r>
            <a:r>
              <a:rPr lang="es-ES_tradnl" dirty="0" smtClean="0"/>
              <a:t> </a:t>
            </a:r>
            <a:r>
              <a:rPr lang="es-ES_tradnl" dirty="0" err="1" smtClean="0"/>
              <a:t>caeruleo</a:t>
            </a:r>
            <a:r>
              <a:rPr lang="es-ES_tradnl" dirty="0" smtClean="0"/>
              <a:t>, et si sub </a:t>
            </a:r>
            <a:r>
              <a:rPr lang="es-ES_tradnl" dirty="0" err="1" smtClean="0"/>
              <a:t>diuo</a:t>
            </a:r>
            <a:r>
              <a:rPr lang="es-ES_tradnl" dirty="0" smtClean="0"/>
              <a:t> </a:t>
            </a:r>
            <a:r>
              <a:rPr lang="es-ES_tradnl" dirty="0" err="1" smtClean="0"/>
              <a:t>positum</a:t>
            </a:r>
            <a:r>
              <a:rPr lang="es-ES_tradnl" dirty="0" smtClean="0"/>
              <a:t> </a:t>
            </a:r>
            <a:r>
              <a:rPr lang="es-ES_tradnl" dirty="0" err="1" smtClean="0"/>
              <a:t>fuerit</a:t>
            </a:r>
            <a:r>
              <a:rPr lang="es-ES_tradnl" dirty="0" smtClean="0"/>
              <a:t>, </a:t>
            </a:r>
            <a:r>
              <a:rPr lang="es-ES_tradnl" dirty="0" err="1" smtClean="0"/>
              <a:t>fulgorem</a:t>
            </a:r>
            <a:r>
              <a:rPr lang="es-ES_tradnl" dirty="0" smtClean="0"/>
              <a:t> </a:t>
            </a:r>
            <a:r>
              <a:rPr lang="es-ES_tradnl" dirty="0" err="1" smtClean="0"/>
              <a:t>rapit</a:t>
            </a:r>
            <a:r>
              <a:rPr lang="es-ES_tradnl" dirty="0" smtClean="0"/>
              <a:t> </a:t>
            </a:r>
            <a:r>
              <a:rPr lang="es-ES_tradnl" dirty="0" err="1" smtClean="0"/>
              <a:t>siderum</a:t>
            </a:r>
            <a:r>
              <a:rPr lang="es-ES_tradnl" dirty="0" smtClean="0"/>
              <a:t>. </a:t>
            </a:r>
            <a:r>
              <a:rPr lang="es-ES_tradnl" dirty="0" err="1" smtClean="0"/>
              <a:t>Ceraunium</a:t>
            </a:r>
            <a:r>
              <a:rPr lang="es-ES_tradnl" dirty="0" smtClean="0"/>
              <a:t> </a:t>
            </a:r>
            <a:r>
              <a:rPr lang="es-ES_tradnl" dirty="0" err="1" smtClean="0"/>
              <a:t>alterum</a:t>
            </a:r>
            <a:r>
              <a:rPr lang="es-ES_tradnl" dirty="0" smtClean="0"/>
              <a:t> Hispania in </a:t>
            </a:r>
            <a:r>
              <a:rPr lang="es-ES_tradnl" dirty="0" err="1" smtClean="0"/>
              <a:t>Lusitanis</a:t>
            </a:r>
            <a:r>
              <a:rPr lang="es-ES_tradnl" dirty="0" smtClean="0"/>
              <a:t> </a:t>
            </a:r>
            <a:r>
              <a:rPr lang="es-ES_tradnl" dirty="0" err="1" smtClean="0"/>
              <a:t>litoribus</a:t>
            </a:r>
            <a:r>
              <a:rPr lang="es-ES_tradnl" dirty="0" smtClean="0"/>
              <a:t> </a:t>
            </a:r>
            <a:r>
              <a:rPr lang="es-ES_tradnl" dirty="0" err="1" smtClean="0"/>
              <a:t>gignit</a:t>
            </a:r>
            <a:r>
              <a:rPr lang="es-ES_tradnl" dirty="0" smtClean="0"/>
              <a:t>, </a:t>
            </a:r>
            <a:r>
              <a:rPr lang="es-ES_tradnl" b="1" dirty="0" smtClean="0"/>
              <a:t>cui color e </a:t>
            </a:r>
            <a:r>
              <a:rPr lang="es-ES_tradnl" b="1" dirty="0" err="1" smtClean="0"/>
              <a:t>pyropo</a:t>
            </a:r>
            <a:r>
              <a:rPr lang="es-ES_tradnl" b="1" dirty="0" smtClean="0"/>
              <a:t> </a:t>
            </a:r>
            <a:r>
              <a:rPr lang="es-ES_tradnl" b="1" dirty="0" err="1" smtClean="0"/>
              <a:t>rubenti</a:t>
            </a:r>
            <a:r>
              <a:rPr lang="es-ES_tradnl" b="1" dirty="0" smtClean="0"/>
              <a:t>, et </a:t>
            </a:r>
            <a:r>
              <a:rPr lang="es-ES_tradnl" b="1" dirty="0" err="1" smtClean="0"/>
              <a:t>qualitas</a:t>
            </a:r>
            <a:r>
              <a:rPr lang="es-ES_tradnl" b="1" dirty="0" smtClean="0"/>
              <a:t> ut </a:t>
            </a:r>
            <a:r>
              <a:rPr lang="es-ES_tradnl" b="1" dirty="0" err="1" smtClean="0"/>
              <a:t>ignis</a:t>
            </a:r>
            <a:r>
              <a:rPr lang="es-ES_tradnl" dirty="0" smtClean="0"/>
              <a:t>. </a:t>
            </a:r>
            <a:r>
              <a:rPr lang="es-ES_tradnl" dirty="0" err="1" smtClean="0"/>
              <a:t>Haec</a:t>
            </a:r>
            <a:r>
              <a:rPr lang="es-ES_tradnl" dirty="0" smtClean="0"/>
              <a:t> </a:t>
            </a:r>
            <a:r>
              <a:rPr lang="es-ES_tradnl" dirty="0" err="1" smtClean="0"/>
              <a:t>aduersus</a:t>
            </a:r>
            <a:r>
              <a:rPr lang="es-ES_tradnl" dirty="0" smtClean="0"/>
              <a:t> </a:t>
            </a:r>
            <a:r>
              <a:rPr lang="es-ES_tradnl" dirty="0" err="1" smtClean="0"/>
              <a:t>uim</a:t>
            </a:r>
            <a:r>
              <a:rPr lang="es-ES_tradnl" dirty="0" smtClean="0"/>
              <a:t> </a:t>
            </a:r>
            <a:r>
              <a:rPr lang="es-ES_tradnl" dirty="0" err="1" smtClean="0"/>
              <a:t>fulgurum</a:t>
            </a:r>
            <a:r>
              <a:rPr lang="es-ES_tradnl" dirty="0" smtClean="0"/>
              <a:t> </a:t>
            </a:r>
            <a:r>
              <a:rPr lang="es-ES_tradnl" dirty="0" err="1" smtClean="0"/>
              <a:t>opitulari</a:t>
            </a:r>
            <a:r>
              <a:rPr lang="es-ES_tradnl" dirty="0" smtClean="0"/>
              <a:t> </a:t>
            </a:r>
            <a:r>
              <a:rPr lang="es-ES_tradnl" dirty="0" err="1" smtClean="0"/>
              <a:t>fertur</a:t>
            </a:r>
            <a:r>
              <a:rPr lang="es-ES_tradnl" dirty="0" smtClean="0"/>
              <a:t>, si </a:t>
            </a:r>
            <a:r>
              <a:rPr lang="es-ES_tradnl" dirty="0" err="1" smtClean="0"/>
              <a:t>credimus</a:t>
            </a:r>
            <a:r>
              <a:rPr lang="es-ES_tradnl" dirty="0" smtClean="0"/>
              <a:t>. Dicta </a:t>
            </a:r>
            <a:r>
              <a:rPr lang="es-ES_tradnl" dirty="0" err="1" smtClean="0"/>
              <a:t>autem</a:t>
            </a:r>
            <a:r>
              <a:rPr lang="es-ES_tradnl" dirty="0" smtClean="0"/>
              <a:t> ceraunia </a:t>
            </a:r>
            <a:r>
              <a:rPr lang="es-ES_tradnl" dirty="0" err="1" smtClean="0"/>
              <a:t>quoniam</a:t>
            </a:r>
            <a:r>
              <a:rPr lang="es-ES_tradnl" dirty="0" smtClean="0"/>
              <a:t> alibi non </a:t>
            </a:r>
            <a:r>
              <a:rPr lang="es-ES_tradnl" dirty="0" err="1" smtClean="0"/>
              <a:t>inueniatur</a:t>
            </a:r>
            <a:r>
              <a:rPr lang="es-ES_tradnl" dirty="0" smtClean="0"/>
              <a:t> </a:t>
            </a:r>
            <a:r>
              <a:rPr lang="es-ES_tradnl" dirty="0" err="1" smtClean="0"/>
              <a:t>quam</a:t>
            </a:r>
            <a:r>
              <a:rPr lang="es-ES_tradnl" dirty="0" smtClean="0"/>
              <a:t> in loco fulmine </a:t>
            </a:r>
            <a:r>
              <a:rPr lang="es-ES_tradnl" dirty="0" err="1" smtClean="0"/>
              <a:t>icto</a:t>
            </a:r>
            <a:r>
              <a:rPr lang="es-ES_tradnl" dirty="0" smtClean="0"/>
              <a:t> </a:t>
            </a:r>
            <a:r>
              <a:rPr lang="es-ES_tradnl" dirty="0" err="1" smtClean="0"/>
              <a:t>proximo</a:t>
            </a:r>
            <a:r>
              <a:rPr lang="es-ES_tradnl" dirty="0" smtClean="0"/>
              <a:t>; </a:t>
            </a:r>
            <a:r>
              <a:rPr lang="es-ES_tradnl" dirty="0" err="1" smtClean="0"/>
              <a:t>Graece</a:t>
            </a:r>
            <a:r>
              <a:rPr lang="es-ES_tradnl" dirty="0" smtClean="0"/>
              <a:t> </a:t>
            </a:r>
            <a:r>
              <a:rPr lang="es-ES_tradnl" dirty="0" err="1" smtClean="0"/>
              <a:t>enim</a:t>
            </a:r>
            <a:r>
              <a:rPr lang="es-ES_tradnl" dirty="0" smtClean="0"/>
              <a:t> </a:t>
            </a:r>
            <a:r>
              <a:rPr lang="es-ES_tradnl" dirty="0" err="1" smtClean="0"/>
              <a:t>fulmen</a:t>
            </a:r>
            <a:r>
              <a:rPr lang="es-ES_tradnl" dirty="0" smtClean="0"/>
              <a:t> </a:t>
            </a:r>
            <a:r>
              <a:rPr lang="es-ES_tradnl" dirty="0" err="1" smtClean="0">
                <a:latin typeface="Palatino Linotype" pitchFamily="18" charset="0"/>
              </a:rPr>
              <a:t>κεραυνός</a:t>
            </a:r>
            <a:r>
              <a:rPr lang="es-ES_tradnl" dirty="0" smtClean="0"/>
              <a:t> </a:t>
            </a:r>
            <a:r>
              <a:rPr lang="es-ES_tradnl" dirty="0" err="1" smtClean="0"/>
              <a:t>dicitur</a:t>
            </a:r>
            <a:r>
              <a:rPr lang="es-ES_tradnl" dirty="0" smtClean="0"/>
              <a:t>.</a:t>
            </a:r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stephanites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ES" dirty="0" smtClean="0"/>
              <a:t>gr. </a:t>
            </a:r>
            <a:r>
              <a:rPr lang="es-ES_tradnl" dirty="0" err="1" smtClean="0">
                <a:latin typeface="Palatino Linotype" pitchFamily="18" charset="0"/>
              </a:rPr>
              <a:t>στεφανίτης</a:t>
            </a:r>
            <a:r>
              <a:rPr lang="es-ES_tradnl" dirty="0" smtClean="0"/>
              <a:t>, ‘coronado’</a:t>
            </a:r>
            <a:endParaRPr lang="es-ES" dirty="0" smtClean="0"/>
          </a:p>
          <a:p>
            <a:pPr algn="just"/>
            <a:r>
              <a:rPr lang="es-ES" dirty="0" smtClean="0"/>
              <a:t>Especie de uva testimoniada en </a:t>
            </a:r>
            <a:r>
              <a:rPr lang="es-ES" dirty="0" err="1" smtClean="0"/>
              <a:t>Columela</a:t>
            </a:r>
            <a:r>
              <a:rPr lang="es-ES" dirty="0" smtClean="0"/>
              <a:t> y Plinio:</a:t>
            </a:r>
          </a:p>
          <a:p>
            <a:pPr lvl="1" algn="just"/>
            <a:r>
              <a:rPr lang="es-ES_tradnl" cap="small" dirty="0" err="1" smtClean="0"/>
              <a:t>Columela</a:t>
            </a:r>
            <a:r>
              <a:rPr lang="es-ES_tradnl" dirty="0" smtClean="0"/>
              <a:t>, </a:t>
            </a:r>
            <a:r>
              <a:rPr lang="es-ES_tradnl" i="1" dirty="0" smtClean="0"/>
              <a:t>De re rustica</a:t>
            </a:r>
            <a:r>
              <a:rPr lang="es-ES_tradnl" dirty="0" smtClean="0"/>
              <a:t> 3, 2, 2:</a:t>
            </a:r>
            <a:r>
              <a:rPr lang="es-ES" i="1" dirty="0" smtClean="0"/>
              <a:t> </a:t>
            </a:r>
            <a:r>
              <a:rPr lang="es-ES" dirty="0" smtClean="0"/>
              <a:t>ut </a:t>
            </a:r>
            <a:r>
              <a:rPr lang="es-ES" b="1" dirty="0" err="1" smtClean="0"/>
              <a:t>Stephanitae</a:t>
            </a:r>
            <a:r>
              <a:rPr lang="es-ES" dirty="0" smtClean="0"/>
              <a:t>, ut </a:t>
            </a:r>
            <a:r>
              <a:rPr lang="es-ES" dirty="0" err="1" smtClean="0"/>
              <a:t>Tripedaneae</a:t>
            </a:r>
            <a:r>
              <a:rPr lang="es-ES" dirty="0" smtClean="0"/>
              <a:t>, ut </a:t>
            </a:r>
            <a:r>
              <a:rPr lang="es-ES" dirty="0" err="1" smtClean="0"/>
              <a:t>Unciariae</a:t>
            </a:r>
            <a:r>
              <a:rPr lang="es-ES" dirty="0" smtClean="0"/>
              <a:t>, ut </a:t>
            </a:r>
            <a:r>
              <a:rPr lang="es-ES" dirty="0" err="1" smtClean="0"/>
              <a:t>Cydonitae</a:t>
            </a:r>
            <a:r>
              <a:rPr lang="es-ES" dirty="0" smtClean="0"/>
              <a:t>.</a:t>
            </a:r>
          </a:p>
          <a:p>
            <a:pPr lvl="1" algn="just"/>
            <a:r>
              <a:rPr lang="es-ES" cap="small" dirty="0" err="1" smtClean="0"/>
              <a:t>Plin</a:t>
            </a:r>
            <a:r>
              <a:rPr lang="es-ES" dirty="0" smtClean="0"/>
              <a:t>., </a:t>
            </a:r>
            <a:r>
              <a:rPr lang="es-ES" i="1" dirty="0" err="1" smtClean="0"/>
              <a:t>Nat</a:t>
            </a:r>
            <a:r>
              <a:rPr lang="es-ES" i="1" dirty="0" smtClean="0"/>
              <a:t>. </a:t>
            </a:r>
            <a:r>
              <a:rPr lang="es-ES" i="1" dirty="0" err="1" smtClean="0"/>
              <a:t>hist</a:t>
            </a:r>
            <a:r>
              <a:rPr lang="es-ES" i="1" dirty="0" smtClean="0"/>
              <a:t>.</a:t>
            </a:r>
            <a:r>
              <a:rPr lang="es-ES" dirty="0" smtClean="0"/>
              <a:t> 14, 42: et coronario </a:t>
            </a:r>
            <a:r>
              <a:rPr lang="es-ES" dirty="0" err="1" smtClean="0"/>
              <a:t>naturae</a:t>
            </a:r>
            <a:r>
              <a:rPr lang="es-ES" dirty="0" smtClean="0"/>
              <a:t> </a:t>
            </a:r>
            <a:r>
              <a:rPr lang="es-ES" dirty="0" err="1" smtClean="0"/>
              <a:t>lusu</a:t>
            </a:r>
            <a:r>
              <a:rPr lang="es-ES" dirty="0" smtClean="0"/>
              <a:t> </a:t>
            </a:r>
            <a:r>
              <a:rPr lang="es-ES" b="1" dirty="0" err="1" smtClean="0"/>
              <a:t>stephanitis</a:t>
            </a:r>
            <a:r>
              <a:rPr lang="es-ES" dirty="0" smtClean="0"/>
              <a:t>, </a:t>
            </a:r>
            <a:r>
              <a:rPr lang="es-ES" dirty="0" err="1" smtClean="0"/>
              <a:t>acinos</a:t>
            </a:r>
            <a:r>
              <a:rPr lang="es-ES" dirty="0" smtClean="0"/>
              <a:t> </a:t>
            </a:r>
            <a:r>
              <a:rPr lang="es-ES" dirty="0" err="1" smtClean="0"/>
              <a:t>foliis</a:t>
            </a:r>
            <a:r>
              <a:rPr lang="es-ES" dirty="0" smtClean="0"/>
              <a:t> </a:t>
            </a:r>
            <a:r>
              <a:rPr lang="es-ES" dirty="0" err="1" smtClean="0"/>
              <a:t>intercursantibus</a:t>
            </a:r>
            <a:r>
              <a:rPr lang="es-ES" dirty="0" smtClean="0"/>
              <a:t>, et </a:t>
            </a:r>
            <a:r>
              <a:rPr lang="es-ES" dirty="0" err="1" smtClean="0"/>
              <a:t>quae</a:t>
            </a:r>
            <a:r>
              <a:rPr lang="es-ES" dirty="0" smtClean="0"/>
              <a:t> forenses </a:t>
            </a:r>
            <a:r>
              <a:rPr lang="es-ES" dirty="0" err="1" smtClean="0"/>
              <a:t>uocantur</a:t>
            </a:r>
            <a:r>
              <a:rPr lang="es-ES" dirty="0" smtClean="0"/>
              <a:t>, </a:t>
            </a:r>
            <a:r>
              <a:rPr lang="es-ES" dirty="0" err="1" smtClean="0"/>
              <a:t>celeres</a:t>
            </a:r>
            <a:r>
              <a:rPr lang="es-ES" dirty="0" smtClean="0"/>
              <a:t> </a:t>
            </a:r>
            <a:r>
              <a:rPr lang="es-ES" dirty="0" err="1" smtClean="0"/>
              <a:t>prouentu</a:t>
            </a:r>
            <a:r>
              <a:rPr lang="es-ES" dirty="0" smtClean="0"/>
              <a:t>, </a:t>
            </a:r>
            <a:r>
              <a:rPr lang="es-ES" dirty="0" err="1" smtClean="0"/>
              <a:t>uendibiles</a:t>
            </a:r>
            <a:r>
              <a:rPr lang="es-ES" dirty="0" smtClean="0"/>
              <a:t> aspecto, </a:t>
            </a:r>
            <a:r>
              <a:rPr lang="es-ES" dirty="0" err="1" smtClean="0"/>
              <a:t>portatu</a:t>
            </a:r>
            <a:r>
              <a:rPr lang="es-ES" dirty="0" smtClean="0"/>
              <a:t> </a:t>
            </a:r>
            <a:r>
              <a:rPr lang="es-ES" dirty="0" err="1" smtClean="0"/>
              <a:t>faciles</a:t>
            </a:r>
            <a:r>
              <a:rPr lang="es-ES" dirty="0" smtClean="0"/>
              <a:t>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396166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stephanites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ES_tradnl" cap="small" dirty="0" err="1" smtClean="0"/>
              <a:t>Isid</a:t>
            </a:r>
            <a:r>
              <a:rPr lang="es-ES_tradnl" cap="small" dirty="0" smtClean="0"/>
              <a:t>., </a:t>
            </a:r>
            <a:r>
              <a:rPr lang="en-GB" i="1" dirty="0" smtClean="0"/>
              <a:t>Etym.</a:t>
            </a:r>
            <a:r>
              <a:rPr lang="en-GB" dirty="0" smtClean="0"/>
              <a:t> XVII 5, 17: </a:t>
            </a:r>
            <a:r>
              <a:rPr lang="en-GB" b="1" dirty="0" err="1" smtClean="0"/>
              <a:t>stephanitae</a:t>
            </a:r>
            <a:r>
              <a:rPr lang="en-GB" dirty="0" smtClean="0"/>
              <a:t> a </a:t>
            </a:r>
            <a:r>
              <a:rPr lang="en-GB" dirty="0" err="1" smtClean="0"/>
              <a:t>rotunditate</a:t>
            </a:r>
            <a:endParaRPr lang="en-GB" dirty="0" smtClean="0"/>
          </a:p>
          <a:p>
            <a:pPr algn="just"/>
            <a:r>
              <a:rPr lang="es-ES" dirty="0" smtClean="0"/>
              <a:t>gr. </a:t>
            </a:r>
            <a:r>
              <a:rPr lang="es-ES_tradnl" dirty="0" err="1" smtClean="0">
                <a:latin typeface="Palatino Linotype" pitchFamily="18" charset="0"/>
              </a:rPr>
              <a:t>στέφανος</a:t>
            </a:r>
            <a:r>
              <a:rPr lang="es-ES_tradnl" dirty="0" smtClean="0"/>
              <a:t>, ‘corona’:</a:t>
            </a:r>
          </a:p>
          <a:p>
            <a:pPr lvl="1" algn="just"/>
            <a:r>
              <a:rPr lang="es-ES_tradnl" cap="small" dirty="0" err="1" smtClean="0"/>
              <a:t>Isid</a:t>
            </a:r>
            <a:r>
              <a:rPr lang="es-ES_tradnl" cap="small" dirty="0" smtClean="0"/>
              <a:t>., </a:t>
            </a:r>
            <a:r>
              <a:rPr lang="en-GB" i="1" dirty="0" smtClean="0"/>
              <a:t>Etym.</a:t>
            </a:r>
            <a:r>
              <a:rPr lang="en-GB" dirty="0" smtClean="0"/>
              <a:t> VII 11, 3: </a:t>
            </a:r>
            <a:r>
              <a:rPr lang="en-GB" dirty="0" err="1" smtClean="0"/>
              <a:t>Martyrum</a:t>
            </a:r>
            <a:r>
              <a:rPr lang="en-GB" dirty="0" smtClean="0"/>
              <a:t> primus in </a:t>
            </a:r>
            <a:r>
              <a:rPr lang="en-GB" dirty="0" err="1" smtClean="0"/>
              <a:t>Nouo</a:t>
            </a:r>
            <a:r>
              <a:rPr lang="en-GB" dirty="0" smtClean="0"/>
              <a:t> </a:t>
            </a:r>
            <a:r>
              <a:rPr lang="en-GB" dirty="0" err="1" smtClean="0"/>
              <a:t>Testamento</a:t>
            </a:r>
            <a:r>
              <a:rPr lang="en-GB" dirty="0" smtClean="0"/>
              <a:t> </a:t>
            </a:r>
            <a:r>
              <a:rPr lang="en-GB" b="1" dirty="0" err="1" smtClean="0"/>
              <a:t>Stephanus</a:t>
            </a:r>
            <a:r>
              <a:rPr lang="en-GB" dirty="0" smtClean="0"/>
              <a:t> </a:t>
            </a:r>
            <a:r>
              <a:rPr lang="en-GB" dirty="0" err="1" smtClean="0"/>
              <a:t>fuit</a:t>
            </a:r>
            <a:r>
              <a:rPr lang="en-GB" dirty="0" smtClean="0"/>
              <a:t> [...] ex </a:t>
            </a:r>
            <a:r>
              <a:rPr lang="en-GB" dirty="0" err="1" smtClean="0"/>
              <a:t>Graeco</a:t>
            </a:r>
            <a:r>
              <a:rPr lang="en-GB" dirty="0" smtClean="0"/>
              <a:t> </a:t>
            </a:r>
            <a:r>
              <a:rPr lang="en-GB" dirty="0" err="1" smtClean="0"/>
              <a:t>sermone</a:t>
            </a:r>
            <a:r>
              <a:rPr lang="en-GB" dirty="0" smtClean="0"/>
              <a:t> in </a:t>
            </a:r>
            <a:r>
              <a:rPr lang="en-GB" dirty="0" err="1" smtClean="0"/>
              <a:t>Latinum</a:t>
            </a:r>
            <a:r>
              <a:rPr lang="en-GB" dirty="0" smtClean="0"/>
              <a:t> </a:t>
            </a:r>
            <a:r>
              <a:rPr lang="en-GB" dirty="0" err="1" smtClean="0"/>
              <a:t>uertitur</a:t>
            </a:r>
            <a:r>
              <a:rPr lang="en-GB" dirty="0" smtClean="0"/>
              <a:t> </a:t>
            </a:r>
            <a:r>
              <a:rPr lang="en-GB" b="1" dirty="0" err="1" smtClean="0"/>
              <a:t>coronatus</a:t>
            </a:r>
            <a:r>
              <a:rPr lang="en-GB" dirty="0" smtClean="0"/>
              <a:t>.</a:t>
            </a:r>
          </a:p>
          <a:p>
            <a:pPr lvl="1" algn="just"/>
            <a:r>
              <a:rPr lang="en-GB" dirty="0" smtClean="0"/>
              <a:t>Ripoll, </a:t>
            </a:r>
            <a:r>
              <a:rPr lang="en-GB" dirty="0" err="1" smtClean="0"/>
              <a:t>ms.</a:t>
            </a:r>
            <a:r>
              <a:rPr lang="en-GB" dirty="0" smtClean="0"/>
              <a:t> 74, f. 58r: </a:t>
            </a:r>
            <a:r>
              <a:rPr lang="en-GB" dirty="0" err="1" smtClean="0"/>
              <a:t>aput</a:t>
            </a:r>
            <a:r>
              <a:rPr lang="en-GB" dirty="0" smtClean="0"/>
              <a:t> </a:t>
            </a:r>
            <a:r>
              <a:rPr lang="en-GB" dirty="0" err="1" smtClean="0"/>
              <a:t>grecos</a:t>
            </a:r>
            <a:r>
              <a:rPr lang="en-GB" dirty="0" smtClean="0"/>
              <a:t> </a:t>
            </a:r>
            <a:r>
              <a:rPr lang="en-GB" dirty="0" err="1" smtClean="0"/>
              <a:t>stefaneos</a:t>
            </a:r>
            <a:r>
              <a:rPr lang="en-GB" dirty="0" smtClean="0"/>
              <a:t> </a:t>
            </a:r>
            <a:r>
              <a:rPr lang="en-GB" dirty="0" err="1" smtClean="0"/>
              <a:t>dicitur</a:t>
            </a:r>
            <a:r>
              <a:rPr lang="en-GB" dirty="0" smtClean="0"/>
              <a:t> </a:t>
            </a:r>
            <a:r>
              <a:rPr lang="en-GB" dirty="0" err="1" smtClean="0"/>
              <a:t>coronatus</a:t>
            </a:r>
            <a:endParaRPr lang="en-GB" dirty="0" smtClean="0"/>
          </a:p>
          <a:p>
            <a:pPr lvl="1" algn="just"/>
            <a:r>
              <a:rPr lang="es-ES" i="1" dirty="0" err="1" smtClean="0"/>
              <a:t>Gloss</a:t>
            </a:r>
            <a:r>
              <a:rPr lang="es-ES" i="1" dirty="0" smtClean="0"/>
              <a:t>.</a:t>
            </a:r>
            <a:r>
              <a:rPr lang="es-ES" dirty="0" smtClean="0"/>
              <a:t> IV 284, 39; V 419, 51: </a:t>
            </a:r>
            <a:r>
              <a:rPr lang="es-ES" dirty="0" err="1" smtClean="0"/>
              <a:t>stephanus</a:t>
            </a:r>
            <a:r>
              <a:rPr lang="es-ES" dirty="0" smtClean="0"/>
              <a:t> – </a:t>
            </a:r>
            <a:r>
              <a:rPr lang="es-ES" dirty="0" err="1" smtClean="0"/>
              <a:t>coronatus</a:t>
            </a:r>
            <a:endParaRPr lang="es-ES" dirty="0" smtClean="0"/>
          </a:p>
          <a:p>
            <a:pPr algn="just"/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276931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ACB, </a:t>
            </a:r>
            <a:r>
              <a:rPr lang="es-ES" dirty="0" err="1"/>
              <a:t>perg</a:t>
            </a:r>
            <a:r>
              <a:rPr lang="es-ES" dirty="0"/>
              <a:t>. </a:t>
            </a:r>
            <a:r>
              <a:rPr lang="es-ES" dirty="0" smtClean="0"/>
              <a:t>1-1-331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dirty="0" smtClean="0"/>
              <a:t>pergamino </a:t>
            </a:r>
            <a:r>
              <a:rPr lang="es-ES_tradnl" dirty="0"/>
              <a:t>original</a:t>
            </a:r>
            <a:endParaRPr lang="es-ES" dirty="0"/>
          </a:p>
          <a:p>
            <a:pPr lvl="0"/>
            <a:r>
              <a:rPr lang="es-ES_tradnl" dirty="0"/>
              <a:t>s. XI (4 marzo 1012)</a:t>
            </a:r>
            <a:endParaRPr lang="es-ES" dirty="0"/>
          </a:p>
          <a:p>
            <a:pPr lvl="0"/>
            <a:r>
              <a:rPr lang="es-ES_tradnl" dirty="0"/>
              <a:t>escritura minúscula carolina</a:t>
            </a:r>
            <a:endParaRPr lang="es-ES" dirty="0"/>
          </a:p>
          <a:p>
            <a:pPr lvl="0"/>
            <a:r>
              <a:rPr lang="es-ES_tradnl" dirty="0"/>
              <a:t>muy buen estado de conservación</a:t>
            </a:r>
            <a:endParaRPr lang="es-ES" dirty="0"/>
          </a:p>
          <a:p>
            <a:r>
              <a:rPr lang="es-ES_tradnl" dirty="0"/>
              <a:t>373 x 407 </a:t>
            </a:r>
            <a:r>
              <a:rPr lang="es-ES_tradnl" dirty="0" err="1"/>
              <a:t>mm.</a:t>
            </a:r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414957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Mareoticus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_tradnl" dirty="0" smtClean="0"/>
              <a:t>gr. </a:t>
            </a:r>
            <a:r>
              <a:rPr lang="es-ES_tradnl" dirty="0" err="1" smtClean="0">
                <a:latin typeface="Palatino Linotype" pitchFamily="18" charset="0"/>
              </a:rPr>
              <a:t>Μαρεῶτις</a:t>
            </a:r>
            <a:r>
              <a:rPr lang="es-ES_tradnl" dirty="0" smtClean="0"/>
              <a:t>, ‘</a:t>
            </a:r>
            <a:r>
              <a:rPr lang="es-ES_tradnl" dirty="0" err="1" smtClean="0"/>
              <a:t>Mareótida</a:t>
            </a:r>
            <a:r>
              <a:rPr lang="es-ES_tradnl" dirty="0" smtClean="0"/>
              <a:t>’</a:t>
            </a:r>
          </a:p>
          <a:p>
            <a:pPr algn="just"/>
            <a:r>
              <a:rPr lang="es-ES_tradnl" dirty="0" smtClean="0"/>
              <a:t>Uva procedente de Egipto</a:t>
            </a:r>
          </a:p>
          <a:p>
            <a:pPr algn="just"/>
            <a:r>
              <a:rPr lang="en-GB" i="1" dirty="0" smtClean="0"/>
              <a:t>Gloss.</a:t>
            </a:r>
            <a:r>
              <a:rPr lang="en-GB" dirty="0" smtClean="0"/>
              <a:t> V 115, 30: </a:t>
            </a:r>
            <a:r>
              <a:rPr lang="en-GB" dirty="0" err="1" smtClean="0"/>
              <a:t>Mareotides</a:t>
            </a:r>
            <a:r>
              <a:rPr lang="en-GB" dirty="0" smtClean="0"/>
              <a:t> – a </a:t>
            </a:r>
            <a:r>
              <a:rPr lang="en-GB" dirty="0" err="1" smtClean="0"/>
              <a:t>regione</a:t>
            </a:r>
            <a:r>
              <a:rPr lang="en-GB" dirty="0" smtClean="0"/>
              <a:t> </a:t>
            </a:r>
            <a:r>
              <a:rPr lang="en-GB" dirty="0" err="1" smtClean="0"/>
              <a:t>Aegypti</a:t>
            </a:r>
            <a:endParaRPr lang="es-ES" dirty="0" smtClean="0"/>
          </a:p>
          <a:p>
            <a:pPr algn="just"/>
            <a:r>
              <a:rPr lang="es-ES_tradnl" cap="small" dirty="0" err="1" smtClean="0"/>
              <a:t>Isid</a:t>
            </a:r>
            <a:r>
              <a:rPr lang="es-ES_tradnl" cap="small" dirty="0" smtClean="0"/>
              <a:t>., </a:t>
            </a:r>
            <a:r>
              <a:rPr lang="es-ES_tradnl" i="1" dirty="0" err="1" smtClean="0"/>
              <a:t>Etym</a:t>
            </a:r>
            <a:r>
              <a:rPr lang="es-ES_tradnl" i="1" dirty="0"/>
              <a:t>.</a:t>
            </a:r>
            <a:r>
              <a:rPr lang="es-ES_tradnl" dirty="0"/>
              <a:t> XVII 5, 25: </a:t>
            </a:r>
            <a:r>
              <a:rPr lang="es-ES_tradnl" b="1" dirty="0" err="1"/>
              <a:t>Mareoticae</a:t>
            </a:r>
            <a:r>
              <a:rPr lang="es-ES_tradnl" dirty="0"/>
              <a:t> a </a:t>
            </a:r>
            <a:r>
              <a:rPr lang="es-ES_tradnl" dirty="0" err="1"/>
              <a:t>regione</a:t>
            </a:r>
            <a:r>
              <a:rPr lang="es-ES_tradnl" dirty="0"/>
              <a:t> </a:t>
            </a:r>
            <a:r>
              <a:rPr lang="es-ES_tradnl" dirty="0" err="1"/>
              <a:t>Aegypti</a:t>
            </a:r>
            <a:r>
              <a:rPr lang="es-ES_tradnl" dirty="0"/>
              <a:t> </a:t>
            </a:r>
            <a:r>
              <a:rPr lang="es-ES_tradnl" dirty="0" err="1"/>
              <a:t>Mareotis</a:t>
            </a:r>
            <a:r>
              <a:rPr lang="es-ES_tradnl" b="1" dirty="0"/>
              <a:t> </a:t>
            </a:r>
            <a:r>
              <a:rPr lang="es-ES_tradnl" dirty="0" err="1"/>
              <a:t>dictae</a:t>
            </a:r>
            <a:r>
              <a:rPr lang="es-ES_tradnl" dirty="0"/>
              <a:t>, </a:t>
            </a:r>
            <a:r>
              <a:rPr lang="es-ES_tradnl" dirty="0" err="1"/>
              <a:t>unde</a:t>
            </a:r>
            <a:r>
              <a:rPr lang="es-ES_tradnl" dirty="0"/>
              <a:t> </a:t>
            </a:r>
            <a:r>
              <a:rPr lang="es-ES_tradnl" dirty="0" err="1"/>
              <a:t>prius</a:t>
            </a:r>
            <a:r>
              <a:rPr lang="es-ES_tradnl" dirty="0"/>
              <a:t> </a:t>
            </a:r>
            <a:r>
              <a:rPr lang="es-ES_tradnl" dirty="0" err="1"/>
              <a:t>u</a:t>
            </a:r>
            <a:r>
              <a:rPr lang="es-ES_tradnl" dirty="0" err="1" smtClean="0"/>
              <a:t>enerunt</a:t>
            </a:r>
            <a:r>
              <a:rPr lang="es-ES_tradnl" dirty="0"/>
              <a:t>; </a:t>
            </a:r>
            <a:r>
              <a:rPr lang="es-ES_tradnl" dirty="0" err="1"/>
              <a:t>sunt</a:t>
            </a:r>
            <a:r>
              <a:rPr lang="es-ES_tradnl" dirty="0"/>
              <a:t> </a:t>
            </a:r>
            <a:r>
              <a:rPr lang="es-ES_tradnl" dirty="0" err="1"/>
              <a:t>enim</a:t>
            </a:r>
            <a:r>
              <a:rPr lang="es-ES_tradnl" dirty="0"/>
              <a:t> et </a:t>
            </a:r>
            <a:r>
              <a:rPr lang="es-ES_tradnl" dirty="0" err="1"/>
              <a:t>albae</a:t>
            </a:r>
            <a:r>
              <a:rPr lang="es-ES_tradnl" dirty="0"/>
              <a:t> et </a:t>
            </a:r>
            <a:r>
              <a:rPr lang="es-ES_tradnl" dirty="0" err="1"/>
              <a:t>nigrae</a:t>
            </a:r>
            <a:r>
              <a:rPr lang="es-ES_tradnl" dirty="0"/>
              <a:t>.</a:t>
            </a:r>
            <a:r>
              <a:rPr lang="es-ES" dirty="0"/>
              <a:t> </a:t>
            </a:r>
            <a:endParaRPr lang="es-ES" dirty="0" smtClean="0"/>
          </a:p>
        </p:txBody>
      </p:sp>
    </p:spTree>
    <p:extLst>
      <p:ext uri="{BB962C8B-B14F-4D97-AF65-F5344CB8AC3E}">
        <p14:creationId xmlns="" xmlns:p14="http://schemas.microsoft.com/office/powerpoint/2010/main" val="140902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Mareoticus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GB" cap="small" dirty="0" err="1" smtClean="0"/>
              <a:t>Virg</a:t>
            </a:r>
            <a:r>
              <a:rPr lang="en-GB" dirty="0" smtClean="0"/>
              <a:t>., </a:t>
            </a:r>
            <a:r>
              <a:rPr lang="en-GB" i="1" dirty="0" smtClean="0"/>
              <a:t>Georg.</a:t>
            </a:r>
            <a:r>
              <a:rPr lang="en-GB" dirty="0" smtClean="0"/>
              <a:t> 2, 92: </a:t>
            </a:r>
            <a:r>
              <a:rPr lang="en-GB" dirty="0" err="1" smtClean="0"/>
              <a:t>sunt</a:t>
            </a:r>
            <a:r>
              <a:rPr lang="en-GB" dirty="0" smtClean="0"/>
              <a:t> </a:t>
            </a:r>
            <a:r>
              <a:rPr lang="en-GB" dirty="0" err="1" smtClean="0"/>
              <a:t>Thasiae</a:t>
            </a:r>
            <a:r>
              <a:rPr lang="en-GB" dirty="0" smtClean="0"/>
              <a:t> </a:t>
            </a:r>
            <a:r>
              <a:rPr lang="en-GB" dirty="0" err="1" smtClean="0"/>
              <a:t>uites</a:t>
            </a:r>
            <a:r>
              <a:rPr lang="en-GB" dirty="0" smtClean="0"/>
              <a:t>, </a:t>
            </a:r>
            <a:r>
              <a:rPr lang="en-GB" dirty="0" err="1" smtClean="0"/>
              <a:t>sunt</a:t>
            </a:r>
            <a:r>
              <a:rPr lang="en-GB" dirty="0" smtClean="0"/>
              <a:t> et </a:t>
            </a:r>
            <a:r>
              <a:rPr lang="en-GB" b="1" dirty="0" err="1" smtClean="0"/>
              <a:t>Mareotides</a:t>
            </a:r>
            <a:r>
              <a:rPr lang="en-GB" dirty="0" smtClean="0"/>
              <a:t> </a:t>
            </a:r>
            <a:r>
              <a:rPr lang="en-GB" dirty="0" err="1" smtClean="0"/>
              <a:t>albae</a:t>
            </a:r>
            <a:r>
              <a:rPr lang="en-GB" dirty="0" smtClean="0"/>
              <a:t>.</a:t>
            </a:r>
          </a:p>
          <a:p>
            <a:pPr algn="just"/>
            <a:r>
              <a:rPr lang="en-GB" cap="small" dirty="0" err="1" smtClean="0"/>
              <a:t>Plin</a:t>
            </a:r>
            <a:r>
              <a:rPr lang="en-GB" dirty="0" smtClean="0"/>
              <a:t>., </a:t>
            </a:r>
            <a:r>
              <a:rPr lang="en-GB" i="1" dirty="0" smtClean="0"/>
              <a:t>Nat. hist.</a:t>
            </a:r>
            <a:r>
              <a:rPr lang="en-GB" dirty="0" smtClean="0"/>
              <a:t> 14, 39: dixit </a:t>
            </a:r>
            <a:r>
              <a:rPr lang="en-GB" dirty="0" err="1" smtClean="0"/>
              <a:t>Vergilius</a:t>
            </a:r>
            <a:r>
              <a:rPr lang="en-GB" dirty="0" smtClean="0"/>
              <a:t> </a:t>
            </a:r>
            <a:r>
              <a:rPr lang="en-GB" dirty="0" err="1" smtClean="0"/>
              <a:t>Thasias</a:t>
            </a:r>
            <a:r>
              <a:rPr lang="en-GB" dirty="0" smtClean="0"/>
              <a:t> et </a:t>
            </a:r>
            <a:r>
              <a:rPr lang="en-GB" b="1" dirty="0" err="1" smtClean="0"/>
              <a:t>Mareotidas</a:t>
            </a:r>
            <a:r>
              <a:rPr lang="en-GB" dirty="0" smtClean="0"/>
              <a:t> et </a:t>
            </a:r>
            <a:r>
              <a:rPr lang="en-GB" dirty="0" err="1" smtClean="0"/>
              <a:t>Lageas</a:t>
            </a:r>
            <a:r>
              <a:rPr lang="en-GB" dirty="0" smtClean="0"/>
              <a:t> </a:t>
            </a:r>
            <a:r>
              <a:rPr lang="en-GB" dirty="0" err="1" smtClean="0"/>
              <a:t>conplurisque</a:t>
            </a:r>
            <a:r>
              <a:rPr lang="en-GB" dirty="0" smtClean="0"/>
              <a:t> </a:t>
            </a:r>
            <a:r>
              <a:rPr lang="en-GB" dirty="0" err="1" smtClean="0"/>
              <a:t>externas</a:t>
            </a:r>
            <a:r>
              <a:rPr lang="en-GB" dirty="0" smtClean="0"/>
              <a:t>, quae non </a:t>
            </a:r>
            <a:r>
              <a:rPr lang="en-GB" dirty="0" err="1" smtClean="0"/>
              <a:t>reperiuntur</a:t>
            </a:r>
            <a:r>
              <a:rPr lang="en-GB" dirty="0" smtClean="0"/>
              <a:t> in Italia.</a:t>
            </a:r>
          </a:p>
          <a:p>
            <a:pPr algn="just"/>
            <a:r>
              <a:rPr lang="en-GB" cap="small" dirty="0" err="1" smtClean="0"/>
              <a:t>Columela</a:t>
            </a:r>
            <a:r>
              <a:rPr lang="en-GB" dirty="0" smtClean="0"/>
              <a:t>, </a:t>
            </a:r>
            <a:r>
              <a:rPr lang="en-GB" i="1" dirty="0" smtClean="0"/>
              <a:t>De re </a:t>
            </a:r>
            <a:r>
              <a:rPr lang="en-GB" i="1" dirty="0" err="1" smtClean="0"/>
              <a:t>rustica</a:t>
            </a:r>
            <a:r>
              <a:rPr lang="en-GB" dirty="0" smtClean="0"/>
              <a:t> 3, 2, 24: Nam quae </a:t>
            </a:r>
            <a:r>
              <a:rPr lang="en-GB" dirty="0" err="1" smtClean="0"/>
              <a:t>Graeculae</a:t>
            </a:r>
            <a:r>
              <a:rPr lang="en-GB" dirty="0" smtClean="0"/>
              <a:t> </a:t>
            </a:r>
            <a:r>
              <a:rPr lang="en-GB" dirty="0" err="1" smtClean="0"/>
              <a:t>uites</a:t>
            </a:r>
            <a:r>
              <a:rPr lang="en-GB" dirty="0" smtClean="0"/>
              <a:t> </a:t>
            </a:r>
            <a:r>
              <a:rPr lang="en-GB" dirty="0" err="1" smtClean="0"/>
              <a:t>sunt</a:t>
            </a:r>
            <a:r>
              <a:rPr lang="en-GB" dirty="0" smtClean="0"/>
              <a:t>, </a:t>
            </a:r>
            <a:r>
              <a:rPr lang="en-GB" dirty="0" err="1" smtClean="0"/>
              <a:t>ut</a:t>
            </a:r>
            <a:r>
              <a:rPr lang="en-GB" dirty="0" smtClean="0"/>
              <a:t> </a:t>
            </a:r>
            <a:r>
              <a:rPr lang="en-GB" b="1" dirty="0" err="1" smtClean="0"/>
              <a:t>Mareoticae</a:t>
            </a:r>
            <a:r>
              <a:rPr lang="en-GB" dirty="0" smtClean="0"/>
              <a:t>, </a:t>
            </a:r>
            <a:r>
              <a:rPr lang="en-GB" dirty="0" err="1" smtClean="0"/>
              <a:t>Thasiae</a:t>
            </a:r>
            <a:r>
              <a:rPr lang="en-GB" dirty="0" smtClean="0"/>
              <a:t>, </a:t>
            </a:r>
            <a:r>
              <a:rPr lang="en-GB" dirty="0" err="1" smtClean="0"/>
              <a:t>Psithiae</a:t>
            </a:r>
            <a:r>
              <a:rPr lang="en-GB" dirty="0" smtClean="0"/>
              <a:t>, </a:t>
            </a:r>
            <a:r>
              <a:rPr lang="en-GB" dirty="0" err="1" smtClean="0"/>
              <a:t>Sophortiae</a:t>
            </a:r>
            <a:r>
              <a:rPr lang="en-GB" dirty="0" smtClean="0"/>
              <a:t>, </a:t>
            </a:r>
            <a:r>
              <a:rPr lang="en-GB" dirty="0" err="1" smtClean="0"/>
              <a:t>sicut</a:t>
            </a:r>
            <a:r>
              <a:rPr lang="en-GB" dirty="0" smtClean="0"/>
              <a:t> </a:t>
            </a:r>
            <a:r>
              <a:rPr lang="en-GB" dirty="0" err="1" smtClean="0"/>
              <a:t>habent</a:t>
            </a:r>
            <a:r>
              <a:rPr lang="en-GB" dirty="0" smtClean="0"/>
              <a:t> </a:t>
            </a:r>
            <a:r>
              <a:rPr lang="en-GB" dirty="0" err="1" smtClean="0"/>
              <a:t>probabilem</a:t>
            </a:r>
            <a:r>
              <a:rPr lang="en-GB" dirty="0" smtClean="0"/>
              <a:t> </a:t>
            </a:r>
            <a:r>
              <a:rPr lang="en-GB" dirty="0" err="1" smtClean="0"/>
              <a:t>gustum</a:t>
            </a:r>
            <a:r>
              <a:rPr lang="en-GB" dirty="0" smtClean="0"/>
              <a:t>, </a:t>
            </a:r>
            <a:r>
              <a:rPr lang="en-GB" dirty="0" err="1" smtClean="0"/>
              <a:t>ita</a:t>
            </a:r>
            <a:r>
              <a:rPr lang="en-GB" dirty="0" smtClean="0"/>
              <a:t> </a:t>
            </a:r>
            <a:r>
              <a:rPr lang="en-GB" dirty="0" err="1" smtClean="0"/>
              <a:t>nostris</a:t>
            </a:r>
            <a:r>
              <a:rPr lang="en-GB" dirty="0" smtClean="0"/>
              <a:t> </a:t>
            </a:r>
            <a:r>
              <a:rPr lang="en-GB" dirty="0" err="1" smtClean="0"/>
              <a:t>regionibus</a:t>
            </a:r>
            <a:r>
              <a:rPr lang="en-GB" dirty="0" smtClean="0"/>
              <a:t> et </a:t>
            </a:r>
            <a:r>
              <a:rPr lang="en-GB" dirty="0" err="1" smtClean="0"/>
              <a:t>raritate</a:t>
            </a:r>
            <a:r>
              <a:rPr lang="en-GB" dirty="0" smtClean="0"/>
              <a:t> </a:t>
            </a:r>
            <a:r>
              <a:rPr lang="en-GB" dirty="0" err="1" smtClean="0"/>
              <a:t>uuarum</a:t>
            </a:r>
            <a:r>
              <a:rPr lang="en-GB" dirty="0" smtClean="0"/>
              <a:t> et </a:t>
            </a:r>
            <a:r>
              <a:rPr lang="en-GB" dirty="0" err="1" smtClean="0"/>
              <a:t>acinorum</a:t>
            </a:r>
            <a:r>
              <a:rPr lang="en-GB" dirty="0" smtClean="0"/>
              <a:t> </a:t>
            </a:r>
            <a:r>
              <a:rPr lang="en-GB" dirty="0" err="1" smtClean="0"/>
              <a:t>exiguitate</a:t>
            </a:r>
            <a:r>
              <a:rPr lang="en-GB" dirty="0" smtClean="0"/>
              <a:t> minus </a:t>
            </a:r>
            <a:r>
              <a:rPr lang="en-GB" dirty="0" err="1" smtClean="0"/>
              <a:t>fluunt</a:t>
            </a:r>
            <a:r>
              <a:rPr lang="en-GB" dirty="0" smtClean="0"/>
              <a:t>.</a:t>
            </a:r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 smtClean="0"/>
              <a:t>Uva en general: </a:t>
            </a:r>
            <a:r>
              <a:rPr lang="es-ES" i="1" dirty="0" err="1" smtClean="0"/>
              <a:t>corimbea</a:t>
            </a:r>
            <a:endParaRPr lang="es-ES" i="1" dirty="0" smtClean="0"/>
          </a:p>
          <a:p>
            <a:pPr algn="just"/>
            <a:r>
              <a:rPr lang="es-ES" dirty="0" smtClean="0"/>
              <a:t>Distintos tipos de uva: </a:t>
            </a:r>
            <a:r>
              <a:rPr lang="es-ES" i="1" dirty="0" err="1" smtClean="0"/>
              <a:t>dactilea</a:t>
            </a:r>
            <a:r>
              <a:rPr lang="es-ES_tradnl" dirty="0" smtClean="0"/>
              <a:t>, </a:t>
            </a:r>
            <a:r>
              <a:rPr lang="es-ES_tradnl" i="1" dirty="0" err="1" smtClean="0"/>
              <a:t>ceraunea</a:t>
            </a:r>
            <a:r>
              <a:rPr lang="es-ES_tradnl" dirty="0" smtClean="0"/>
              <a:t>, </a:t>
            </a:r>
            <a:r>
              <a:rPr lang="es-ES_tradnl" i="1" dirty="0" err="1" smtClean="0"/>
              <a:t>stifanica</a:t>
            </a:r>
            <a:r>
              <a:rPr lang="es-ES_tradnl" i="1" dirty="0" smtClean="0"/>
              <a:t> </a:t>
            </a:r>
            <a:r>
              <a:rPr lang="es-ES_tradnl" dirty="0" smtClean="0"/>
              <a:t>y </a:t>
            </a:r>
            <a:r>
              <a:rPr lang="es-ES_tradnl" i="1" dirty="0" err="1" smtClean="0"/>
              <a:t>mareotica</a:t>
            </a:r>
            <a:endParaRPr lang="es-ES_tradnl" i="1" dirty="0" smtClean="0"/>
          </a:p>
          <a:p>
            <a:pPr algn="just"/>
            <a:r>
              <a:rPr lang="es-ES_tradnl" dirty="0" smtClean="0"/>
              <a:t>Isidoro y fuentes clásicas + apariciones únicas </a:t>
            </a:r>
            <a:r>
              <a:rPr lang="es-ES_tradnl" dirty="0" smtClean="0">
                <a:sym typeface="Wingdings" pitchFamily="2" charset="2"/>
              </a:rPr>
              <a:t> licencia estilística del redactor (no correspondencia real con el contenido del alodio)</a:t>
            </a: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11544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Descripción diplomática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 algn="just"/>
            <a:r>
              <a:rPr lang="es-ES_tradnl" dirty="0"/>
              <a:t>Otorgante: </a:t>
            </a:r>
            <a:r>
              <a:rPr lang="es-ES_tradnl" dirty="0" err="1"/>
              <a:t>Deodat</a:t>
            </a:r>
            <a:r>
              <a:rPr lang="es-ES_tradnl" dirty="0"/>
              <a:t>, obispo de Barcelona, y los canónigos de la catedral de la Santa </a:t>
            </a:r>
            <a:r>
              <a:rPr lang="es-ES_tradnl" dirty="0" err="1"/>
              <a:t>Creu</a:t>
            </a:r>
            <a:r>
              <a:rPr lang="es-ES_tradnl" dirty="0"/>
              <a:t> i Santa </a:t>
            </a:r>
            <a:r>
              <a:rPr lang="es-ES_tradnl" dirty="0" err="1"/>
              <a:t>Eulàlia</a:t>
            </a:r>
            <a:r>
              <a:rPr lang="es-ES_tradnl" dirty="0"/>
              <a:t> de Barcelona (</a:t>
            </a:r>
            <a:r>
              <a:rPr lang="es-ES_tradnl" i="1" dirty="0"/>
              <a:t>Ego </a:t>
            </a:r>
            <a:r>
              <a:rPr lang="es-ES_tradnl" i="1" dirty="0" err="1"/>
              <a:t>Deusdedit</a:t>
            </a:r>
            <a:r>
              <a:rPr lang="es-ES_tradnl" i="1" dirty="0"/>
              <a:t>, gratia Dei </a:t>
            </a:r>
            <a:r>
              <a:rPr lang="es-ES_tradnl" i="1" dirty="0" err="1"/>
              <a:t>episcopus</a:t>
            </a:r>
            <a:r>
              <a:rPr lang="es-ES_tradnl" i="1" dirty="0"/>
              <a:t>, </a:t>
            </a:r>
            <a:r>
              <a:rPr lang="es-ES_tradnl" i="1" dirty="0" err="1"/>
              <a:t>simul</a:t>
            </a:r>
            <a:r>
              <a:rPr lang="es-ES_tradnl" i="1" dirty="0"/>
              <a:t> cum </a:t>
            </a:r>
            <a:r>
              <a:rPr lang="es-ES_tradnl" i="1" dirty="0" err="1"/>
              <a:t>fratres</a:t>
            </a:r>
            <a:r>
              <a:rPr lang="es-ES_tradnl" i="1" dirty="0"/>
              <a:t> </a:t>
            </a:r>
            <a:r>
              <a:rPr lang="es-ES_tradnl" i="1" dirty="0" err="1"/>
              <a:t>meos</a:t>
            </a:r>
            <a:r>
              <a:rPr lang="es-ES_tradnl" i="1" dirty="0"/>
              <a:t> </a:t>
            </a:r>
            <a:r>
              <a:rPr lang="es-ES_tradnl" i="1" dirty="0" err="1"/>
              <a:t>kannonicos</a:t>
            </a:r>
            <a:r>
              <a:rPr lang="es-ES_tradnl" i="1" dirty="0"/>
              <a:t> </a:t>
            </a:r>
            <a:r>
              <a:rPr lang="es-ES_tradnl" i="1" dirty="0" err="1"/>
              <a:t>Sancte</a:t>
            </a:r>
            <a:r>
              <a:rPr lang="es-ES_tradnl" i="1" dirty="0"/>
              <a:t> Crucis </a:t>
            </a:r>
            <a:r>
              <a:rPr lang="es-ES_tradnl" i="1" dirty="0" err="1"/>
              <a:t>Sancteque</a:t>
            </a:r>
            <a:r>
              <a:rPr lang="es-ES_tradnl" i="1" dirty="0"/>
              <a:t> </a:t>
            </a:r>
            <a:r>
              <a:rPr lang="es-ES_tradnl" i="1" dirty="0" err="1"/>
              <a:t>Eulalie</a:t>
            </a:r>
            <a:r>
              <a:rPr lang="es-ES_tradnl" i="1" dirty="0"/>
              <a:t> </a:t>
            </a:r>
            <a:r>
              <a:rPr lang="es-ES_tradnl" i="1" dirty="0" err="1"/>
              <a:t>Sedis</a:t>
            </a:r>
            <a:r>
              <a:rPr lang="es-ES_tradnl" i="1" dirty="0"/>
              <a:t> </a:t>
            </a:r>
            <a:r>
              <a:rPr lang="es-ES_tradnl" i="1" dirty="0" err="1"/>
              <a:t>Barchinone</a:t>
            </a:r>
            <a:r>
              <a:rPr lang="es-ES_tradnl" dirty="0"/>
              <a:t>)</a:t>
            </a:r>
            <a:endParaRPr lang="es-ES" dirty="0"/>
          </a:p>
          <a:p>
            <a:pPr lvl="0" algn="just"/>
            <a:r>
              <a:rPr lang="es-ES_tradnl" dirty="0"/>
              <a:t>Tipología documental: compraventa de un alodio sito en el Vallés </a:t>
            </a:r>
            <a:r>
              <a:rPr lang="es-ES_tradnl" dirty="0" smtClean="0"/>
              <a:t>(</a:t>
            </a:r>
            <a:r>
              <a:rPr lang="es-ES_tradnl" i="1" dirty="0" err="1"/>
              <a:t>u</a:t>
            </a:r>
            <a:r>
              <a:rPr lang="es-ES_tradnl" i="1" dirty="0" err="1" smtClean="0"/>
              <a:t>inditores</a:t>
            </a:r>
            <a:r>
              <a:rPr lang="es-ES_tradnl" i="1" dirty="0" smtClean="0"/>
              <a:t> </a:t>
            </a:r>
            <a:r>
              <a:rPr lang="es-ES_tradnl" i="1" dirty="0" err="1"/>
              <a:t>summus</a:t>
            </a:r>
            <a:r>
              <a:rPr lang="es-ES_tradnl" i="1" dirty="0"/>
              <a:t> … Per </a:t>
            </a:r>
            <a:r>
              <a:rPr lang="es-ES_tradnl" i="1" dirty="0" err="1"/>
              <a:t>hac</a:t>
            </a:r>
            <a:r>
              <a:rPr lang="es-ES_tradnl" i="1" dirty="0"/>
              <a:t> </a:t>
            </a:r>
            <a:r>
              <a:rPr lang="es-ES_tradnl" i="1" dirty="0" err="1"/>
              <a:t>scriptura</a:t>
            </a:r>
            <a:r>
              <a:rPr lang="es-ES_tradnl" i="1" dirty="0"/>
              <a:t> </a:t>
            </a:r>
            <a:r>
              <a:rPr lang="es-ES_tradnl" i="1" dirty="0" err="1"/>
              <a:t>u</a:t>
            </a:r>
            <a:r>
              <a:rPr lang="es-ES_tradnl" i="1" dirty="0" err="1" smtClean="0"/>
              <a:t>enditionis</a:t>
            </a:r>
            <a:r>
              <a:rPr lang="es-ES_tradnl" i="1" dirty="0" smtClean="0"/>
              <a:t> </a:t>
            </a:r>
            <a:r>
              <a:rPr lang="es-ES_tradnl" i="1" dirty="0" err="1"/>
              <a:t>nostre</a:t>
            </a:r>
            <a:r>
              <a:rPr lang="es-ES_tradnl" i="1" dirty="0"/>
              <a:t> </a:t>
            </a:r>
            <a:r>
              <a:rPr lang="es-ES_tradnl" i="1" dirty="0" err="1" smtClean="0"/>
              <a:t>uindimus</a:t>
            </a:r>
            <a:r>
              <a:rPr lang="es-ES_tradnl" dirty="0"/>
              <a:t>;</a:t>
            </a:r>
            <a:r>
              <a:rPr lang="es-ES_tradnl" i="1" dirty="0"/>
              <a:t> in </a:t>
            </a:r>
            <a:r>
              <a:rPr lang="es-ES_tradnl" i="1" dirty="0" err="1"/>
              <a:t>comitatu</a:t>
            </a:r>
            <a:r>
              <a:rPr lang="es-ES_tradnl" i="1" dirty="0"/>
              <a:t> </a:t>
            </a:r>
            <a:r>
              <a:rPr lang="es-ES_tradnl" i="1" dirty="0" err="1"/>
              <a:t>barchinonense</a:t>
            </a:r>
            <a:r>
              <a:rPr lang="es-ES_tradnl" i="1" dirty="0"/>
              <a:t>, in </a:t>
            </a:r>
            <a:r>
              <a:rPr lang="es-ES_tradnl" i="1" dirty="0" err="1"/>
              <a:t>Vallense</a:t>
            </a:r>
            <a:r>
              <a:rPr lang="es-ES_tradnl" i="1" dirty="0"/>
              <a:t>, in </a:t>
            </a:r>
            <a:r>
              <a:rPr lang="es-ES_tradnl" i="1" dirty="0" err="1"/>
              <a:t>multorum</a:t>
            </a:r>
            <a:r>
              <a:rPr lang="es-ES_tradnl" i="1" dirty="0"/>
              <a:t> </a:t>
            </a:r>
            <a:r>
              <a:rPr lang="es-ES_tradnl" i="1" dirty="0" err="1"/>
              <a:t>eius</a:t>
            </a:r>
            <a:r>
              <a:rPr lang="es-ES_tradnl" i="1" dirty="0"/>
              <a:t> </a:t>
            </a:r>
            <a:r>
              <a:rPr lang="es-ES_tradnl" i="1" dirty="0" err="1"/>
              <a:t>terminio</a:t>
            </a:r>
            <a:r>
              <a:rPr lang="es-ES_tradnl" dirty="0"/>
              <a:t>)</a:t>
            </a:r>
            <a:endParaRPr lang="es-ES" dirty="0"/>
          </a:p>
          <a:p>
            <a:pPr lvl="0" algn="just"/>
            <a:r>
              <a:rPr lang="es-ES_tradnl" dirty="0"/>
              <a:t>Beneficiario: </a:t>
            </a:r>
            <a:r>
              <a:rPr lang="es-ES_tradnl" dirty="0" err="1"/>
              <a:t>Guitard</a:t>
            </a:r>
            <a:r>
              <a:rPr lang="es-ES_tradnl" dirty="0"/>
              <a:t>, hijo de Arnau, noble de linaje condal (</a:t>
            </a:r>
            <a:r>
              <a:rPr lang="es-ES_tradnl" i="1" dirty="0"/>
              <a:t>tibi </a:t>
            </a:r>
            <a:r>
              <a:rPr lang="es-ES_tradnl" i="1" dirty="0" err="1"/>
              <a:t>Guitardus</a:t>
            </a:r>
            <a:r>
              <a:rPr lang="es-ES_tradnl" i="1" dirty="0"/>
              <a:t>, </a:t>
            </a:r>
            <a:r>
              <a:rPr lang="es-ES_tradnl" i="1" dirty="0" err="1"/>
              <a:t>prolem</a:t>
            </a:r>
            <a:r>
              <a:rPr lang="es-ES_tradnl" i="1" dirty="0"/>
              <a:t>, </a:t>
            </a:r>
            <a:r>
              <a:rPr lang="es-ES_tradnl" i="1" dirty="0" err="1"/>
              <a:t>scilicet</a:t>
            </a:r>
            <a:r>
              <a:rPr lang="es-ES_tradnl" i="1" dirty="0"/>
              <a:t>, </a:t>
            </a:r>
            <a:r>
              <a:rPr lang="es-ES_tradnl" i="1" dirty="0" err="1"/>
              <a:t>bone</a:t>
            </a:r>
            <a:r>
              <a:rPr lang="es-ES_tradnl" i="1" dirty="0"/>
              <a:t> </a:t>
            </a:r>
            <a:r>
              <a:rPr lang="es-ES_tradnl" i="1" dirty="0" err="1"/>
              <a:t>memorie</a:t>
            </a:r>
            <a:r>
              <a:rPr lang="es-ES_tradnl" i="1" dirty="0"/>
              <a:t> </a:t>
            </a:r>
            <a:r>
              <a:rPr lang="es-ES_tradnl" i="1" dirty="0" err="1"/>
              <a:t>condam</a:t>
            </a:r>
            <a:r>
              <a:rPr lang="es-ES_tradnl" i="1" dirty="0"/>
              <a:t> </a:t>
            </a:r>
            <a:r>
              <a:rPr lang="es-ES_tradnl" i="1" dirty="0" err="1"/>
              <a:t>Arnalli</a:t>
            </a:r>
            <a:r>
              <a:rPr lang="es-ES_tradnl" i="1" dirty="0"/>
              <a:t>, </a:t>
            </a:r>
            <a:r>
              <a:rPr lang="es-ES_tradnl" i="1" dirty="0" err="1"/>
              <a:t>procerus</a:t>
            </a:r>
            <a:r>
              <a:rPr lang="es-ES_tradnl" i="1" dirty="0"/>
              <a:t> </a:t>
            </a:r>
            <a:r>
              <a:rPr lang="es-ES_tradnl" i="1" dirty="0" err="1"/>
              <a:t>comitalis</a:t>
            </a:r>
            <a:r>
              <a:rPr lang="es-ES_tradnl" i="1" dirty="0"/>
              <a:t> </a:t>
            </a:r>
            <a:r>
              <a:rPr lang="es-ES_tradnl" i="1" dirty="0" err="1"/>
              <a:t>prosapie</a:t>
            </a:r>
            <a:r>
              <a:rPr lang="es-ES_tradnl" i="1" dirty="0"/>
              <a:t> </a:t>
            </a:r>
            <a:r>
              <a:rPr lang="es-ES_tradnl" i="1" dirty="0" err="1"/>
              <a:t>hortus</a:t>
            </a:r>
            <a:r>
              <a:rPr lang="es-ES_tradnl" i="1" dirty="0"/>
              <a:t>, </a:t>
            </a:r>
            <a:r>
              <a:rPr lang="es-ES_tradnl" i="1" dirty="0" err="1"/>
              <a:t>emptore</a:t>
            </a:r>
            <a:r>
              <a:rPr lang="es-ES_tradnl" dirty="0"/>
              <a:t>)</a:t>
            </a:r>
            <a:endParaRPr lang="es-ES" dirty="0"/>
          </a:p>
          <a:p>
            <a:pPr lvl="0" algn="just"/>
            <a:r>
              <a:rPr lang="es-ES_tradnl" dirty="0" smtClean="0"/>
              <a:t>Data </a:t>
            </a:r>
            <a:r>
              <a:rPr lang="es-ES_tradnl" dirty="0"/>
              <a:t>cronológica: 4 marzo </a:t>
            </a:r>
            <a:r>
              <a:rPr lang="es-ES_tradnl" dirty="0" smtClean="0"/>
              <a:t>1012 </a:t>
            </a:r>
            <a:r>
              <a:rPr lang="es-ES_tradnl" dirty="0"/>
              <a:t>(</a:t>
            </a:r>
            <a:r>
              <a:rPr lang="es-ES_tradnl" i="1" dirty="0" err="1"/>
              <a:t>Facta</a:t>
            </a:r>
            <a:r>
              <a:rPr lang="es-ES_tradnl" i="1" dirty="0"/>
              <a:t> </a:t>
            </a:r>
            <a:r>
              <a:rPr lang="es-ES_tradnl" i="1" dirty="0" err="1"/>
              <a:t>u</a:t>
            </a:r>
            <a:r>
              <a:rPr lang="es-ES_tradnl" i="1" dirty="0" err="1" smtClean="0"/>
              <a:t>enditione</a:t>
            </a:r>
            <a:r>
              <a:rPr lang="es-ES_tradnl" i="1" dirty="0" smtClean="0"/>
              <a:t> </a:t>
            </a:r>
            <a:r>
              <a:rPr lang="es-ES_tradnl" i="1" dirty="0" err="1"/>
              <a:t>prefato</a:t>
            </a:r>
            <a:r>
              <a:rPr lang="es-ES_tradnl" i="1" dirty="0"/>
              <a:t> cum </a:t>
            </a:r>
            <a:r>
              <a:rPr lang="es-ES_tradnl" i="1" dirty="0" err="1" smtClean="0"/>
              <a:t>conuentu</a:t>
            </a:r>
            <a:r>
              <a:rPr lang="es-ES_tradnl" i="1" dirty="0" smtClean="0"/>
              <a:t> </a:t>
            </a:r>
            <a:r>
              <a:rPr lang="es-ES_tradnl" i="1" dirty="0"/>
              <a:t>IIII nonas </a:t>
            </a:r>
            <a:r>
              <a:rPr lang="es-ES_tradnl" i="1" dirty="0" err="1"/>
              <a:t>martii</a:t>
            </a:r>
            <a:r>
              <a:rPr lang="es-ES_tradnl" i="1" dirty="0"/>
              <a:t>, </a:t>
            </a:r>
            <a:r>
              <a:rPr lang="es-ES_tradnl" i="1" dirty="0" err="1"/>
              <a:t>anno</a:t>
            </a:r>
            <a:r>
              <a:rPr lang="es-ES_tradnl" i="1" dirty="0"/>
              <a:t> XVI </a:t>
            </a:r>
            <a:r>
              <a:rPr lang="es-ES_tradnl" i="1" dirty="0" err="1"/>
              <a:t>regnante</a:t>
            </a:r>
            <a:r>
              <a:rPr lang="es-ES_tradnl" i="1" dirty="0"/>
              <a:t> Roberto </a:t>
            </a:r>
            <a:r>
              <a:rPr lang="es-ES_tradnl" i="1" dirty="0" err="1"/>
              <a:t>rege</a:t>
            </a:r>
            <a:r>
              <a:rPr lang="es-ES_tradnl" i="1" dirty="0"/>
              <a:t>, </a:t>
            </a:r>
            <a:r>
              <a:rPr lang="es-ES_tradnl" i="1" dirty="0" err="1"/>
              <a:t>filium</a:t>
            </a:r>
            <a:r>
              <a:rPr lang="es-ES_tradnl" i="1" dirty="0"/>
              <a:t> </a:t>
            </a:r>
            <a:r>
              <a:rPr lang="es-ES_tradnl" i="1" dirty="0" err="1"/>
              <a:t>condam</a:t>
            </a:r>
            <a:r>
              <a:rPr lang="es-ES_tradnl" i="1" dirty="0"/>
              <a:t> </a:t>
            </a:r>
            <a:r>
              <a:rPr lang="es-ES_tradnl" i="1" dirty="0" err="1"/>
              <a:t>Hugoni</a:t>
            </a:r>
            <a:r>
              <a:rPr lang="es-ES_tradnl" dirty="0"/>
              <a:t>)</a:t>
            </a:r>
            <a:endParaRPr lang="es-ES" dirty="0"/>
          </a:p>
          <a:p>
            <a:pPr algn="just"/>
            <a:r>
              <a:rPr lang="es-ES_tradnl" dirty="0"/>
              <a:t>Redactor (autor material): </a:t>
            </a:r>
            <a:r>
              <a:rPr lang="es-ES_tradnl" dirty="0" err="1"/>
              <a:t>Bonsom</a:t>
            </a:r>
            <a:r>
              <a:rPr lang="es-ES_tradnl" dirty="0"/>
              <a:t>, levita y redactor (</a:t>
            </a:r>
            <a:r>
              <a:rPr lang="es-ES_tradnl" i="1" dirty="0" err="1"/>
              <a:t>Bonushomo</a:t>
            </a:r>
            <a:r>
              <a:rPr lang="es-ES_tradnl" i="1" dirty="0"/>
              <a:t> </a:t>
            </a:r>
            <a:r>
              <a:rPr lang="es-ES_tradnl" i="1" dirty="0" err="1" smtClean="0"/>
              <a:t>leuita</a:t>
            </a:r>
            <a:r>
              <a:rPr lang="es-ES_tradnl" i="1" dirty="0"/>
              <a:t>, </a:t>
            </a:r>
            <a:r>
              <a:rPr lang="es-ES_tradnl" i="1" dirty="0" err="1"/>
              <a:t>exarator</a:t>
            </a:r>
            <a:r>
              <a:rPr lang="es-ES_tradnl" i="1" dirty="0"/>
              <a:t> et </a:t>
            </a:r>
            <a:r>
              <a:rPr lang="es-ES_tradnl" i="1" dirty="0" err="1"/>
              <a:t>sss</a:t>
            </a:r>
            <a:r>
              <a:rPr lang="es-ES_tradnl" i="1" dirty="0"/>
              <a:t> sub die et </a:t>
            </a:r>
            <a:r>
              <a:rPr lang="es-ES_tradnl" i="1" dirty="0" err="1"/>
              <a:t>anno</a:t>
            </a:r>
            <a:r>
              <a:rPr lang="es-ES_tradnl" i="1" dirty="0"/>
              <a:t> </a:t>
            </a:r>
            <a:r>
              <a:rPr lang="es-ES_tradnl" i="1" dirty="0" err="1"/>
              <a:t>prefixo</a:t>
            </a:r>
            <a:r>
              <a:rPr lang="es-ES_tradnl" dirty="0"/>
              <a:t>)</a:t>
            </a:r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362706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Personajes destacados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s-ES_tradnl" dirty="0" smtClean="0"/>
          </a:p>
          <a:p>
            <a:pPr lvl="0" algn="just"/>
            <a:r>
              <a:rPr lang="es-ES_tradnl" dirty="0" smtClean="0"/>
              <a:t>obispo </a:t>
            </a:r>
            <a:r>
              <a:rPr lang="es-ES_tradnl" dirty="0"/>
              <a:t>de Barcelona </a:t>
            </a:r>
            <a:r>
              <a:rPr lang="es-ES_tradnl" dirty="0" err="1"/>
              <a:t>Deodat</a:t>
            </a:r>
            <a:endParaRPr lang="es-ES" dirty="0"/>
          </a:p>
          <a:p>
            <a:pPr lvl="0" algn="just"/>
            <a:r>
              <a:rPr lang="es-ES_tradnl" dirty="0" err="1" smtClean="0"/>
              <a:t>Guitard</a:t>
            </a:r>
            <a:r>
              <a:rPr lang="es-ES_tradnl" dirty="0"/>
              <a:t>, descendiente de linaje </a:t>
            </a:r>
            <a:r>
              <a:rPr lang="es-ES_tradnl" dirty="0" smtClean="0"/>
              <a:t>noble</a:t>
            </a:r>
          </a:p>
          <a:p>
            <a:r>
              <a:rPr lang="es-ES_tradnl" dirty="0" err="1" smtClean="0"/>
              <a:t>Bonsom</a:t>
            </a:r>
            <a:r>
              <a:rPr lang="es-ES_tradnl" dirty="0" smtClean="0"/>
              <a:t>, </a:t>
            </a:r>
            <a:r>
              <a:rPr lang="es-ES_tradnl" dirty="0"/>
              <a:t>jurista, personaje culto y fundador de la escuela jurídica de Barcelona</a:t>
            </a:r>
            <a:endParaRPr lang="es-ES" dirty="0"/>
          </a:p>
          <a:p>
            <a:pPr lvl="0"/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174003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Particularidades del documento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r>
              <a:rPr lang="es-ES" dirty="0" smtClean="0"/>
              <a:t>Importancia de la descripción del contenido del alodio</a:t>
            </a:r>
          </a:p>
          <a:p>
            <a:r>
              <a:rPr lang="es-ES" dirty="0" smtClean="0"/>
              <a:t>Enumeración exhaustiva y detallada</a:t>
            </a:r>
          </a:p>
          <a:p>
            <a:r>
              <a:rPr lang="es-ES" dirty="0" smtClean="0"/>
              <a:t>Ejemplos de lenguaje técnico y especializado</a:t>
            </a: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313702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Campos semánticos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r>
              <a:rPr lang="es-ES" dirty="0" smtClean="0"/>
              <a:t>Delimitaciones y partes del edificio</a:t>
            </a:r>
          </a:p>
          <a:p>
            <a:r>
              <a:rPr lang="es-ES" dirty="0" smtClean="0"/>
              <a:t>Almacenamiento y despensa</a:t>
            </a:r>
          </a:p>
          <a:p>
            <a:r>
              <a:rPr lang="es-ES" dirty="0" smtClean="0"/>
              <a:t>Utensilios y recipientes</a:t>
            </a:r>
          </a:p>
          <a:p>
            <a:r>
              <a:rPr lang="es-ES" dirty="0" smtClean="0"/>
              <a:t>Vid y tipos de uva</a:t>
            </a: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220591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Léxico relativo a la vid y la uva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0186" y="1447800"/>
            <a:ext cx="7498080" cy="4800600"/>
          </a:xfrm>
        </p:spPr>
        <p:txBody>
          <a:bodyPr/>
          <a:lstStyle/>
          <a:p>
            <a:endParaRPr lang="es-ES" dirty="0" smtClean="0"/>
          </a:p>
          <a:p>
            <a:pPr algn="just">
              <a:buNone/>
            </a:pPr>
            <a:endParaRPr lang="es-ES" dirty="0" smtClean="0"/>
          </a:p>
          <a:p>
            <a:pPr marL="288000" algn="just">
              <a:buNone/>
            </a:pPr>
            <a:r>
              <a:rPr lang="es-ES" dirty="0" smtClean="0"/>
              <a:t>	</a:t>
            </a:r>
            <a:r>
              <a:rPr lang="es-ES" dirty="0" err="1" smtClean="0"/>
              <a:t>plantaria</a:t>
            </a:r>
            <a:r>
              <a:rPr lang="es-ES" dirty="0" smtClean="0"/>
              <a:t> </a:t>
            </a:r>
            <a:r>
              <a:rPr lang="es-ES" dirty="0" err="1"/>
              <a:t>quoque</a:t>
            </a:r>
            <a:r>
              <a:rPr lang="es-ES" dirty="0"/>
              <a:t> </a:t>
            </a:r>
            <a:r>
              <a:rPr lang="es-ES" dirty="0" err="1"/>
              <a:t>u</a:t>
            </a:r>
            <a:r>
              <a:rPr lang="es-ES" dirty="0" err="1" smtClean="0"/>
              <a:t>itium</a:t>
            </a:r>
            <a:r>
              <a:rPr lang="es-ES" dirty="0"/>
              <a:t>, rustica </a:t>
            </a:r>
            <a:r>
              <a:rPr lang="es-ES" dirty="0" err="1" smtClean="0"/>
              <a:t>uel</a:t>
            </a:r>
            <a:r>
              <a:rPr lang="es-ES" dirty="0" smtClean="0"/>
              <a:t> </a:t>
            </a:r>
            <a:r>
              <a:rPr lang="es-ES" dirty="0" err="1" smtClean="0"/>
              <a:t>traducearia</a:t>
            </a:r>
            <a:r>
              <a:rPr lang="es-ES" dirty="0" smtClean="0"/>
              <a:t> </a:t>
            </a:r>
            <a:r>
              <a:rPr lang="es-ES" dirty="0" err="1"/>
              <a:t>cuiusque</a:t>
            </a:r>
            <a:r>
              <a:rPr lang="es-ES" dirty="0"/>
              <a:t> </a:t>
            </a:r>
            <a:r>
              <a:rPr lang="es-ES" b="1" dirty="0" err="1"/>
              <a:t>sarmentis</a:t>
            </a:r>
            <a:r>
              <a:rPr lang="es-ES" dirty="0"/>
              <a:t>, </a:t>
            </a:r>
            <a:r>
              <a:rPr lang="es-ES" b="1" dirty="0" err="1"/>
              <a:t>corimbea</a:t>
            </a:r>
            <a:r>
              <a:rPr lang="es-ES" dirty="0"/>
              <a:t> </a:t>
            </a:r>
            <a:r>
              <a:rPr lang="es-ES" dirty="0" err="1" smtClean="0"/>
              <a:t>quamuis</a:t>
            </a:r>
            <a:r>
              <a:rPr lang="es-ES" dirty="0" smtClean="0"/>
              <a:t> </a:t>
            </a:r>
            <a:r>
              <a:rPr lang="es-ES" dirty="0" err="1"/>
              <a:t>tamen</a:t>
            </a:r>
            <a:r>
              <a:rPr lang="es-ES" dirty="0"/>
              <a:t> </a:t>
            </a:r>
            <a:r>
              <a:rPr lang="es-ES" dirty="0" err="1"/>
              <a:t>sint</a:t>
            </a:r>
            <a:r>
              <a:rPr lang="es-ES" dirty="0"/>
              <a:t> </a:t>
            </a:r>
            <a:r>
              <a:rPr lang="es-ES" b="1" dirty="0" err="1"/>
              <a:t>dactilea</a:t>
            </a:r>
            <a:r>
              <a:rPr lang="es-ES" dirty="0"/>
              <a:t>, </a:t>
            </a:r>
            <a:r>
              <a:rPr lang="es-ES" b="1" dirty="0" err="1"/>
              <a:t>ceraunea</a:t>
            </a:r>
            <a:r>
              <a:rPr lang="es-ES" dirty="0"/>
              <a:t>, </a:t>
            </a:r>
            <a:r>
              <a:rPr lang="es-ES" b="1" dirty="0" err="1"/>
              <a:t>stifanica</a:t>
            </a:r>
            <a:r>
              <a:rPr lang="es-ES" dirty="0"/>
              <a:t>, </a:t>
            </a:r>
            <a:r>
              <a:rPr lang="es-ES" b="1" dirty="0" err="1" smtClean="0"/>
              <a:t>mareotica</a:t>
            </a:r>
            <a:endParaRPr lang="es-ES" dirty="0"/>
          </a:p>
          <a:p>
            <a:pPr algn="just"/>
            <a:endParaRPr lang="es-ES" dirty="0"/>
          </a:p>
          <a:p>
            <a:pPr algn="just">
              <a:buNone/>
            </a:pP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98521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Fuente: Isidoro de Sevilla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i="1" dirty="0" err="1" smtClean="0"/>
              <a:t>Etym</a:t>
            </a:r>
            <a:r>
              <a:rPr lang="es-ES" i="1" dirty="0" smtClean="0"/>
              <a:t>.</a:t>
            </a:r>
            <a:r>
              <a:rPr lang="es-ES" dirty="0" smtClean="0"/>
              <a:t> XVII (</a:t>
            </a:r>
            <a:r>
              <a:rPr lang="es-ES" i="1" dirty="0" smtClean="0"/>
              <a:t>De </a:t>
            </a:r>
            <a:r>
              <a:rPr lang="es-ES" i="1" dirty="0" err="1" smtClean="0"/>
              <a:t>rebus</a:t>
            </a:r>
            <a:r>
              <a:rPr lang="es-ES" i="1" dirty="0" smtClean="0"/>
              <a:t> </a:t>
            </a:r>
            <a:r>
              <a:rPr lang="es-ES" i="1" dirty="0" err="1" smtClean="0"/>
              <a:t>rusticis</a:t>
            </a:r>
            <a:r>
              <a:rPr lang="es-ES" dirty="0" smtClean="0"/>
              <a:t>)</a:t>
            </a:r>
          </a:p>
          <a:p>
            <a:r>
              <a:rPr lang="es-ES" dirty="0"/>
              <a:t>Capítulo 5 (</a:t>
            </a:r>
            <a:r>
              <a:rPr lang="es-ES" i="1" dirty="0"/>
              <a:t>De </a:t>
            </a:r>
            <a:r>
              <a:rPr lang="es-ES" i="1" dirty="0" err="1"/>
              <a:t>uitibus</a:t>
            </a:r>
            <a:r>
              <a:rPr lang="es-ES" dirty="0"/>
              <a:t>)</a:t>
            </a:r>
          </a:p>
          <a:p>
            <a:r>
              <a:rPr lang="es-ES" dirty="0" smtClean="0"/>
              <a:t>Fuentes principales de Isidoro:</a:t>
            </a:r>
          </a:p>
          <a:p>
            <a:pPr lvl="1">
              <a:buFont typeface="Wingdings" charset="2"/>
              <a:buChar char="Ø"/>
            </a:pPr>
            <a:r>
              <a:rPr lang="es-ES" dirty="0" err="1" smtClean="0"/>
              <a:t>Columela</a:t>
            </a:r>
            <a:r>
              <a:rPr lang="es-ES" dirty="0" smtClean="0"/>
              <a:t>, </a:t>
            </a:r>
            <a:r>
              <a:rPr lang="es-ES" i="1" dirty="0" smtClean="0"/>
              <a:t>De re rustica</a:t>
            </a:r>
          </a:p>
          <a:p>
            <a:pPr lvl="1">
              <a:buFont typeface="Wingdings" charset="2"/>
              <a:buChar char="Ø"/>
            </a:pPr>
            <a:r>
              <a:rPr lang="es-ES" dirty="0" smtClean="0"/>
              <a:t>Plinio, </a:t>
            </a:r>
            <a:r>
              <a:rPr lang="es-ES" i="1" dirty="0" err="1" smtClean="0"/>
              <a:t>Naturalis</a:t>
            </a:r>
            <a:r>
              <a:rPr lang="es-ES" i="1" dirty="0" smtClean="0"/>
              <a:t> historia</a:t>
            </a:r>
          </a:p>
          <a:p>
            <a:pPr lvl="1">
              <a:buFont typeface="Wingdings" charset="2"/>
              <a:buChar char="Ø"/>
            </a:pPr>
            <a:r>
              <a:rPr lang="es-ES" dirty="0" smtClean="0"/>
              <a:t>Virgilio, </a:t>
            </a:r>
            <a:r>
              <a:rPr lang="es-ES" i="1" dirty="0" err="1" smtClean="0"/>
              <a:t>Ecglogae</a:t>
            </a:r>
            <a:r>
              <a:rPr lang="es-ES" dirty="0" smtClean="0"/>
              <a:t>; </a:t>
            </a:r>
            <a:r>
              <a:rPr lang="es-ES" i="1" dirty="0" err="1" smtClean="0"/>
              <a:t>Bucolicae</a:t>
            </a:r>
            <a:r>
              <a:rPr lang="es-ES" dirty="0" smtClean="0"/>
              <a:t>, con los comentarios de </a:t>
            </a:r>
            <a:r>
              <a:rPr lang="es-ES" dirty="0" err="1" smtClean="0"/>
              <a:t>Servio</a:t>
            </a:r>
            <a:endParaRPr lang="es-ES" dirty="0" smtClean="0"/>
          </a:p>
          <a:p>
            <a:pPr>
              <a:buFont typeface="Wingdings" charset="2"/>
              <a:buChar char="Ø"/>
            </a:pPr>
            <a:endParaRPr lang="es-ES" dirty="0" smtClean="0"/>
          </a:p>
        </p:txBody>
      </p:sp>
    </p:spTree>
    <p:extLst>
      <p:ext uri="{BB962C8B-B14F-4D97-AF65-F5344CB8AC3E}">
        <p14:creationId xmlns="" xmlns:p14="http://schemas.microsoft.com/office/powerpoint/2010/main" val="315882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corymbus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gr.</a:t>
            </a:r>
            <a:r>
              <a:rPr lang="es-ES" dirty="0" smtClean="0">
                <a:latin typeface="Palatino Linotype" pitchFamily="18" charset="0"/>
              </a:rPr>
              <a:t> </a:t>
            </a:r>
            <a:r>
              <a:rPr lang="es-ES_tradnl" dirty="0" err="1" smtClean="0">
                <a:latin typeface="Palatino Linotype" pitchFamily="18" charset="0"/>
              </a:rPr>
              <a:t>κόρυμβος</a:t>
            </a:r>
            <a:endParaRPr lang="es-ES_tradnl" dirty="0" smtClean="0">
              <a:latin typeface="Palatino Linotype" pitchFamily="18" charset="0"/>
            </a:endParaRPr>
          </a:p>
          <a:p>
            <a:pPr>
              <a:buNone/>
            </a:pPr>
            <a:r>
              <a:rPr lang="es-ES_tradnl" dirty="0" smtClean="0"/>
              <a:t>1. ‘ramo de hiedra’</a:t>
            </a:r>
          </a:p>
          <a:p>
            <a:pPr lvl="1"/>
            <a:r>
              <a:rPr lang="es-ES_tradnl" dirty="0" err="1" smtClean="0"/>
              <a:t>Ripoll</a:t>
            </a:r>
            <a:r>
              <a:rPr lang="es-ES_tradnl" dirty="0" smtClean="0"/>
              <a:t>, ms. 59, f. 303v: </a:t>
            </a:r>
            <a:r>
              <a:rPr lang="es-ES_tradnl" dirty="0" err="1" smtClean="0"/>
              <a:t>corimbi</a:t>
            </a:r>
            <a:r>
              <a:rPr lang="es-ES_tradnl" dirty="0" smtClean="0"/>
              <a:t> – </a:t>
            </a:r>
            <a:r>
              <a:rPr lang="es-ES_tradnl" dirty="0" err="1" smtClean="0"/>
              <a:t>bacce</a:t>
            </a:r>
            <a:r>
              <a:rPr lang="es-ES_tradnl" dirty="0" smtClean="0"/>
              <a:t> </a:t>
            </a:r>
            <a:r>
              <a:rPr lang="es-ES_tradnl" dirty="0" err="1" smtClean="0"/>
              <a:t>edere</a:t>
            </a:r>
            <a:endParaRPr lang="es-ES_tradnl" dirty="0" smtClean="0"/>
          </a:p>
          <a:p>
            <a:pPr lvl="1"/>
            <a:r>
              <a:rPr lang="es-ES_tradnl" dirty="0" err="1" smtClean="0"/>
              <a:t>Ripoll</a:t>
            </a:r>
            <a:r>
              <a:rPr lang="es-ES_tradnl" dirty="0" smtClean="0"/>
              <a:t>, ms. 74, f. 157r: </a:t>
            </a:r>
            <a:r>
              <a:rPr lang="es-ES_tradnl" dirty="0" err="1" smtClean="0"/>
              <a:t>corimbus</a:t>
            </a:r>
            <a:r>
              <a:rPr lang="es-ES_tradnl" dirty="0" smtClean="0"/>
              <a:t> – </a:t>
            </a:r>
            <a:r>
              <a:rPr lang="es-ES_tradnl" dirty="0" err="1" smtClean="0"/>
              <a:t>racemus</a:t>
            </a:r>
            <a:r>
              <a:rPr lang="es-ES_tradnl" dirty="0" smtClean="0"/>
              <a:t> </a:t>
            </a:r>
            <a:r>
              <a:rPr lang="es-ES_tradnl" dirty="0" err="1" smtClean="0"/>
              <a:t>edere</a:t>
            </a:r>
            <a:endParaRPr lang="es-ES_tradnl" dirty="0" smtClean="0"/>
          </a:p>
          <a:p>
            <a:pPr lvl="1"/>
            <a:r>
              <a:rPr lang="es-ES_tradnl" i="1" dirty="0" err="1" smtClean="0"/>
              <a:t>Gloss</a:t>
            </a:r>
            <a:r>
              <a:rPr lang="es-ES_tradnl" i="1" dirty="0" smtClean="0"/>
              <a:t>.</a:t>
            </a:r>
            <a:r>
              <a:rPr lang="es-ES_tradnl" dirty="0" smtClean="0"/>
              <a:t> IV 496, 31; IV 45, 14; V 278, 36</a:t>
            </a:r>
          </a:p>
          <a:p>
            <a:pPr>
              <a:buNone/>
            </a:pPr>
            <a:r>
              <a:rPr lang="es-ES_tradnl" dirty="0" smtClean="0"/>
              <a:t>2. ‘ramo de vid’ o ‘racimo de uvas’</a:t>
            </a:r>
          </a:p>
          <a:p>
            <a:pPr lvl="1"/>
            <a:r>
              <a:rPr lang="es-ES_tradnl" i="1" dirty="0" err="1" smtClean="0"/>
              <a:t>Gloss</a:t>
            </a:r>
            <a:r>
              <a:rPr lang="es-ES_tradnl" i="1" dirty="0" smtClean="0"/>
              <a:t>. </a:t>
            </a:r>
            <a:r>
              <a:rPr lang="es-ES_tradnl" dirty="0" smtClean="0"/>
              <a:t>V 617, 36: </a:t>
            </a:r>
            <a:r>
              <a:rPr lang="es-ES_tradnl" dirty="0" err="1" smtClean="0"/>
              <a:t>corymbus</a:t>
            </a:r>
            <a:r>
              <a:rPr lang="es-ES_tradnl" dirty="0" smtClean="0"/>
              <a:t> </a:t>
            </a:r>
            <a:r>
              <a:rPr lang="es-ES_tradnl" dirty="0" err="1" smtClean="0"/>
              <a:t>est</a:t>
            </a:r>
            <a:r>
              <a:rPr lang="es-ES_tradnl" dirty="0" smtClean="0"/>
              <a:t> </a:t>
            </a:r>
            <a:r>
              <a:rPr lang="es-ES_tradnl" dirty="0" err="1" smtClean="0"/>
              <a:t>quae</a:t>
            </a:r>
            <a:r>
              <a:rPr lang="es-ES_tradnl" dirty="0" smtClean="0"/>
              <a:t> in </a:t>
            </a:r>
            <a:r>
              <a:rPr lang="es-ES_tradnl" dirty="0" err="1" smtClean="0"/>
              <a:t>uite</a:t>
            </a:r>
            <a:r>
              <a:rPr lang="es-ES_tradnl" dirty="0" smtClean="0"/>
              <a:t> </a:t>
            </a:r>
            <a:r>
              <a:rPr lang="es-ES_tradnl" dirty="0" err="1" smtClean="0"/>
              <a:t>nascitur</a:t>
            </a:r>
            <a:endParaRPr lang="es-ES_tradnl" dirty="0" smtClean="0"/>
          </a:p>
          <a:p>
            <a:pPr lvl="1"/>
            <a:r>
              <a:rPr lang="es-ES_tradnl" i="1" dirty="0" err="1" smtClean="0"/>
              <a:t>Gloss</a:t>
            </a:r>
            <a:r>
              <a:rPr lang="es-ES_tradnl" i="1" dirty="0" smtClean="0"/>
              <a:t>. </a:t>
            </a:r>
            <a:r>
              <a:rPr lang="es-ES_tradnl" dirty="0" smtClean="0"/>
              <a:t>II 295, 15: </a:t>
            </a:r>
            <a:r>
              <a:rPr lang="es-ES_tradnl" dirty="0" err="1" smtClean="0">
                <a:latin typeface="Palatino Linotype" pitchFamily="18" charset="0"/>
              </a:rPr>
              <a:t>ἕλιξ</a:t>
            </a:r>
            <a:r>
              <a:rPr lang="es-ES_tradnl" dirty="0" smtClean="0">
                <a:latin typeface="Palatino Linotype" pitchFamily="18" charset="0"/>
              </a:rPr>
              <a:t> </a:t>
            </a:r>
            <a:r>
              <a:rPr lang="es-ES_tradnl" dirty="0" err="1" smtClean="0">
                <a:latin typeface="Palatino Linotype" pitchFamily="18" charset="0"/>
              </a:rPr>
              <a:t>ἀμπέλου</a:t>
            </a:r>
            <a:r>
              <a:rPr lang="es-ES_tradnl" dirty="0" smtClean="0">
                <a:latin typeface="Palatino Linotype" pitchFamily="18" charset="0"/>
              </a:rPr>
              <a:t> </a:t>
            </a:r>
            <a:r>
              <a:rPr lang="es-ES_tradnl" dirty="0" smtClean="0"/>
              <a:t>– </a:t>
            </a:r>
            <a:r>
              <a:rPr lang="es-ES_tradnl" dirty="0" err="1" smtClean="0"/>
              <a:t>corymbus</a:t>
            </a:r>
            <a:endParaRPr lang="es-ES_tradn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io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Solsticio.thmx</Template>
  <TotalTime>1773</TotalTime>
  <Words>1334</Words>
  <Application>Microsoft Office PowerPoint</Application>
  <PresentationFormat>Presentación en pantalla (4:3)</PresentationFormat>
  <Paragraphs>105</Paragraphs>
  <Slides>22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3" baseType="lpstr">
      <vt:lpstr>Solsticio</vt:lpstr>
      <vt:lpstr>Léxico especializado en la Barcelona de principios del siglo XI: un pergamino del Archivo Capitular   Marta Punsola Munárriz (IMF-CSIC)</vt:lpstr>
      <vt:lpstr>ACB, perg. 1-1-331 </vt:lpstr>
      <vt:lpstr>Descripción diplomática</vt:lpstr>
      <vt:lpstr>Personajes destacados</vt:lpstr>
      <vt:lpstr>Particularidades del documento</vt:lpstr>
      <vt:lpstr>Campos semánticos</vt:lpstr>
      <vt:lpstr>Léxico relativo a la vid y la uva</vt:lpstr>
      <vt:lpstr>Fuente: Isidoro de Sevilla</vt:lpstr>
      <vt:lpstr>corymbus</vt:lpstr>
      <vt:lpstr>corymbus</vt:lpstr>
      <vt:lpstr>corymbus</vt:lpstr>
      <vt:lpstr>dactilea,ceraunea, stifanica</vt:lpstr>
      <vt:lpstr>dactilea,ceraunea, stifanica</vt:lpstr>
      <vt:lpstr>dactylis</vt:lpstr>
      <vt:lpstr>dactylus</vt:lpstr>
      <vt:lpstr>ceraunius</vt:lpstr>
      <vt:lpstr>ceraunium</vt:lpstr>
      <vt:lpstr>stephanites</vt:lpstr>
      <vt:lpstr>stephanites</vt:lpstr>
      <vt:lpstr>Mareoticus</vt:lpstr>
      <vt:lpstr>Mareoticus</vt:lpstr>
      <vt:lpstr>Conclusiones</vt:lpstr>
    </vt:vector>
  </TitlesOfParts>
  <Company>IMF-CSIC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Título…  Marta Punsola Munárriz (IMF-CSIC)</dc:title>
  <dc:creator>IMF-Estudis Medievals</dc:creator>
  <cp:lastModifiedBy>Marta</cp:lastModifiedBy>
  <cp:revision>77</cp:revision>
  <dcterms:created xsi:type="dcterms:W3CDTF">2015-06-23T10:19:52Z</dcterms:created>
  <dcterms:modified xsi:type="dcterms:W3CDTF">2015-07-14T18:00:01Z</dcterms:modified>
</cp:coreProperties>
</file>