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3" r:id="rId4"/>
    <p:sldId id="265" r:id="rId5"/>
    <p:sldId id="270" r:id="rId6"/>
    <p:sldId id="264" r:id="rId7"/>
    <p:sldId id="262" r:id="rId8"/>
    <p:sldId id="266" r:id="rId9"/>
    <p:sldId id="259" r:id="rId10"/>
    <p:sldId id="268" r:id="rId11"/>
    <p:sldId id="269" r:id="rId12"/>
    <p:sldId id="258" r:id="rId13"/>
    <p:sldId id="271" r:id="rId14"/>
    <p:sldId id="260" r:id="rId15"/>
    <p:sldId id="261" r:id="rId16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D6342-46DF-A24A-A17E-73B81D6AD06B}" type="datetimeFigureOut">
              <a:rPr lang="es-ES" smtClean="0"/>
              <a:pPr/>
              <a:t>26/11/2014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5B985-81BE-9B43-A6BB-C04D2CD93181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980497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D6342-46DF-A24A-A17E-73B81D6AD06B}" type="datetimeFigureOut">
              <a:rPr lang="es-ES" smtClean="0"/>
              <a:pPr/>
              <a:t>26/11/2014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5B985-81BE-9B43-A6BB-C04D2CD93181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3148574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D6342-46DF-A24A-A17E-73B81D6AD06B}" type="datetimeFigureOut">
              <a:rPr lang="es-ES" smtClean="0"/>
              <a:pPr/>
              <a:t>26/11/2014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5B985-81BE-9B43-A6BB-C04D2CD93181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2101804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D6342-46DF-A24A-A17E-73B81D6AD06B}" type="datetimeFigureOut">
              <a:rPr lang="es-ES" smtClean="0"/>
              <a:pPr/>
              <a:t>26/11/2014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5B985-81BE-9B43-A6BB-C04D2CD93181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3082377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D6342-46DF-A24A-A17E-73B81D6AD06B}" type="datetimeFigureOut">
              <a:rPr lang="es-ES" smtClean="0"/>
              <a:pPr/>
              <a:t>26/11/2014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5B985-81BE-9B43-A6BB-C04D2CD93181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3983012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D6342-46DF-A24A-A17E-73B81D6AD06B}" type="datetimeFigureOut">
              <a:rPr lang="es-ES" smtClean="0"/>
              <a:pPr/>
              <a:t>26/11/2014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5B985-81BE-9B43-A6BB-C04D2CD93181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2109978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D6342-46DF-A24A-A17E-73B81D6AD06B}" type="datetimeFigureOut">
              <a:rPr lang="es-ES" smtClean="0"/>
              <a:pPr/>
              <a:t>26/11/2014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5B985-81BE-9B43-A6BB-C04D2CD93181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1776594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D6342-46DF-A24A-A17E-73B81D6AD06B}" type="datetimeFigureOut">
              <a:rPr lang="es-ES" smtClean="0"/>
              <a:pPr/>
              <a:t>26/11/2014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5B985-81BE-9B43-A6BB-C04D2CD93181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2995859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D6342-46DF-A24A-A17E-73B81D6AD06B}" type="datetimeFigureOut">
              <a:rPr lang="es-ES" smtClean="0"/>
              <a:pPr/>
              <a:t>26/11/2014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5B985-81BE-9B43-A6BB-C04D2CD93181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1726638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D6342-46DF-A24A-A17E-73B81D6AD06B}" type="datetimeFigureOut">
              <a:rPr lang="es-ES" smtClean="0"/>
              <a:pPr/>
              <a:t>26/11/2014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5B985-81BE-9B43-A6BB-C04D2CD93181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1709326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D6342-46DF-A24A-A17E-73B81D6AD06B}" type="datetimeFigureOut">
              <a:rPr lang="es-ES" smtClean="0"/>
              <a:pPr/>
              <a:t>26/11/2014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5B985-81BE-9B43-A6BB-C04D2CD93181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1352923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D6342-46DF-A24A-A17E-73B81D6AD06B}" type="datetimeFigureOut">
              <a:rPr lang="es-ES" smtClean="0"/>
              <a:pPr/>
              <a:t>26/11/2014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B5B985-81BE-9B43-A6BB-C04D2CD93181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1401535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gmlc.imf.csic.es/codolcat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alphaModFix amt="53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s-ES" b="1" dirty="0" smtClean="0"/>
              <a:t>El </a:t>
            </a:r>
            <a:r>
              <a:rPr lang="es-ES" b="1" i="1" dirty="0" err="1" smtClean="0"/>
              <a:t>Glossarium</a:t>
            </a:r>
            <a:r>
              <a:rPr lang="es-ES" b="1" i="1" dirty="0" smtClean="0"/>
              <a:t> </a:t>
            </a:r>
            <a:r>
              <a:rPr lang="es-ES" b="1" i="1" dirty="0" err="1" smtClean="0"/>
              <a:t>Mediae</a:t>
            </a:r>
            <a:r>
              <a:rPr lang="es-ES" b="1" i="1" dirty="0" smtClean="0"/>
              <a:t> </a:t>
            </a:r>
            <a:r>
              <a:rPr lang="es-ES" b="1" i="1" dirty="0" err="1" smtClean="0"/>
              <a:t>Latinitatis</a:t>
            </a:r>
            <a:r>
              <a:rPr lang="es-ES" b="1" i="1" dirty="0" smtClean="0"/>
              <a:t> </a:t>
            </a:r>
            <a:r>
              <a:rPr lang="es-ES" b="1" i="1" dirty="0" err="1" smtClean="0"/>
              <a:t>Cataloniae</a:t>
            </a:r>
            <a:r>
              <a:rPr lang="es-ES" b="1" dirty="0" smtClean="0"/>
              <a:t>: </a:t>
            </a:r>
            <a:br>
              <a:rPr lang="es-ES" b="1" dirty="0" smtClean="0"/>
            </a:br>
            <a:r>
              <a:rPr lang="es-ES" b="1" dirty="0" err="1" smtClean="0"/>
              <a:t>passat</a:t>
            </a:r>
            <a:r>
              <a:rPr lang="es-ES" b="1" dirty="0" smtClean="0"/>
              <a:t>, </a:t>
            </a:r>
            <a:r>
              <a:rPr lang="es-ES" b="1" dirty="0" err="1" smtClean="0"/>
              <a:t>present</a:t>
            </a:r>
            <a:r>
              <a:rPr lang="es-ES" b="1" dirty="0" smtClean="0"/>
              <a:t> i </a:t>
            </a:r>
            <a:r>
              <a:rPr lang="es-ES" b="1" dirty="0" err="1" smtClean="0"/>
              <a:t>futur</a:t>
            </a:r>
            <a:endParaRPr lang="es-ES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773157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Línies</a:t>
            </a:r>
            <a:r>
              <a:rPr lang="es-ES" dirty="0" smtClean="0"/>
              <a:t> de recerca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 smtClean="0"/>
          </a:p>
          <a:p>
            <a:pPr algn="just"/>
            <a:r>
              <a:rPr lang="es-ES" dirty="0" err="1" smtClean="0"/>
              <a:t>Redacció</a:t>
            </a:r>
            <a:r>
              <a:rPr lang="es-ES" smtClean="0"/>
              <a:t> </a:t>
            </a:r>
            <a:r>
              <a:rPr lang="es-ES" smtClean="0"/>
              <a:t>de </a:t>
            </a:r>
            <a:r>
              <a:rPr lang="es-ES" dirty="0" smtClean="0"/>
              <a:t>noves </a:t>
            </a:r>
            <a:r>
              <a:rPr lang="es-ES" dirty="0" err="1" smtClean="0"/>
              <a:t>veus</a:t>
            </a:r>
            <a:r>
              <a:rPr lang="es-ES" dirty="0" smtClean="0"/>
              <a:t> del </a:t>
            </a:r>
            <a:r>
              <a:rPr lang="es-ES" i="1" dirty="0" err="1" smtClean="0"/>
              <a:t>Glossarium</a:t>
            </a:r>
            <a:endParaRPr lang="es-ES" i="1" dirty="0" smtClean="0"/>
          </a:p>
          <a:p>
            <a:pPr algn="just"/>
            <a:r>
              <a:rPr lang="es-ES" dirty="0" err="1" smtClean="0"/>
              <a:t>Alimentació</a:t>
            </a:r>
            <a:r>
              <a:rPr lang="es-ES" dirty="0" smtClean="0"/>
              <a:t> de la base de </a:t>
            </a:r>
            <a:r>
              <a:rPr lang="es-ES" dirty="0" err="1" smtClean="0"/>
              <a:t>dades</a:t>
            </a:r>
            <a:r>
              <a:rPr lang="es-ES" dirty="0" smtClean="0"/>
              <a:t> (CODOLCAT)</a:t>
            </a:r>
          </a:p>
          <a:p>
            <a:pPr algn="just"/>
            <a:r>
              <a:rPr lang="es-ES" dirty="0" err="1" smtClean="0"/>
              <a:t>Creació</a:t>
            </a:r>
            <a:r>
              <a:rPr lang="es-ES" dirty="0" smtClean="0"/>
              <a:t> de </a:t>
            </a:r>
            <a:r>
              <a:rPr lang="es-ES" dirty="0" err="1" smtClean="0"/>
              <a:t>l’edició</a:t>
            </a:r>
            <a:r>
              <a:rPr lang="es-ES" dirty="0" smtClean="0"/>
              <a:t> </a:t>
            </a:r>
            <a:r>
              <a:rPr lang="es-ES" dirty="0" err="1" smtClean="0"/>
              <a:t>electrònica</a:t>
            </a:r>
            <a:r>
              <a:rPr lang="es-ES" dirty="0" smtClean="0"/>
              <a:t> del GMLC</a:t>
            </a:r>
          </a:p>
          <a:p>
            <a:pPr algn="just"/>
            <a:r>
              <a:rPr lang="es-ES" dirty="0" err="1" smtClean="0"/>
              <a:t>Investigacions</a:t>
            </a:r>
            <a:r>
              <a:rPr lang="es-ES" dirty="0" smtClean="0"/>
              <a:t> </a:t>
            </a:r>
            <a:r>
              <a:rPr lang="es-ES" dirty="0" err="1" smtClean="0"/>
              <a:t>relatives</a:t>
            </a:r>
            <a:r>
              <a:rPr lang="es-ES" dirty="0" smtClean="0"/>
              <a:t> al </a:t>
            </a:r>
            <a:r>
              <a:rPr lang="es-ES" dirty="0" err="1" smtClean="0"/>
              <a:t>llatí</a:t>
            </a:r>
            <a:r>
              <a:rPr lang="es-ES" dirty="0" smtClean="0"/>
              <a:t> medieval</a:t>
            </a:r>
          </a:p>
          <a:p>
            <a:pPr algn="just"/>
            <a:r>
              <a:rPr lang="es-ES" dirty="0" err="1" smtClean="0"/>
              <a:t>Elaboració</a:t>
            </a:r>
            <a:r>
              <a:rPr lang="es-ES" dirty="0" smtClean="0"/>
              <a:t> de </a:t>
            </a:r>
            <a:r>
              <a:rPr lang="es-ES" dirty="0" err="1" smtClean="0"/>
              <a:t>diverses</a:t>
            </a:r>
            <a:r>
              <a:rPr lang="es-ES" dirty="0" smtClean="0"/>
              <a:t> tesis </a:t>
            </a:r>
            <a:r>
              <a:rPr lang="es-ES" dirty="0" err="1" smtClean="0"/>
              <a:t>doctorals</a:t>
            </a:r>
            <a:endParaRPr lang="es-ES" dirty="0" smtClean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1768654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El </a:t>
            </a:r>
            <a:r>
              <a:rPr lang="es-ES" i="1" dirty="0" err="1"/>
              <a:t>Glossarium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 smtClean="0"/>
          </a:p>
          <a:p>
            <a:pPr algn="just"/>
            <a:r>
              <a:rPr lang="es-ES" dirty="0" err="1" smtClean="0"/>
              <a:t>Criteris</a:t>
            </a:r>
            <a:r>
              <a:rPr lang="es-ES" dirty="0" smtClean="0"/>
              <a:t> de </a:t>
            </a:r>
            <a:r>
              <a:rPr lang="es-ES" dirty="0" err="1" smtClean="0"/>
              <a:t>selecció</a:t>
            </a:r>
            <a:r>
              <a:rPr lang="es-ES" dirty="0" smtClean="0"/>
              <a:t> </a:t>
            </a:r>
            <a:r>
              <a:rPr lang="es-ES" dirty="0" err="1" smtClean="0"/>
              <a:t>establerts</a:t>
            </a:r>
            <a:r>
              <a:rPr lang="es-ES" dirty="0" smtClean="0"/>
              <a:t> </a:t>
            </a:r>
            <a:r>
              <a:rPr lang="es-ES" dirty="0" smtClean="0">
                <a:sym typeface="Wingdings"/>
              </a:rPr>
              <a:t> no </a:t>
            </a:r>
            <a:r>
              <a:rPr lang="es-ES" dirty="0" err="1" smtClean="0">
                <a:sym typeface="Wingdings"/>
              </a:rPr>
              <a:t>tots</a:t>
            </a:r>
            <a:r>
              <a:rPr lang="es-ES" dirty="0" smtClean="0">
                <a:sym typeface="Wingdings"/>
              </a:rPr>
              <a:t> </a:t>
            </a:r>
            <a:r>
              <a:rPr lang="es-ES" dirty="0" err="1" smtClean="0">
                <a:sym typeface="Wingdings"/>
              </a:rPr>
              <a:t>els</a:t>
            </a:r>
            <a:r>
              <a:rPr lang="es-ES" dirty="0" smtClean="0">
                <a:sym typeface="Wingdings"/>
              </a:rPr>
              <a:t> termes </a:t>
            </a:r>
            <a:r>
              <a:rPr lang="es-ES" dirty="0" err="1" smtClean="0">
                <a:sym typeface="Wingdings"/>
              </a:rPr>
              <a:t>són</a:t>
            </a:r>
            <a:r>
              <a:rPr lang="es-ES" dirty="0" smtClean="0">
                <a:sym typeface="Wingdings"/>
              </a:rPr>
              <a:t> </a:t>
            </a:r>
            <a:r>
              <a:rPr lang="es-ES" dirty="0" err="1" smtClean="0">
                <a:sym typeface="Wingdings"/>
              </a:rPr>
              <a:t>inclosos</a:t>
            </a:r>
            <a:r>
              <a:rPr lang="es-ES" dirty="0" smtClean="0">
                <a:sym typeface="Wingdings"/>
              </a:rPr>
              <a:t> al </a:t>
            </a:r>
            <a:r>
              <a:rPr lang="es-ES" dirty="0" err="1" smtClean="0">
                <a:sym typeface="Wingdings"/>
              </a:rPr>
              <a:t>glossari</a:t>
            </a:r>
            <a:endParaRPr lang="es-ES" dirty="0" smtClean="0">
              <a:sym typeface="Wingdings"/>
            </a:endParaRPr>
          </a:p>
          <a:p>
            <a:pPr algn="just"/>
            <a:r>
              <a:rPr lang="es-ES" dirty="0" err="1" smtClean="0"/>
              <a:t>Lèxic</a:t>
            </a:r>
            <a:r>
              <a:rPr lang="es-ES" dirty="0" smtClean="0"/>
              <a:t> </a:t>
            </a:r>
            <a:r>
              <a:rPr lang="es-ES" dirty="0" err="1" smtClean="0"/>
              <a:t>específic</a:t>
            </a:r>
            <a:r>
              <a:rPr lang="es-ES" dirty="0" smtClean="0"/>
              <a:t> del </a:t>
            </a:r>
            <a:r>
              <a:rPr lang="es-ES" dirty="0" err="1" smtClean="0"/>
              <a:t>llatí</a:t>
            </a:r>
            <a:r>
              <a:rPr lang="es-ES" dirty="0" smtClean="0"/>
              <a:t> medieval de Catalunya</a:t>
            </a:r>
          </a:p>
          <a:p>
            <a:pPr algn="just"/>
            <a:r>
              <a:rPr lang="es-ES" dirty="0" err="1" smtClean="0"/>
              <a:t>Importància</a:t>
            </a:r>
            <a:r>
              <a:rPr lang="es-ES" dirty="0" smtClean="0"/>
              <a:t> del </a:t>
            </a:r>
            <a:r>
              <a:rPr lang="es-ES" dirty="0" err="1" smtClean="0"/>
              <a:t>fitxer</a:t>
            </a:r>
            <a:r>
              <a:rPr lang="es-ES" dirty="0" smtClean="0"/>
              <a:t> manual</a:t>
            </a:r>
          </a:p>
          <a:p>
            <a:pPr algn="just"/>
            <a:r>
              <a:rPr lang="es-ES" dirty="0" err="1" smtClean="0"/>
              <a:t>Ús</a:t>
            </a:r>
            <a:r>
              <a:rPr lang="es-ES" dirty="0" smtClean="0"/>
              <a:t> de les noves </a:t>
            </a:r>
            <a:r>
              <a:rPr lang="es-ES" dirty="0" err="1" smtClean="0"/>
              <a:t>tecnologies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2644763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 r="-72741"/>
          <a:stretch/>
        </p:blipFill>
        <p:spPr>
          <a:xfrm>
            <a:off x="382490" y="1600200"/>
            <a:ext cx="8229600" cy="4525963"/>
          </a:xfrm>
        </p:spPr>
      </p:pic>
      <p:pic>
        <p:nvPicPr>
          <p:cNvPr id="9" name="Marcador de contenido 3"/>
          <p:cNvPicPr>
            <a:picLocks noChangeAspect="1"/>
          </p:cNvPicPr>
          <p:nvPr/>
        </p:nvPicPr>
        <p:blipFill rotWithShape="1">
          <a:blip r:embed="rId3"/>
          <a:srcRect l="1" r="-5440"/>
          <a:stretch/>
        </p:blipFill>
        <p:spPr>
          <a:xfrm>
            <a:off x="5122988" y="1600200"/>
            <a:ext cx="3935629" cy="2900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50436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34326" r="-34326"/>
          <a:stretch/>
        </p:blipFill>
        <p:spPr>
          <a:xfrm>
            <a:off x="285750" y="597782"/>
            <a:ext cx="8401050" cy="5271738"/>
          </a:xfrm>
        </p:spPr>
      </p:pic>
    </p:spTree>
    <p:extLst>
      <p:ext uri="{BB962C8B-B14F-4D97-AF65-F5344CB8AC3E}">
        <p14:creationId xmlns:p14="http://schemas.microsoft.com/office/powerpoint/2010/main" xmlns="" val="1498450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El CODOLCAT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ca-ES" i="1" dirty="0"/>
              <a:t>Corpus </a:t>
            </a:r>
            <a:r>
              <a:rPr lang="ca-ES" i="1" dirty="0" err="1"/>
              <a:t>Documentale</a:t>
            </a:r>
            <a:r>
              <a:rPr lang="ca-ES" i="1" dirty="0"/>
              <a:t> </a:t>
            </a:r>
            <a:r>
              <a:rPr lang="ca-ES" i="1" dirty="0" err="1"/>
              <a:t>Latinum</a:t>
            </a:r>
            <a:r>
              <a:rPr lang="ca-ES" i="1" dirty="0"/>
              <a:t> </a:t>
            </a:r>
            <a:r>
              <a:rPr lang="ca-ES" i="1" dirty="0" err="1"/>
              <a:t>Cataloniae</a:t>
            </a:r>
            <a:r>
              <a:rPr lang="ca-ES" i="1" dirty="0"/>
              <a:t> </a:t>
            </a:r>
            <a:r>
              <a:rPr lang="ca-ES" dirty="0"/>
              <a:t>(CODOLCAT)</a:t>
            </a:r>
            <a:r>
              <a:rPr lang="es-ES" dirty="0"/>
              <a:t> </a:t>
            </a:r>
            <a:endParaRPr lang="es-ES" dirty="0" smtClean="0"/>
          </a:p>
          <a:p>
            <a:pPr algn="just"/>
            <a:r>
              <a:rPr lang="es-ES" dirty="0" smtClean="0"/>
              <a:t>Base de </a:t>
            </a:r>
            <a:r>
              <a:rPr lang="es-ES" dirty="0" err="1" smtClean="0"/>
              <a:t>dades</a:t>
            </a:r>
            <a:r>
              <a:rPr lang="es-ES" dirty="0" smtClean="0"/>
              <a:t> </a:t>
            </a:r>
            <a:r>
              <a:rPr lang="es-ES" dirty="0" err="1" smtClean="0"/>
              <a:t>accessible</a:t>
            </a:r>
            <a:r>
              <a:rPr lang="es-ES" dirty="0" smtClean="0"/>
              <a:t> en </a:t>
            </a:r>
            <a:r>
              <a:rPr lang="es-ES" dirty="0" err="1" smtClean="0"/>
              <a:t>línia</a:t>
            </a:r>
            <a:r>
              <a:rPr lang="es-ES" dirty="0" smtClean="0"/>
              <a:t> </a:t>
            </a:r>
          </a:p>
          <a:p>
            <a:pPr marL="0" indent="0" algn="just">
              <a:buNone/>
            </a:pPr>
            <a:r>
              <a:rPr lang="es-ES" dirty="0"/>
              <a:t>	</a:t>
            </a:r>
            <a:r>
              <a:rPr lang="es-ES" dirty="0" smtClean="0"/>
              <a:t>(</a:t>
            </a:r>
            <a:r>
              <a:rPr lang="hu-HU" dirty="0">
                <a:hlinkClick r:id="rId2"/>
              </a:rPr>
              <a:t>http://gmlc.imf.csic.es/codolcat/</a:t>
            </a:r>
            <a:r>
              <a:rPr lang="es-ES" dirty="0" smtClean="0"/>
              <a:t>)</a:t>
            </a:r>
          </a:p>
          <a:p>
            <a:pPr algn="just"/>
            <a:r>
              <a:rPr lang="es-ES" dirty="0" err="1" smtClean="0"/>
              <a:t>Permet</a:t>
            </a:r>
            <a:r>
              <a:rPr lang="es-ES" dirty="0" smtClean="0"/>
              <a:t> </a:t>
            </a:r>
            <a:r>
              <a:rPr lang="ca-ES" dirty="0"/>
              <a:t>realitzar cerques lèxiques en el corpus </a:t>
            </a:r>
            <a:r>
              <a:rPr lang="ca-ES" dirty="0" smtClean="0"/>
              <a:t>documental </a:t>
            </a:r>
            <a:r>
              <a:rPr lang="ca-ES" dirty="0"/>
              <a:t>del GMLC</a:t>
            </a:r>
            <a:r>
              <a:rPr lang="es-E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1773051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L’edició</a:t>
            </a:r>
            <a:r>
              <a:rPr lang="es-ES" dirty="0" smtClean="0"/>
              <a:t> digital del GMLC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 smtClean="0"/>
          </a:p>
          <a:p>
            <a:pPr algn="just"/>
            <a:r>
              <a:rPr lang="es-ES" dirty="0" err="1" smtClean="0"/>
              <a:t>Edició</a:t>
            </a:r>
            <a:r>
              <a:rPr lang="es-ES" dirty="0" smtClean="0"/>
              <a:t> </a:t>
            </a:r>
            <a:r>
              <a:rPr lang="es-ES" dirty="0" err="1" smtClean="0"/>
              <a:t>electrònica</a:t>
            </a:r>
            <a:r>
              <a:rPr lang="es-ES" dirty="0" smtClean="0"/>
              <a:t> del GMLC </a:t>
            </a:r>
            <a:r>
              <a:rPr lang="es-ES" dirty="0" err="1" smtClean="0"/>
              <a:t>accessible</a:t>
            </a:r>
            <a:r>
              <a:rPr lang="es-ES" dirty="0" smtClean="0"/>
              <a:t> en </a:t>
            </a:r>
            <a:r>
              <a:rPr lang="es-ES" dirty="0" err="1" smtClean="0"/>
              <a:t>línia</a:t>
            </a:r>
            <a:endParaRPr lang="es-ES" dirty="0" smtClean="0"/>
          </a:p>
          <a:p>
            <a:pPr algn="just"/>
            <a:r>
              <a:rPr lang="es-ES" dirty="0" err="1" smtClean="0"/>
              <a:t>Treball</a:t>
            </a:r>
            <a:r>
              <a:rPr lang="es-ES" dirty="0" smtClean="0"/>
              <a:t> en </a:t>
            </a:r>
            <a:r>
              <a:rPr lang="es-ES" dirty="0" err="1" smtClean="0"/>
              <a:t>curs</a:t>
            </a:r>
            <a:r>
              <a:rPr lang="es-ES" dirty="0" smtClean="0"/>
              <a:t>: </a:t>
            </a:r>
            <a:r>
              <a:rPr lang="es-ES" dirty="0" err="1" smtClean="0"/>
              <a:t>digitalització</a:t>
            </a:r>
            <a:r>
              <a:rPr lang="es-ES" dirty="0" smtClean="0"/>
              <a:t> de la </a:t>
            </a:r>
            <a:r>
              <a:rPr lang="es-ES" dirty="0" err="1" smtClean="0"/>
              <a:t>lletra</a:t>
            </a:r>
            <a:r>
              <a:rPr lang="es-ES" dirty="0" smtClean="0"/>
              <a:t> A</a:t>
            </a:r>
          </a:p>
          <a:p>
            <a:pPr algn="just"/>
            <a:r>
              <a:rPr lang="es-ES" dirty="0" err="1" smtClean="0"/>
              <a:t>Vinculació</a:t>
            </a:r>
            <a:r>
              <a:rPr lang="es-ES" dirty="0" smtClean="0"/>
              <a:t> </a:t>
            </a:r>
            <a:r>
              <a:rPr lang="es-ES" dirty="0" err="1" smtClean="0"/>
              <a:t>amb</a:t>
            </a:r>
            <a:r>
              <a:rPr lang="es-ES" dirty="0" smtClean="0"/>
              <a:t> la base de </a:t>
            </a:r>
            <a:r>
              <a:rPr lang="es-ES" dirty="0" err="1" smtClean="0"/>
              <a:t>dades</a:t>
            </a:r>
            <a:r>
              <a:rPr lang="es-ES" dirty="0" smtClean="0"/>
              <a:t> CODOLCAT</a:t>
            </a:r>
          </a:p>
          <a:p>
            <a:pPr algn="just"/>
            <a:r>
              <a:rPr lang="es-ES" dirty="0" err="1" smtClean="0"/>
              <a:t>Màxima</a:t>
            </a:r>
            <a:r>
              <a:rPr lang="es-ES" dirty="0" smtClean="0"/>
              <a:t> </a:t>
            </a:r>
            <a:r>
              <a:rPr lang="es-ES" dirty="0" err="1" smtClean="0"/>
              <a:t>optimització</a:t>
            </a:r>
            <a:r>
              <a:rPr lang="es-ES" dirty="0" smtClean="0"/>
              <a:t> de </a:t>
            </a:r>
            <a:r>
              <a:rPr lang="es-ES" dirty="0" err="1" smtClean="0"/>
              <a:t>l’obra</a:t>
            </a:r>
            <a:r>
              <a:rPr lang="es-ES" dirty="0" smtClean="0"/>
              <a:t> </a:t>
            </a:r>
            <a:r>
              <a:rPr lang="es-ES" dirty="0" err="1" smtClean="0"/>
              <a:t>lexicogràfica</a:t>
            </a:r>
            <a:r>
              <a:rPr lang="es-ES" dirty="0" smtClean="0"/>
              <a:t> i de </a:t>
            </a:r>
            <a:r>
              <a:rPr lang="es-ES" dirty="0" err="1" smtClean="0"/>
              <a:t>l’ampli</a:t>
            </a:r>
            <a:r>
              <a:rPr lang="es-ES" dirty="0" smtClean="0"/>
              <a:t> corpus documental</a:t>
            </a:r>
          </a:p>
          <a:p>
            <a:pPr algn="just"/>
            <a:r>
              <a:rPr lang="es-ES" dirty="0" err="1" smtClean="0"/>
              <a:t>Major</a:t>
            </a:r>
            <a:r>
              <a:rPr lang="es-ES" dirty="0" smtClean="0"/>
              <a:t> </a:t>
            </a:r>
            <a:r>
              <a:rPr lang="es-ES" dirty="0" err="1" smtClean="0"/>
              <a:t>accessiblitat</a:t>
            </a:r>
            <a:r>
              <a:rPr lang="es-ES" dirty="0" smtClean="0"/>
              <a:t> a un </a:t>
            </a:r>
            <a:r>
              <a:rPr lang="es-ES" dirty="0" err="1" smtClean="0"/>
              <a:t>públic</a:t>
            </a:r>
            <a:r>
              <a:rPr lang="es-ES" dirty="0" smtClean="0"/>
              <a:t> </a:t>
            </a:r>
            <a:r>
              <a:rPr lang="es-ES" dirty="0" err="1" smtClean="0"/>
              <a:t>més</a:t>
            </a:r>
            <a:r>
              <a:rPr lang="es-ES" dirty="0" smtClean="0"/>
              <a:t> </a:t>
            </a:r>
            <a:r>
              <a:rPr lang="es-ES" dirty="0" err="1" smtClean="0"/>
              <a:t>ampli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2017751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Història</a:t>
            </a:r>
            <a:r>
              <a:rPr lang="es-ES" dirty="0" smtClean="0"/>
              <a:t> del GMLC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 smtClean="0"/>
          </a:p>
          <a:p>
            <a:pPr algn="just"/>
            <a:r>
              <a:rPr lang="es-ES" dirty="0" err="1" smtClean="0"/>
              <a:t>Inici</a:t>
            </a:r>
            <a:r>
              <a:rPr lang="es-ES" dirty="0" smtClean="0"/>
              <a:t>: </a:t>
            </a:r>
            <a:r>
              <a:rPr lang="es-ES" dirty="0" err="1" smtClean="0"/>
              <a:t>dècada</a:t>
            </a:r>
            <a:r>
              <a:rPr lang="es-ES" dirty="0" smtClean="0"/>
              <a:t> </a:t>
            </a:r>
            <a:r>
              <a:rPr lang="es-ES" dirty="0" err="1" smtClean="0"/>
              <a:t>dels</a:t>
            </a:r>
            <a:r>
              <a:rPr lang="es-ES" dirty="0" smtClean="0"/>
              <a:t> </a:t>
            </a:r>
            <a:r>
              <a:rPr lang="es-ES" dirty="0" err="1" smtClean="0"/>
              <a:t>cinquanta</a:t>
            </a:r>
            <a:endParaRPr lang="es-ES" dirty="0" smtClean="0"/>
          </a:p>
          <a:p>
            <a:pPr algn="just"/>
            <a:r>
              <a:rPr lang="es-ES" dirty="0" err="1" smtClean="0"/>
              <a:t>Dues</a:t>
            </a:r>
            <a:r>
              <a:rPr lang="es-ES" dirty="0" smtClean="0"/>
              <a:t> figures </a:t>
            </a:r>
            <a:r>
              <a:rPr lang="es-ES" dirty="0" err="1" smtClean="0"/>
              <a:t>clau</a:t>
            </a:r>
            <a:r>
              <a:rPr lang="es-ES" dirty="0" smtClean="0"/>
              <a:t>: Mariano </a:t>
            </a:r>
            <a:r>
              <a:rPr lang="es-ES" dirty="0" err="1" smtClean="0"/>
              <a:t>Bassols</a:t>
            </a:r>
            <a:r>
              <a:rPr lang="es-ES" dirty="0" smtClean="0"/>
              <a:t> de </a:t>
            </a:r>
            <a:r>
              <a:rPr lang="es-ES" dirty="0" err="1" smtClean="0"/>
              <a:t>Climent</a:t>
            </a:r>
            <a:r>
              <a:rPr lang="es-ES" dirty="0" smtClean="0"/>
              <a:t> i Joan Bastardas i </a:t>
            </a:r>
            <a:r>
              <a:rPr lang="es-ES" dirty="0" err="1" smtClean="0"/>
              <a:t>Parera</a:t>
            </a:r>
            <a:endParaRPr lang="es-ES" dirty="0" smtClean="0"/>
          </a:p>
          <a:p>
            <a:pPr algn="just"/>
            <a:r>
              <a:rPr lang="es-ES" dirty="0" smtClean="0"/>
              <a:t>1961: </a:t>
            </a:r>
            <a:r>
              <a:rPr lang="es-ES" dirty="0" err="1" smtClean="0"/>
              <a:t>publicació</a:t>
            </a:r>
            <a:r>
              <a:rPr lang="es-ES" dirty="0" smtClean="0"/>
              <a:t> del primer </a:t>
            </a:r>
            <a:r>
              <a:rPr lang="es-ES" dirty="0" err="1" smtClean="0"/>
              <a:t>fascicle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2176486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 l="-1" t="-70255" r="-81913" b="-149878"/>
          <a:stretch/>
        </p:blipFill>
        <p:spPr>
          <a:xfrm>
            <a:off x="457200" y="1740845"/>
            <a:ext cx="7794691" cy="428678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5601730" y="2484970"/>
            <a:ext cx="1809809" cy="712054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8047" y="3558333"/>
            <a:ext cx="1231697" cy="441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92693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S" dirty="0" err="1" smtClean="0"/>
              <a:t>Glossari</a:t>
            </a:r>
            <a:r>
              <a:rPr lang="es-ES" dirty="0" smtClean="0"/>
              <a:t> de termes </a:t>
            </a:r>
            <a:r>
              <a:rPr lang="es-ES" dirty="0" err="1" smtClean="0"/>
              <a:t>llatins</a:t>
            </a:r>
            <a:r>
              <a:rPr lang="es-ES" dirty="0" smtClean="0"/>
              <a:t> i </a:t>
            </a:r>
            <a:r>
              <a:rPr lang="es-ES" dirty="0" err="1" smtClean="0"/>
              <a:t>romànics</a:t>
            </a:r>
            <a:r>
              <a:rPr lang="es-ES" dirty="0" smtClean="0"/>
              <a:t> </a:t>
            </a:r>
            <a:r>
              <a:rPr lang="es-ES" dirty="0" err="1" smtClean="0"/>
              <a:t>documentats</a:t>
            </a:r>
            <a:r>
              <a:rPr lang="es-ES" dirty="0" smtClean="0"/>
              <a:t> en </a:t>
            </a:r>
            <a:r>
              <a:rPr lang="es-ES" dirty="0" err="1" smtClean="0"/>
              <a:t>fonts</a:t>
            </a:r>
            <a:r>
              <a:rPr lang="es-ES" dirty="0" smtClean="0"/>
              <a:t> catalanes entre </a:t>
            </a:r>
            <a:r>
              <a:rPr lang="es-ES" dirty="0" err="1" smtClean="0"/>
              <a:t>els</a:t>
            </a:r>
            <a:r>
              <a:rPr lang="es-ES" dirty="0" smtClean="0"/>
              <a:t> </a:t>
            </a:r>
            <a:r>
              <a:rPr lang="es-ES" dirty="0" err="1" smtClean="0"/>
              <a:t>anys</a:t>
            </a:r>
            <a:r>
              <a:rPr lang="es-ES" dirty="0" smtClean="0"/>
              <a:t> 800 i 1100</a:t>
            </a:r>
          </a:p>
          <a:p>
            <a:pPr algn="just"/>
            <a:r>
              <a:rPr lang="es-ES" dirty="0" smtClean="0"/>
              <a:t>Corpus textual: </a:t>
            </a:r>
            <a:r>
              <a:rPr lang="ca-ES" dirty="0" smtClean="0"/>
              <a:t>documentació </a:t>
            </a:r>
            <a:r>
              <a:rPr lang="ca-ES" dirty="0"/>
              <a:t>notarial i jurídica redactada en llengua llatina als territoris del domini lingüístic del català </a:t>
            </a:r>
            <a:endParaRPr lang="es-ES" dirty="0" smtClean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2170065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438770"/>
            <a:ext cx="8229600" cy="4525963"/>
          </a:xfrm>
        </p:spPr>
        <p:txBody>
          <a:bodyPr>
            <a:normAutofit/>
          </a:bodyPr>
          <a:lstStyle/>
          <a:p>
            <a:pPr algn="just"/>
            <a:r>
              <a:rPr lang="es-ES" dirty="0"/>
              <a:t>Et </a:t>
            </a:r>
            <a:r>
              <a:rPr lang="es-ES" dirty="0" err="1"/>
              <a:t>item</a:t>
            </a:r>
            <a:r>
              <a:rPr lang="es-ES" dirty="0"/>
              <a:t> ad </a:t>
            </a:r>
            <a:r>
              <a:rPr lang="es-ES" dirty="0" err="1"/>
              <a:t>uxori</a:t>
            </a:r>
            <a:r>
              <a:rPr lang="es-ES" dirty="0"/>
              <a:t> </a:t>
            </a:r>
            <a:r>
              <a:rPr lang="es-ES" dirty="0" err="1"/>
              <a:t>sue</a:t>
            </a:r>
            <a:r>
              <a:rPr lang="es-ES" dirty="0"/>
              <a:t> </a:t>
            </a:r>
            <a:r>
              <a:rPr lang="es-ES" dirty="0" smtClean="0"/>
              <a:t>… et </a:t>
            </a:r>
            <a:r>
              <a:rPr lang="es-ES" dirty="0"/>
              <a:t>cubo I, et </a:t>
            </a:r>
            <a:r>
              <a:rPr lang="es-ES" dirty="0" err="1"/>
              <a:t>cavago</a:t>
            </a:r>
            <a:r>
              <a:rPr lang="es-ES" dirty="0"/>
              <a:t> I, et </a:t>
            </a:r>
            <a:r>
              <a:rPr lang="es-ES" dirty="0" err="1"/>
              <a:t>exada</a:t>
            </a:r>
            <a:r>
              <a:rPr lang="es-ES" dirty="0"/>
              <a:t> I, et podadora I, et </a:t>
            </a:r>
            <a:r>
              <a:rPr lang="es-ES" dirty="0" err="1"/>
              <a:t>destrale</a:t>
            </a:r>
            <a:r>
              <a:rPr lang="es-ES" dirty="0"/>
              <a:t> I, et </a:t>
            </a:r>
            <a:r>
              <a:rPr lang="es-ES" dirty="0" err="1"/>
              <a:t>iussit</a:t>
            </a:r>
            <a:r>
              <a:rPr lang="es-ES" dirty="0"/>
              <a:t> </a:t>
            </a:r>
            <a:r>
              <a:rPr lang="es-ES" dirty="0" err="1"/>
              <a:t>dare</a:t>
            </a:r>
            <a:r>
              <a:rPr lang="es-ES" dirty="0"/>
              <a:t> pro anima </a:t>
            </a:r>
            <a:r>
              <a:rPr lang="es-ES" dirty="0" err="1"/>
              <a:t>sua</a:t>
            </a:r>
            <a:r>
              <a:rPr lang="es-ES" dirty="0"/>
              <a:t> </a:t>
            </a:r>
            <a:r>
              <a:rPr lang="es-ES" dirty="0" err="1"/>
              <a:t>ipsa</a:t>
            </a:r>
            <a:r>
              <a:rPr lang="es-ES" dirty="0"/>
              <a:t> tercia parte de </a:t>
            </a:r>
            <a:r>
              <a:rPr lang="es-ES" dirty="0" err="1"/>
              <a:t>suas</a:t>
            </a:r>
            <a:r>
              <a:rPr lang="es-ES" dirty="0"/>
              <a:t> </a:t>
            </a:r>
            <a:r>
              <a:rPr lang="es-ES" dirty="0" smtClean="0"/>
              <a:t>bestias … (</a:t>
            </a:r>
            <a:r>
              <a:rPr lang="es-ES" dirty="0" err="1" smtClean="0"/>
              <a:t>CSCugat</a:t>
            </a:r>
            <a:r>
              <a:rPr lang="es-ES" dirty="0" smtClean="0"/>
              <a:t> II 499, p. 152)</a:t>
            </a:r>
          </a:p>
          <a:p>
            <a:pPr algn="just"/>
            <a:r>
              <a:rPr lang="es-ES_tradnl" dirty="0"/>
              <a:t>et </a:t>
            </a:r>
            <a:r>
              <a:rPr lang="es-ES_tradnl" dirty="0" err="1"/>
              <a:t>mandavit</a:t>
            </a:r>
            <a:r>
              <a:rPr lang="es-ES_tradnl" dirty="0"/>
              <a:t> </a:t>
            </a:r>
            <a:r>
              <a:rPr lang="es-ES_tradnl" dirty="0" err="1"/>
              <a:t>eis</a:t>
            </a:r>
            <a:r>
              <a:rPr lang="es-ES_tradnl" dirty="0"/>
              <a:t> ut simili modo </a:t>
            </a:r>
            <a:r>
              <a:rPr lang="es-ES_tradnl" dirty="0" err="1"/>
              <a:t>habeant</a:t>
            </a:r>
            <a:r>
              <a:rPr lang="es-ES_tradnl" dirty="0"/>
              <a:t> </a:t>
            </a:r>
            <a:r>
              <a:rPr lang="es-ES_tradnl" dirty="0" err="1"/>
              <a:t>equaliter</a:t>
            </a:r>
            <a:r>
              <a:rPr lang="es-ES_tradnl" dirty="0"/>
              <a:t> totas </a:t>
            </a:r>
            <a:r>
              <a:rPr lang="es-ES_tradnl" dirty="0" err="1"/>
              <a:t>ipsas</a:t>
            </a:r>
            <a:r>
              <a:rPr lang="es-ES_tradnl" dirty="0"/>
              <a:t> palias et </a:t>
            </a:r>
            <a:r>
              <a:rPr lang="es-ES_tradnl" dirty="0" err="1"/>
              <a:t>presentalias</a:t>
            </a:r>
            <a:r>
              <a:rPr lang="es-ES_tradnl" dirty="0"/>
              <a:t> et </a:t>
            </a:r>
            <a:r>
              <a:rPr lang="es-ES_tradnl" dirty="0" err="1"/>
              <a:t>donos</a:t>
            </a:r>
            <a:r>
              <a:rPr lang="es-ES_tradnl" dirty="0"/>
              <a:t> et </a:t>
            </a:r>
            <a:r>
              <a:rPr lang="es-ES_tradnl" dirty="0" err="1"/>
              <a:t>acreximentos</a:t>
            </a:r>
            <a:r>
              <a:rPr lang="es-ES_tradnl" dirty="0"/>
              <a:t> </a:t>
            </a:r>
            <a:r>
              <a:rPr lang="es-ES_tradnl" dirty="0" err="1"/>
              <a:t>quod</a:t>
            </a:r>
            <a:r>
              <a:rPr lang="es-ES_tradnl" dirty="0"/>
              <a:t> </a:t>
            </a:r>
            <a:r>
              <a:rPr lang="es-ES_tradnl" dirty="0" err="1"/>
              <a:t>qualicumque</a:t>
            </a:r>
            <a:r>
              <a:rPr lang="es-ES_tradnl" dirty="0"/>
              <a:t> modo </a:t>
            </a:r>
            <a:r>
              <a:rPr lang="es-ES_tradnl" dirty="0" err="1" smtClean="0"/>
              <a:t>fecerint</a:t>
            </a:r>
            <a:r>
              <a:rPr lang="es-ES_tradnl" dirty="0" smtClean="0"/>
              <a:t> … (</a:t>
            </a:r>
            <a:r>
              <a:rPr lang="es-ES_tradnl" dirty="0" err="1" smtClean="0"/>
              <a:t>LFeud</a:t>
            </a:r>
            <a:r>
              <a:rPr lang="es-ES_tradnl" dirty="0" smtClean="0"/>
              <a:t>. I 492, p. 526)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2563916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6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s-ES_tradnl" dirty="0"/>
              <a:t>BASSOLS, M. / BASTARDAS, J. </a:t>
            </a:r>
            <a:r>
              <a:rPr lang="es-ES_tradnl" dirty="0" smtClean="0"/>
              <a:t>(</a:t>
            </a:r>
            <a:r>
              <a:rPr lang="es-ES_tradnl" dirty="0" err="1" smtClean="0"/>
              <a:t>dir.</a:t>
            </a:r>
            <a:r>
              <a:rPr lang="es-ES_tradnl" dirty="0" smtClean="0"/>
              <a:t>) </a:t>
            </a:r>
            <a:r>
              <a:rPr lang="es-ES_tradnl" dirty="0"/>
              <a:t>(1960-1985): </a:t>
            </a:r>
            <a:r>
              <a:rPr lang="es-ES_tradnl" i="1" dirty="0" err="1"/>
              <a:t>Glossarium</a:t>
            </a:r>
            <a:r>
              <a:rPr lang="es-ES_tradnl" i="1" dirty="0"/>
              <a:t> </a:t>
            </a:r>
            <a:r>
              <a:rPr lang="es-ES_tradnl" i="1" dirty="0" err="1"/>
              <a:t>Mediae</a:t>
            </a:r>
            <a:r>
              <a:rPr lang="es-ES_tradnl" i="1" dirty="0"/>
              <a:t> </a:t>
            </a:r>
            <a:r>
              <a:rPr lang="es-ES_tradnl" i="1" dirty="0" err="1"/>
              <a:t>Latinitatis</a:t>
            </a:r>
            <a:r>
              <a:rPr lang="es-ES_tradnl" i="1" dirty="0"/>
              <a:t> </a:t>
            </a:r>
            <a:r>
              <a:rPr lang="es-ES_tradnl" i="1" dirty="0" err="1"/>
              <a:t>Cataloniae</a:t>
            </a:r>
            <a:r>
              <a:rPr lang="es-ES_tradnl" i="1" dirty="0"/>
              <a:t>, voces </a:t>
            </a:r>
            <a:r>
              <a:rPr lang="es-ES_tradnl" i="1" dirty="0" smtClean="0"/>
              <a:t>latinas </a:t>
            </a:r>
            <a:r>
              <a:rPr lang="es-ES_tradnl" i="1" dirty="0"/>
              <a:t>y romances documentadas en fuentes catalanas del </a:t>
            </a:r>
            <a:r>
              <a:rPr lang="es-ES_tradnl" i="1" dirty="0" err="1"/>
              <a:t>año</a:t>
            </a:r>
            <a:r>
              <a:rPr lang="es-ES_tradnl" i="1" dirty="0"/>
              <a:t> 800 al 1100</a:t>
            </a:r>
            <a:r>
              <a:rPr lang="es-ES_tradnl" dirty="0"/>
              <a:t>. Vol. I (A-D). Barcelona: CSIC-Universidad de </a:t>
            </a:r>
            <a:r>
              <a:rPr lang="es-ES_tradnl" dirty="0" smtClean="0"/>
              <a:t>Barcelona.</a:t>
            </a:r>
            <a:endParaRPr lang="es-ES" dirty="0" smtClean="0"/>
          </a:p>
          <a:p>
            <a:pPr algn="just"/>
            <a:r>
              <a:rPr lang="es-ES_tradnl" dirty="0"/>
              <a:t>BASTARDAS, J. (</a:t>
            </a:r>
            <a:r>
              <a:rPr lang="es-ES_tradnl" dirty="0" err="1"/>
              <a:t>dir.</a:t>
            </a:r>
            <a:r>
              <a:rPr lang="es-ES_tradnl" dirty="0"/>
              <a:t>): </a:t>
            </a:r>
            <a:r>
              <a:rPr lang="es-ES_tradnl" i="1" dirty="0" err="1"/>
              <a:t>Glossarium</a:t>
            </a:r>
            <a:r>
              <a:rPr lang="es-ES_tradnl" i="1" dirty="0"/>
              <a:t> </a:t>
            </a:r>
            <a:r>
              <a:rPr lang="es-ES_tradnl" i="1" dirty="0" err="1"/>
              <a:t>Mediae</a:t>
            </a:r>
            <a:r>
              <a:rPr lang="es-ES_tradnl" i="1" dirty="0"/>
              <a:t> </a:t>
            </a:r>
            <a:r>
              <a:rPr lang="es-ES_tradnl" i="1" dirty="0" err="1"/>
              <a:t>Latinitatis</a:t>
            </a:r>
            <a:r>
              <a:rPr lang="es-ES_tradnl" i="1" dirty="0"/>
              <a:t> </a:t>
            </a:r>
            <a:r>
              <a:rPr lang="es-ES_tradnl" i="1" dirty="0" err="1"/>
              <a:t>Cataloniae</a:t>
            </a:r>
            <a:r>
              <a:rPr lang="es-ES_tradnl" i="1" dirty="0"/>
              <a:t>, </a:t>
            </a:r>
            <a:r>
              <a:rPr lang="es-ES_tradnl" i="1" dirty="0" err="1"/>
              <a:t>mots</a:t>
            </a:r>
            <a:r>
              <a:rPr lang="es-ES_tradnl" i="1" dirty="0"/>
              <a:t> </a:t>
            </a:r>
            <a:r>
              <a:rPr lang="es-ES_tradnl" i="1" dirty="0" err="1"/>
              <a:t>llatins</a:t>
            </a:r>
            <a:r>
              <a:rPr lang="es-ES_tradnl" i="1" dirty="0"/>
              <a:t> i </a:t>
            </a:r>
            <a:r>
              <a:rPr lang="es-ES_tradnl" i="1" dirty="0" err="1"/>
              <a:t>romànics</a:t>
            </a:r>
            <a:r>
              <a:rPr lang="es-ES_tradnl" i="1" dirty="0"/>
              <a:t> </a:t>
            </a:r>
            <a:r>
              <a:rPr lang="es-ES_tradnl" i="1" dirty="0" err="1"/>
              <a:t>documentats</a:t>
            </a:r>
            <a:r>
              <a:rPr lang="es-ES_tradnl" i="1" dirty="0"/>
              <a:t> en </a:t>
            </a:r>
            <a:r>
              <a:rPr lang="es-ES_tradnl" i="1" dirty="0" err="1"/>
              <a:t>fonts</a:t>
            </a:r>
            <a:r>
              <a:rPr lang="es-ES_tradnl" i="1" dirty="0"/>
              <a:t> catalanes de </a:t>
            </a:r>
            <a:r>
              <a:rPr lang="es-ES_tradnl" i="1" dirty="0" err="1"/>
              <a:t>l’any</a:t>
            </a:r>
            <a:r>
              <a:rPr lang="es-ES_tradnl" i="1" dirty="0"/>
              <a:t> 800 al 1100</a:t>
            </a:r>
            <a:r>
              <a:rPr lang="es-ES_tradnl" dirty="0"/>
              <a:t>. Fasc. 11 (F), Barcelona: CSIC, 2001 i fasc. 12 (G), </a:t>
            </a:r>
            <a:r>
              <a:rPr lang="es-ES_tradnl" dirty="0" smtClean="0"/>
              <a:t>Barcelona</a:t>
            </a:r>
            <a:r>
              <a:rPr lang="es-ES_tradnl" dirty="0"/>
              <a:t>: CSIC, 2006.</a:t>
            </a:r>
            <a:r>
              <a:rPr lang="es-E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3037846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Marcador de contenido 3" descr="abbata_fitxa.jp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xmlns="" val="1861723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 smtClean="0"/>
          </a:p>
          <a:p>
            <a:pPr marL="3657600" lvl="8" indent="0">
              <a:buNone/>
            </a:pPr>
            <a:r>
              <a:rPr lang="es-ES" dirty="0" smtClean="0"/>
              <a:t> </a:t>
            </a:r>
            <a:r>
              <a:rPr lang="es-ES" sz="2400" dirty="0" err="1" smtClean="0"/>
              <a:t>Fitxer</a:t>
            </a:r>
            <a:r>
              <a:rPr lang="es-ES" sz="2400" dirty="0" smtClean="0"/>
              <a:t> manual</a:t>
            </a:r>
          </a:p>
          <a:p>
            <a:endParaRPr lang="es-ES" dirty="0" smtClean="0"/>
          </a:p>
          <a:p>
            <a:r>
              <a:rPr lang="es-ES" dirty="0" err="1" smtClean="0"/>
              <a:t>Eines</a:t>
            </a:r>
            <a:r>
              <a:rPr lang="es-ES" dirty="0" smtClean="0"/>
              <a:t> de </a:t>
            </a:r>
            <a:r>
              <a:rPr lang="es-ES" dirty="0" err="1" smtClean="0"/>
              <a:t>treball</a:t>
            </a:r>
            <a:endParaRPr lang="es-ES" dirty="0" smtClean="0"/>
          </a:p>
          <a:p>
            <a:endParaRPr lang="es-ES" dirty="0"/>
          </a:p>
          <a:p>
            <a:pPr marL="3657600" lvl="8" indent="0">
              <a:buNone/>
            </a:pPr>
            <a:r>
              <a:rPr lang="es-ES" dirty="0" smtClean="0"/>
              <a:t> </a:t>
            </a:r>
            <a:r>
              <a:rPr lang="es-ES" sz="2400" dirty="0" smtClean="0"/>
              <a:t>Corpus documental </a:t>
            </a:r>
            <a:r>
              <a:rPr lang="es-ES" sz="2400" dirty="0" err="1" smtClean="0"/>
              <a:t>digitalitzat</a:t>
            </a:r>
            <a:endParaRPr lang="es-ES" sz="2400" dirty="0"/>
          </a:p>
        </p:txBody>
      </p:sp>
      <p:sp>
        <p:nvSpPr>
          <p:cNvPr id="4" name="Abrir llave 3"/>
          <p:cNvSpPr/>
          <p:nvPr/>
        </p:nvSpPr>
        <p:spPr>
          <a:xfrm>
            <a:off x="3634610" y="2430614"/>
            <a:ext cx="492643" cy="2167846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>
              <a:ln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51942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Equip</a:t>
            </a:r>
            <a:r>
              <a:rPr lang="es-ES" dirty="0" smtClean="0"/>
              <a:t> de </a:t>
            </a:r>
            <a:r>
              <a:rPr lang="es-ES" dirty="0" err="1" smtClean="0"/>
              <a:t>treball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S" dirty="0" err="1" smtClean="0"/>
              <a:t>Direcció</a:t>
            </a:r>
            <a:r>
              <a:rPr lang="es-ES" dirty="0" smtClean="0"/>
              <a:t>: Pere J. </a:t>
            </a:r>
            <a:r>
              <a:rPr lang="es-ES" dirty="0" err="1" smtClean="0"/>
              <a:t>Quetglas</a:t>
            </a:r>
            <a:endParaRPr lang="es-ES" dirty="0" smtClean="0"/>
          </a:p>
          <a:p>
            <a:pPr algn="just"/>
            <a:r>
              <a:rPr lang="es-ES" dirty="0" err="1" smtClean="0"/>
              <a:t>Coordinació</a:t>
            </a:r>
            <a:r>
              <a:rPr lang="es-ES" dirty="0" smtClean="0"/>
              <a:t>: Ana Gómez Rabal (CSIC-IMF), </a:t>
            </a:r>
            <a:r>
              <a:rPr lang="es-ES" dirty="0" err="1" smtClean="0"/>
              <a:t>Mercè</a:t>
            </a:r>
            <a:r>
              <a:rPr lang="es-ES" dirty="0" smtClean="0"/>
              <a:t> Puig Rodríguez-Escalona (UB)</a:t>
            </a:r>
          </a:p>
          <a:p>
            <a:pPr algn="just"/>
            <a:r>
              <a:rPr lang="es-ES" dirty="0" err="1" smtClean="0"/>
              <a:t>Membres</a:t>
            </a:r>
            <a:r>
              <a:rPr lang="es-ES" dirty="0" smtClean="0"/>
              <a:t> del </a:t>
            </a:r>
            <a:r>
              <a:rPr lang="es-ES" dirty="0" err="1" smtClean="0"/>
              <a:t>grup</a:t>
            </a:r>
            <a:r>
              <a:rPr lang="es-ES" dirty="0" smtClean="0"/>
              <a:t>: Mª </a:t>
            </a:r>
            <a:r>
              <a:rPr lang="es-ES" dirty="0" err="1" smtClean="0"/>
              <a:t>Antònia</a:t>
            </a:r>
            <a:r>
              <a:rPr lang="es-ES" dirty="0" smtClean="0"/>
              <a:t> </a:t>
            </a:r>
            <a:r>
              <a:rPr lang="es-ES" dirty="0" err="1" smtClean="0"/>
              <a:t>Fornés</a:t>
            </a:r>
            <a:r>
              <a:rPr lang="es-ES" dirty="0" smtClean="0"/>
              <a:t>, Joan </a:t>
            </a:r>
            <a:r>
              <a:rPr lang="es-ES" dirty="0" err="1" smtClean="0"/>
              <a:t>Maria</a:t>
            </a:r>
            <a:r>
              <a:rPr lang="es-ES" dirty="0" smtClean="0"/>
              <a:t> Jaime, Carlos Prieto, Marta Punsola, Marta </a:t>
            </a:r>
            <a:r>
              <a:rPr lang="es-ES" dirty="0" err="1" smtClean="0"/>
              <a:t>Segarrés</a:t>
            </a:r>
            <a:r>
              <a:rPr lang="es-ES" dirty="0" smtClean="0"/>
              <a:t>, Adelaida </a:t>
            </a:r>
            <a:r>
              <a:rPr lang="es-ES" dirty="0" err="1" smtClean="0"/>
              <a:t>Terol</a:t>
            </a:r>
            <a:endParaRPr lang="es-ES" dirty="0" smtClean="0"/>
          </a:p>
          <a:p>
            <a:pPr algn="just"/>
            <a:r>
              <a:rPr lang="es-ES" dirty="0" err="1" smtClean="0"/>
              <a:t>Col·laboradors</a:t>
            </a:r>
            <a:r>
              <a:rPr lang="es-ES" dirty="0" smtClean="0"/>
              <a:t>: </a:t>
            </a:r>
            <a:r>
              <a:rPr lang="es-ES" dirty="0" err="1" smtClean="0"/>
              <a:t>Susanna</a:t>
            </a:r>
            <a:r>
              <a:rPr lang="es-ES" dirty="0" smtClean="0"/>
              <a:t> </a:t>
            </a:r>
            <a:r>
              <a:rPr lang="es-ES" dirty="0" err="1" smtClean="0"/>
              <a:t>Allés</a:t>
            </a:r>
            <a:r>
              <a:rPr lang="es-ES" dirty="0" smtClean="0"/>
              <a:t>, </a:t>
            </a:r>
            <a:r>
              <a:rPr lang="es-ES" dirty="0" err="1" smtClean="0"/>
              <a:t>Empar</a:t>
            </a:r>
            <a:r>
              <a:rPr lang="es-ES" dirty="0" smtClean="0"/>
              <a:t> Espinilla, Salvador </a:t>
            </a:r>
            <a:r>
              <a:rPr lang="es-ES" dirty="0" err="1" smtClean="0"/>
              <a:t>Iranzo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4052225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637</TotalTime>
  <Words>433</Words>
  <Application>Microsoft Office PowerPoint</Application>
  <PresentationFormat>Presentación en pantalla (4:3)</PresentationFormat>
  <Paragraphs>48</Paragraphs>
  <Slides>15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6" baseType="lpstr">
      <vt:lpstr>Tema de Office</vt:lpstr>
      <vt:lpstr>El Glossarium Mediae Latinitatis Cataloniae:  passat, present i futur</vt:lpstr>
      <vt:lpstr>Història del GMLC</vt:lpstr>
      <vt:lpstr>Diapositiva 3</vt:lpstr>
      <vt:lpstr>Diapositiva 4</vt:lpstr>
      <vt:lpstr>Diapositiva 5</vt:lpstr>
      <vt:lpstr>Diapositiva 6</vt:lpstr>
      <vt:lpstr>Diapositiva 7</vt:lpstr>
      <vt:lpstr>Diapositiva 8</vt:lpstr>
      <vt:lpstr>Equip de treball</vt:lpstr>
      <vt:lpstr>Línies de recerca</vt:lpstr>
      <vt:lpstr>El Glossarium</vt:lpstr>
      <vt:lpstr>Diapositiva 12</vt:lpstr>
      <vt:lpstr>Diapositiva 13</vt:lpstr>
      <vt:lpstr>El CODOLCAT</vt:lpstr>
      <vt:lpstr>L’edició digital del GMLC</vt:lpstr>
    </vt:vector>
  </TitlesOfParts>
  <Company>IMF-CSIC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 Glossarium Mediae Latinitatis Cataloniae: passat, present i futur</dc:title>
  <dc:creator>IMF-Estudis Medievals</dc:creator>
  <cp:lastModifiedBy>Marta</cp:lastModifiedBy>
  <cp:revision>28</cp:revision>
  <dcterms:created xsi:type="dcterms:W3CDTF">2014-11-11T09:44:28Z</dcterms:created>
  <dcterms:modified xsi:type="dcterms:W3CDTF">2014-11-26T09:26:37Z</dcterms:modified>
</cp:coreProperties>
</file>