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78" r:id="rId11"/>
  </p:sldIdLst>
  <p:sldSz cx="9144000" cy="5143500" type="screen16x9"/>
  <p:notesSz cx="6858000" cy="9144000"/>
  <p:embeddedFontLst>
    <p:embeddedFont>
      <p:font typeface="Advent Pro SemiBold" pitchFamily="2" charset="77"/>
      <p:regular r:id="rId13"/>
      <p:bold r:id="rId14"/>
      <p:italic r:id="rId15"/>
      <p:boldItalic r:id="rId16"/>
    </p:embeddedFont>
    <p:embeddedFont>
      <p:font typeface="Fira Sans Condensed Medium" panose="020F0502020204030204" pitchFamily="34" charset="0"/>
      <p:regular r:id="rId17"/>
      <p:bold r:id="rId18"/>
      <p:italic r:id="rId19"/>
      <p:boldItalic r:id="rId20"/>
    </p:embeddedFont>
    <p:embeddedFont>
      <p:font typeface="Fira Sans Extra Condensed Medium" panose="020B0603050000020004" pitchFamily="34" charset="0"/>
      <p:regular r:id="rId21"/>
      <p:bold r:id="rId22"/>
      <p:italic r:id="rId23"/>
      <p:boldItalic r:id="rId24"/>
    </p:embeddedFont>
    <p:embeddedFont>
      <p:font typeface="Livvic Light" panose="020F0302020204030204" pitchFamily="34" charset="0"/>
      <p:regular r:id="rId25"/>
      <p:italic r:id="rId26"/>
    </p:embeddedFont>
    <p:embeddedFont>
      <p:font typeface="Maven Pro" pitchFamily="2" charset="77"/>
      <p:regular r:id="rId27"/>
      <p:bold r:id="rId28"/>
    </p:embeddedFont>
    <p:embeddedFont>
      <p:font typeface="Nunito Light" panose="020F0302020204030204" pitchFamily="34" charset="0"/>
      <p:regular r:id="rId29"/>
      <p:italic r:id="rId30"/>
    </p:embeddedFont>
    <p:embeddedFont>
      <p:font typeface="Share Tech" pitchFamily="2" charset="77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56D946-94D2-4C4B-BFF4-9BEA4E6E6AD6}">
  <a:tblStyle styleId="{6656D946-94D2-4C4B-BFF4-9BEA4E6E6A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9" r:id="rId7"/>
    <p:sldLayoutId id="2147483663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Implementation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Football League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148BE86-6BDB-FC4C-2EC0-3A0F6489B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9" y="4299504"/>
            <a:ext cx="2490971" cy="5978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1696508" y="792108"/>
            <a:ext cx="5372506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  <p:sp>
        <p:nvSpPr>
          <p:cNvPr id="1356" name="Google Shape;1356;p47"/>
          <p:cNvSpPr txBox="1">
            <a:spLocks noGrp="1"/>
          </p:cNvSpPr>
          <p:nvPr>
            <p:ph type="subTitle" idx="1"/>
          </p:nvPr>
        </p:nvSpPr>
        <p:spPr>
          <a:xfrm>
            <a:off x="2591311" y="2333881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Marta Moreira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MartaMoreira@rockborne.com</a:t>
            </a:r>
            <a:endParaRPr dirty="0"/>
          </a:p>
        </p:txBody>
      </p:sp>
      <p:sp>
        <p:nvSpPr>
          <p:cNvPr id="1357" name="Google Shape;1357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CB5DEEE-AAFB-089C-B1EF-3B2E8EBB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9" y="4299504"/>
            <a:ext cx="2490971" cy="5978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pt-PT" sz="2000" dirty="0" err="1">
                <a:solidFill>
                  <a:schemeClr val="bg1"/>
                </a:solidFill>
              </a:rPr>
              <a:t>Introduction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pt-PT" sz="2000" dirty="0">
                <a:solidFill>
                  <a:schemeClr val="bg1"/>
                </a:solidFill>
              </a:rPr>
              <a:t>ER </a:t>
            </a:r>
            <a:r>
              <a:rPr lang="pt-PT" sz="2000" dirty="0" err="1">
                <a:solidFill>
                  <a:schemeClr val="bg1"/>
                </a:solidFill>
              </a:rPr>
              <a:t>Diagram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updates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after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feebback</a:t>
            </a:r>
            <a:endParaRPr lang="pt-PT" sz="20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pt-PT" sz="2000" dirty="0">
                <a:solidFill>
                  <a:schemeClr val="bg1"/>
                </a:solidFill>
              </a:rPr>
              <a:t>Data </a:t>
            </a:r>
            <a:r>
              <a:rPr lang="pt-PT" sz="2000" dirty="0" err="1">
                <a:solidFill>
                  <a:schemeClr val="bg1"/>
                </a:solidFill>
              </a:rPr>
              <a:t>dictionary</a:t>
            </a:r>
            <a:endParaRPr lang="pt-PT" sz="20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pt-PT" sz="2000" dirty="0">
                <a:solidFill>
                  <a:schemeClr val="bg1"/>
                </a:solidFill>
              </a:rPr>
              <a:t>Data </a:t>
            </a:r>
            <a:r>
              <a:rPr lang="pt-PT" sz="2000" dirty="0" err="1">
                <a:solidFill>
                  <a:schemeClr val="bg1"/>
                </a:solidFill>
              </a:rPr>
              <a:t>definition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Language</a:t>
            </a:r>
            <a:endParaRPr lang="pt-PT" sz="20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pt-PT" sz="2000" dirty="0">
                <a:solidFill>
                  <a:schemeClr val="bg1"/>
                </a:solidFill>
              </a:rPr>
              <a:t>Data </a:t>
            </a:r>
            <a:r>
              <a:rPr lang="pt-PT" sz="2000" dirty="0" err="1">
                <a:solidFill>
                  <a:schemeClr val="bg1"/>
                </a:solidFill>
              </a:rPr>
              <a:t>Manipulaiton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Language</a:t>
            </a:r>
            <a:endParaRPr lang="pt-PT" sz="20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pt-PT" sz="2000" dirty="0" err="1">
                <a:solidFill>
                  <a:schemeClr val="bg1"/>
                </a:solidFill>
              </a:rPr>
              <a:t>Test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database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implementation</a:t>
            </a:r>
            <a:endParaRPr lang="pt-PT" sz="20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pt-PT" sz="2000" dirty="0" err="1">
                <a:solidFill>
                  <a:schemeClr val="bg1"/>
                </a:solidFill>
              </a:rPr>
              <a:t>Conclusion</a:t>
            </a:r>
            <a:endParaRPr sz="2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CC075B-0D43-D49F-5EFE-687A8FCB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9" y="4299504"/>
            <a:ext cx="2490971" cy="597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4" y="1679175"/>
            <a:ext cx="4014679" cy="2164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Helvetica" pitchFamily="2" charset="0"/>
              </a:rPr>
              <a:t>D</a:t>
            </a:r>
            <a:r>
              <a:rPr lang="en-GB" sz="1600" dirty="0">
                <a:solidFill>
                  <a:schemeClr val="bg1"/>
                </a:solidFill>
                <a:effectLst/>
                <a:latin typeface="Helvetica" pitchFamily="2" charset="0"/>
              </a:rPr>
              <a:t>evelopment and implementation of a Database using PostgreSQL regarding a Football League</a:t>
            </a:r>
          </a:p>
          <a:p>
            <a:r>
              <a:rPr lang="en-GB" sz="1600" dirty="0">
                <a:solidFill>
                  <a:schemeClr val="bg1"/>
                </a:solidFill>
                <a:effectLst/>
                <a:latin typeface="Helvetica" pitchFamily="2" charset="0"/>
              </a:rPr>
              <a:t>Implementation of the designed database according to the requirement</a:t>
            </a:r>
          </a:p>
          <a:p>
            <a:r>
              <a:rPr lang="en-GB" sz="1600" dirty="0">
                <a:solidFill>
                  <a:schemeClr val="bg1"/>
                </a:solidFill>
                <a:effectLst/>
                <a:latin typeface="Helvetica" pitchFamily="2" charset="0"/>
              </a:rPr>
              <a:t>Validation of the implementation of the database</a:t>
            </a:r>
          </a:p>
          <a:p>
            <a:endParaRPr lang="en-GB" sz="16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Football League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3E705-D362-3967-AED3-5974911E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9" y="4299504"/>
            <a:ext cx="2490971" cy="597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F4DBB3-FF41-F3A7-3C01-4BDD35E0B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9" y="4299504"/>
            <a:ext cx="2490971" cy="597833"/>
          </a:xfrm>
          <a:prstGeom prst="rect">
            <a:avLst/>
          </a:prstGeom>
        </p:spPr>
      </p:pic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</a:t>
            </a:r>
            <a:endParaRPr dirty="0"/>
          </a:p>
        </p:txBody>
      </p:sp>
      <p:cxnSp>
        <p:nvCxnSpPr>
          <p:cNvPr id="593" name="Google Shape;593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29"/>
          <p:cNvCxnSpPr>
            <a:cxnSpLocks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47136-0FA2-64C6-2B99-1C0B57B04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059" y="526874"/>
            <a:ext cx="6264181" cy="4261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685C7-0CE1-69A1-938B-2721850A0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34" y="526874"/>
            <a:ext cx="7739153" cy="44532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18649E8-C43A-1E23-FB51-3160CA15DB97}"/>
              </a:ext>
            </a:extLst>
          </p:cNvPr>
          <p:cNvSpPr/>
          <p:nvPr/>
        </p:nvSpPr>
        <p:spPr>
          <a:xfrm>
            <a:off x="2902462" y="1291872"/>
            <a:ext cx="1709781" cy="15688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AE08A2-0584-4E8E-FA12-FB232AF00712}"/>
              </a:ext>
            </a:extLst>
          </p:cNvPr>
          <p:cNvSpPr/>
          <p:nvPr/>
        </p:nvSpPr>
        <p:spPr>
          <a:xfrm>
            <a:off x="1223896" y="1355549"/>
            <a:ext cx="1622969" cy="15051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4D9ED0-466C-2C45-29C6-E8D56404EEA1}"/>
              </a:ext>
            </a:extLst>
          </p:cNvPr>
          <p:cNvSpPr/>
          <p:nvPr/>
        </p:nvSpPr>
        <p:spPr>
          <a:xfrm>
            <a:off x="2975858" y="3028599"/>
            <a:ext cx="1622969" cy="15051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3FC049-8EB7-0561-0ACA-7BAA61BB74BB}"/>
              </a:ext>
            </a:extLst>
          </p:cNvPr>
          <p:cNvSpPr/>
          <p:nvPr/>
        </p:nvSpPr>
        <p:spPr>
          <a:xfrm>
            <a:off x="5477441" y="3564828"/>
            <a:ext cx="1622969" cy="15051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195EA4-A7EA-6788-3E55-CD49D349659D}"/>
              </a:ext>
            </a:extLst>
          </p:cNvPr>
          <p:cNvSpPr/>
          <p:nvPr/>
        </p:nvSpPr>
        <p:spPr>
          <a:xfrm>
            <a:off x="4800855" y="1582032"/>
            <a:ext cx="1709781" cy="166592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dictionary</a:t>
            </a:r>
            <a:endParaRPr dirty="0"/>
          </a:p>
        </p:txBody>
      </p: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0FACFE-A638-F330-A8F3-4284608F8466}"/>
              </a:ext>
            </a:extLst>
          </p:cNvPr>
          <p:cNvSpPr txBox="1"/>
          <p:nvPr/>
        </p:nvSpPr>
        <p:spPr>
          <a:xfrm>
            <a:off x="618825" y="989475"/>
            <a:ext cx="71110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chemeClr val="bg1"/>
                </a:solidFill>
                <a:effectLst/>
                <a:latin typeface="Helvetica" pitchFamily="2" charset="0"/>
              </a:rPr>
              <a:t>Team</a:t>
            </a:r>
            <a:endParaRPr lang="en-GB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r>
              <a:rPr lang="en-GB" b="1" dirty="0">
                <a:solidFill>
                  <a:schemeClr val="bg1"/>
                </a:solidFill>
                <a:effectLst/>
                <a:latin typeface="Helvetica" pitchFamily="2" charset="0"/>
              </a:rPr>
              <a:t>Description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: Contains information about different teams (unique identifiable ID and corresponding name).</a:t>
            </a:r>
          </a:p>
          <a:p>
            <a:r>
              <a:rPr lang="en-GB" b="1" dirty="0">
                <a:solidFill>
                  <a:schemeClr val="bg1"/>
                </a:solidFill>
                <a:effectLst/>
                <a:latin typeface="Helvetica" pitchFamily="2" charset="0"/>
              </a:rPr>
              <a:t>Fields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effectLst/>
                <a:latin typeface="Helvetica" pitchFamily="2" charset="0"/>
              </a:rPr>
              <a:t>Team_Id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Helvetica" pitchFamily="2" charset="0"/>
              </a:rPr>
              <a:t>(Primary Key): 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Unique identifier for each team. </a:t>
            </a:r>
            <a:r>
              <a:rPr lang="en-GB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Helvetica" pitchFamily="2" charset="0"/>
              </a:rPr>
              <a:t>Integer.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effectLst/>
                <a:latin typeface="Helvetica" pitchFamily="2" charset="0"/>
              </a:rPr>
              <a:t>Team_Name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: Name of the team. </a:t>
            </a:r>
            <a:r>
              <a:rPr lang="en-GB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Helvetica" pitchFamily="2" charset="0"/>
              </a:rPr>
              <a:t>Varchar (50).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bg2">
                  <a:lumMod val="25000"/>
                  <a:lumOff val="75000"/>
                </a:schemeClr>
              </a:solidFill>
              <a:latin typeface="Helvetica" pitchFamily="2" charset="0"/>
            </a:endParaRPr>
          </a:p>
          <a:p>
            <a:r>
              <a:rPr lang="en-GB" b="1" u="sng" dirty="0">
                <a:solidFill>
                  <a:schemeClr val="bg1"/>
                </a:solidFill>
                <a:latin typeface="Helvetica" pitchFamily="2" charset="0"/>
              </a:rPr>
              <a:t>Bookings</a:t>
            </a:r>
            <a:endParaRPr lang="en-GB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Helvetica" pitchFamily="2" charset="0"/>
              </a:rPr>
              <a:t>Description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: Stores booking details for matches at different venues.</a:t>
            </a:r>
          </a:p>
          <a:p>
            <a:r>
              <a:rPr lang="en-GB" b="1" dirty="0">
                <a:solidFill>
                  <a:schemeClr val="bg1"/>
                </a:solidFill>
                <a:latin typeface="Helvetica" pitchFamily="2" charset="0"/>
              </a:rPr>
              <a:t>Fields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Helvetica" pitchFamily="2" charset="0"/>
              </a:rPr>
              <a:t>Booking_Id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itchFamily="2" charset="0"/>
              </a:rPr>
              <a:t>(Primary Key): 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Unique identifier for each booking. </a:t>
            </a:r>
            <a:r>
              <a:rPr lang="en-GB" dirty="0">
                <a:solidFill>
                  <a:schemeClr val="bg2">
                    <a:lumMod val="25000"/>
                    <a:lumOff val="75000"/>
                  </a:schemeClr>
                </a:solidFill>
                <a:latin typeface="Helvetica" pitchFamily="2" charset="0"/>
              </a:rPr>
              <a:t>Integer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Helvetica" pitchFamily="2" charset="0"/>
              </a:rPr>
              <a:t>Venue_ID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itchFamily="2" charset="0"/>
              </a:rPr>
              <a:t>(Foreign Key): 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References the Venues table to indicate the booked venue. </a:t>
            </a:r>
            <a:r>
              <a:rPr lang="en-GB" dirty="0">
                <a:solidFill>
                  <a:schemeClr val="bg2">
                    <a:lumMod val="25000"/>
                    <a:lumOff val="75000"/>
                  </a:schemeClr>
                </a:solidFill>
                <a:latin typeface="Helvetica" pitchFamily="2" charset="0"/>
              </a:rPr>
              <a:t>Integer.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Date: Date of the booking. </a:t>
            </a:r>
            <a:r>
              <a:rPr lang="en-GB" dirty="0">
                <a:solidFill>
                  <a:schemeClr val="bg2">
                    <a:lumMod val="25000"/>
                    <a:lumOff val="75000"/>
                  </a:schemeClr>
                </a:solidFill>
                <a:latin typeface="Helvetica" pitchFamily="2" charset="0"/>
              </a:rPr>
              <a:t>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Time: Time of the booking. </a:t>
            </a:r>
            <a:r>
              <a:rPr lang="en-GB" dirty="0">
                <a:solidFill>
                  <a:schemeClr val="bg2">
                    <a:lumMod val="25000"/>
                    <a:lumOff val="75000"/>
                  </a:schemeClr>
                </a:solidFill>
                <a:latin typeface="Helvetica" pitchFamily="2" charset="0"/>
              </a:rPr>
              <a:t>Time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.</a:t>
            </a:r>
          </a:p>
          <a:p>
            <a:r>
              <a:rPr lang="en-GB" b="1" dirty="0">
                <a:solidFill>
                  <a:schemeClr val="bg1"/>
                </a:solidFill>
                <a:latin typeface="Helvetica" pitchFamily="2" charset="0"/>
              </a:rPr>
              <a:t>Relationships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Many-to-One relationship with Venues table (each booking corresponds to one venue).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032C844-196E-1DC3-A122-4DD7FCA90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9" y="4299504"/>
            <a:ext cx="2490971" cy="597833"/>
          </a:xfrm>
          <a:prstGeom prst="rect">
            <a:avLst/>
          </a:prstGeom>
        </p:spPr>
      </p:pic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definition Language</a:t>
            </a:r>
            <a:endParaRPr sz="3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B6316E-A31F-4BEE-1872-1890E25EB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30" y="1416050"/>
            <a:ext cx="3517900" cy="1155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EE1869-A396-BB48-99F5-9D9C53C51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740" y="2174103"/>
            <a:ext cx="6705600" cy="245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C641A4-3319-D16C-83FF-A3215962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9" y="4299504"/>
            <a:ext cx="2490971" cy="597833"/>
          </a:xfrm>
          <a:prstGeom prst="rect">
            <a:avLst/>
          </a:prstGeom>
        </p:spPr>
      </p:pic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manipulation Language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14BF2-5B6E-D4EA-304B-75F3C0B24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25" y="1073150"/>
            <a:ext cx="5168900" cy="149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D9A532-3CAD-D304-7276-63EE484AD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692" y="2390598"/>
            <a:ext cx="7772400" cy="2341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4236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Database Implementation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AD35F-DD74-7812-5B84-A610560F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14" y="989475"/>
            <a:ext cx="3907137" cy="1689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0685A7-B5FB-5374-A1AA-6A13FD5FE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83" y="3229963"/>
            <a:ext cx="7928033" cy="924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29FD0-CDD9-DC41-2E77-5EAB71596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181" y="1321084"/>
            <a:ext cx="2114722" cy="1345732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D15E0C-659C-F78D-41B0-926B7CEE0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89" y="4299504"/>
            <a:ext cx="2490971" cy="597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8617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506632" y="2640162"/>
            <a:ext cx="7143836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First draft of the ER model needed improvement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Database was implemented successfully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Further improvement and testing should be done to </a:t>
            </a:r>
            <a:r>
              <a:rPr lang="en" dirty="0" err="1"/>
              <a:t>optimi</a:t>
            </a:r>
            <a:r>
              <a:rPr lang="en-GB" dirty="0"/>
              <a:t>s</a:t>
            </a:r>
            <a:r>
              <a:rPr lang="en" dirty="0"/>
              <a:t>e database</a:t>
            </a:r>
            <a:endParaRPr dirty="0"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cxnSpLocks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3B3177-8690-B74A-B257-27D1112C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9" y="4299504"/>
            <a:ext cx="2490971" cy="597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AB59A17E24D34E9340B9FB2D482F42" ma:contentTypeVersion="14" ma:contentTypeDescription="Create a new document." ma:contentTypeScope="" ma:versionID="d1c995aeeadf6f716b6e8dc86fd568ea">
  <xsd:schema xmlns:xsd="http://www.w3.org/2001/XMLSchema" xmlns:xs="http://www.w3.org/2001/XMLSchema" xmlns:p="http://schemas.microsoft.com/office/2006/metadata/properties" xmlns:ns2="88de72ae-0076-48bf-9ba3-f8fe94943459" xmlns:ns3="90cfc8ad-d6f2-4366-b360-cf10a72847e6" targetNamespace="http://schemas.microsoft.com/office/2006/metadata/properties" ma:root="true" ma:fieldsID="60ebe3cd924859e3c0706cfba8f4698e" ns2:_="" ns3:_="">
    <xsd:import namespace="88de72ae-0076-48bf-9ba3-f8fe94943459"/>
    <xsd:import namespace="90cfc8ad-d6f2-4366-b360-cf10a7284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e72ae-0076-48bf-9ba3-f8fe949434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099657dc-f6fc-4c77-b6ed-6fdc988bda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fc8ad-d6f2-4366-b360-cf10a72847e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d273d1d-fab6-4952-8f52-330e3c2911e4}" ma:internalName="TaxCatchAll" ma:showField="CatchAllData" ma:web="90cfc8ad-d6f2-4366-b360-cf10a72847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8de72ae-0076-48bf-9ba3-f8fe94943459">
      <Terms xmlns="http://schemas.microsoft.com/office/infopath/2007/PartnerControls"/>
    </lcf76f155ced4ddcb4097134ff3c332f>
    <TaxCatchAll xmlns="90cfc8ad-d6f2-4366-b360-cf10a72847e6" xsi:nil="true"/>
  </documentManagement>
</p:properties>
</file>

<file path=customXml/itemProps1.xml><?xml version="1.0" encoding="utf-8"?>
<ds:datastoreItem xmlns:ds="http://schemas.openxmlformats.org/officeDocument/2006/customXml" ds:itemID="{30FC8A87-2C7E-43B5-9BAA-EEF91663A464}"/>
</file>

<file path=customXml/itemProps2.xml><?xml version="1.0" encoding="utf-8"?>
<ds:datastoreItem xmlns:ds="http://schemas.openxmlformats.org/officeDocument/2006/customXml" ds:itemID="{334CFCCD-F78D-4D61-A4FC-22A8F5570F86}"/>
</file>

<file path=customXml/itemProps3.xml><?xml version="1.0" encoding="utf-8"?>
<ds:datastoreItem xmlns:ds="http://schemas.openxmlformats.org/officeDocument/2006/customXml" ds:itemID="{8C2DDBAA-1FA5-4214-BF03-2D8F99B94405}"/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234</Words>
  <Application>Microsoft Macintosh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Maven Pro</vt:lpstr>
      <vt:lpstr>Advent Pro SemiBold</vt:lpstr>
      <vt:lpstr>Livvic Light</vt:lpstr>
      <vt:lpstr>Share Tech</vt:lpstr>
      <vt:lpstr>Fira Sans Extra Condensed Medium</vt:lpstr>
      <vt:lpstr>Arial</vt:lpstr>
      <vt:lpstr>Helvetica</vt:lpstr>
      <vt:lpstr>Fira Sans Condensed Medium</vt:lpstr>
      <vt:lpstr>Nunito Light</vt:lpstr>
      <vt:lpstr>Data Science Consulting by Slidesgo</vt:lpstr>
      <vt:lpstr>Football League</vt:lpstr>
      <vt:lpstr>Content</vt:lpstr>
      <vt:lpstr>Football League</vt:lpstr>
      <vt:lpstr>ER diagram</vt:lpstr>
      <vt:lpstr>Data dictionary</vt:lpstr>
      <vt:lpstr>Data definition Language</vt:lpstr>
      <vt:lpstr>Data manipulation Language</vt:lpstr>
      <vt:lpstr>Test Database Implementation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League</dc:title>
  <cp:lastModifiedBy>Da Silva Moreira, Marta S</cp:lastModifiedBy>
  <cp:revision>2</cp:revision>
  <dcterms:modified xsi:type="dcterms:W3CDTF">2024-04-23T09:26:26Z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0x0101005DAB59A17E24D34E9340B9FB2D482F42</vt:lpwstr>
  </property>
</Properties>
</file>