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68" r:id="rId3"/>
    <p:sldId id="271" r:id="rId4"/>
    <p:sldId id="295" r:id="rId5"/>
    <p:sldId id="259" r:id="rId6"/>
    <p:sldId id="293" r:id="rId7"/>
    <p:sldId id="283" r:id="rId8"/>
    <p:sldId id="260" r:id="rId9"/>
    <p:sldId id="279" r:id="rId10"/>
    <p:sldId id="281" r:id="rId11"/>
    <p:sldId id="272" r:id="rId12"/>
    <p:sldId id="282" r:id="rId13"/>
    <p:sldId id="285" r:id="rId14"/>
    <p:sldId id="287" r:id="rId15"/>
    <p:sldId id="286" r:id="rId16"/>
    <p:sldId id="284" r:id="rId17"/>
    <p:sldId id="288" r:id="rId18"/>
    <p:sldId id="289" r:id="rId19"/>
    <p:sldId id="296" r:id="rId20"/>
    <p:sldId id="290" r:id="rId21"/>
    <p:sldId id="280" r:id="rId22"/>
    <p:sldId id="273" r:id="rId23"/>
    <p:sldId id="274"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3758"/>
  </p:normalViewPr>
  <p:slideViewPr>
    <p:cSldViewPr snapToGrid="0" snapToObjects="1">
      <p:cViewPr varScale="1">
        <p:scale>
          <a:sx n="104" d="100"/>
          <a:sy n="104" d="100"/>
        </p:scale>
        <p:origin x="232"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E7B77-726F-3246-A93E-8833089A1A6F}" type="datetimeFigureOut">
              <a:rPr lang="en-US" smtClean="0"/>
              <a:t>2/11/23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905B5-1196-AA4E-8993-A0D56CC76EC5}" type="slidenum">
              <a:rPr lang="en-US" smtClean="0"/>
              <a:t>‹#›</a:t>
            </a:fld>
            <a:endParaRPr lang="en-US"/>
          </a:p>
        </p:txBody>
      </p:sp>
    </p:spTree>
    <p:extLst>
      <p:ext uri="{BB962C8B-B14F-4D97-AF65-F5344CB8AC3E}">
        <p14:creationId xmlns:p14="http://schemas.microsoft.com/office/powerpoint/2010/main" val="262133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905B5-1196-AA4E-8993-A0D56CC76EC5}" type="slidenum">
              <a:rPr lang="en-US" smtClean="0"/>
              <a:t>1</a:t>
            </a:fld>
            <a:endParaRPr lang="en-US"/>
          </a:p>
        </p:txBody>
      </p:sp>
    </p:spTree>
    <p:extLst>
      <p:ext uri="{BB962C8B-B14F-4D97-AF65-F5344CB8AC3E}">
        <p14:creationId xmlns:p14="http://schemas.microsoft.com/office/powerpoint/2010/main" val="2741126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905B5-1196-AA4E-8993-A0D56CC76EC5}" type="slidenum">
              <a:rPr lang="en-US" smtClean="0"/>
              <a:t>2</a:t>
            </a:fld>
            <a:endParaRPr lang="en-US"/>
          </a:p>
        </p:txBody>
      </p:sp>
    </p:spTree>
    <p:extLst>
      <p:ext uri="{BB962C8B-B14F-4D97-AF65-F5344CB8AC3E}">
        <p14:creationId xmlns:p14="http://schemas.microsoft.com/office/powerpoint/2010/main" val="321321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9587-1BA6-F443-A53F-7CD2424E1B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4FCAED-5A63-BD4C-8520-638DFE720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51DB22-F696-A04D-A34A-7B826BE7592D}"/>
              </a:ext>
            </a:extLst>
          </p:cNvPr>
          <p:cNvSpPr>
            <a:spLocks noGrp="1"/>
          </p:cNvSpPr>
          <p:nvPr>
            <p:ph type="dt" sz="half" idx="10"/>
          </p:nvPr>
        </p:nvSpPr>
        <p:spPr/>
        <p:txBody>
          <a:bodyPr/>
          <a:lstStyle/>
          <a:p>
            <a:fld id="{8A349D27-A0D5-1A4C-AC7C-95074319E1E0}" type="datetimeFigureOut">
              <a:rPr lang="en-US" smtClean="0"/>
              <a:t>2/10/23</a:t>
            </a:fld>
            <a:endParaRPr lang="en-US"/>
          </a:p>
        </p:txBody>
      </p:sp>
      <p:sp>
        <p:nvSpPr>
          <p:cNvPr id="5" name="Footer Placeholder 4">
            <a:extLst>
              <a:ext uri="{FF2B5EF4-FFF2-40B4-BE49-F238E27FC236}">
                <a16:creationId xmlns:a16="http://schemas.microsoft.com/office/drawing/2014/main" id="{B0598AA2-2EDF-4149-B92B-EE6509CE2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998A8-111F-1842-84E2-617DF0F35562}"/>
              </a:ext>
            </a:extLst>
          </p:cNvPr>
          <p:cNvSpPr>
            <a:spLocks noGrp="1"/>
          </p:cNvSpPr>
          <p:nvPr>
            <p:ph type="sldNum" sz="quarter" idx="12"/>
          </p:nvPr>
        </p:nvSpPr>
        <p:spPr/>
        <p:txBody>
          <a:bodyPr/>
          <a:lstStyle/>
          <a:p>
            <a:fld id="{405F074B-25BB-914D-9311-DEF4A40A23CE}" type="slidenum">
              <a:rPr lang="en-US" smtClean="0"/>
              <a:t>‹#›</a:t>
            </a:fld>
            <a:endParaRPr lang="en-US"/>
          </a:p>
        </p:txBody>
      </p:sp>
    </p:spTree>
    <p:extLst>
      <p:ext uri="{BB962C8B-B14F-4D97-AF65-F5344CB8AC3E}">
        <p14:creationId xmlns:p14="http://schemas.microsoft.com/office/powerpoint/2010/main" val="854717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75BA-945E-C94E-9C18-0FDB65968C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F47084-E93F-EF4C-8715-1B1A083FA9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3B3CE-65E5-9741-A3BB-00960B6381EF}"/>
              </a:ext>
            </a:extLst>
          </p:cNvPr>
          <p:cNvSpPr>
            <a:spLocks noGrp="1"/>
          </p:cNvSpPr>
          <p:nvPr>
            <p:ph type="dt" sz="half" idx="10"/>
          </p:nvPr>
        </p:nvSpPr>
        <p:spPr/>
        <p:txBody>
          <a:bodyPr/>
          <a:lstStyle/>
          <a:p>
            <a:fld id="{8A349D27-A0D5-1A4C-AC7C-95074319E1E0}" type="datetimeFigureOut">
              <a:rPr lang="en-US" smtClean="0"/>
              <a:t>2/10/23</a:t>
            </a:fld>
            <a:endParaRPr lang="en-US"/>
          </a:p>
        </p:txBody>
      </p:sp>
      <p:sp>
        <p:nvSpPr>
          <p:cNvPr id="5" name="Footer Placeholder 4">
            <a:extLst>
              <a:ext uri="{FF2B5EF4-FFF2-40B4-BE49-F238E27FC236}">
                <a16:creationId xmlns:a16="http://schemas.microsoft.com/office/drawing/2014/main" id="{F0A0CCAC-E913-7F41-9BDA-0FB5753D6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F2758-A3AF-054F-9918-E057B87131E1}"/>
              </a:ext>
            </a:extLst>
          </p:cNvPr>
          <p:cNvSpPr>
            <a:spLocks noGrp="1"/>
          </p:cNvSpPr>
          <p:nvPr>
            <p:ph type="sldNum" sz="quarter" idx="12"/>
          </p:nvPr>
        </p:nvSpPr>
        <p:spPr/>
        <p:txBody>
          <a:bodyPr/>
          <a:lstStyle/>
          <a:p>
            <a:fld id="{405F074B-25BB-914D-9311-DEF4A40A23CE}" type="slidenum">
              <a:rPr lang="en-US" smtClean="0"/>
              <a:t>‹#›</a:t>
            </a:fld>
            <a:endParaRPr lang="en-US"/>
          </a:p>
        </p:txBody>
      </p:sp>
    </p:spTree>
    <p:extLst>
      <p:ext uri="{BB962C8B-B14F-4D97-AF65-F5344CB8AC3E}">
        <p14:creationId xmlns:p14="http://schemas.microsoft.com/office/powerpoint/2010/main" val="155884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A7D40-E92D-AC42-AA72-BA3C8629FD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86A7AB-7356-F34B-A725-137832FEBD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FDFE5-1A0C-1148-8CE9-FD2B8064AF10}"/>
              </a:ext>
            </a:extLst>
          </p:cNvPr>
          <p:cNvSpPr>
            <a:spLocks noGrp="1"/>
          </p:cNvSpPr>
          <p:nvPr>
            <p:ph type="dt" sz="half" idx="10"/>
          </p:nvPr>
        </p:nvSpPr>
        <p:spPr/>
        <p:txBody>
          <a:bodyPr/>
          <a:lstStyle/>
          <a:p>
            <a:fld id="{8A349D27-A0D5-1A4C-AC7C-95074319E1E0}" type="datetimeFigureOut">
              <a:rPr lang="en-US" smtClean="0"/>
              <a:t>2/10/23</a:t>
            </a:fld>
            <a:endParaRPr lang="en-US"/>
          </a:p>
        </p:txBody>
      </p:sp>
      <p:sp>
        <p:nvSpPr>
          <p:cNvPr id="5" name="Footer Placeholder 4">
            <a:extLst>
              <a:ext uri="{FF2B5EF4-FFF2-40B4-BE49-F238E27FC236}">
                <a16:creationId xmlns:a16="http://schemas.microsoft.com/office/drawing/2014/main" id="{67DC460B-93FB-BF4D-A3DD-760716D53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78EC7-91E8-BC48-AEEA-C2E425EF7BE6}"/>
              </a:ext>
            </a:extLst>
          </p:cNvPr>
          <p:cNvSpPr>
            <a:spLocks noGrp="1"/>
          </p:cNvSpPr>
          <p:nvPr>
            <p:ph type="sldNum" sz="quarter" idx="12"/>
          </p:nvPr>
        </p:nvSpPr>
        <p:spPr/>
        <p:txBody>
          <a:bodyPr/>
          <a:lstStyle/>
          <a:p>
            <a:fld id="{405F074B-25BB-914D-9311-DEF4A40A23CE}" type="slidenum">
              <a:rPr lang="en-US" smtClean="0"/>
              <a:t>‹#›</a:t>
            </a:fld>
            <a:endParaRPr lang="en-US"/>
          </a:p>
        </p:txBody>
      </p:sp>
    </p:spTree>
    <p:extLst>
      <p:ext uri="{BB962C8B-B14F-4D97-AF65-F5344CB8AC3E}">
        <p14:creationId xmlns:p14="http://schemas.microsoft.com/office/powerpoint/2010/main" val="149220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3F10-A03A-D849-B1D2-013FF4FD38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A6A9D9-3962-084E-A635-52C0E113BF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26115-A325-0D4C-B981-98D2E8FE3584}"/>
              </a:ext>
            </a:extLst>
          </p:cNvPr>
          <p:cNvSpPr>
            <a:spLocks noGrp="1"/>
          </p:cNvSpPr>
          <p:nvPr>
            <p:ph type="dt" sz="half" idx="10"/>
          </p:nvPr>
        </p:nvSpPr>
        <p:spPr/>
        <p:txBody>
          <a:bodyPr/>
          <a:lstStyle/>
          <a:p>
            <a:fld id="{8A349D27-A0D5-1A4C-AC7C-95074319E1E0}" type="datetimeFigureOut">
              <a:rPr lang="en-US" smtClean="0"/>
              <a:t>2/10/23</a:t>
            </a:fld>
            <a:endParaRPr lang="en-US"/>
          </a:p>
        </p:txBody>
      </p:sp>
      <p:sp>
        <p:nvSpPr>
          <p:cNvPr id="5" name="Footer Placeholder 4">
            <a:extLst>
              <a:ext uri="{FF2B5EF4-FFF2-40B4-BE49-F238E27FC236}">
                <a16:creationId xmlns:a16="http://schemas.microsoft.com/office/drawing/2014/main" id="{A2BD7B55-269B-6A49-B606-302765A47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3A973-2F03-294B-9ACF-7AEFBFFF58B4}"/>
              </a:ext>
            </a:extLst>
          </p:cNvPr>
          <p:cNvSpPr>
            <a:spLocks noGrp="1"/>
          </p:cNvSpPr>
          <p:nvPr>
            <p:ph type="sldNum" sz="quarter" idx="12"/>
          </p:nvPr>
        </p:nvSpPr>
        <p:spPr/>
        <p:txBody>
          <a:bodyPr/>
          <a:lstStyle/>
          <a:p>
            <a:fld id="{405F074B-25BB-914D-9311-DEF4A40A23CE}" type="slidenum">
              <a:rPr lang="en-US" smtClean="0"/>
              <a:t>‹#›</a:t>
            </a:fld>
            <a:endParaRPr lang="en-US"/>
          </a:p>
        </p:txBody>
      </p:sp>
    </p:spTree>
    <p:extLst>
      <p:ext uri="{BB962C8B-B14F-4D97-AF65-F5344CB8AC3E}">
        <p14:creationId xmlns:p14="http://schemas.microsoft.com/office/powerpoint/2010/main" val="74253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C48CA-A7F2-9746-A073-61AD698ACA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E8869C-E804-5648-B8DF-398F8B952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B8E486-1D00-7D46-BF67-4514EC109E93}"/>
              </a:ext>
            </a:extLst>
          </p:cNvPr>
          <p:cNvSpPr>
            <a:spLocks noGrp="1"/>
          </p:cNvSpPr>
          <p:nvPr>
            <p:ph type="dt" sz="half" idx="10"/>
          </p:nvPr>
        </p:nvSpPr>
        <p:spPr/>
        <p:txBody>
          <a:bodyPr/>
          <a:lstStyle/>
          <a:p>
            <a:fld id="{8A349D27-A0D5-1A4C-AC7C-95074319E1E0}" type="datetimeFigureOut">
              <a:rPr lang="en-US" smtClean="0"/>
              <a:t>2/10/23</a:t>
            </a:fld>
            <a:endParaRPr lang="en-US"/>
          </a:p>
        </p:txBody>
      </p:sp>
      <p:sp>
        <p:nvSpPr>
          <p:cNvPr id="5" name="Footer Placeholder 4">
            <a:extLst>
              <a:ext uri="{FF2B5EF4-FFF2-40B4-BE49-F238E27FC236}">
                <a16:creationId xmlns:a16="http://schemas.microsoft.com/office/drawing/2014/main" id="{FAF97B69-4465-CC4A-B540-A6DCA46AC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A3F52-A377-B348-9A59-D3686C76E4C9}"/>
              </a:ext>
            </a:extLst>
          </p:cNvPr>
          <p:cNvSpPr>
            <a:spLocks noGrp="1"/>
          </p:cNvSpPr>
          <p:nvPr>
            <p:ph type="sldNum" sz="quarter" idx="12"/>
          </p:nvPr>
        </p:nvSpPr>
        <p:spPr/>
        <p:txBody>
          <a:bodyPr/>
          <a:lstStyle/>
          <a:p>
            <a:fld id="{405F074B-25BB-914D-9311-DEF4A40A23CE}" type="slidenum">
              <a:rPr lang="en-US" smtClean="0"/>
              <a:t>‹#›</a:t>
            </a:fld>
            <a:endParaRPr lang="en-US"/>
          </a:p>
        </p:txBody>
      </p:sp>
    </p:spTree>
    <p:extLst>
      <p:ext uri="{BB962C8B-B14F-4D97-AF65-F5344CB8AC3E}">
        <p14:creationId xmlns:p14="http://schemas.microsoft.com/office/powerpoint/2010/main" val="3160515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DC5E-BDDA-8541-845D-1D5B703F91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4A64E2-24CD-254D-AAEF-4BCFA97EB8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88514E-52E2-1343-8634-CB67DDE807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816CF-CC0C-304D-B69C-42B730175380}"/>
              </a:ext>
            </a:extLst>
          </p:cNvPr>
          <p:cNvSpPr>
            <a:spLocks noGrp="1"/>
          </p:cNvSpPr>
          <p:nvPr>
            <p:ph type="dt" sz="half" idx="10"/>
          </p:nvPr>
        </p:nvSpPr>
        <p:spPr/>
        <p:txBody>
          <a:bodyPr/>
          <a:lstStyle/>
          <a:p>
            <a:fld id="{8A349D27-A0D5-1A4C-AC7C-95074319E1E0}" type="datetimeFigureOut">
              <a:rPr lang="en-US" smtClean="0"/>
              <a:t>2/10/23</a:t>
            </a:fld>
            <a:endParaRPr lang="en-US"/>
          </a:p>
        </p:txBody>
      </p:sp>
      <p:sp>
        <p:nvSpPr>
          <p:cNvPr id="6" name="Footer Placeholder 5">
            <a:extLst>
              <a:ext uri="{FF2B5EF4-FFF2-40B4-BE49-F238E27FC236}">
                <a16:creationId xmlns:a16="http://schemas.microsoft.com/office/drawing/2014/main" id="{276AAD0A-1725-AD4A-A42D-9C006DB144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E7BCBC-36C2-9E40-991C-391589319E84}"/>
              </a:ext>
            </a:extLst>
          </p:cNvPr>
          <p:cNvSpPr>
            <a:spLocks noGrp="1"/>
          </p:cNvSpPr>
          <p:nvPr>
            <p:ph type="sldNum" sz="quarter" idx="12"/>
          </p:nvPr>
        </p:nvSpPr>
        <p:spPr/>
        <p:txBody>
          <a:bodyPr/>
          <a:lstStyle/>
          <a:p>
            <a:fld id="{405F074B-25BB-914D-9311-DEF4A40A23CE}" type="slidenum">
              <a:rPr lang="en-US" smtClean="0"/>
              <a:t>‹#›</a:t>
            </a:fld>
            <a:endParaRPr lang="en-US"/>
          </a:p>
        </p:txBody>
      </p:sp>
    </p:spTree>
    <p:extLst>
      <p:ext uri="{BB962C8B-B14F-4D97-AF65-F5344CB8AC3E}">
        <p14:creationId xmlns:p14="http://schemas.microsoft.com/office/powerpoint/2010/main" val="49122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C4C9F-E4D9-024E-9AFF-CD37EA8FA0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474F9E-D220-AF46-B00D-E665F64C55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668C13-A92B-754A-8396-C966F17928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44CCC7-00F9-E447-81DA-6772B4CBD9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9DBD63-EE25-4E47-91F8-5E6EEF2234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517282-1D45-4F41-99F5-455382E757F8}"/>
              </a:ext>
            </a:extLst>
          </p:cNvPr>
          <p:cNvSpPr>
            <a:spLocks noGrp="1"/>
          </p:cNvSpPr>
          <p:nvPr>
            <p:ph type="dt" sz="half" idx="10"/>
          </p:nvPr>
        </p:nvSpPr>
        <p:spPr/>
        <p:txBody>
          <a:bodyPr/>
          <a:lstStyle/>
          <a:p>
            <a:fld id="{8A349D27-A0D5-1A4C-AC7C-95074319E1E0}" type="datetimeFigureOut">
              <a:rPr lang="en-US" smtClean="0"/>
              <a:t>2/10/23</a:t>
            </a:fld>
            <a:endParaRPr lang="en-US"/>
          </a:p>
        </p:txBody>
      </p:sp>
      <p:sp>
        <p:nvSpPr>
          <p:cNvPr id="8" name="Footer Placeholder 7">
            <a:extLst>
              <a:ext uri="{FF2B5EF4-FFF2-40B4-BE49-F238E27FC236}">
                <a16:creationId xmlns:a16="http://schemas.microsoft.com/office/drawing/2014/main" id="{31996CFC-6B61-7F4E-820C-2D1E05FDBE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F44AB6-3267-3F48-8335-F43EC66C5004}"/>
              </a:ext>
            </a:extLst>
          </p:cNvPr>
          <p:cNvSpPr>
            <a:spLocks noGrp="1"/>
          </p:cNvSpPr>
          <p:nvPr>
            <p:ph type="sldNum" sz="quarter" idx="12"/>
          </p:nvPr>
        </p:nvSpPr>
        <p:spPr/>
        <p:txBody>
          <a:bodyPr/>
          <a:lstStyle/>
          <a:p>
            <a:fld id="{405F074B-25BB-914D-9311-DEF4A40A23CE}" type="slidenum">
              <a:rPr lang="en-US" smtClean="0"/>
              <a:t>‹#›</a:t>
            </a:fld>
            <a:endParaRPr lang="en-US"/>
          </a:p>
        </p:txBody>
      </p:sp>
    </p:spTree>
    <p:extLst>
      <p:ext uri="{BB962C8B-B14F-4D97-AF65-F5344CB8AC3E}">
        <p14:creationId xmlns:p14="http://schemas.microsoft.com/office/powerpoint/2010/main" val="319733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98C7-6179-8848-B6FC-0C119154CA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00191A-6A60-F24F-A4FD-0702AEEC79D4}"/>
              </a:ext>
            </a:extLst>
          </p:cNvPr>
          <p:cNvSpPr>
            <a:spLocks noGrp="1"/>
          </p:cNvSpPr>
          <p:nvPr>
            <p:ph type="dt" sz="half" idx="10"/>
          </p:nvPr>
        </p:nvSpPr>
        <p:spPr/>
        <p:txBody>
          <a:bodyPr/>
          <a:lstStyle/>
          <a:p>
            <a:fld id="{8A349D27-A0D5-1A4C-AC7C-95074319E1E0}" type="datetimeFigureOut">
              <a:rPr lang="en-US" smtClean="0"/>
              <a:t>2/10/23</a:t>
            </a:fld>
            <a:endParaRPr lang="en-US"/>
          </a:p>
        </p:txBody>
      </p:sp>
      <p:sp>
        <p:nvSpPr>
          <p:cNvPr id="4" name="Footer Placeholder 3">
            <a:extLst>
              <a:ext uri="{FF2B5EF4-FFF2-40B4-BE49-F238E27FC236}">
                <a16:creationId xmlns:a16="http://schemas.microsoft.com/office/drawing/2014/main" id="{BCCAF409-C647-2B43-8D0C-394D7B984D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4C35B3-91EC-0A4D-8104-54F3CDFCE07F}"/>
              </a:ext>
            </a:extLst>
          </p:cNvPr>
          <p:cNvSpPr>
            <a:spLocks noGrp="1"/>
          </p:cNvSpPr>
          <p:nvPr>
            <p:ph type="sldNum" sz="quarter" idx="12"/>
          </p:nvPr>
        </p:nvSpPr>
        <p:spPr/>
        <p:txBody>
          <a:bodyPr/>
          <a:lstStyle/>
          <a:p>
            <a:fld id="{405F074B-25BB-914D-9311-DEF4A40A23CE}" type="slidenum">
              <a:rPr lang="en-US" smtClean="0"/>
              <a:t>‹#›</a:t>
            </a:fld>
            <a:endParaRPr lang="en-US"/>
          </a:p>
        </p:txBody>
      </p:sp>
    </p:spTree>
    <p:extLst>
      <p:ext uri="{BB962C8B-B14F-4D97-AF65-F5344CB8AC3E}">
        <p14:creationId xmlns:p14="http://schemas.microsoft.com/office/powerpoint/2010/main" val="298089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58E6-6F25-8D4F-8981-3F02C6434F04}"/>
              </a:ext>
            </a:extLst>
          </p:cNvPr>
          <p:cNvSpPr>
            <a:spLocks noGrp="1"/>
          </p:cNvSpPr>
          <p:nvPr>
            <p:ph type="dt" sz="half" idx="10"/>
          </p:nvPr>
        </p:nvSpPr>
        <p:spPr/>
        <p:txBody>
          <a:bodyPr/>
          <a:lstStyle/>
          <a:p>
            <a:fld id="{8A349D27-A0D5-1A4C-AC7C-95074319E1E0}" type="datetimeFigureOut">
              <a:rPr lang="en-US" smtClean="0"/>
              <a:t>2/10/23</a:t>
            </a:fld>
            <a:endParaRPr lang="en-US"/>
          </a:p>
        </p:txBody>
      </p:sp>
      <p:sp>
        <p:nvSpPr>
          <p:cNvPr id="3" name="Footer Placeholder 2">
            <a:extLst>
              <a:ext uri="{FF2B5EF4-FFF2-40B4-BE49-F238E27FC236}">
                <a16:creationId xmlns:a16="http://schemas.microsoft.com/office/drawing/2014/main" id="{E6198E4C-F36E-A444-BB7F-DCA52154CC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3AE036-B3BC-2444-81F7-5641661336F1}"/>
              </a:ext>
            </a:extLst>
          </p:cNvPr>
          <p:cNvSpPr>
            <a:spLocks noGrp="1"/>
          </p:cNvSpPr>
          <p:nvPr>
            <p:ph type="sldNum" sz="quarter" idx="12"/>
          </p:nvPr>
        </p:nvSpPr>
        <p:spPr/>
        <p:txBody>
          <a:bodyPr/>
          <a:lstStyle/>
          <a:p>
            <a:fld id="{405F074B-25BB-914D-9311-DEF4A40A23CE}" type="slidenum">
              <a:rPr lang="en-US" smtClean="0"/>
              <a:t>‹#›</a:t>
            </a:fld>
            <a:endParaRPr lang="en-US"/>
          </a:p>
        </p:txBody>
      </p:sp>
    </p:spTree>
    <p:extLst>
      <p:ext uri="{BB962C8B-B14F-4D97-AF65-F5344CB8AC3E}">
        <p14:creationId xmlns:p14="http://schemas.microsoft.com/office/powerpoint/2010/main" val="331858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3452-B412-0B40-86CA-66017DCE3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5DE9C4-171D-FE41-9B1B-659A997708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DA4170-15C6-CD4A-8456-8AC863029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C0257-0768-0B4A-B042-5176908ADFEC}"/>
              </a:ext>
            </a:extLst>
          </p:cNvPr>
          <p:cNvSpPr>
            <a:spLocks noGrp="1"/>
          </p:cNvSpPr>
          <p:nvPr>
            <p:ph type="dt" sz="half" idx="10"/>
          </p:nvPr>
        </p:nvSpPr>
        <p:spPr/>
        <p:txBody>
          <a:bodyPr/>
          <a:lstStyle/>
          <a:p>
            <a:fld id="{8A349D27-A0D5-1A4C-AC7C-95074319E1E0}" type="datetimeFigureOut">
              <a:rPr lang="en-US" smtClean="0"/>
              <a:t>2/10/23</a:t>
            </a:fld>
            <a:endParaRPr lang="en-US"/>
          </a:p>
        </p:txBody>
      </p:sp>
      <p:sp>
        <p:nvSpPr>
          <p:cNvPr id="6" name="Footer Placeholder 5">
            <a:extLst>
              <a:ext uri="{FF2B5EF4-FFF2-40B4-BE49-F238E27FC236}">
                <a16:creationId xmlns:a16="http://schemas.microsoft.com/office/drawing/2014/main" id="{C1B1602B-9B82-944E-B046-E4251EEB85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086FD-7D79-A74E-A6FB-B851092DF437}"/>
              </a:ext>
            </a:extLst>
          </p:cNvPr>
          <p:cNvSpPr>
            <a:spLocks noGrp="1"/>
          </p:cNvSpPr>
          <p:nvPr>
            <p:ph type="sldNum" sz="quarter" idx="12"/>
          </p:nvPr>
        </p:nvSpPr>
        <p:spPr/>
        <p:txBody>
          <a:bodyPr/>
          <a:lstStyle/>
          <a:p>
            <a:fld id="{405F074B-25BB-914D-9311-DEF4A40A23CE}" type="slidenum">
              <a:rPr lang="en-US" smtClean="0"/>
              <a:t>‹#›</a:t>
            </a:fld>
            <a:endParaRPr lang="en-US"/>
          </a:p>
        </p:txBody>
      </p:sp>
    </p:spTree>
    <p:extLst>
      <p:ext uri="{BB962C8B-B14F-4D97-AF65-F5344CB8AC3E}">
        <p14:creationId xmlns:p14="http://schemas.microsoft.com/office/powerpoint/2010/main" val="241565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359A-0A8B-F342-B7B5-EC8B14D5F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A4926A-ACEB-5446-A9CB-F387ABB695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DE8778-FB18-1C4A-BA5F-858077247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3D9FE-ED10-B147-B7E5-2438A93895AF}"/>
              </a:ext>
            </a:extLst>
          </p:cNvPr>
          <p:cNvSpPr>
            <a:spLocks noGrp="1"/>
          </p:cNvSpPr>
          <p:nvPr>
            <p:ph type="dt" sz="half" idx="10"/>
          </p:nvPr>
        </p:nvSpPr>
        <p:spPr/>
        <p:txBody>
          <a:bodyPr/>
          <a:lstStyle/>
          <a:p>
            <a:fld id="{8A349D27-A0D5-1A4C-AC7C-95074319E1E0}" type="datetimeFigureOut">
              <a:rPr lang="en-US" smtClean="0"/>
              <a:t>2/10/23</a:t>
            </a:fld>
            <a:endParaRPr lang="en-US"/>
          </a:p>
        </p:txBody>
      </p:sp>
      <p:sp>
        <p:nvSpPr>
          <p:cNvPr id="6" name="Footer Placeholder 5">
            <a:extLst>
              <a:ext uri="{FF2B5EF4-FFF2-40B4-BE49-F238E27FC236}">
                <a16:creationId xmlns:a16="http://schemas.microsoft.com/office/drawing/2014/main" id="{6245E401-E780-164B-A4EB-21FAE7971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A5D36-4CBE-9541-81C7-F059879A04F4}"/>
              </a:ext>
            </a:extLst>
          </p:cNvPr>
          <p:cNvSpPr>
            <a:spLocks noGrp="1"/>
          </p:cNvSpPr>
          <p:nvPr>
            <p:ph type="sldNum" sz="quarter" idx="12"/>
          </p:nvPr>
        </p:nvSpPr>
        <p:spPr/>
        <p:txBody>
          <a:bodyPr/>
          <a:lstStyle/>
          <a:p>
            <a:fld id="{405F074B-25BB-914D-9311-DEF4A40A23CE}" type="slidenum">
              <a:rPr lang="en-US" smtClean="0"/>
              <a:t>‹#›</a:t>
            </a:fld>
            <a:endParaRPr lang="en-US"/>
          </a:p>
        </p:txBody>
      </p:sp>
    </p:spTree>
    <p:extLst>
      <p:ext uri="{BB962C8B-B14F-4D97-AF65-F5344CB8AC3E}">
        <p14:creationId xmlns:p14="http://schemas.microsoft.com/office/powerpoint/2010/main" val="208498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21AAA-B08E-4A41-AF96-BF83C26B68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940A40-BFF1-C747-8752-53EB31E87C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3461F-7C32-B04C-B0F7-FBCFE12B81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349D27-A0D5-1A4C-AC7C-95074319E1E0}" type="datetimeFigureOut">
              <a:rPr lang="en-US" smtClean="0"/>
              <a:t>2/10/23</a:t>
            </a:fld>
            <a:endParaRPr lang="en-US"/>
          </a:p>
        </p:txBody>
      </p:sp>
      <p:sp>
        <p:nvSpPr>
          <p:cNvPr id="5" name="Footer Placeholder 4">
            <a:extLst>
              <a:ext uri="{FF2B5EF4-FFF2-40B4-BE49-F238E27FC236}">
                <a16:creationId xmlns:a16="http://schemas.microsoft.com/office/drawing/2014/main" id="{C075AB20-8FF8-7C4C-B502-984D364D15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32CE9-548C-F848-B907-81D4C1DB17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F074B-25BB-914D-9311-DEF4A40A23CE}" type="slidenum">
              <a:rPr lang="en-US" smtClean="0"/>
              <a:t>‹#›</a:t>
            </a:fld>
            <a:endParaRPr lang="en-US"/>
          </a:p>
        </p:txBody>
      </p:sp>
    </p:spTree>
    <p:extLst>
      <p:ext uri="{BB962C8B-B14F-4D97-AF65-F5344CB8AC3E}">
        <p14:creationId xmlns:p14="http://schemas.microsoft.com/office/powerpoint/2010/main" val="3678071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tiff"/></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file:////var/folders/41/0c4jxzkn1wvc2m38z83rg2y00000gp/T/com.microsoft.Word/WebArchiveCopyPasteTempFiles/page2image3724140640"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3">
            <a:alphaModFix amt="50000"/>
          </a:blip>
          <a:srcRect t="13632" b="2098"/>
          <a:stretch/>
        </p:blipFill>
        <p:spPr>
          <a:xfrm>
            <a:off x="0" y="-1"/>
            <a:ext cx="12191980" cy="6857999"/>
          </a:xfrm>
          <a:prstGeom prst="rect">
            <a:avLst/>
          </a:prstGeom>
        </p:spPr>
      </p:pic>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1524000" y="1122362"/>
            <a:ext cx="9144000" cy="2900518"/>
          </a:xfrm>
        </p:spPr>
        <p:txBody>
          <a:bodyPr>
            <a:normAutofit/>
          </a:bodyPr>
          <a:lstStyle/>
          <a:p>
            <a:r>
              <a:rPr lang="en-US">
                <a:solidFill>
                  <a:srgbClr val="FFC000"/>
                </a:solidFill>
              </a:rPr>
              <a:t>Music Recommendation System</a:t>
            </a:r>
            <a:endParaRPr lang="en-US" dirty="0">
              <a:solidFill>
                <a:srgbClr val="FFC000"/>
              </a:solidFill>
            </a:endParaRPr>
          </a:p>
        </p:txBody>
      </p:sp>
      <p:sp>
        <p:nvSpPr>
          <p:cNvPr id="3" name="Subtitle 2">
            <a:extLst>
              <a:ext uri="{FF2B5EF4-FFF2-40B4-BE49-F238E27FC236}">
                <a16:creationId xmlns:a16="http://schemas.microsoft.com/office/drawing/2014/main" id="{4FB7B34D-6558-1C45-A8BB-2161CA2D1CB8}"/>
              </a:ext>
            </a:extLst>
          </p:cNvPr>
          <p:cNvSpPr>
            <a:spLocks noGrp="1"/>
          </p:cNvSpPr>
          <p:nvPr>
            <p:ph type="subTitle" idx="1"/>
          </p:nvPr>
        </p:nvSpPr>
        <p:spPr>
          <a:xfrm>
            <a:off x="1524000" y="4159404"/>
            <a:ext cx="9144000" cy="1098395"/>
          </a:xfrm>
        </p:spPr>
        <p:txBody>
          <a:bodyPr>
            <a:normAutofit/>
          </a:bodyPr>
          <a:lstStyle/>
          <a:p>
            <a:r>
              <a:rPr lang="en-US">
                <a:solidFill>
                  <a:srgbClr val="C00000"/>
                </a:solidFill>
              </a:rPr>
              <a:t>Marta Wheeler</a:t>
            </a:r>
            <a:endParaRPr lang="en-US" dirty="0">
              <a:solidFill>
                <a:srgbClr val="C00000"/>
              </a:solidFill>
            </a:endParaRPr>
          </a:p>
        </p:txBody>
      </p:sp>
    </p:spTree>
    <p:extLst>
      <p:ext uri="{BB962C8B-B14F-4D97-AF65-F5344CB8AC3E}">
        <p14:creationId xmlns:p14="http://schemas.microsoft.com/office/powerpoint/2010/main" val="31424164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74324" y="10"/>
            <a:ext cx="4917806" cy="5103331"/>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3587578" y="453656"/>
            <a:ext cx="5016843" cy="954107"/>
          </a:xfrm>
          <a:prstGeom prst="rect">
            <a:avLst/>
          </a:prstGeom>
          <a:noFill/>
        </p:spPr>
        <p:txBody>
          <a:bodyPr wrap="square">
            <a:spAutoFit/>
          </a:bodyPr>
          <a:lstStyle/>
          <a:p>
            <a:r>
              <a:rPr lang="en-US" sz="2800" dirty="0">
                <a:solidFill>
                  <a:srgbClr val="FFC000"/>
                </a:solidFill>
              </a:rPr>
              <a:t>Model solution – threshold</a:t>
            </a:r>
          </a:p>
          <a:p>
            <a:endParaRPr lang="en-US" sz="2800" dirty="0">
              <a:solidFill>
                <a:srgbClr val="FFC000"/>
              </a:solidFill>
            </a:endParaRPr>
          </a:p>
        </p:txBody>
      </p:sp>
      <p:pic>
        <p:nvPicPr>
          <p:cNvPr id="17410" name="Picture 2">
            <a:extLst>
              <a:ext uri="{FF2B5EF4-FFF2-40B4-BE49-F238E27FC236}">
                <a16:creationId xmlns:a16="http://schemas.microsoft.com/office/drawing/2014/main" id="{44A4CD6D-0599-E34E-8D7E-55B706BFC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92" y="1808659"/>
            <a:ext cx="5527660" cy="4019157"/>
          </a:xfrm>
          <a:prstGeom prst="rect">
            <a:avLst/>
          </a:prstGeom>
          <a:solidFill>
            <a:schemeClr val="bg1"/>
          </a:solidFill>
        </p:spPr>
      </p:pic>
      <p:sp>
        <p:nvSpPr>
          <p:cNvPr id="8" name="TextBox 7">
            <a:extLst>
              <a:ext uri="{FF2B5EF4-FFF2-40B4-BE49-F238E27FC236}">
                <a16:creationId xmlns:a16="http://schemas.microsoft.com/office/drawing/2014/main" id="{DA1F3EB0-9620-3946-8E6A-F4A50F42AC37}"/>
              </a:ext>
            </a:extLst>
          </p:cNvPr>
          <p:cNvSpPr txBox="1"/>
          <p:nvPr/>
        </p:nvSpPr>
        <p:spPr>
          <a:xfrm>
            <a:off x="6746628" y="641643"/>
            <a:ext cx="4806778" cy="707886"/>
          </a:xfrm>
          <a:prstGeom prst="rect">
            <a:avLst/>
          </a:prstGeom>
          <a:noFill/>
        </p:spPr>
        <p:txBody>
          <a:bodyPr wrap="square">
            <a:spAutoFit/>
          </a:bodyPr>
          <a:lstStyle/>
          <a:p>
            <a:pPr marL="285750" indent="-285750">
              <a:buFont typeface="Arial" panose="020B0604020202020204" pitchFamily="34" charset="0"/>
              <a:buChar char="•"/>
            </a:pPr>
            <a:endParaRPr lang="en-US" sz="2000" b="1" dirty="0">
              <a:solidFill>
                <a:schemeClr val="accent4">
                  <a:lumMod val="60000"/>
                  <a:lumOff val="40000"/>
                </a:schemeClr>
              </a:solidFill>
            </a:endParaRPr>
          </a:p>
          <a:p>
            <a:pPr marL="285750" indent="-285750">
              <a:buFont typeface="Arial" panose="020B0604020202020204" pitchFamily="34" charset="0"/>
              <a:buChar char="•"/>
            </a:pPr>
            <a:endParaRPr lang="en-US" sz="2000" b="1" dirty="0">
              <a:solidFill>
                <a:schemeClr val="accent4">
                  <a:lumMod val="60000"/>
                  <a:lumOff val="40000"/>
                </a:schemeClr>
              </a:solidFill>
            </a:endParaRPr>
          </a:p>
        </p:txBody>
      </p:sp>
      <p:pic>
        <p:nvPicPr>
          <p:cNvPr id="4" name="Picture 3">
            <a:extLst>
              <a:ext uri="{FF2B5EF4-FFF2-40B4-BE49-F238E27FC236}">
                <a16:creationId xmlns:a16="http://schemas.microsoft.com/office/drawing/2014/main" id="{091554D7-4A42-C14A-A9B0-29AED522D8DA}"/>
              </a:ext>
            </a:extLst>
          </p:cNvPr>
          <p:cNvPicPr>
            <a:picLocks noChangeAspect="1"/>
          </p:cNvPicPr>
          <p:nvPr/>
        </p:nvPicPr>
        <p:blipFill>
          <a:blip r:embed="rId4"/>
          <a:stretch>
            <a:fillRect/>
          </a:stretch>
        </p:blipFill>
        <p:spPr>
          <a:xfrm>
            <a:off x="6096000" y="1808658"/>
            <a:ext cx="5457406" cy="4050263"/>
          </a:xfrm>
          <a:prstGeom prst="rect">
            <a:avLst/>
          </a:prstGeom>
          <a:solidFill>
            <a:schemeClr val="bg1"/>
          </a:solidFill>
        </p:spPr>
      </p:pic>
    </p:spTree>
    <p:extLst>
      <p:ext uri="{BB962C8B-B14F-4D97-AF65-F5344CB8AC3E}">
        <p14:creationId xmlns:p14="http://schemas.microsoft.com/office/powerpoint/2010/main" val="75171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74324"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1275838" y="304800"/>
            <a:ext cx="3314179" cy="523220"/>
          </a:xfrm>
          <a:prstGeom prst="rect">
            <a:avLst/>
          </a:prstGeom>
          <a:noFill/>
        </p:spPr>
        <p:txBody>
          <a:bodyPr wrap="square">
            <a:spAutoFit/>
          </a:bodyPr>
          <a:lstStyle/>
          <a:p>
            <a:r>
              <a:rPr lang="en-US" sz="2800" dirty="0">
                <a:solidFill>
                  <a:srgbClr val="FFC000"/>
                </a:solidFill>
              </a:rPr>
              <a:t>Model solution</a:t>
            </a:r>
          </a:p>
        </p:txBody>
      </p:sp>
      <p:sp>
        <p:nvSpPr>
          <p:cNvPr id="6" name="Rounded Rectangle 5">
            <a:extLst>
              <a:ext uri="{FF2B5EF4-FFF2-40B4-BE49-F238E27FC236}">
                <a16:creationId xmlns:a16="http://schemas.microsoft.com/office/drawing/2014/main" id="{6023635A-A530-C948-803D-E1D0B3210BC5}"/>
              </a:ext>
            </a:extLst>
          </p:cNvPr>
          <p:cNvSpPr/>
          <p:nvPr/>
        </p:nvSpPr>
        <p:spPr>
          <a:xfrm>
            <a:off x="6579476" y="504497"/>
            <a:ext cx="5065986" cy="122971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Existing users and songs vs new ones.</a:t>
            </a:r>
          </a:p>
        </p:txBody>
      </p:sp>
      <p:sp>
        <p:nvSpPr>
          <p:cNvPr id="11" name="Rounded Rectangle 10">
            <a:extLst>
              <a:ext uri="{FF2B5EF4-FFF2-40B4-BE49-F238E27FC236}">
                <a16:creationId xmlns:a16="http://schemas.microsoft.com/office/drawing/2014/main" id="{306B2581-4239-C14F-970B-081C719F714C}"/>
              </a:ext>
            </a:extLst>
          </p:cNvPr>
          <p:cNvSpPr/>
          <p:nvPr/>
        </p:nvSpPr>
        <p:spPr>
          <a:xfrm>
            <a:off x="6615552" y="2075510"/>
            <a:ext cx="5065986" cy="122971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Optimized User-user</a:t>
            </a:r>
            <a:r>
              <a:rPr lang="en-US" dirty="0">
                <a:solidFill>
                  <a:schemeClr val="tx1"/>
                </a:solidFill>
              </a:rPr>
              <a:t> similarity based collaborative filtering for established users and songs.</a:t>
            </a:r>
          </a:p>
        </p:txBody>
      </p:sp>
      <p:sp>
        <p:nvSpPr>
          <p:cNvPr id="12" name="Rounded Rectangle 11">
            <a:extLst>
              <a:ext uri="{FF2B5EF4-FFF2-40B4-BE49-F238E27FC236}">
                <a16:creationId xmlns:a16="http://schemas.microsoft.com/office/drawing/2014/main" id="{D5E38DFC-A44A-694A-888F-8D5118AF7CC2}"/>
              </a:ext>
            </a:extLst>
          </p:cNvPr>
          <p:cNvSpPr/>
          <p:nvPr/>
        </p:nvSpPr>
        <p:spPr>
          <a:xfrm>
            <a:off x="6579476" y="3756455"/>
            <a:ext cx="5065986" cy="122971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sz="1800" b="1" dirty="0">
                <a:solidFill>
                  <a:schemeClr val="tx1"/>
                </a:solidFill>
                <a:effectLst/>
                <a:ea typeface="Times New Roman" panose="02020603050405020304" pitchFamily="18" charset="0"/>
              </a:rPr>
              <a:t>Popularity</a:t>
            </a:r>
            <a:r>
              <a:rPr lang="en-US" sz="1800" dirty="0">
                <a:solidFill>
                  <a:schemeClr val="tx1"/>
                </a:solidFill>
                <a:effectLst/>
                <a:ea typeface="Times New Roman" panose="02020603050405020304" pitchFamily="18" charset="0"/>
              </a:rPr>
              <a:t> based model to introduce </a:t>
            </a:r>
            <a:r>
              <a:rPr lang="en-US" sz="1800" b="1" dirty="0">
                <a:solidFill>
                  <a:schemeClr val="tx1"/>
                </a:solidFill>
                <a:effectLst/>
                <a:ea typeface="Times New Roman" panose="02020603050405020304" pitchFamily="18" charset="0"/>
              </a:rPr>
              <a:t>new</a:t>
            </a:r>
            <a:r>
              <a:rPr lang="en-US" sz="1800" dirty="0">
                <a:solidFill>
                  <a:schemeClr val="tx1"/>
                </a:solidFill>
                <a:effectLst/>
                <a:ea typeface="Times New Roman" panose="02020603050405020304" pitchFamily="18" charset="0"/>
              </a:rPr>
              <a:t> songs to existing users ( </a:t>
            </a:r>
            <a:r>
              <a:rPr lang="en-US" sz="1800" b="1" dirty="0">
                <a:solidFill>
                  <a:schemeClr val="tx1"/>
                </a:solidFill>
                <a:effectLst/>
                <a:ea typeface="Times New Roman" panose="02020603050405020304" pitchFamily="18" charset="0"/>
              </a:rPr>
              <a:t>item</a:t>
            </a:r>
            <a:r>
              <a:rPr lang="en-US" sz="1800" dirty="0">
                <a:solidFill>
                  <a:schemeClr val="tx1"/>
                </a:solidFill>
                <a:effectLst/>
                <a:ea typeface="Times New Roman" panose="02020603050405020304" pitchFamily="18" charset="0"/>
              </a:rPr>
              <a:t> cold start problem).</a:t>
            </a:r>
          </a:p>
        </p:txBody>
      </p:sp>
      <p:sp>
        <p:nvSpPr>
          <p:cNvPr id="13" name="Rounded Rectangle 12">
            <a:extLst>
              <a:ext uri="{FF2B5EF4-FFF2-40B4-BE49-F238E27FC236}">
                <a16:creationId xmlns:a16="http://schemas.microsoft.com/office/drawing/2014/main" id="{32812FFD-D992-C34D-BCA6-392BCE7C02AF}"/>
              </a:ext>
            </a:extLst>
          </p:cNvPr>
          <p:cNvSpPr/>
          <p:nvPr/>
        </p:nvSpPr>
        <p:spPr>
          <a:xfrm>
            <a:off x="6609871" y="5281166"/>
            <a:ext cx="5065986" cy="122971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sz="1800" b="1" dirty="0">
                <a:solidFill>
                  <a:schemeClr val="tx1"/>
                </a:solidFill>
                <a:effectLst/>
                <a:ea typeface="Times New Roman" panose="02020603050405020304" pitchFamily="18" charset="0"/>
              </a:rPr>
              <a:t>Content</a:t>
            </a:r>
            <a:r>
              <a:rPr lang="en-US" sz="1800" dirty="0">
                <a:solidFill>
                  <a:schemeClr val="tx1"/>
                </a:solidFill>
                <a:effectLst/>
                <a:ea typeface="Times New Roman" panose="02020603050405020304" pitchFamily="18" charset="0"/>
              </a:rPr>
              <a:t> based models for brand new songs and artist (</a:t>
            </a:r>
            <a:r>
              <a:rPr lang="en-US" sz="1800" b="1" dirty="0">
                <a:solidFill>
                  <a:schemeClr val="tx1"/>
                </a:solidFill>
                <a:effectLst/>
                <a:ea typeface="Times New Roman" panose="02020603050405020304" pitchFamily="18" charset="0"/>
              </a:rPr>
              <a:t>user</a:t>
            </a:r>
            <a:r>
              <a:rPr lang="en-US" sz="1800" dirty="0">
                <a:solidFill>
                  <a:schemeClr val="tx1"/>
                </a:solidFill>
                <a:effectLst/>
                <a:ea typeface="Times New Roman" panose="02020603050405020304" pitchFamily="18" charset="0"/>
              </a:rPr>
              <a:t> cold start problem).</a:t>
            </a:r>
          </a:p>
        </p:txBody>
      </p:sp>
    </p:spTree>
    <p:extLst>
      <p:ext uri="{BB962C8B-B14F-4D97-AF65-F5344CB8AC3E}">
        <p14:creationId xmlns:p14="http://schemas.microsoft.com/office/powerpoint/2010/main" val="336530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5057"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1275838" y="304800"/>
            <a:ext cx="4710451" cy="523220"/>
          </a:xfrm>
          <a:prstGeom prst="rect">
            <a:avLst/>
          </a:prstGeom>
          <a:noFill/>
        </p:spPr>
        <p:txBody>
          <a:bodyPr wrap="square">
            <a:spAutoFit/>
          </a:bodyPr>
          <a:lstStyle/>
          <a:p>
            <a:r>
              <a:rPr lang="en-US" sz="2800" dirty="0">
                <a:solidFill>
                  <a:srgbClr val="FFC000"/>
                </a:solidFill>
              </a:rPr>
              <a:t>Proposed business solution</a:t>
            </a:r>
          </a:p>
        </p:txBody>
      </p:sp>
      <p:sp>
        <p:nvSpPr>
          <p:cNvPr id="6" name="Rounded Rectangle 5">
            <a:extLst>
              <a:ext uri="{FF2B5EF4-FFF2-40B4-BE49-F238E27FC236}">
                <a16:creationId xmlns:a16="http://schemas.microsoft.com/office/drawing/2014/main" id="{6023635A-A530-C948-803D-E1D0B3210BC5}"/>
              </a:ext>
            </a:extLst>
          </p:cNvPr>
          <p:cNvSpPr/>
          <p:nvPr/>
        </p:nvSpPr>
        <p:spPr>
          <a:xfrm>
            <a:off x="3524384" y="2044944"/>
            <a:ext cx="1959043" cy="258884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 user?</a:t>
            </a:r>
          </a:p>
        </p:txBody>
      </p:sp>
      <p:sp>
        <p:nvSpPr>
          <p:cNvPr id="11" name="Rounded Rectangle 10">
            <a:extLst>
              <a:ext uri="{FF2B5EF4-FFF2-40B4-BE49-F238E27FC236}">
                <a16:creationId xmlns:a16="http://schemas.microsoft.com/office/drawing/2014/main" id="{306B2581-4239-C14F-970B-081C719F714C}"/>
              </a:ext>
            </a:extLst>
          </p:cNvPr>
          <p:cNvSpPr/>
          <p:nvPr/>
        </p:nvSpPr>
        <p:spPr>
          <a:xfrm>
            <a:off x="9566575" y="4731140"/>
            <a:ext cx="1371600" cy="160020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User-user</a:t>
            </a:r>
          </a:p>
        </p:txBody>
      </p:sp>
      <p:sp>
        <p:nvSpPr>
          <p:cNvPr id="12" name="Rounded Rectangle 11">
            <a:extLst>
              <a:ext uri="{FF2B5EF4-FFF2-40B4-BE49-F238E27FC236}">
                <a16:creationId xmlns:a16="http://schemas.microsoft.com/office/drawing/2014/main" id="{D5E38DFC-A44A-694A-888F-8D5118AF7CC2}"/>
              </a:ext>
            </a:extLst>
          </p:cNvPr>
          <p:cNvSpPr/>
          <p:nvPr/>
        </p:nvSpPr>
        <p:spPr>
          <a:xfrm>
            <a:off x="9576514" y="2767720"/>
            <a:ext cx="1369758" cy="160020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b="1" dirty="0">
                <a:solidFill>
                  <a:schemeClr val="tx1"/>
                </a:solidFill>
                <a:effectLst/>
                <a:ea typeface="Times New Roman" panose="02020603050405020304" pitchFamily="18" charset="0"/>
              </a:rPr>
              <a:t>Popularity</a:t>
            </a:r>
            <a:endParaRPr lang="en-US" sz="1800" dirty="0">
              <a:solidFill>
                <a:schemeClr val="tx1"/>
              </a:solidFill>
              <a:effectLst/>
              <a:ea typeface="Times New Roman" panose="02020603050405020304" pitchFamily="18" charset="0"/>
            </a:endParaRPr>
          </a:p>
        </p:txBody>
      </p:sp>
      <p:sp>
        <p:nvSpPr>
          <p:cNvPr id="13" name="Rounded Rectangle 12">
            <a:extLst>
              <a:ext uri="{FF2B5EF4-FFF2-40B4-BE49-F238E27FC236}">
                <a16:creationId xmlns:a16="http://schemas.microsoft.com/office/drawing/2014/main" id="{32812FFD-D992-C34D-BCA6-392BCE7C02AF}"/>
              </a:ext>
            </a:extLst>
          </p:cNvPr>
          <p:cNvSpPr/>
          <p:nvPr/>
        </p:nvSpPr>
        <p:spPr>
          <a:xfrm>
            <a:off x="9574672" y="868551"/>
            <a:ext cx="1371600" cy="159728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b="1" dirty="0">
                <a:solidFill>
                  <a:schemeClr val="tx1"/>
                </a:solidFill>
                <a:effectLst/>
                <a:ea typeface="Times New Roman" panose="02020603050405020304" pitchFamily="18" charset="0"/>
              </a:rPr>
              <a:t>Content</a:t>
            </a:r>
          </a:p>
        </p:txBody>
      </p:sp>
      <p:sp>
        <p:nvSpPr>
          <p:cNvPr id="10" name="Rounded Rectangle 9">
            <a:extLst>
              <a:ext uri="{FF2B5EF4-FFF2-40B4-BE49-F238E27FC236}">
                <a16:creationId xmlns:a16="http://schemas.microsoft.com/office/drawing/2014/main" id="{AE03EDA9-E760-D849-9C56-5D693A749B30}"/>
              </a:ext>
            </a:extLst>
          </p:cNvPr>
          <p:cNvSpPr/>
          <p:nvPr/>
        </p:nvSpPr>
        <p:spPr>
          <a:xfrm>
            <a:off x="6598892" y="1590294"/>
            <a:ext cx="1828800" cy="182880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 song?</a:t>
            </a:r>
          </a:p>
        </p:txBody>
      </p:sp>
      <p:sp>
        <p:nvSpPr>
          <p:cNvPr id="15" name="Rounded Rectangle 14">
            <a:extLst>
              <a:ext uri="{FF2B5EF4-FFF2-40B4-BE49-F238E27FC236}">
                <a16:creationId xmlns:a16="http://schemas.microsoft.com/office/drawing/2014/main" id="{998D380E-891C-A54B-B540-BF98883243B5}"/>
              </a:ext>
            </a:extLst>
          </p:cNvPr>
          <p:cNvSpPr/>
          <p:nvPr/>
        </p:nvSpPr>
        <p:spPr>
          <a:xfrm>
            <a:off x="6633769" y="3802251"/>
            <a:ext cx="1828800" cy="182880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 song?</a:t>
            </a:r>
          </a:p>
        </p:txBody>
      </p:sp>
      <p:sp>
        <p:nvSpPr>
          <p:cNvPr id="21" name="Right Arrow 20">
            <a:extLst>
              <a:ext uri="{FF2B5EF4-FFF2-40B4-BE49-F238E27FC236}">
                <a16:creationId xmlns:a16="http://schemas.microsoft.com/office/drawing/2014/main" id="{32D2754F-BCED-244A-B678-ECA3E0DC580A}"/>
              </a:ext>
            </a:extLst>
          </p:cNvPr>
          <p:cNvSpPr/>
          <p:nvPr/>
        </p:nvSpPr>
        <p:spPr>
          <a:xfrm>
            <a:off x="5483426" y="2315256"/>
            <a:ext cx="1105527" cy="405568"/>
          </a:xfrm>
          <a:prstGeom prst="rightArrow">
            <a:avLst/>
          </a:prstGeom>
          <a:solidFill>
            <a:schemeClr val="accent4">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F1849B5-C709-534E-9E1D-70D8611D78C1}"/>
              </a:ext>
            </a:extLst>
          </p:cNvPr>
          <p:cNvSpPr txBox="1"/>
          <p:nvPr/>
        </p:nvSpPr>
        <p:spPr>
          <a:xfrm>
            <a:off x="5616929" y="2038004"/>
            <a:ext cx="667265" cy="369332"/>
          </a:xfrm>
          <a:prstGeom prst="rect">
            <a:avLst/>
          </a:prstGeom>
          <a:noFill/>
        </p:spPr>
        <p:txBody>
          <a:bodyPr wrap="square" rtlCol="0">
            <a:spAutoFit/>
          </a:bodyPr>
          <a:lstStyle/>
          <a:p>
            <a:r>
              <a:rPr lang="en-US" dirty="0">
                <a:solidFill>
                  <a:schemeClr val="accent4">
                    <a:lumMod val="60000"/>
                    <a:lumOff val="40000"/>
                  </a:schemeClr>
                </a:solidFill>
              </a:rPr>
              <a:t>YES</a:t>
            </a:r>
          </a:p>
        </p:txBody>
      </p:sp>
      <p:sp>
        <p:nvSpPr>
          <p:cNvPr id="24" name="Right Arrow 23">
            <a:extLst>
              <a:ext uri="{FF2B5EF4-FFF2-40B4-BE49-F238E27FC236}">
                <a16:creationId xmlns:a16="http://schemas.microsoft.com/office/drawing/2014/main" id="{8925A072-CB0B-7C4B-846B-7A9E2B593C4F}"/>
              </a:ext>
            </a:extLst>
          </p:cNvPr>
          <p:cNvSpPr/>
          <p:nvPr/>
        </p:nvSpPr>
        <p:spPr>
          <a:xfrm>
            <a:off x="5482898" y="3834546"/>
            <a:ext cx="1143000" cy="405568"/>
          </a:xfrm>
          <a:prstGeom prst="rightArrow">
            <a:avLst/>
          </a:prstGeom>
          <a:solidFill>
            <a:schemeClr val="accent4">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99D4C57-7CA3-8149-9BB2-8FF01C920EF5}"/>
              </a:ext>
            </a:extLst>
          </p:cNvPr>
          <p:cNvSpPr txBox="1"/>
          <p:nvPr/>
        </p:nvSpPr>
        <p:spPr>
          <a:xfrm>
            <a:off x="5678228" y="3567820"/>
            <a:ext cx="697791" cy="369332"/>
          </a:xfrm>
          <a:prstGeom prst="rect">
            <a:avLst/>
          </a:prstGeom>
          <a:noFill/>
        </p:spPr>
        <p:txBody>
          <a:bodyPr wrap="square" rtlCol="0">
            <a:spAutoFit/>
          </a:bodyPr>
          <a:lstStyle/>
          <a:p>
            <a:r>
              <a:rPr lang="en-US" dirty="0">
                <a:solidFill>
                  <a:schemeClr val="accent4">
                    <a:lumMod val="60000"/>
                    <a:lumOff val="40000"/>
                  </a:schemeClr>
                </a:solidFill>
              </a:rPr>
              <a:t>NO</a:t>
            </a:r>
          </a:p>
        </p:txBody>
      </p:sp>
      <p:sp>
        <p:nvSpPr>
          <p:cNvPr id="30" name="Right Arrow 29">
            <a:extLst>
              <a:ext uri="{FF2B5EF4-FFF2-40B4-BE49-F238E27FC236}">
                <a16:creationId xmlns:a16="http://schemas.microsoft.com/office/drawing/2014/main" id="{2C901456-6231-314C-AD31-EB30495ED88F}"/>
              </a:ext>
            </a:extLst>
          </p:cNvPr>
          <p:cNvSpPr/>
          <p:nvPr/>
        </p:nvSpPr>
        <p:spPr>
          <a:xfrm>
            <a:off x="8429682" y="2944234"/>
            <a:ext cx="1143000" cy="405568"/>
          </a:xfrm>
          <a:prstGeom prst="rightArrow">
            <a:avLst/>
          </a:prstGeom>
          <a:solidFill>
            <a:schemeClr val="accent4">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F07ED82D-A4A4-6E43-A89E-056C03B00A00}"/>
              </a:ext>
            </a:extLst>
          </p:cNvPr>
          <p:cNvSpPr/>
          <p:nvPr/>
        </p:nvSpPr>
        <p:spPr>
          <a:xfrm>
            <a:off x="8460146" y="3917915"/>
            <a:ext cx="1118792" cy="405568"/>
          </a:xfrm>
          <a:prstGeom prst="rightArrow">
            <a:avLst/>
          </a:prstGeom>
          <a:solidFill>
            <a:schemeClr val="accent4">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a:extLst>
              <a:ext uri="{FF2B5EF4-FFF2-40B4-BE49-F238E27FC236}">
                <a16:creationId xmlns:a16="http://schemas.microsoft.com/office/drawing/2014/main" id="{14D0CAE9-5866-5547-9EC7-DDA59744DCB7}"/>
              </a:ext>
            </a:extLst>
          </p:cNvPr>
          <p:cNvSpPr/>
          <p:nvPr/>
        </p:nvSpPr>
        <p:spPr>
          <a:xfrm>
            <a:off x="8441723" y="1700608"/>
            <a:ext cx="1143000" cy="405568"/>
          </a:xfrm>
          <a:prstGeom prst="rightArrow">
            <a:avLst/>
          </a:prstGeom>
          <a:solidFill>
            <a:schemeClr val="accent4">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FB807EF2-3EA4-564D-B661-89D9F2B00EBA}"/>
              </a:ext>
            </a:extLst>
          </p:cNvPr>
          <p:cNvSpPr/>
          <p:nvPr/>
        </p:nvSpPr>
        <p:spPr>
          <a:xfrm>
            <a:off x="8507913" y="5037997"/>
            <a:ext cx="1066759" cy="405568"/>
          </a:xfrm>
          <a:prstGeom prst="rightArrow">
            <a:avLst/>
          </a:prstGeom>
          <a:solidFill>
            <a:schemeClr val="accent4">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5395DBD-C619-4E4C-BB96-3F812942C963}"/>
              </a:ext>
            </a:extLst>
          </p:cNvPr>
          <p:cNvSpPr txBox="1"/>
          <p:nvPr/>
        </p:nvSpPr>
        <p:spPr>
          <a:xfrm>
            <a:off x="8707659" y="1453252"/>
            <a:ext cx="667265" cy="369332"/>
          </a:xfrm>
          <a:prstGeom prst="rect">
            <a:avLst/>
          </a:prstGeom>
          <a:noFill/>
        </p:spPr>
        <p:txBody>
          <a:bodyPr wrap="square" rtlCol="0">
            <a:spAutoFit/>
          </a:bodyPr>
          <a:lstStyle/>
          <a:p>
            <a:r>
              <a:rPr lang="en-US" dirty="0">
                <a:solidFill>
                  <a:schemeClr val="accent4">
                    <a:lumMod val="60000"/>
                    <a:lumOff val="40000"/>
                  </a:schemeClr>
                </a:solidFill>
              </a:rPr>
              <a:t>YES</a:t>
            </a:r>
          </a:p>
        </p:txBody>
      </p:sp>
      <p:sp>
        <p:nvSpPr>
          <p:cNvPr id="35" name="TextBox 34">
            <a:extLst>
              <a:ext uri="{FF2B5EF4-FFF2-40B4-BE49-F238E27FC236}">
                <a16:creationId xmlns:a16="http://schemas.microsoft.com/office/drawing/2014/main" id="{E5DD23AC-1266-424C-AC45-8F0AF5C6C75A}"/>
              </a:ext>
            </a:extLst>
          </p:cNvPr>
          <p:cNvSpPr txBox="1"/>
          <p:nvPr/>
        </p:nvSpPr>
        <p:spPr>
          <a:xfrm>
            <a:off x="8680939" y="3663929"/>
            <a:ext cx="667265" cy="369332"/>
          </a:xfrm>
          <a:prstGeom prst="rect">
            <a:avLst/>
          </a:prstGeom>
          <a:noFill/>
        </p:spPr>
        <p:txBody>
          <a:bodyPr wrap="square" rtlCol="0">
            <a:spAutoFit/>
          </a:bodyPr>
          <a:lstStyle/>
          <a:p>
            <a:r>
              <a:rPr lang="en-US" dirty="0">
                <a:solidFill>
                  <a:schemeClr val="accent4">
                    <a:lumMod val="60000"/>
                    <a:lumOff val="40000"/>
                  </a:schemeClr>
                </a:solidFill>
              </a:rPr>
              <a:t>YES</a:t>
            </a:r>
          </a:p>
        </p:txBody>
      </p:sp>
      <p:sp>
        <p:nvSpPr>
          <p:cNvPr id="36" name="TextBox 35">
            <a:extLst>
              <a:ext uri="{FF2B5EF4-FFF2-40B4-BE49-F238E27FC236}">
                <a16:creationId xmlns:a16="http://schemas.microsoft.com/office/drawing/2014/main" id="{B41D3FC5-03A3-0941-9990-02FF80D5EDB1}"/>
              </a:ext>
            </a:extLst>
          </p:cNvPr>
          <p:cNvSpPr txBox="1"/>
          <p:nvPr/>
        </p:nvSpPr>
        <p:spPr>
          <a:xfrm>
            <a:off x="8648416" y="2680514"/>
            <a:ext cx="697791" cy="369332"/>
          </a:xfrm>
          <a:prstGeom prst="rect">
            <a:avLst/>
          </a:prstGeom>
          <a:noFill/>
        </p:spPr>
        <p:txBody>
          <a:bodyPr wrap="square" rtlCol="0">
            <a:spAutoFit/>
          </a:bodyPr>
          <a:lstStyle/>
          <a:p>
            <a:r>
              <a:rPr lang="en-US" dirty="0">
                <a:solidFill>
                  <a:schemeClr val="accent4">
                    <a:lumMod val="60000"/>
                    <a:lumOff val="40000"/>
                  </a:schemeClr>
                </a:solidFill>
              </a:rPr>
              <a:t>NO</a:t>
            </a:r>
          </a:p>
        </p:txBody>
      </p:sp>
      <p:sp>
        <p:nvSpPr>
          <p:cNvPr id="37" name="TextBox 36">
            <a:extLst>
              <a:ext uri="{FF2B5EF4-FFF2-40B4-BE49-F238E27FC236}">
                <a16:creationId xmlns:a16="http://schemas.microsoft.com/office/drawing/2014/main" id="{3E00CD2C-343D-1C49-9C2A-B2639059D37A}"/>
              </a:ext>
            </a:extLst>
          </p:cNvPr>
          <p:cNvSpPr txBox="1"/>
          <p:nvPr/>
        </p:nvSpPr>
        <p:spPr>
          <a:xfrm>
            <a:off x="8720356" y="4782861"/>
            <a:ext cx="697791" cy="369332"/>
          </a:xfrm>
          <a:prstGeom prst="rect">
            <a:avLst/>
          </a:prstGeom>
          <a:noFill/>
        </p:spPr>
        <p:txBody>
          <a:bodyPr wrap="square" rtlCol="0">
            <a:spAutoFit/>
          </a:bodyPr>
          <a:lstStyle/>
          <a:p>
            <a:r>
              <a:rPr lang="en-US" dirty="0">
                <a:solidFill>
                  <a:schemeClr val="accent4">
                    <a:lumMod val="60000"/>
                    <a:lumOff val="40000"/>
                  </a:schemeClr>
                </a:solidFill>
              </a:rPr>
              <a:t>NO</a:t>
            </a:r>
          </a:p>
        </p:txBody>
      </p:sp>
      <p:sp>
        <p:nvSpPr>
          <p:cNvPr id="40" name="TextBox 39">
            <a:extLst>
              <a:ext uri="{FF2B5EF4-FFF2-40B4-BE49-F238E27FC236}">
                <a16:creationId xmlns:a16="http://schemas.microsoft.com/office/drawing/2014/main" id="{22A0ED25-0591-AF44-ABDB-0DB62D403BDB}"/>
              </a:ext>
            </a:extLst>
          </p:cNvPr>
          <p:cNvSpPr txBox="1"/>
          <p:nvPr/>
        </p:nvSpPr>
        <p:spPr>
          <a:xfrm>
            <a:off x="1002898" y="837806"/>
            <a:ext cx="6024134" cy="369332"/>
          </a:xfrm>
          <a:prstGeom prst="rect">
            <a:avLst/>
          </a:prstGeom>
          <a:noFill/>
        </p:spPr>
        <p:txBody>
          <a:bodyPr wrap="square" rtlCol="0">
            <a:spAutoFit/>
          </a:bodyPr>
          <a:lstStyle/>
          <a:p>
            <a:r>
              <a:rPr lang="en-US" dirty="0">
                <a:solidFill>
                  <a:srgbClr val="FFC000"/>
                </a:solidFill>
              </a:rPr>
              <a:t>Hybrid model user and song segmentation</a:t>
            </a:r>
          </a:p>
        </p:txBody>
      </p:sp>
      <p:sp>
        <p:nvSpPr>
          <p:cNvPr id="50" name="Diagonal Stripe 49">
            <a:extLst>
              <a:ext uri="{FF2B5EF4-FFF2-40B4-BE49-F238E27FC236}">
                <a16:creationId xmlns:a16="http://schemas.microsoft.com/office/drawing/2014/main" id="{31E4D7E5-82E7-DC44-AFCB-48800EE58930}"/>
              </a:ext>
            </a:extLst>
          </p:cNvPr>
          <p:cNvSpPr/>
          <p:nvPr/>
        </p:nvSpPr>
        <p:spPr>
          <a:xfrm>
            <a:off x="8476603" y="3273853"/>
            <a:ext cx="478189" cy="1149484"/>
          </a:xfrm>
          <a:prstGeom prst="diagStripe">
            <a:avLst/>
          </a:prstGeom>
          <a:solidFill>
            <a:schemeClr val="accent4">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iagonal Stripe 51">
            <a:extLst>
              <a:ext uri="{FF2B5EF4-FFF2-40B4-BE49-F238E27FC236}">
                <a16:creationId xmlns:a16="http://schemas.microsoft.com/office/drawing/2014/main" id="{E4E46F57-223A-5D4F-A1C9-DC098190D689}"/>
              </a:ext>
            </a:extLst>
          </p:cNvPr>
          <p:cNvSpPr/>
          <p:nvPr/>
        </p:nvSpPr>
        <p:spPr>
          <a:xfrm>
            <a:off x="9049414" y="2098590"/>
            <a:ext cx="463855" cy="929037"/>
          </a:xfrm>
          <a:prstGeom prst="diagStripe">
            <a:avLst/>
          </a:prstGeom>
          <a:solidFill>
            <a:schemeClr val="accent4">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514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74324" y="10"/>
            <a:ext cx="4917806" cy="5103331"/>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5253661" y="205946"/>
            <a:ext cx="6138216" cy="523220"/>
          </a:xfrm>
          <a:prstGeom prst="rect">
            <a:avLst/>
          </a:prstGeom>
          <a:noFill/>
        </p:spPr>
        <p:txBody>
          <a:bodyPr wrap="square">
            <a:spAutoFit/>
          </a:bodyPr>
          <a:lstStyle/>
          <a:p>
            <a:r>
              <a:rPr lang="en-US" sz="2800" dirty="0">
                <a:solidFill>
                  <a:srgbClr val="FFC000"/>
                </a:solidFill>
              </a:rPr>
              <a:t>Key Actionable for stakeholders</a:t>
            </a:r>
          </a:p>
        </p:txBody>
      </p:sp>
      <p:sp>
        <p:nvSpPr>
          <p:cNvPr id="3" name="TextBox 2">
            <a:extLst>
              <a:ext uri="{FF2B5EF4-FFF2-40B4-BE49-F238E27FC236}">
                <a16:creationId xmlns:a16="http://schemas.microsoft.com/office/drawing/2014/main" id="{34BFD3FC-B03F-A542-9321-E1D194DB3086}"/>
              </a:ext>
            </a:extLst>
          </p:cNvPr>
          <p:cNvSpPr txBox="1"/>
          <p:nvPr/>
        </p:nvSpPr>
        <p:spPr>
          <a:xfrm>
            <a:off x="5642336" y="755898"/>
            <a:ext cx="5454032" cy="193787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FFC000"/>
                </a:solidFill>
              </a:rPr>
              <a:t>Customer satisfaction</a:t>
            </a:r>
          </a:p>
          <a:p>
            <a:pPr marL="342900" indent="-342900">
              <a:buFont typeface="Arial" panose="020B0604020202020204" pitchFamily="34" charset="0"/>
              <a:buChar char="•"/>
            </a:pPr>
            <a:r>
              <a:rPr lang="en-US" sz="2400" dirty="0">
                <a:solidFill>
                  <a:srgbClr val="FFC000"/>
                </a:solidFill>
              </a:rPr>
              <a:t>Engagement vs Retention</a:t>
            </a:r>
          </a:p>
          <a:p>
            <a:pPr marL="342900" indent="-342900">
              <a:buFont typeface="Arial" panose="020B0604020202020204" pitchFamily="34" charset="0"/>
              <a:buChar char="•"/>
            </a:pPr>
            <a:r>
              <a:rPr lang="en-US" sz="2400" dirty="0">
                <a:solidFill>
                  <a:srgbClr val="FFC000"/>
                </a:solidFill>
              </a:rPr>
              <a:t>How to measure user happiness?</a:t>
            </a:r>
          </a:p>
          <a:p>
            <a:pPr marL="342900" indent="-342900">
              <a:buFont typeface="Arial" panose="020B0604020202020204" pitchFamily="34" charset="0"/>
              <a:buChar char="•"/>
            </a:pPr>
            <a:r>
              <a:rPr lang="en-US" sz="2400" dirty="0">
                <a:solidFill>
                  <a:srgbClr val="FFC000"/>
                </a:solidFill>
              </a:rPr>
              <a:t>How to generate max profit?</a:t>
            </a:r>
          </a:p>
          <a:p>
            <a:pPr marL="342900" indent="-342900">
              <a:buFont typeface="Arial" panose="020B0604020202020204" pitchFamily="34" charset="0"/>
              <a:buChar char="•"/>
            </a:pPr>
            <a:r>
              <a:rPr lang="en-US" sz="2400" dirty="0">
                <a:solidFill>
                  <a:srgbClr val="FFC000"/>
                </a:solidFill>
              </a:rPr>
              <a:t>How to reduce cost?</a:t>
            </a:r>
          </a:p>
        </p:txBody>
      </p:sp>
      <p:sp>
        <p:nvSpPr>
          <p:cNvPr id="4" name="Rectangle 2">
            <a:extLst>
              <a:ext uri="{FF2B5EF4-FFF2-40B4-BE49-F238E27FC236}">
                <a16:creationId xmlns:a16="http://schemas.microsoft.com/office/drawing/2014/main" id="{18EC2D06-5513-7041-A8DD-62D111C0B349}"/>
              </a:ext>
            </a:extLst>
          </p:cNvPr>
          <p:cNvSpPr>
            <a:spLocks noChangeArrowheads="1"/>
          </p:cNvSpPr>
          <p:nvPr/>
        </p:nvSpPr>
        <p:spPr bwMode="auto">
          <a:xfrm flipV="1">
            <a:off x="4613192" y="3175460"/>
            <a:ext cx="134111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4577" name="Picture 5" descr="page2image3724140640">
            <a:extLst>
              <a:ext uri="{FF2B5EF4-FFF2-40B4-BE49-F238E27FC236}">
                <a16:creationId xmlns:a16="http://schemas.microsoft.com/office/drawing/2014/main" id="{33F52F3C-61DC-BF47-A1E8-1E364A0A229D}"/>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907671" y="2897711"/>
            <a:ext cx="6770380" cy="3629676"/>
          </a:xfrm>
          <a:prstGeom prst="rect">
            <a:avLst/>
          </a:prstGeom>
          <a:solidFill>
            <a:schemeClr val="bg1"/>
          </a:solidFill>
        </p:spPr>
      </p:pic>
    </p:spTree>
    <p:extLst>
      <p:ext uri="{BB962C8B-B14F-4D97-AF65-F5344CB8AC3E}">
        <p14:creationId xmlns:p14="http://schemas.microsoft.com/office/powerpoint/2010/main" val="2720828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74324" y="11"/>
            <a:ext cx="3679421" cy="3818228"/>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6192775" y="247401"/>
            <a:ext cx="6138216" cy="523220"/>
          </a:xfrm>
          <a:prstGeom prst="rect">
            <a:avLst/>
          </a:prstGeom>
          <a:noFill/>
        </p:spPr>
        <p:txBody>
          <a:bodyPr wrap="square">
            <a:spAutoFit/>
          </a:bodyPr>
          <a:lstStyle/>
          <a:p>
            <a:r>
              <a:rPr lang="en-US" sz="2800" dirty="0">
                <a:solidFill>
                  <a:srgbClr val="FFC000"/>
                </a:solidFill>
              </a:rPr>
              <a:t>Executive Summary</a:t>
            </a:r>
          </a:p>
        </p:txBody>
      </p:sp>
      <p:sp>
        <p:nvSpPr>
          <p:cNvPr id="3" name="TextBox 2">
            <a:extLst>
              <a:ext uri="{FF2B5EF4-FFF2-40B4-BE49-F238E27FC236}">
                <a16:creationId xmlns:a16="http://schemas.microsoft.com/office/drawing/2014/main" id="{34BFD3FC-B03F-A542-9321-E1D194DB3086}"/>
              </a:ext>
            </a:extLst>
          </p:cNvPr>
          <p:cNvSpPr txBox="1"/>
          <p:nvPr/>
        </p:nvSpPr>
        <p:spPr>
          <a:xfrm>
            <a:off x="3472249" y="451334"/>
            <a:ext cx="8645427" cy="6186309"/>
          </a:xfrm>
          <a:prstGeom prst="rect">
            <a:avLst/>
          </a:prstGeom>
          <a:noFill/>
        </p:spPr>
        <p:txBody>
          <a:bodyPr wrap="square" rtlCol="0">
            <a:spAutoFit/>
          </a:bodyPr>
          <a:lstStyle/>
          <a:p>
            <a:endParaRPr lang="en-US" sz="2400" dirty="0">
              <a:solidFill>
                <a:srgbClr val="FFC000"/>
              </a:solidFill>
            </a:endParaRPr>
          </a:p>
          <a:p>
            <a:pPr marL="342900" indent="-342900">
              <a:buFont typeface="Arial" panose="020B0604020202020204" pitchFamily="34" charset="0"/>
              <a:buChar char="•"/>
            </a:pPr>
            <a:r>
              <a:rPr lang="en-US" sz="2400" dirty="0">
                <a:solidFill>
                  <a:srgbClr val="FFC000"/>
                </a:solidFill>
              </a:rPr>
              <a:t>Using </a:t>
            </a:r>
            <a:r>
              <a:rPr lang="en-US" sz="2400" b="1" dirty="0">
                <a:solidFill>
                  <a:srgbClr val="FFC000"/>
                </a:solidFill>
              </a:rPr>
              <a:t>hybrid model </a:t>
            </a:r>
            <a:r>
              <a:rPr lang="en-US" sz="2400" dirty="0">
                <a:solidFill>
                  <a:srgbClr val="FFC000"/>
                </a:solidFill>
              </a:rPr>
              <a:t>to recommend 10 songs for a user</a:t>
            </a:r>
          </a:p>
          <a:p>
            <a:pPr marL="342900" indent="-342900">
              <a:buFont typeface="Arial" panose="020B0604020202020204" pitchFamily="34" charset="0"/>
              <a:buChar char="•"/>
            </a:pPr>
            <a:endParaRPr lang="en-US" sz="2400" dirty="0">
              <a:solidFill>
                <a:srgbClr val="FFC000"/>
              </a:solidFill>
            </a:endParaRPr>
          </a:p>
          <a:p>
            <a:pPr marL="800100" lvl="1" indent="-342900">
              <a:buFont typeface="Arial" panose="020B0604020202020204" pitchFamily="34" charset="0"/>
              <a:buChar char="•"/>
            </a:pPr>
            <a:r>
              <a:rPr lang="en-US" sz="2000" b="1" dirty="0">
                <a:solidFill>
                  <a:srgbClr val="FFC000"/>
                </a:solidFill>
              </a:rPr>
              <a:t>User-user </a:t>
            </a:r>
            <a:r>
              <a:rPr lang="en-US" sz="2000" dirty="0">
                <a:solidFill>
                  <a:srgbClr val="FFC000"/>
                </a:solidFill>
              </a:rPr>
              <a:t>similarity-based model for </a:t>
            </a:r>
            <a:r>
              <a:rPr lang="en-US" sz="2000" b="1" dirty="0">
                <a:solidFill>
                  <a:srgbClr val="FFC000"/>
                </a:solidFill>
              </a:rPr>
              <a:t>existing users</a:t>
            </a:r>
          </a:p>
          <a:p>
            <a:pPr marL="800100" lvl="1" indent="-342900">
              <a:buFont typeface="Arial" panose="020B0604020202020204" pitchFamily="34" charset="0"/>
              <a:buChar char="•"/>
            </a:pPr>
            <a:r>
              <a:rPr lang="en-US" sz="2000" b="1" dirty="0">
                <a:solidFill>
                  <a:srgbClr val="FFC000"/>
                </a:solidFill>
              </a:rPr>
              <a:t>Content</a:t>
            </a:r>
            <a:r>
              <a:rPr lang="en-US" sz="2000" dirty="0">
                <a:solidFill>
                  <a:srgbClr val="FFC000"/>
                </a:solidFill>
              </a:rPr>
              <a:t> based model for new songs and </a:t>
            </a:r>
            <a:r>
              <a:rPr lang="en-US" sz="2000" b="1" dirty="0">
                <a:solidFill>
                  <a:srgbClr val="FFC000"/>
                </a:solidFill>
              </a:rPr>
              <a:t>new users</a:t>
            </a:r>
          </a:p>
          <a:p>
            <a:pPr marL="800100" lvl="1" indent="-342900">
              <a:buFont typeface="Arial" panose="020B0604020202020204" pitchFamily="34" charset="0"/>
              <a:buChar char="•"/>
            </a:pPr>
            <a:r>
              <a:rPr lang="en-US" sz="2000" b="1" dirty="0">
                <a:solidFill>
                  <a:srgbClr val="FFC000"/>
                </a:solidFill>
              </a:rPr>
              <a:t>Popularity</a:t>
            </a:r>
            <a:r>
              <a:rPr lang="en-US" sz="2000" dirty="0">
                <a:solidFill>
                  <a:srgbClr val="FFC000"/>
                </a:solidFill>
              </a:rPr>
              <a:t> based model to suggest </a:t>
            </a:r>
            <a:r>
              <a:rPr lang="en-US" sz="2000" b="1" dirty="0">
                <a:solidFill>
                  <a:srgbClr val="FFC000"/>
                </a:solidFill>
              </a:rPr>
              <a:t>new songs </a:t>
            </a:r>
            <a:r>
              <a:rPr lang="en-US" sz="2000" dirty="0">
                <a:solidFill>
                  <a:srgbClr val="FFC000"/>
                </a:solidFill>
              </a:rPr>
              <a:t>for </a:t>
            </a:r>
            <a:r>
              <a:rPr lang="en-US" sz="2000" b="1" dirty="0">
                <a:solidFill>
                  <a:srgbClr val="FFC000"/>
                </a:solidFill>
              </a:rPr>
              <a:t>existing use</a:t>
            </a:r>
            <a:r>
              <a:rPr lang="en-US" sz="2000" dirty="0">
                <a:solidFill>
                  <a:srgbClr val="FFC000"/>
                </a:solidFill>
              </a:rPr>
              <a:t>rs</a:t>
            </a:r>
          </a:p>
          <a:p>
            <a:pPr lvl="1"/>
            <a:endParaRPr lang="en-US" sz="2400" dirty="0">
              <a:solidFill>
                <a:srgbClr val="FFC000"/>
              </a:solidFill>
            </a:endParaRPr>
          </a:p>
          <a:p>
            <a:pPr marL="342900" indent="-342900">
              <a:buFont typeface="Arial" panose="020B0604020202020204" pitchFamily="34" charset="0"/>
              <a:buChar char="•"/>
            </a:pPr>
            <a:r>
              <a:rPr lang="en-US" sz="2400" b="1" dirty="0">
                <a:solidFill>
                  <a:srgbClr val="FFC000"/>
                </a:solidFill>
              </a:rPr>
              <a:t>User-user model </a:t>
            </a:r>
            <a:r>
              <a:rPr lang="en-US" sz="2400" dirty="0">
                <a:solidFill>
                  <a:srgbClr val="FFC000"/>
                </a:solidFill>
              </a:rPr>
              <a:t>exhibits best evaluation measures (high </a:t>
            </a:r>
            <a:r>
              <a:rPr lang="en-US" sz="2400" dirty="0" err="1">
                <a:solidFill>
                  <a:srgbClr val="FFC000"/>
                </a:solidFill>
              </a:rPr>
              <a:t>Precision@k</a:t>
            </a:r>
            <a:r>
              <a:rPr lang="en-US" sz="2400" dirty="0">
                <a:solidFill>
                  <a:srgbClr val="FFC000"/>
                </a:solidFill>
              </a:rPr>
              <a:t> and </a:t>
            </a:r>
            <a:r>
              <a:rPr lang="en-US" sz="2400" dirty="0" err="1">
                <a:solidFill>
                  <a:srgbClr val="FFC000"/>
                </a:solidFill>
              </a:rPr>
              <a:t>Recall@k</a:t>
            </a:r>
            <a:r>
              <a:rPr lang="en-US" sz="2400" dirty="0">
                <a:solidFill>
                  <a:srgbClr val="FFC000"/>
                </a:solidFill>
              </a:rPr>
              <a:t> and low RMSE)</a:t>
            </a:r>
          </a:p>
          <a:p>
            <a:pPr marL="342900" indent="-342900">
              <a:buFont typeface="Arial" panose="020B0604020202020204" pitchFamily="34" charset="0"/>
              <a:buChar char="•"/>
            </a:pPr>
            <a:endParaRPr lang="en-US" sz="2400" dirty="0">
              <a:solidFill>
                <a:srgbClr val="FFC000"/>
              </a:solidFill>
            </a:endParaRPr>
          </a:p>
          <a:p>
            <a:pPr marL="342900" indent="-342900">
              <a:buFont typeface="Arial" panose="020B0604020202020204" pitchFamily="34" charset="0"/>
              <a:buChar char="•"/>
            </a:pPr>
            <a:r>
              <a:rPr lang="en-US" sz="2400" b="1" dirty="0">
                <a:solidFill>
                  <a:srgbClr val="FFC000"/>
                </a:solidFill>
              </a:rPr>
              <a:t>Low precision </a:t>
            </a:r>
            <a:r>
              <a:rPr lang="en-US" sz="2400" dirty="0">
                <a:solidFill>
                  <a:srgbClr val="FFC000"/>
                </a:solidFill>
              </a:rPr>
              <a:t>yields in </a:t>
            </a:r>
            <a:r>
              <a:rPr lang="en-US" sz="2400" b="1" dirty="0">
                <a:solidFill>
                  <a:srgbClr val="FFC000"/>
                </a:solidFill>
              </a:rPr>
              <a:t>high cos</a:t>
            </a:r>
            <a:r>
              <a:rPr lang="en-US" sz="2400" dirty="0">
                <a:solidFill>
                  <a:srgbClr val="FFC000"/>
                </a:solidFill>
              </a:rPr>
              <a:t>t (60% of recommended songs aren’t relevant)</a:t>
            </a:r>
          </a:p>
          <a:p>
            <a:pPr marL="342900" indent="-342900">
              <a:buFont typeface="Arial" panose="020B0604020202020204" pitchFamily="34" charset="0"/>
              <a:buChar char="•"/>
            </a:pPr>
            <a:endParaRPr lang="en-US" sz="2400" dirty="0">
              <a:solidFill>
                <a:srgbClr val="FFC000"/>
              </a:solidFill>
            </a:endParaRPr>
          </a:p>
          <a:p>
            <a:pPr marL="342900" indent="-342900">
              <a:buFont typeface="Arial" panose="020B0604020202020204" pitchFamily="34" charset="0"/>
              <a:buChar char="•"/>
            </a:pPr>
            <a:r>
              <a:rPr lang="en-US" sz="2400" dirty="0">
                <a:solidFill>
                  <a:srgbClr val="FFC000"/>
                </a:solidFill>
              </a:rPr>
              <a:t>Having richer data set can help with better prediction and lower cost</a:t>
            </a:r>
          </a:p>
          <a:p>
            <a:pPr marL="342900" indent="-342900">
              <a:buFont typeface="Arial" panose="020B0604020202020204" pitchFamily="34" charset="0"/>
              <a:buChar char="•"/>
            </a:pPr>
            <a:endParaRPr lang="en-US" sz="2400" dirty="0">
              <a:solidFill>
                <a:srgbClr val="FFC000"/>
              </a:solidFill>
            </a:endParaRPr>
          </a:p>
          <a:p>
            <a:pPr marL="342900" indent="-342900">
              <a:buFont typeface="Arial" panose="020B0604020202020204" pitchFamily="34" charset="0"/>
              <a:buChar char="•"/>
            </a:pPr>
            <a:r>
              <a:rPr lang="en-US" sz="2400" dirty="0">
                <a:solidFill>
                  <a:srgbClr val="FFC000"/>
                </a:solidFill>
              </a:rPr>
              <a:t>Measuring customer satisfaction is an important aspect </a:t>
            </a:r>
          </a:p>
        </p:txBody>
      </p:sp>
      <p:sp>
        <p:nvSpPr>
          <p:cNvPr id="4" name="Rectangle 2">
            <a:extLst>
              <a:ext uri="{FF2B5EF4-FFF2-40B4-BE49-F238E27FC236}">
                <a16:creationId xmlns:a16="http://schemas.microsoft.com/office/drawing/2014/main" id="{18EC2D06-5513-7041-A8DD-62D111C0B349}"/>
              </a:ext>
            </a:extLst>
          </p:cNvPr>
          <p:cNvSpPr>
            <a:spLocks noChangeArrowheads="1"/>
          </p:cNvSpPr>
          <p:nvPr/>
        </p:nvSpPr>
        <p:spPr bwMode="auto">
          <a:xfrm flipV="1">
            <a:off x="4613192" y="3175460"/>
            <a:ext cx="134111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291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74324" y="10"/>
            <a:ext cx="4917806" cy="5103331"/>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6217488" y="465609"/>
            <a:ext cx="6138216" cy="523220"/>
          </a:xfrm>
          <a:prstGeom prst="rect">
            <a:avLst/>
          </a:prstGeom>
          <a:noFill/>
        </p:spPr>
        <p:txBody>
          <a:bodyPr wrap="square">
            <a:spAutoFit/>
          </a:bodyPr>
          <a:lstStyle/>
          <a:p>
            <a:r>
              <a:rPr lang="en-US" sz="2800" dirty="0">
                <a:solidFill>
                  <a:srgbClr val="FFC000"/>
                </a:solidFill>
              </a:rPr>
              <a:t>Risk and Challenges</a:t>
            </a:r>
          </a:p>
        </p:txBody>
      </p:sp>
      <p:sp>
        <p:nvSpPr>
          <p:cNvPr id="3" name="TextBox 2">
            <a:extLst>
              <a:ext uri="{FF2B5EF4-FFF2-40B4-BE49-F238E27FC236}">
                <a16:creationId xmlns:a16="http://schemas.microsoft.com/office/drawing/2014/main" id="{34BFD3FC-B03F-A542-9321-E1D194DB3086}"/>
              </a:ext>
            </a:extLst>
          </p:cNvPr>
          <p:cNvSpPr txBox="1"/>
          <p:nvPr/>
        </p:nvSpPr>
        <p:spPr>
          <a:xfrm>
            <a:off x="5984790" y="1164776"/>
            <a:ext cx="5762205" cy="784830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FFC000"/>
                </a:solidFill>
              </a:rPr>
              <a:t>Finding the right song for the right user</a:t>
            </a:r>
          </a:p>
          <a:p>
            <a:pPr marL="800100" lvl="1" indent="-342900">
              <a:buFont typeface="Arial" panose="020B0604020202020204" pitchFamily="34" charset="0"/>
              <a:buChar char="•"/>
            </a:pPr>
            <a:r>
              <a:rPr lang="en-US" sz="2400" dirty="0">
                <a:solidFill>
                  <a:srgbClr val="FFC000"/>
                </a:solidFill>
              </a:rPr>
              <a:t>New song vs repeated</a:t>
            </a:r>
          </a:p>
          <a:p>
            <a:pPr marL="800100" lvl="1" indent="-342900">
              <a:buFont typeface="Arial" panose="020B0604020202020204" pitchFamily="34" charset="0"/>
              <a:buChar char="•"/>
            </a:pPr>
            <a:r>
              <a:rPr lang="en-US" sz="2400" dirty="0">
                <a:solidFill>
                  <a:srgbClr val="FFC000"/>
                </a:solidFill>
              </a:rPr>
              <a:t>User satisfaction evaluation</a:t>
            </a:r>
          </a:p>
          <a:p>
            <a:pPr marL="342900" indent="-342900">
              <a:buFont typeface="Arial" panose="020B0604020202020204" pitchFamily="34" charset="0"/>
              <a:buChar char="•"/>
            </a:pPr>
            <a:endParaRPr lang="en-US" sz="2400" dirty="0">
              <a:solidFill>
                <a:srgbClr val="FFC000"/>
              </a:solidFill>
            </a:endParaRPr>
          </a:p>
          <a:p>
            <a:pPr marL="342900" indent="-342900">
              <a:buFont typeface="Arial" panose="020B0604020202020204" pitchFamily="34" charset="0"/>
              <a:buChar char="•"/>
            </a:pPr>
            <a:r>
              <a:rPr lang="en-US" sz="2400" dirty="0">
                <a:solidFill>
                  <a:srgbClr val="FFC000"/>
                </a:solidFill>
              </a:rPr>
              <a:t>Cold start &amp; sparsity problem</a:t>
            </a:r>
          </a:p>
          <a:p>
            <a:pPr marL="800100" lvl="1" indent="-342900">
              <a:buFont typeface="Arial" panose="020B0604020202020204" pitchFamily="34" charset="0"/>
              <a:buChar char="•"/>
            </a:pPr>
            <a:r>
              <a:rPr lang="en-US" sz="2400" dirty="0">
                <a:solidFill>
                  <a:srgbClr val="FFC000"/>
                </a:solidFill>
              </a:rPr>
              <a:t>Content based recommendation</a:t>
            </a:r>
          </a:p>
          <a:p>
            <a:pPr marL="800100" lvl="1" indent="-342900">
              <a:buFont typeface="Arial" panose="020B0604020202020204" pitchFamily="34" charset="0"/>
              <a:buChar char="•"/>
            </a:pPr>
            <a:r>
              <a:rPr lang="en-US" sz="2400" dirty="0">
                <a:solidFill>
                  <a:srgbClr val="FFC000"/>
                </a:solidFill>
              </a:rPr>
              <a:t>Hybridization (CB + CF)</a:t>
            </a:r>
          </a:p>
          <a:p>
            <a:pPr marL="800100" lvl="1" indent="-342900">
              <a:buFont typeface="Arial" panose="020B0604020202020204" pitchFamily="34" charset="0"/>
              <a:buChar char="•"/>
            </a:pPr>
            <a:r>
              <a:rPr lang="en-US" sz="2400" dirty="0">
                <a:solidFill>
                  <a:srgbClr val="FFC000"/>
                </a:solidFill>
              </a:rPr>
              <a:t>Cross-domain recommendation</a:t>
            </a:r>
          </a:p>
          <a:p>
            <a:pPr marL="800100" lvl="1" indent="-342900">
              <a:buFont typeface="Arial" panose="020B0604020202020204" pitchFamily="34" charset="0"/>
              <a:buChar char="•"/>
            </a:pPr>
            <a:r>
              <a:rPr lang="en-US" sz="2400" dirty="0">
                <a:solidFill>
                  <a:srgbClr val="FFC000"/>
                </a:solidFill>
              </a:rPr>
              <a:t>Active learning</a:t>
            </a:r>
          </a:p>
          <a:p>
            <a:pPr marL="800100" lvl="1" indent="-342900">
              <a:buFont typeface="Arial" panose="020B0604020202020204" pitchFamily="34" charset="0"/>
              <a:buChar char="•"/>
            </a:pPr>
            <a:endParaRPr lang="en-US" sz="2400" dirty="0">
              <a:solidFill>
                <a:srgbClr val="FFC000"/>
              </a:solidFill>
            </a:endParaRPr>
          </a:p>
          <a:p>
            <a:pPr marL="342900" indent="-342900">
              <a:buFont typeface="Arial" panose="020B0604020202020204" pitchFamily="34" charset="0"/>
              <a:buChar char="•"/>
            </a:pPr>
            <a:r>
              <a:rPr lang="en-US" sz="2400" dirty="0">
                <a:solidFill>
                  <a:srgbClr val="FFC000"/>
                </a:solidFill>
              </a:rPr>
              <a:t>Automatic playlist continuation</a:t>
            </a:r>
          </a:p>
          <a:p>
            <a:pPr marL="342900" indent="-342900">
              <a:buFont typeface="Arial" panose="020B0604020202020204" pitchFamily="34" charset="0"/>
              <a:buChar char="•"/>
            </a:pPr>
            <a:endParaRPr lang="en-US" sz="2400" dirty="0">
              <a:solidFill>
                <a:srgbClr val="FFC000"/>
              </a:solidFill>
            </a:endParaRPr>
          </a:p>
          <a:p>
            <a:pPr marL="342900" indent="-342900">
              <a:buFont typeface="Arial" panose="020B0604020202020204" pitchFamily="34" charset="0"/>
              <a:buChar char="•"/>
            </a:pPr>
            <a:r>
              <a:rPr lang="en-US" sz="2400" dirty="0">
                <a:solidFill>
                  <a:srgbClr val="FFC000"/>
                </a:solidFill>
              </a:rPr>
              <a:t>High cost of recommendations compared to return</a:t>
            </a:r>
          </a:p>
          <a:p>
            <a:endParaRPr lang="en-US" sz="2400" dirty="0">
              <a:solidFill>
                <a:srgbClr val="FFC000"/>
              </a:solidFill>
            </a:endParaRPr>
          </a:p>
          <a:p>
            <a:pPr marL="342900" indent="-342900">
              <a:buFont typeface="Arial" panose="020B0604020202020204" pitchFamily="34" charset="0"/>
              <a:buChar char="•"/>
            </a:pPr>
            <a:endParaRPr lang="en-US" sz="2400" dirty="0">
              <a:solidFill>
                <a:srgbClr val="FFC000"/>
              </a:solidFill>
            </a:endParaRPr>
          </a:p>
          <a:p>
            <a:pPr marL="342900" indent="-342900">
              <a:buFont typeface="Arial" panose="020B0604020202020204" pitchFamily="34" charset="0"/>
              <a:buChar char="•"/>
            </a:pPr>
            <a:endParaRPr lang="en-US" sz="2400" dirty="0">
              <a:solidFill>
                <a:srgbClr val="FFC000"/>
              </a:solidFill>
            </a:endParaRPr>
          </a:p>
          <a:p>
            <a:pPr marL="342900" indent="-342900">
              <a:buFont typeface="Arial" panose="020B0604020202020204" pitchFamily="34" charset="0"/>
              <a:buChar char="•"/>
            </a:pPr>
            <a:endParaRPr lang="en-US" sz="2400" dirty="0">
              <a:solidFill>
                <a:srgbClr val="FFC000"/>
              </a:solidFill>
            </a:endParaRPr>
          </a:p>
          <a:p>
            <a:pPr marL="342900" indent="-342900">
              <a:buFont typeface="Arial" panose="020B0604020202020204" pitchFamily="34" charset="0"/>
              <a:buChar char="•"/>
            </a:pPr>
            <a:endParaRPr lang="en-US" sz="2400" dirty="0">
              <a:solidFill>
                <a:srgbClr val="FFC000"/>
              </a:solidFill>
            </a:endParaRPr>
          </a:p>
          <a:p>
            <a:pPr marL="342900" indent="-342900">
              <a:buFont typeface="Arial" panose="020B0604020202020204" pitchFamily="34" charset="0"/>
              <a:buChar char="•"/>
            </a:pPr>
            <a:endParaRPr lang="en-US" sz="2400" dirty="0">
              <a:solidFill>
                <a:srgbClr val="FFC000"/>
              </a:solidFill>
            </a:endParaRPr>
          </a:p>
          <a:p>
            <a:pPr marL="342900" indent="-342900">
              <a:buFont typeface="Arial" panose="020B0604020202020204" pitchFamily="34" charset="0"/>
              <a:buChar char="•"/>
            </a:pPr>
            <a:endParaRPr lang="en-US" sz="2400" dirty="0">
              <a:solidFill>
                <a:srgbClr val="FFC000"/>
              </a:solidFill>
            </a:endParaRPr>
          </a:p>
        </p:txBody>
      </p:sp>
      <p:sp>
        <p:nvSpPr>
          <p:cNvPr id="4" name="Rectangle 2">
            <a:extLst>
              <a:ext uri="{FF2B5EF4-FFF2-40B4-BE49-F238E27FC236}">
                <a16:creationId xmlns:a16="http://schemas.microsoft.com/office/drawing/2014/main" id="{18EC2D06-5513-7041-A8DD-62D111C0B349}"/>
              </a:ext>
            </a:extLst>
          </p:cNvPr>
          <p:cNvSpPr>
            <a:spLocks noChangeArrowheads="1"/>
          </p:cNvSpPr>
          <p:nvPr/>
        </p:nvSpPr>
        <p:spPr bwMode="auto">
          <a:xfrm flipV="1">
            <a:off x="4613192" y="3175460"/>
            <a:ext cx="134111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774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74324" y="10"/>
            <a:ext cx="4917806" cy="5103331"/>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876137" y="401086"/>
            <a:ext cx="3314179" cy="1384995"/>
          </a:xfrm>
          <a:prstGeom prst="rect">
            <a:avLst/>
          </a:prstGeom>
          <a:noFill/>
        </p:spPr>
        <p:txBody>
          <a:bodyPr wrap="square">
            <a:spAutoFit/>
          </a:bodyPr>
          <a:lstStyle/>
          <a:p>
            <a:pPr algn="ctr"/>
            <a:r>
              <a:rPr lang="en-US" sz="2800" dirty="0">
                <a:solidFill>
                  <a:srgbClr val="FFC000"/>
                </a:solidFill>
              </a:rPr>
              <a:t>Cold Start Challenge &amp; </a:t>
            </a:r>
          </a:p>
          <a:p>
            <a:pPr algn="ctr"/>
            <a:r>
              <a:rPr lang="en-US" sz="2800" dirty="0">
                <a:solidFill>
                  <a:srgbClr val="FFC000"/>
                </a:solidFill>
              </a:rPr>
              <a:t>User Happiness</a:t>
            </a:r>
          </a:p>
        </p:txBody>
      </p:sp>
      <p:sp>
        <p:nvSpPr>
          <p:cNvPr id="6" name="Rounded Rectangle 5">
            <a:extLst>
              <a:ext uri="{FF2B5EF4-FFF2-40B4-BE49-F238E27FC236}">
                <a16:creationId xmlns:a16="http://schemas.microsoft.com/office/drawing/2014/main" id="{119B49A4-8141-C94B-9F74-C01E002BCD15}"/>
              </a:ext>
            </a:extLst>
          </p:cNvPr>
          <p:cNvSpPr/>
          <p:nvPr/>
        </p:nvSpPr>
        <p:spPr>
          <a:xfrm>
            <a:off x="5109001" y="184082"/>
            <a:ext cx="6919521" cy="806233"/>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1"/>
                </a:solidFill>
              </a:rPr>
              <a:t>Cold Start Problem</a:t>
            </a:r>
          </a:p>
          <a:p>
            <a:pPr marL="285750" indent="-285750" algn="ctr">
              <a:buFont typeface="Arial" panose="020B0604020202020204" pitchFamily="34" charset="0"/>
              <a:buChar char="•"/>
            </a:pPr>
            <a:r>
              <a:rPr lang="en-US" dirty="0">
                <a:solidFill>
                  <a:schemeClr val="tx1"/>
                </a:solidFill>
              </a:rPr>
              <a:t>Sparsity Problem</a:t>
            </a:r>
          </a:p>
        </p:txBody>
      </p:sp>
      <p:sp>
        <p:nvSpPr>
          <p:cNvPr id="7" name="Rounded Rectangle 6">
            <a:extLst>
              <a:ext uri="{FF2B5EF4-FFF2-40B4-BE49-F238E27FC236}">
                <a16:creationId xmlns:a16="http://schemas.microsoft.com/office/drawing/2014/main" id="{5D35553A-293B-C04A-ABA3-81E25CB2AA40}"/>
              </a:ext>
            </a:extLst>
          </p:cNvPr>
          <p:cNvSpPr/>
          <p:nvPr/>
        </p:nvSpPr>
        <p:spPr>
          <a:xfrm>
            <a:off x="5109001" y="990315"/>
            <a:ext cx="6919521" cy="604462"/>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More data need for better models</a:t>
            </a:r>
            <a:endParaRPr lang="en-US" dirty="0">
              <a:solidFill>
                <a:schemeClr val="tx1"/>
              </a:solidFill>
            </a:endParaRPr>
          </a:p>
        </p:txBody>
      </p:sp>
      <p:sp>
        <p:nvSpPr>
          <p:cNvPr id="8" name="Rounded Rectangle 7">
            <a:extLst>
              <a:ext uri="{FF2B5EF4-FFF2-40B4-BE49-F238E27FC236}">
                <a16:creationId xmlns:a16="http://schemas.microsoft.com/office/drawing/2014/main" id="{48CB2D77-6BD7-3B4C-A3A6-9DD89E59EE92}"/>
              </a:ext>
            </a:extLst>
          </p:cNvPr>
          <p:cNvSpPr/>
          <p:nvPr/>
        </p:nvSpPr>
        <p:spPr>
          <a:xfrm>
            <a:off x="5109001" y="1786081"/>
            <a:ext cx="6919521" cy="1496278"/>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spcBef>
                <a:spcPts val="0"/>
              </a:spcBef>
              <a:spcAft>
                <a:spcPts val="0"/>
              </a:spcAft>
              <a:buFont typeface="Symbol" pitchFamily="2" charset="2"/>
              <a:buChar char=""/>
            </a:pPr>
            <a:r>
              <a:rPr lang="en-US" sz="1800" b="1" dirty="0">
                <a:solidFill>
                  <a:schemeClr val="tx1"/>
                </a:solidFill>
                <a:effectLst/>
                <a:latin typeface="Calibri" panose="020F0502020204030204" pitchFamily="34" charset="0"/>
                <a:ea typeface="Times New Roman" panose="02020603050405020304" pitchFamily="18" charset="0"/>
              </a:rPr>
              <a:t>Users</a:t>
            </a:r>
            <a:r>
              <a:rPr lang="en-US" sz="1800" dirty="0">
                <a:solidFill>
                  <a:schemeClr val="tx1"/>
                </a:solidFill>
                <a:effectLst/>
                <a:latin typeface="Calibri" panose="020F0502020204030204" pitchFamily="34" charset="0"/>
                <a:ea typeface="Times New Roman" panose="02020603050405020304" pitchFamily="18" charset="0"/>
              </a:rPr>
              <a:t> – typical demographical data (age, geo location, education level, income, ethnicity), new user vs established user, free or paid membership.</a:t>
            </a:r>
            <a:endParaRPr lang="en-US" sz="1800" dirty="0">
              <a:solidFill>
                <a:schemeClr val="tx1"/>
              </a:solidFill>
              <a:effectLst/>
              <a:latin typeface="Times New Roman" panose="02020603050405020304" pitchFamily="18" charset="0"/>
              <a:ea typeface="Times New Roman" panose="02020603050405020304" pitchFamily="18" charset="0"/>
            </a:endParaRPr>
          </a:p>
        </p:txBody>
      </p:sp>
      <p:sp>
        <p:nvSpPr>
          <p:cNvPr id="11" name="Rounded Rectangle 10">
            <a:extLst>
              <a:ext uri="{FF2B5EF4-FFF2-40B4-BE49-F238E27FC236}">
                <a16:creationId xmlns:a16="http://schemas.microsoft.com/office/drawing/2014/main" id="{89C04DA5-F3B7-044C-9CBE-793362E7EE42}"/>
              </a:ext>
            </a:extLst>
          </p:cNvPr>
          <p:cNvSpPr/>
          <p:nvPr/>
        </p:nvSpPr>
        <p:spPr>
          <a:xfrm>
            <a:off x="5109001" y="3404287"/>
            <a:ext cx="6919521" cy="122971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spcBef>
                <a:spcPts val="0"/>
              </a:spcBef>
              <a:spcAft>
                <a:spcPts val="0"/>
              </a:spcAft>
              <a:buFont typeface="Symbol" pitchFamily="2" charset="2"/>
              <a:buChar char=""/>
            </a:pPr>
            <a:r>
              <a:rPr lang="en-US" sz="1800" b="1" dirty="0">
                <a:solidFill>
                  <a:schemeClr val="tx1"/>
                </a:solidFill>
                <a:effectLst/>
                <a:latin typeface="Calibri" panose="020F0502020204030204" pitchFamily="34" charset="0"/>
                <a:ea typeface="Times New Roman" panose="02020603050405020304" pitchFamily="18" charset="0"/>
              </a:rPr>
              <a:t>Songs</a:t>
            </a:r>
            <a:r>
              <a:rPr lang="en-US" sz="1800" dirty="0">
                <a:solidFill>
                  <a:schemeClr val="tx1"/>
                </a:solidFill>
                <a:effectLst/>
                <a:latin typeface="Calibri" panose="020F0502020204030204" pitchFamily="34" charset="0"/>
                <a:ea typeface="Times New Roman" panose="02020603050405020304" pitchFamily="18" charset="0"/>
              </a:rPr>
              <a:t> – genre, type, sonic info (acoustic features including spectral properties, timbre, rhythm, and pitch).</a:t>
            </a:r>
            <a:endParaRPr lang="en-US" sz="1800" dirty="0">
              <a:solidFill>
                <a:schemeClr val="tx1"/>
              </a:solidFill>
              <a:effectLst/>
              <a:latin typeface="Times New Roman" panose="02020603050405020304" pitchFamily="18" charset="0"/>
              <a:ea typeface="Times New Roman" panose="02020603050405020304" pitchFamily="18" charset="0"/>
            </a:endParaRPr>
          </a:p>
        </p:txBody>
      </p:sp>
      <p:sp>
        <p:nvSpPr>
          <p:cNvPr id="12" name="Rounded Rectangle 11">
            <a:extLst>
              <a:ext uri="{FF2B5EF4-FFF2-40B4-BE49-F238E27FC236}">
                <a16:creationId xmlns:a16="http://schemas.microsoft.com/office/drawing/2014/main" id="{186536AC-8B61-2F4C-A7FA-561CA3FB607D}"/>
              </a:ext>
            </a:extLst>
          </p:cNvPr>
          <p:cNvSpPr/>
          <p:nvPr/>
        </p:nvSpPr>
        <p:spPr>
          <a:xfrm>
            <a:off x="5109001" y="4755925"/>
            <a:ext cx="6919521" cy="1756086"/>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spcBef>
                <a:spcPts val="0"/>
              </a:spcBef>
              <a:spcAft>
                <a:spcPts val="0"/>
              </a:spcAft>
              <a:buFont typeface="Symbol" pitchFamily="2" charset="2"/>
              <a:buChar char=""/>
            </a:pPr>
            <a:r>
              <a:rPr lang="en-US" sz="1800" b="1" dirty="0">
                <a:solidFill>
                  <a:schemeClr val="tx1"/>
                </a:solidFill>
                <a:effectLst/>
                <a:latin typeface="Calibri" panose="020F0502020204030204" pitchFamily="34" charset="0"/>
                <a:ea typeface="Times New Roman" panose="02020603050405020304" pitchFamily="18" charset="0"/>
              </a:rPr>
              <a:t>Interactions</a:t>
            </a:r>
            <a:r>
              <a:rPr lang="en-US" sz="1800" dirty="0">
                <a:solidFill>
                  <a:schemeClr val="tx1"/>
                </a:solidFill>
                <a:effectLst/>
                <a:latin typeface="Calibri" panose="020F0502020204030204" pitchFamily="34" charset="0"/>
                <a:ea typeface="Times New Roman" panose="02020603050405020304" pitchFamily="18" charset="0"/>
              </a:rPr>
              <a:t> – seasonality (time of the year, time of the weekday), place (gym, plane, home- living room, entertainment, kitchen, bedroom, car, work), activity- can be tight to the place (resting/relaxing, working out, work, travel, cooking), time spent listening to the song (if the song was listened to till the end, stopped at 10%, 30%, skipped and how many times).</a:t>
            </a:r>
            <a:endParaRPr lang="en-US" sz="18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56768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74324" y="10"/>
            <a:ext cx="4917806" cy="5103331"/>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876137" y="401086"/>
            <a:ext cx="3314179" cy="523220"/>
          </a:xfrm>
          <a:prstGeom prst="rect">
            <a:avLst/>
          </a:prstGeom>
          <a:noFill/>
        </p:spPr>
        <p:txBody>
          <a:bodyPr wrap="square">
            <a:spAutoFit/>
          </a:bodyPr>
          <a:lstStyle/>
          <a:p>
            <a:pPr algn="ctr"/>
            <a:r>
              <a:rPr lang="en-US" sz="2800" dirty="0">
                <a:solidFill>
                  <a:srgbClr val="FFC000"/>
                </a:solidFill>
              </a:rPr>
              <a:t>Further analysis</a:t>
            </a:r>
          </a:p>
        </p:txBody>
      </p:sp>
      <p:sp>
        <p:nvSpPr>
          <p:cNvPr id="13" name="TextBox 12">
            <a:extLst>
              <a:ext uri="{FF2B5EF4-FFF2-40B4-BE49-F238E27FC236}">
                <a16:creationId xmlns:a16="http://schemas.microsoft.com/office/drawing/2014/main" id="{E22D35CE-4AB3-FB40-B38F-993EB1A79600}"/>
              </a:ext>
            </a:extLst>
          </p:cNvPr>
          <p:cNvSpPr txBox="1"/>
          <p:nvPr/>
        </p:nvSpPr>
        <p:spPr>
          <a:xfrm>
            <a:off x="4843848" y="770740"/>
            <a:ext cx="6808573" cy="3785652"/>
          </a:xfrm>
          <a:prstGeom prst="rect">
            <a:avLst/>
          </a:prstGeom>
          <a:noFill/>
        </p:spPr>
        <p:txBody>
          <a:bodyPr wrap="square">
            <a:spAutoFit/>
          </a:bodyPr>
          <a:lstStyle/>
          <a:p>
            <a:pPr marL="342900" marR="0" indent="-342900">
              <a:spcBef>
                <a:spcPts val="0"/>
              </a:spcBef>
              <a:spcAft>
                <a:spcPts val="0"/>
              </a:spcAft>
              <a:buFont typeface="Arial" panose="020B0604020202020204" pitchFamily="34" charset="0"/>
              <a:buChar char="•"/>
            </a:pPr>
            <a:r>
              <a:rPr lang="en-US" sz="2400" dirty="0">
                <a:solidFill>
                  <a:srgbClr val="FFC000"/>
                </a:solidFill>
                <a:effectLst/>
                <a:latin typeface="Calibri" panose="020F0502020204030204" pitchFamily="34" charset="0"/>
                <a:ea typeface="Times New Roman" panose="02020603050405020304" pitchFamily="18" charset="0"/>
              </a:rPr>
              <a:t>Further analysis would consist of acquiring </a:t>
            </a:r>
            <a:r>
              <a:rPr lang="en-US" sz="2400" b="1" dirty="0">
                <a:solidFill>
                  <a:srgbClr val="FFC000"/>
                </a:solidFill>
                <a:effectLst/>
                <a:latin typeface="Calibri" panose="020F0502020204030204" pitchFamily="34" charset="0"/>
                <a:ea typeface="Times New Roman" panose="02020603050405020304" pitchFamily="18" charset="0"/>
              </a:rPr>
              <a:t>additional data </a:t>
            </a:r>
            <a:r>
              <a:rPr lang="en-US" sz="2400" dirty="0">
                <a:solidFill>
                  <a:srgbClr val="FFC000"/>
                </a:solidFill>
                <a:effectLst/>
                <a:latin typeface="Calibri" panose="020F0502020204030204" pitchFamily="34" charset="0"/>
                <a:ea typeface="Times New Roman" panose="02020603050405020304" pitchFamily="18" charset="0"/>
              </a:rPr>
              <a:t>mentioned previously (user, song and interaction data) and finding any </a:t>
            </a:r>
            <a:r>
              <a:rPr lang="en-US" sz="2400" b="1" dirty="0">
                <a:solidFill>
                  <a:srgbClr val="FFC000"/>
                </a:solidFill>
                <a:effectLst/>
                <a:latin typeface="Calibri" panose="020F0502020204030204" pitchFamily="34" charset="0"/>
                <a:ea typeface="Times New Roman" panose="02020603050405020304" pitchFamily="18" charset="0"/>
              </a:rPr>
              <a:t>dependencies</a:t>
            </a:r>
            <a:r>
              <a:rPr lang="en-US" sz="2400" dirty="0">
                <a:solidFill>
                  <a:srgbClr val="FFC000"/>
                </a:solidFill>
                <a:effectLst/>
                <a:latin typeface="Calibri" panose="020F0502020204030204" pitchFamily="34" charset="0"/>
                <a:ea typeface="Times New Roman" panose="02020603050405020304" pitchFamily="18" charset="0"/>
              </a:rPr>
              <a:t> (for example seasonality, time and place for an interaction, more context analysis for the songs and users).</a:t>
            </a:r>
          </a:p>
          <a:p>
            <a:pPr marR="0">
              <a:spcBef>
                <a:spcPts val="0"/>
              </a:spcBef>
              <a:spcAft>
                <a:spcPts val="0"/>
              </a:spcAft>
            </a:pPr>
            <a:endParaRPr lang="en-US" sz="2400" dirty="0">
              <a:solidFill>
                <a:srgbClr val="FFC000"/>
              </a:solidFill>
              <a:effectLst/>
              <a:latin typeface="Times New Roman" panose="02020603050405020304" pitchFamily="18" charset="0"/>
              <a:ea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solidFill>
                  <a:srgbClr val="FFC000"/>
                </a:solidFill>
                <a:effectLst/>
                <a:latin typeface="Calibri" panose="020F0502020204030204" pitchFamily="34" charset="0"/>
                <a:ea typeface="Times New Roman" panose="02020603050405020304" pitchFamily="18" charset="0"/>
              </a:rPr>
              <a:t>Having richer data, different models could be applied like </a:t>
            </a:r>
            <a:r>
              <a:rPr lang="en-US" sz="2400" b="1" dirty="0">
                <a:solidFill>
                  <a:srgbClr val="FFC000"/>
                </a:solidFill>
                <a:effectLst/>
                <a:latin typeface="Calibri" panose="020F0502020204030204" pitchFamily="34" charset="0"/>
                <a:ea typeface="Times New Roman" panose="02020603050405020304" pitchFamily="18" charset="0"/>
              </a:rPr>
              <a:t>time series </a:t>
            </a:r>
            <a:r>
              <a:rPr lang="en-US" sz="2400" dirty="0">
                <a:solidFill>
                  <a:srgbClr val="FFC000"/>
                </a:solidFill>
                <a:effectLst/>
                <a:latin typeface="Calibri" panose="020F0502020204030204" pitchFamily="34" charset="0"/>
                <a:ea typeface="Times New Roman" panose="02020603050405020304" pitchFamily="18" charset="0"/>
              </a:rPr>
              <a:t>(</a:t>
            </a:r>
            <a:r>
              <a:rPr lang="en-US" sz="2400" b="1" dirty="0">
                <a:solidFill>
                  <a:srgbClr val="FFC000"/>
                </a:solidFill>
                <a:effectLst/>
                <a:latin typeface="Calibri" panose="020F0502020204030204" pitchFamily="34" charset="0"/>
                <a:ea typeface="Times New Roman" panose="02020603050405020304" pitchFamily="18" charset="0"/>
              </a:rPr>
              <a:t>seasonality</a:t>
            </a:r>
            <a:r>
              <a:rPr lang="en-US" sz="2400" dirty="0">
                <a:solidFill>
                  <a:srgbClr val="FFC000"/>
                </a:solidFill>
                <a:effectLst/>
                <a:latin typeface="Calibri" panose="020F0502020204030204" pitchFamily="34" charset="0"/>
                <a:ea typeface="Times New Roman" panose="02020603050405020304" pitchFamily="18" charset="0"/>
              </a:rPr>
              <a:t>) or </a:t>
            </a:r>
            <a:r>
              <a:rPr lang="en-US" sz="2400" b="1" dirty="0">
                <a:solidFill>
                  <a:srgbClr val="FFC000"/>
                </a:solidFill>
                <a:effectLst/>
                <a:latin typeface="Calibri" panose="020F0502020204030204" pitchFamily="34" charset="0"/>
                <a:ea typeface="Times New Roman" panose="02020603050405020304" pitchFamily="18" charset="0"/>
              </a:rPr>
              <a:t>neural networks</a:t>
            </a:r>
            <a:r>
              <a:rPr lang="en-US" sz="2400" b="1" dirty="0">
                <a:solidFill>
                  <a:srgbClr val="FFC000"/>
                </a:solidFill>
                <a:latin typeface="Calibri" panose="020F0502020204030204" pitchFamily="34" charset="0"/>
                <a:ea typeface="Times New Roman" panose="02020603050405020304" pitchFamily="18" charset="0"/>
              </a:rPr>
              <a:t> </a:t>
            </a:r>
            <a:r>
              <a:rPr lang="en-US" sz="2400" dirty="0">
                <a:solidFill>
                  <a:srgbClr val="FFC000"/>
                </a:solidFill>
                <a:latin typeface="Calibri" panose="020F0502020204030204" pitchFamily="34" charset="0"/>
                <a:ea typeface="Times New Roman" panose="02020603050405020304" pitchFamily="18" charset="0"/>
              </a:rPr>
              <a:t>(</a:t>
            </a:r>
            <a:r>
              <a:rPr lang="en-US" sz="2400" b="1" dirty="0">
                <a:solidFill>
                  <a:srgbClr val="FFC000"/>
                </a:solidFill>
                <a:latin typeface="Calibri" panose="020F0502020204030204" pitchFamily="34" charset="0"/>
                <a:ea typeface="Times New Roman" panose="02020603050405020304" pitchFamily="18" charset="0"/>
              </a:rPr>
              <a:t>CRNN </a:t>
            </a:r>
            <a:r>
              <a:rPr lang="en-US" sz="2400" dirty="0">
                <a:solidFill>
                  <a:srgbClr val="FFC000"/>
                </a:solidFill>
                <a:latin typeface="Calibri" panose="020F0502020204030204" pitchFamily="34" charset="0"/>
                <a:ea typeface="Times New Roman" panose="02020603050405020304" pitchFamily="18" charset="0"/>
              </a:rPr>
              <a:t>–  combination of </a:t>
            </a:r>
            <a:r>
              <a:rPr lang="en-US" sz="2400" b="1" dirty="0">
                <a:solidFill>
                  <a:srgbClr val="FFC000"/>
                </a:solidFill>
                <a:latin typeface="Calibri" panose="020F0502020204030204" pitchFamily="34" charset="0"/>
                <a:ea typeface="Times New Roman" panose="02020603050405020304" pitchFamily="18" charset="0"/>
              </a:rPr>
              <a:t>CNN &amp; RNN</a:t>
            </a:r>
            <a:r>
              <a:rPr lang="en-US" sz="2400" dirty="0">
                <a:solidFill>
                  <a:srgbClr val="FFC000"/>
                </a:solidFill>
                <a:latin typeface="Calibri" panose="020F0502020204030204" pitchFamily="34" charset="0"/>
                <a:ea typeface="Times New Roman" panose="02020603050405020304" pitchFamily="18" charset="0"/>
              </a:rPr>
              <a:t>)</a:t>
            </a:r>
            <a:endParaRPr lang="en-US" sz="2400" dirty="0">
              <a:solidFill>
                <a:srgbClr val="FFC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001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alphaModFix amt="50000"/>
          </a:blip>
          <a:srcRect t="13632" b="2098"/>
          <a:stretch/>
        </p:blipFill>
        <p:spPr>
          <a:xfrm>
            <a:off x="0" y="-1"/>
            <a:ext cx="12191980" cy="6857999"/>
          </a:xfrm>
          <a:prstGeom prst="rect">
            <a:avLst/>
          </a:prstGeom>
        </p:spPr>
      </p:pic>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1524000" y="1122362"/>
            <a:ext cx="9144000" cy="2900518"/>
          </a:xfrm>
        </p:spPr>
        <p:txBody>
          <a:bodyPr>
            <a:normAutofit/>
          </a:bodyPr>
          <a:lstStyle/>
          <a:p>
            <a:r>
              <a:rPr lang="en-US" dirty="0">
                <a:solidFill>
                  <a:srgbClr val="FFC000"/>
                </a:solidFill>
              </a:rPr>
              <a:t>Thank you!</a:t>
            </a:r>
          </a:p>
        </p:txBody>
      </p:sp>
      <p:sp>
        <p:nvSpPr>
          <p:cNvPr id="3" name="Subtitle 2">
            <a:extLst>
              <a:ext uri="{FF2B5EF4-FFF2-40B4-BE49-F238E27FC236}">
                <a16:creationId xmlns:a16="http://schemas.microsoft.com/office/drawing/2014/main" id="{4FB7B34D-6558-1C45-A8BB-2161CA2D1CB8}"/>
              </a:ext>
            </a:extLst>
          </p:cNvPr>
          <p:cNvSpPr>
            <a:spLocks noGrp="1"/>
          </p:cNvSpPr>
          <p:nvPr>
            <p:ph type="subTitle" idx="1"/>
          </p:nvPr>
        </p:nvSpPr>
        <p:spPr>
          <a:xfrm>
            <a:off x="1524000" y="4159404"/>
            <a:ext cx="9144000" cy="1098395"/>
          </a:xfrm>
        </p:spPr>
        <p:txBody>
          <a:bodyPr>
            <a:normAutofit/>
          </a:bodyPr>
          <a:lstStyle/>
          <a:p>
            <a:endParaRPr lang="en-US" dirty="0">
              <a:solidFill>
                <a:srgbClr val="C00000"/>
              </a:solidFill>
            </a:endParaRPr>
          </a:p>
        </p:txBody>
      </p:sp>
    </p:spTree>
    <p:extLst>
      <p:ext uri="{BB962C8B-B14F-4D97-AF65-F5344CB8AC3E}">
        <p14:creationId xmlns:p14="http://schemas.microsoft.com/office/powerpoint/2010/main" val="227420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alphaModFix amt="50000"/>
          </a:blip>
          <a:srcRect t="13632" b="2098"/>
          <a:stretch/>
        </p:blipFill>
        <p:spPr>
          <a:xfrm>
            <a:off x="20" y="49428"/>
            <a:ext cx="12191980" cy="6857999"/>
          </a:xfrm>
          <a:prstGeom prst="rect">
            <a:avLst/>
          </a:prstGeom>
        </p:spPr>
      </p:pic>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572530" y="572488"/>
            <a:ext cx="5115697" cy="1200707"/>
          </a:xfrm>
        </p:spPr>
        <p:txBody>
          <a:bodyPr>
            <a:normAutofit fontScale="90000"/>
          </a:bodyPr>
          <a:lstStyle/>
          <a:p>
            <a:r>
              <a:rPr lang="en-US" b="1" dirty="0">
                <a:solidFill>
                  <a:srgbClr val="FFC000"/>
                </a:solidFill>
                <a:effectLst/>
                <a:latin typeface="Calibri" panose="020F0502020204030204" pitchFamily="34" charset="0"/>
                <a:ea typeface="Times New Roman" panose="02020603050405020304" pitchFamily="18" charset="0"/>
              </a:rPr>
              <a:t>Bibliography </a:t>
            </a:r>
            <a:br>
              <a:rPr lang="en-US" dirty="0">
                <a:solidFill>
                  <a:srgbClr val="FFC000"/>
                </a:solidFill>
                <a:effectLst/>
                <a:latin typeface="Times New Roman" panose="02020603050405020304" pitchFamily="18" charset="0"/>
                <a:ea typeface="Times New Roman" panose="02020603050405020304" pitchFamily="18" charset="0"/>
              </a:rPr>
            </a:br>
            <a:endParaRPr lang="en-US" dirty="0">
              <a:solidFill>
                <a:srgbClr val="FFC000"/>
              </a:solidFill>
            </a:endParaRPr>
          </a:p>
        </p:txBody>
      </p:sp>
      <p:sp>
        <p:nvSpPr>
          <p:cNvPr id="3" name="Subtitle 2">
            <a:extLst>
              <a:ext uri="{FF2B5EF4-FFF2-40B4-BE49-F238E27FC236}">
                <a16:creationId xmlns:a16="http://schemas.microsoft.com/office/drawing/2014/main" id="{4FB7B34D-6558-1C45-A8BB-2161CA2D1CB8}"/>
              </a:ext>
            </a:extLst>
          </p:cNvPr>
          <p:cNvSpPr>
            <a:spLocks noGrp="1"/>
          </p:cNvSpPr>
          <p:nvPr>
            <p:ph type="subTitle" idx="1"/>
          </p:nvPr>
        </p:nvSpPr>
        <p:spPr>
          <a:xfrm>
            <a:off x="1252152" y="1263479"/>
            <a:ext cx="9144000" cy="4331042"/>
          </a:xfrm>
        </p:spPr>
        <p:txBody>
          <a:bodyPr>
            <a:normAutofit/>
          </a:bodyPr>
          <a:lstStyle/>
          <a:p>
            <a:pPr marL="342900" marR="0" lvl="0" indent="-342900" algn="l">
              <a:spcBef>
                <a:spcPts val="0"/>
              </a:spcBef>
              <a:spcAft>
                <a:spcPts val="0"/>
              </a:spcAft>
              <a:buFont typeface="Symbol" pitchFamily="2" charset="2"/>
              <a:buChar char=""/>
            </a:pPr>
            <a:r>
              <a:rPr lang="en-US" dirty="0">
                <a:solidFill>
                  <a:srgbClr val="FFC000"/>
                </a:solidFill>
                <a:effectLst/>
                <a:latin typeface="Calibri" panose="020F0502020204030204" pitchFamily="34" charset="0"/>
                <a:ea typeface="Times New Roman" panose="02020603050405020304" pitchFamily="18" charset="0"/>
              </a:rPr>
              <a:t>[1]  </a:t>
            </a:r>
            <a:r>
              <a:rPr lang="en-US" dirty="0" err="1">
                <a:solidFill>
                  <a:srgbClr val="FFC000"/>
                </a:solidFill>
                <a:effectLst/>
                <a:latin typeface="Calibri" panose="020F0502020204030204" pitchFamily="34" charset="0"/>
                <a:ea typeface="Times New Roman" panose="02020603050405020304" pitchFamily="18" charset="0"/>
              </a:rPr>
              <a:t>Schedl</a:t>
            </a:r>
            <a:r>
              <a:rPr lang="en-US" dirty="0">
                <a:solidFill>
                  <a:srgbClr val="FFC000"/>
                </a:solidFill>
                <a:effectLst/>
                <a:latin typeface="Calibri" panose="020F0502020204030204" pitchFamily="34" charset="0"/>
                <a:ea typeface="Times New Roman" panose="02020603050405020304" pitchFamily="18" charset="0"/>
              </a:rPr>
              <a:t> Markus, Zamani Hamed, Chen Ching-Wei, </a:t>
            </a:r>
            <a:r>
              <a:rPr lang="en-US" dirty="0" err="1">
                <a:solidFill>
                  <a:srgbClr val="FFC000"/>
                </a:solidFill>
                <a:effectLst/>
                <a:latin typeface="Calibri" panose="020F0502020204030204" pitchFamily="34" charset="0"/>
                <a:ea typeface="Times New Roman" panose="02020603050405020304" pitchFamily="18" charset="0"/>
              </a:rPr>
              <a:t>Daldjoo</a:t>
            </a:r>
            <a:r>
              <a:rPr lang="en-US" dirty="0">
                <a:solidFill>
                  <a:srgbClr val="FFC000"/>
                </a:solidFill>
                <a:effectLst/>
                <a:latin typeface="Calibri" panose="020F0502020204030204" pitchFamily="34" charset="0"/>
                <a:ea typeface="Times New Roman" panose="02020603050405020304" pitchFamily="18" charset="0"/>
              </a:rPr>
              <a:t> Yashar, Elahi </a:t>
            </a:r>
            <a:r>
              <a:rPr lang="en-US" dirty="0" err="1">
                <a:solidFill>
                  <a:srgbClr val="FFC000"/>
                </a:solidFill>
                <a:effectLst/>
                <a:latin typeface="Calibri" panose="020F0502020204030204" pitchFamily="34" charset="0"/>
                <a:ea typeface="Times New Roman" panose="02020603050405020304" pitchFamily="18" charset="0"/>
              </a:rPr>
              <a:t>Medhi</a:t>
            </a:r>
            <a:r>
              <a:rPr lang="en-US" dirty="0">
                <a:solidFill>
                  <a:srgbClr val="FFC000"/>
                </a:solidFill>
                <a:effectLst/>
                <a:latin typeface="Calibri" panose="020F0502020204030204" pitchFamily="34" charset="0"/>
                <a:ea typeface="Times New Roman" panose="02020603050405020304" pitchFamily="18" charset="0"/>
              </a:rPr>
              <a:t>  (2018) Current challenges and vision in music    recommender system research.</a:t>
            </a:r>
          </a:p>
          <a:p>
            <a:pPr marL="342900" marR="0" lvl="0" indent="-342900" algn="l">
              <a:spcBef>
                <a:spcPts val="0"/>
              </a:spcBef>
              <a:spcAft>
                <a:spcPts val="0"/>
              </a:spcAft>
              <a:buFont typeface="Symbol" pitchFamily="2" charset="2"/>
              <a:buChar char=""/>
            </a:pPr>
            <a:endParaRPr lang="en-US" dirty="0">
              <a:solidFill>
                <a:srgbClr val="FFC000"/>
              </a:solidFill>
              <a:effectLst/>
              <a:latin typeface="Times New Roman" panose="02020603050405020304" pitchFamily="18" charset="0"/>
              <a:ea typeface="Times New Roman" panose="02020603050405020304" pitchFamily="18" charset="0"/>
            </a:endParaRPr>
          </a:p>
          <a:p>
            <a:pPr marL="342900" marR="0" lvl="0" indent="-342900" algn="l">
              <a:spcBef>
                <a:spcPts val="0"/>
              </a:spcBef>
              <a:spcAft>
                <a:spcPts val="0"/>
              </a:spcAft>
              <a:buFont typeface="Symbol" pitchFamily="2" charset="2"/>
              <a:buChar char=""/>
            </a:pPr>
            <a:r>
              <a:rPr lang="en-US" dirty="0">
                <a:solidFill>
                  <a:srgbClr val="FFC000"/>
                </a:solidFill>
                <a:effectLst/>
                <a:latin typeface="Calibri" panose="020F0502020204030204" pitchFamily="34" charset="0"/>
                <a:ea typeface="Times New Roman" panose="02020603050405020304" pitchFamily="18" charset="0"/>
              </a:rPr>
              <a:t>[2] </a:t>
            </a:r>
            <a:r>
              <a:rPr lang="en-US" dirty="0" err="1">
                <a:solidFill>
                  <a:srgbClr val="FFC000"/>
                </a:solidFill>
                <a:effectLst/>
                <a:latin typeface="Calibri" panose="020F0502020204030204" pitchFamily="34" charset="0"/>
                <a:ea typeface="Times New Roman" panose="02020603050405020304" pitchFamily="18" charset="0"/>
              </a:rPr>
              <a:t>Abdollahpouri</a:t>
            </a:r>
            <a:r>
              <a:rPr lang="en-US" dirty="0">
                <a:solidFill>
                  <a:srgbClr val="FFC000"/>
                </a:solidFill>
                <a:effectLst/>
                <a:latin typeface="Calibri" panose="020F0502020204030204" pitchFamily="34" charset="0"/>
                <a:ea typeface="Times New Roman" panose="02020603050405020304" pitchFamily="18" charset="0"/>
              </a:rPr>
              <a:t> </a:t>
            </a:r>
            <a:r>
              <a:rPr lang="en-US" dirty="0" err="1">
                <a:solidFill>
                  <a:srgbClr val="FFC000"/>
                </a:solidFill>
                <a:effectLst/>
                <a:latin typeface="Calibri" panose="020F0502020204030204" pitchFamily="34" charset="0"/>
                <a:ea typeface="Times New Roman" panose="02020603050405020304" pitchFamily="18" charset="0"/>
              </a:rPr>
              <a:t>H</a:t>
            </a:r>
            <a:r>
              <a:rPr lang="en-US" dirty="0" err="1">
                <a:solidFill>
                  <a:srgbClr val="FFC000"/>
                </a:solidFill>
                <a:latin typeface="Calibri" panose="020F0502020204030204" pitchFamily="34" charset="0"/>
                <a:ea typeface="Times New Roman" panose="02020603050405020304" pitchFamily="18" charset="0"/>
              </a:rPr>
              <a:t>iman</a:t>
            </a:r>
            <a:r>
              <a:rPr lang="en-US" dirty="0">
                <a:solidFill>
                  <a:srgbClr val="FFC000"/>
                </a:solidFill>
                <a:effectLst/>
                <a:latin typeface="Calibri" panose="020F0502020204030204" pitchFamily="34" charset="0"/>
                <a:ea typeface="Times New Roman" panose="02020603050405020304" pitchFamily="18" charset="0"/>
              </a:rPr>
              <a:t> ,</a:t>
            </a:r>
            <a:r>
              <a:rPr lang="en-US" dirty="0" err="1">
                <a:solidFill>
                  <a:srgbClr val="FFC000"/>
                </a:solidFill>
                <a:effectLst/>
                <a:latin typeface="Calibri" panose="020F0502020204030204" pitchFamily="34" charset="0"/>
                <a:ea typeface="Times New Roman" panose="02020603050405020304" pitchFamily="18" charset="0"/>
              </a:rPr>
              <a:t>Esisnger</a:t>
            </a:r>
            <a:r>
              <a:rPr lang="en-US" dirty="0">
                <a:solidFill>
                  <a:srgbClr val="FFC000"/>
                </a:solidFill>
                <a:effectLst/>
                <a:latin typeface="Calibri" panose="020F0502020204030204" pitchFamily="34" charset="0"/>
                <a:ea typeface="Times New Roman" panose="02020603050405020304" pitchFamily="18" charset="0"/>
              </a:rPr>
              <a:t> Steve (2017) Multiple Stakeholders in Music Recommender Systems.</a:t>
            </a:r>
          </a:p>
          <a:p>
            <a:pPr marL="342900" marR="0" lvl="0" indent="-342900" algn="l">
              <a:spcBef>
                <a:spcPts val="0"/>
              </a:spcBef>
              <a:spcAft>
                <a:spcPts val="0"/>
              </a:spcAft>
              <a:buFont typeface="Symbol" pitchFamily="2" charset="2"/>
              <a:buChar char=""/>
            </a:pPr>
            <a:endParaRPr lang="en-US" dirty="0">
              <a:solidFill>
                <a:srgbClr val="FFC000"/>
              </a:solidFill>
              <a:effectLst/>
              <a:latin typeface="Calibri" panose="020F0502020204030204" pitchFamily="34" charset="0"/>
              <a:ea typeface="Times New Roman" panose="02020603050405020304" pitchFamily="18" charset="0"/>
            </a:endParaRPr>
          </a:p>
          <a:p>
            <a:pPr marL="342900" marR="0" lvl="0" indent="-342900" algn="l">
              <a:spcBef>
                <a:spcPts val="0"/>
              </a:spcBef>
              <a:spcAft>
                <a:spcPts val="0"/>
              </a:spcAft>
              <a:buFont typeface="Symbol" pitchFamily="2" charset="2"/>
              <a:buChar char=""/>
            </a:pPr>
            <a:r>
              <a:rPr lang="en-US" dirty="0">
                <a:solidFill>
                  <a:srgbClr val="FFC000"/>
                </a:solidFill>
                <a:effectLst/>
                <a:latin typeface="Calibri" panose="020F0502020204030204" pitchFamily="34" charset="0"/>
                <a:ea typeface="Times New Roman" panose="02020603050405020304" pitchFamily="18" charset="0"/>
              </a:rPr>
              <a:t>[3] </a:t>
            </a:r>
            <a:r>
              <a:rPr lang="en-US" dirty="0" err="1">
                <a:solidFill>
                  <a:srgbClr val="FFC000"/>
                </a:solidFill>
                <a:effectLst/>
                <a:latin typeface="Calibri" panose="020F0502020204030204" pitchFamily="34" charset="0"/>
                <a:ea typeface="Times New Roman" panose="02020603050405020304" pitchFamily="18" charset="0"/>
              </a:rPr>
              <a:t>Adiyansjah</a:t>
            </a:r>
            <a:r>
              <a:rPr lang="en-US" dirty="0">
                <a:solidFill>
                  <a:srgbClr val="FFC000"/>
                </a:solidFill>
                <a:effectLst/>
                <a:latin typeface="Calibri" panose="020F0502020204030204" pitchFamily="34" charset="0"/>
                <a:ea typeface="Times New Roman" panose="02020603050405020304" pitchFamily="18" charset="0"/>
              </a:rPr>
              <a:t>, </a:t>
            </a:r>
            <a:r>
              <a:rPr lang="en-US" dirty="0" err="1">
                <a:solidFill>
                  <a:srgbClr val="FFC000"/>
                </a:solidFill>
                <a:effectLst/>
                <a:latin typeface="Calibri" panose="020F0502020204030204" pitchFamily="34" charset="0"/>
                <a:ea typeface="Times New Roman" panose="02020603050405020304" pitchFamily="18" charset="0"/>
              </a:rPr>
              <a:t>Gunawan</a:t>
            </a:r>
            <a:r>
              <a:rPr lang="en-US" dirty="0">
                <a:solidFill>
                  <a:srgbClr val="FFC000"/>
                </a:solidFill>
                <a:effectLst/>
                <a:latin typeface="Calibri" panose="020F0502020204030204" pitchFamily="34" charset="0"/>
                <a:ea typeface="Times New Roman" panose="02020603050405020304" pitchFamily="18" charset="0"/>
              </a:rPr>
              <a:t> Alexander, </a:t>
            </a:r>
            <a:r>
              <a:rPr lang="en-US" dirty="0" err="1">
                <a:solidFill>
                  <a:srgbClr val="FFC000"/>
                </a:solidFill>
                <a:effectLst/>
                <a:latin typeface="Calibri" panose="020F0502020204030204" pitchFamily="34" charset="0"/>
                <a:ea typeface="Times New Roman" panose="02020603050405020304" pitchFamily="18" charset="0"/>
              </a:rPr>
              <a:t>Suhartono</a:t>
            </a:r>
            <a:r>
              <a:rPr lang="en-US" dirty="0">
                <a:solidFill>
                  <a:srgbClr val="FFC000"/>
                </a:solidFill>
                <a:effectLst/>
                <a:latin typeface="Calibri" panose="020F0502020204030204" pitchFamily="34" charset="0"/>
                <a:ea typeface="Times New Roman" panose="02020603050405020304" pitchFamily="18" charset="0"/>
              </a:rPr>
              <a:t> </a:t>
            </a:r>
            <a:r>
              <a:rPr lang="en-US" dirty="0" err="1">
                <a:solidFill>
                  <a:srgbClr val="FFC000"/>
                </a:solidFill>
                <a:effectLst/>
                <a:latin typeface="Calibri" panose="020F0502020204030204" pitchFamily="34" charset="0"/>
                <a:ea typeface="Times New Roman" panose="02020603050405020304" pitchFamily="18" charset="0"/>
              </a:rPr>
              <a:t>Derwin</a:t>
            </a:r>
            <a:r>
              <a:rPr lang="en-US" dirty="0">
                <a:solidFill>
                  <a:srgbClr val="FFC000"/>
                </a:solidFill>
                <a:effectLst/>
                <a:latin typeface="Calibri" panose="020F0502020204030204" pitchFamily="34" charset="0"/>
                <a:ea typeface="Times New Roman" panose="02020603050405020304" pitchFamily="18" charset="0"/>
              </a:rPr>
              <a:t> (2019) Music </a:t>
            </a:r>
            <a:r>
              <a:rPr lang="en-US" dirty="0" err="1">
                <a:solidFill>
                  <a:srgbClr val="FFC000"/>
                </a:solidFill>
                <a:effectLst/>
                <a:latin typeface="Calibri" panose="020F0502020204030204" pitchFamily="34" charset="0"/>
                <a:ea typeface="Times New Roman" panose="02020603050405020304" pitchFamily="18" charset="0"/>
              </a:rPr>
              <a:t>Recomemndaer</a:t>
            </a:r>
            <a:r>
              <a:rPr lang="en-US" dirty="0">
                <a:solidFill>
                  <a:srgbClr val="FFC000"/>
                </a:solidFill>
                <a:effectLst/>
                <a:latin typeface="Calibri" panose="020F0502020204030204" pitchFamily="34" charset="0"/>
                <a:ea typeface="Times New Roman" panose="02020603050405020304" pitchFamily="18" charset="0"/>
              </a:rPr>
              <a:t> System Based on Genre </a:t>
            </a:r>
            <a:r>
              <a:rPr lang="en-US" dirty="0" err="1">
                <a:solidFill>
                  <a:srgbClr val="FFC000"/>
                </a:solidFill>
                <a:effectLst/>
                <a:latin typeface="Calibri" panose="020F0502020204030204" pitchFamily="34" charset="0"/>
                <a:ea typeface="Times New Roman" panose="02020603050405020304" pitchFamily="18" charset="0"/>
              </a:rPr>
              <a:t>unising</a:t>
            </a:r>
            <a:r>
              <a:rPr lang="en-US" dirty="0">
                <a:solidFill>
                  <a:srgbClr val="FFC000"/>
                </a:solidFill>
                <a:effectLst/>
                <a:latin typeface="Calibri" panose="020F0502020204030204" pitchFamily="34" charset="0"/>
                <a:ea typeface="Times New Roman" panose="02020603050405020304" pitchFamily="18" charset="0"/>
              </a:rPr>
              <a:t> Convolutional Recurrent Neural Networks</a:t>
            </a:r>
          </a:p>
          <a:p>
            <a:pPr marL="342900" marR="0" lvl="0" indent="-342900" algn="l">
              <a:spcBef>
                <a:spcPts val="0"/>
              </a:spcBef>
              <a:spcAft>
                <a:spcPts val="0"/>
              </a:spcAft>
              <a:buFont typeface="Symbol" pitchFamily="2" charset="2"/>
              <a:buChar char=""/>
            </a:pPr>
            <a:endParaRPr lang="en-US" dirty="0">
              <a:solidFill>
                <a:srgbClr val="FFC000"/>
              </a:solidFill>
              <a:effectLst/>
              <a:latin typeface="Times New Roman" panose="02020603050405020304" pitchFamily="18" charset="0"/>
              <a:ea typeface="Times New Roman" panose="02020603050405020304" pitchFamily="18" charset="0"/>
            </a:endParaRPr>
          </a:p>
          <a:p>
            <a:pPr marL="342900" marR="0" lvl="0" indent="-342900" algn="l">
              <a:spcBef>
                <a:spcPts val="0"/>
              </a:spcBef>
              <a:spcAft>
                <a:spcPts val="0"/>
              </a:spcAft>
              <a:buFont typeface="Symbol" pitchFamily="2" charset="2"/>
              <a:buChar char=""/>
            </a:pPr>
            <a:r>
              <a:rPr lang="en-US" dirty="0">
                <a:solidFill>
                  <a:srgbClr val="FFC000"/>
                </a:solidFill>
                <a:effectLst/>
                <a:latin typeface="Calibri" panose="020F0502020204030204" pitchFamily="34" charset="0"/>
                <a:ea typeface="Times New Roman" panose="02020603050405020304" pitchFamily="18" charset="0"/>
              </a:rPr>
              <a:t>[4] Grand View Research  (2021) Music Streaming Market.</a:t>
            </a:r>
            <a:endParaRPr lang="en-US" dirty="0">
              <a:solidFill>
                <a:srgbClr val="FFC000"/>
              </a:solidFill>
              <a:effectLst/>
              <a:latin typeface="Times New Roman" panose="02020603050405020304" pitchFamily="18" charset="0"/>
              <a:ea typeface="Times New Roman" panose="02020603050405020304" pitchFamily="18" charset="0"/>
            </a:endParaRPr>
          </a:p>
          <a:p>
            <a:endParaRPr lang="en-US" dirty="0">
              <a:solidFill>
                <a:srgbClr val="C00000"/>
              </a:solidFill>
            </a:endParaRPr>
          </a:p>
        </p:txBody>
      </p:sp>
    </p:spTree>
    <p:extLst>
      <p:ext uri="{BB962C8B-B14F-4D97-AF65-F5344CB8AC3E}">
        <p14:creationId xmlns:p14="http://schemas.microsoft.com/office/powerpoint/2010/main" val="75086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3"/>
          <a:srcRect l="6081" r="35284" b="-1"/>
          <a:stretch/>
        </p:blipFill>
        <p:spPr>
          <a:xfrm>
            <a:off x="74324"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1275838" y="304800"/>
            <a:ext cx="3314179" cy="523220"/>
          </a:xfrm>
          <a:prstGeom prst="rect">
            <a:avLst/>
          </a:prstGeom>
          <a:noFill/>
        </p:spPr>
        <p:txBody>
          <a:bodyPr wrap="square">
            <a:spAutoFit/>
          </a:bodyPr>
          <a:lstStyle/>
          <a:p>
            <a:r>
              <a:rPr lang="en-US" sz="2800" dirty="0">
                <a:solidFill>
                  <a:srgbClr val="FFC000"/>
                </a:solidFill>
              </a:rPr>
              <a:t>Problem definition</a:t>
            </a:r>
          </a:p>
        </p:txBody>
      </p:sp>
      <p:sp>
        <p:nvSpPr>
          <p:cNvPr id="6" name="Rounded Rectangle 5">
            <a:extLst>
              <a:ext uri="{FF2B5EF4-FFF2-40B4-BE49-F238E27FC236}">
                <a16:creationId xmlns:a16="http://schemas.microsoft.com/office/drawing/2014/main" id="{6023635A-A530-C948-803D-E1D0B3210BC5}"/>
              </a:ext>
            </a:extLst>
          </p:cNvPr>
          <p:cNvSpPr/>
          <p:nvPr/>
        </p:nvSpPr>
        <p:spPr>
          <a:xfrm>
            <a:off x="6579476" y="504497"/>
            <a:ext cx="5065986" cy="122971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Recommendations Systems are one of the most profitable applications of data science in today’s world.</a:t>
            </a:r>
            <a:r>
              <a:rPr lang="en-US" dirty="0">
                <a:solidFill>
                  <a:schemeClr val="bg1"/>
                </a:solidFill>
                <a:effectLst/>
              </a:rPr>
              <a:t> </a:t>
            </a:r>
            <a:endParaRPr lang="en-US" dirty="0">
              <a:solidFill>
                <a:schemeClr val="bg1"/>
              </a:solidFill>
            </a:endParaRPr>
          </a:p>
        </p:txBody>
      </p:sp>
      <p:sp>
        <p:nvSpPr>
          <p:cNvPr id="11" name="Rounded Rectangle 10">
            <a:extLst>
              <a:ext uri="{FF2B5EF4-FFF2-40B4-BE49-F238E27FC236}">
                <a16:creationId xmlns:a16="http://schemas.microsoft.com/office/drawing/2014/main" id="{306B2581-4239-C14F-970B-081C719F714C}"/>
              </a:ext>
            </a:extLst>
          </p:cNvPr>
          <p:cNvSpPr/>
          <p:nvPr/>
        </p:nvSpPr>
        <p:spPr>
          <a:xfrm>
            <a:off x="6579476" y="2325060"/>
            <a:ext cx="5065986" cy="122971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u="none" strike="noStrike" dirty="0">
                <a:solidFill>
                  <a:schemeClr val="bg1"/>
                </a:solidFill>
                <a:effectLst/>
                <a:latin typeface="itcfranklingothicstd-book"/>
              </a:rPr>
              <a:t>Market size value in </a:t>
            </a:r>
            <a:r>
              <a:rPr lang="en-US" b="1" i="0" u="none" strike="noStrike" dirty="0">
                <a:solidFill>
                  <a:schemeClr val="bg1"/>
                </a:solidFill>
                <a:effectLst/>
                <a:latin typeface="itcfranklingothicstd-book"/>
              </a:rPr>
              <a:t>2022</a:t>
            </a:r>
            <a:r>
              <a:rPr lang="en-US" b="0" i="0" u="none" strike="noStrike" dirty="0">
                <a:solidFill>
                  <a:schemeClr val="bg1"/>
                </a:solidFill>
                <a:effectLst/>
                <a:latin typeface="itcfranklingothicstd-book"/>
              </a:rPr>
              <a:t> -&gt; $</a:t>
            </a:r>
            <a:r>
              <a:rPr lang="en-US" b="1" i="0" u="none" strike="noStrike" dirty="0">
                <a:solidFill>
                  <a:schemeClr val="bg1"/>
                </a:solidFill>
                <a:effectLst/>
                <a:latin typeface="itcfranklingothicstd-book"/>
              </a:rPr>
              <a:t>34.53</a:t>
            </a:r>
            <a:r>
              <a:rPr lang="en-US" b="0" i="0" u="none" strike="noStrike" dirty="0">
                <a:solidFill>
                  <a:schemeClr val="bg1"/>
                </a:solidFill>
                <a:effectLst/>
                <a:latin typeface="itcfranklingothicstd-book"/>
              </a:rPr>
              <a:t> billion</a:t>
            </a:r>
          </a:p>
          <a:p>
            <a:pPr algn="ctr"/>
            <a:r>
              <a:rPr lang="en-US" b="0" i="0" u="none" strike="noStrike" dirty="0">
                <a:solidFill>
                  <a:schemeClr val="bg1"/>
                </a:solidFill>
                <a:effectLst/>
                <a:latin typeface="itcfranklingothicstd-book"/>
              </a:rPr>
              <a:t>Revenue forecast in </a:t>
            </a:r>
            <a:r>
              <a:rPr lang="en-US" b="1" i="0" u="none" strike="noStrike" dirty="0">
                <a:solidFill>
                  <a:schemeClr val="bg1"/>
                </a:solidFill>
                <a:effectLst/>
                <a:latin typeface="itcfranklingothicstd-book"/>
              </a:rPr>
              <a:t>2030</a:t>
            </a:r>
            <a:r>
              <a:rPr lang="en-US" dirty="0">
                <a:solidFill>
                  <a:schemeClr val="bg1"/>
                </a:solidFill>
                <a:latin typeface="itcfranklingothicstd-book"/>
              </a:rPr>
              <a:t> -&gt; </a:t>
            </a:r>
            <a:r>
              <a:rPr lang="en-US" b="0" i="0" u="none" strike="noStrike" dirty="0">
                <a:solidFill>
                  <a:schemeClr val="bg1"/>
                </a:solidFill>
                <a:effectLst/>
                <a:latin typeface="itcfranklingothicstd-book"/>
              </a:rPr>
              <a:t>$</a:t>
            </a:r>
            <a:r>
              <a:rPr lang="en-US" b="1" i="0" u="none" strike="noStrike" dirty="0">
                <a:solidFill>
                  <a:schemeClr val="bg1"/>
                </a:solidFill>
                <a:effectLst/>
                <a:latin typeface="itcfranklingothicstd-book"/>
              </a:rPr>
              <a:t>103.07</a:t>
            </a:r>
            <a:r>
              <a:rPr lang="en-US" b="0" i="0" u="none" strike="noStrike" dirty="0">
                <a:solidFill>
                  <a:schemeClr val="bg1"/>
                </a:solidFill>
                <a:effectLst/>
                <a:latin typeface="itcfranklingothicstd-book"/>
              </a:rPr>
              <a:t> billion</a:t>
            </a:r>
            <a:endParaRPr lang="en-US" dirty="0">
              <a:solidFill>
                <a:schemeClr val="bg1"/>
              </a:solidFill>
              <a:latin typeface="itcfranklingothicstd-book"/>
            </a:endParaRPr>
          </a:p>
          <a:p>
            <a:pPr algn="ctr"/>
            <a:r>
              <a:rPr lang="en-US" b="0" i="0" u="none" strike="noStrike" dirty="0">
                <a:solidFill>
                  <a:schemeClr val="bg1"/>
                </a:solidFill>
                <a:effectLst/>
                <a:latin typeface="itcfranklingothicstd-book"/>
              </a:rPr>
              <a:t>Growth rate CAGR of </a:t>
            </a:r>
            <a:r>
              <a:rPr lang="en-US" b="1" i="0" u="none" strike="noStrike" dirty="0">
                <a:solidFill>
                  <a:schemeClr val="bg1"/>
                </a:solidFill>
                <a:effectLst/>
                <a:latin typeface="itcfranklingothicstd-book"/>
              </a:rPr>
              <a:t>14.7%</a:t>
            </a:r>
            <a:r>
              <a:rPr lang="en-US" b="0" i="0" u="none" strike="noStrike" dirty="0">
                <a:solidFill>
                  <a:schemeClr val="bg1"/>
                </a:solidFill>
                <a:effectLst/>
                <a:latin typeface="itcfranklingothicstd-book"/>
              </a:rPr>
              <a:t> from 2022 to 2030</a:t>
            </a:r>
            <a:endParaRPr lang="en-US" dirty="0">
              <a:solidFill>
                <a:schemeClr val="bg1"/>
              </a:solidFill>
            </a:endParaRPr>
          </a:p>
        </p:txBody>
      </p:sp>
      <p:sp>
        <p:nvSpPr>
          <p:cNvPr id="12" name="Rounded Rectangle 11">
            <a:extLst>
              <a:ext uri="{FF2B5EF4-FFF2-40B4-BE49-F238E27FC236}">
                <a16:creationId xmlns:a16="http://schemas.microsoft.com/office/drawing/2014/main" id="{D5E38DFC-A44A-694A-888F-8D5118AF7CC2}"/>
              </a:ext>
            </a:extLst>
          </p:cNvPr>
          <p:cNvSpPr/>
          <p:nvPr/>
        </p:nvSpPr>
        <p:spPr>
          <a:xfrm>
            <a:off x="6536259" y="4293477"/>
            <a:ext cx="5065986" cy="122971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Spotify, YouTube Music, Pandora, SoundCloud, iHeartRadio, Tidal, Tidal, Apple Music, Bandcamp</a:t>
            </a:r>
          </a:p>
          <a:p>
            <a:pPr marL="0" marR="0">
              <a:spcBef>
                <a:spcPts val="0"/>
              </a:spcBef>
              <a:spcAft>
                <a:spcPts val="0"/>
              </a:spcAft>
            </a:pP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Spotify’s market cap is estimated at </a:t>
            </a:r>
            <a:r>
              <a:rPr lang="en-US" sz="1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$24.08 billion</a:t>
            </a:r>
            <a:r>
              <a:rPr lang="en-US" dirty="0">
                <a:solidFill>
                  <a:schemeClr val="bg1"/>
                </a:solidFill>
                <a:effectLst/>
              </a:rPr>
              <a:t> </a:t>
            </a:r>
            <a:endParaRPr lang="en-US" sz="18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0780828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alphaModFix amt="50000"/>
          </a:blip>
          <a:srcRect t="13632" b="2098"/>
          <a:stretch/>
        </p:blipFill>
        <p:spPr>
          <a:xfrm>
            <a:off x="0" y="-1"/>
            <a:ext cx="12191980" cy="6857999"/>
          </a:xfrm>
          <a:prstGeom prst="rect">
            <a:avLst/>
          </a:prstGeom>
        </p:spPr>
      </p:pic>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1524000" y="1122362"/>
            <a:ext cx="9144000" cy="2900518"/>
          </a:xfrm>
        </p:spPr>
        <p:txBody>
          <a:bodyPr>
            <a:normAutofit/>
          </a:bodyPr>
          <a:lstStyle/>
          <a:p>
            <a:r>
              <a:rPr lang="en-US" dirty="0">
                <a:solidFill>
                  <a:srgbClr val="FFC000"/>
                </a:solidFill>
              </a:rPr>
              <a:t>Appendix</a:t>
            </a:r>
          </a:p>
        </p:txBody>
      </p:sp>
      <p:sp>
        <p:nvSpPr>
          <p:cNvPr id="3" name="Subtitle 2">
            <a:extLst>
              <a:ext uri="{FF2B5EF4-FFF2-40B4-BE49-F238E27FC236}">
                <a16:creationId xmlns:a16="http://schemas.microsoft.com/office/drawing/2014/main" id="{4FB7B34D-6558-1C45-A8BB-2161CA2D1CB8}"/>
              </a:ext>
            </a:extLst>
          </p:cNvPr>
          <p:cNvSpPr>
            <a:spLocks noGrp="1"/>
          </p:cNvSpPr>
          <p:nvPr>
            <p:ph type="subTitle" idx="1"/>
          </p:nvPr>
        </p:nvSpPr>
        <p:spPr>
          <a:xfrm>
            <a:off x="1524000" y="4159404"/>
            <a:ext cx="9144000" cy="1098395"/>
          </a:xfrm>
        </p:spPr>
        <p:txBody>
          <a:bodyPr>
            <a:normAutofit/>
          </a:bodyPr>
          <a:lstStyle/>
          <a:p>
            <a:endParaRPr lang="en-US" dirty="0">
              <a:solidFill>
                <a:srgbClr val="C00000"/>
              </a:solidFill>
            </a:endParaRPr>
          </a:p>
        </p:txBody>
      </p:sp>
    </p:spTree>
    <p:extLst>
      <p:ext uri="{BB962C8B-B14F-4D97-AF65-F5344CB8AC3E}">
        <p14:creationId xmlns:p14="http://schemas.microsoft.com/office/powerpoint/2010/main" val="492468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74324" y="10"/>
            <a:ext cx="4917806" cy="5103331"/>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1238768" y="304800"/>
            <a:ext cx="3314179" cy="523220"/>
          </a:xfrm>
          <a:prstGeom prst="rect">
            <a:avLst/>
          </a:prstGeom>
          <a:noFill/>
        </p:spPr>
        <p:txBody>
          <a:bodyPr wrap="square">
            <a:spAutoFit/>
          </a:bodyPr>
          <a:lstStyle/>
          <a:p>
            <a:r>
              <a:rPr lang="en-US" sz="2800" dirty="0">
                <a:solidFill>
                  <a:srgbClr val="FFC000"/>
                </a:solidFill>
              </a:rPr>
              <a:t>Appendix</a:t>
            </a:r>
          </a:p>
        </p:txBody>
      </p:sp>
      <p:sp>
        <p:nvSpPr>
          <p:cNvPr id="10" name="TextBox 9">
            <a:extLst>
              <a:ext uri="{FF2B5EF4-FFF2-40B4-BE49-F238E27FC236}">
                <a16:creationId xmlns:a16="http://schemas.microsoft.com/office/drawing/2014/main" id="{F7F8768A-F77F-6849-BE13-FF7F10FF0D84}"/>
              </a:ext>
            </a:extLst>
          </p:cNvPr>
          <p:cNvSpPr txBox="1"/>
          <p:nvPr/>
        </p:nvSpPr>
        <p:spPr>
          <a:xfrm>
            <a:off x="5288692" y="428368"/>
            <a:ext cx="6465672" cy="5355312"/>
          </a:xfrm>
          <a:prstGeom prst="rect">
            <a:avLst/>
          </a:prstGeom>
          <a:noFill/>
        </p:spPr>
        <p:txBody>
          <a:bodyPr wrap="square">
            <a:spAutoFit/>
          </a:bodyPr>
          <a:lstStyle/>
          <a:p>
            <a:pPr algn="l"/>
            <a:endParaRPr lang="en-US" b="0" i="0" u="none" strike="noStrike" dirty="0">
              <a:solidFill>
                <a:srgbClr val="FFC000"/>
              </a:solidFill>
              <a:effectLst/>
              <a:latin typeface="Helvetica Neue" panose="02000503000000020004" pitchFamily="2" charset="0"/>
            </a:endParaRPr>
          </a:p>
          <a:p>
            <a:pPr algn="l"/>
            <a:r>
              <a:rPr lang="en-US" b="0" i="0" u="none" strike="noStrike" dirty="0">
                <a:solidFill>
                  <a:srgbClr val="FFC000"/>
                </a:solidFill>
                <a:effectLst/>
                <a:latin typeface="Helvetica Neue" panose="02000503000000020004" pitchFamily="2" charset="0"/>
              </a:rPr>
              <a:t>Hyperparameters for the </a:t>
            </a:r>
            <a:r>
              <a:rPr lang="en-US" b="0" i="0" u="none" strike="noStrike" dirty="0" err="1">
                <a:solidFill>
                  <a:srgbClr val="FFC000"/>
                </a:solidFill>
                <a:effectLst/>
                <a:latin typeface="Helvetica Neue" panose="02000503000000020004" pitchFamily="2" charset="0"/>
              </a:rPr>
              <a:t>KNNBasic</a:t>
            </a:r>
            <a:r>
              <a:rPr lang="en-US" b="0" i="0" u="none" strike="noStrike" dirty="0">
                <a:solidFill>
                  <a:srgbClr val="FFC000"/>
                </a:solidFill>
                <a:effectLst/>
                <a:latin typeface="Helvetica Neue" panose="02000503000000020004" pitchFamily="2" charset="0"/>
              </a:rPr>
              <a:t> algorithms </a:t>
            </a:r>
          </a:p>
          <a:p>
            <a:pPr algn="l"/>
            <a:endParaRPr lang="en-US" b="0" i="0" u="none" strike="noStrike" dirty="0">
              <a:solidFill>
                <a:srgbClr val="FFC000"/>
              </a:solidFill>
              <a:effectLst/>
              <a:latin typeface="Helvetica Neue" panose="02000503000000020004" pitchFamily="2" charset="0"/>
            </a:endParaRPr>
          </a:p>
          <a:p>
            <a:pPr marL="285750" indent="-285750" algn="l">
              <a:buFont typeface="Arial" panose="020B0604020202020204" pitchFamily="34" charset="0"/>
              <a:buChar char="•"/>
            </a:pPr>
            <a:r>
              <a:rPr lang="en-US" b="1" i="0" u="none" strike="noStrike" dirty="0">
                <a:solidFill>
                  <a:srgbClr val="FFC000"/>
                </a:solidFill>
                <a:effectLst/>
                <a:latin typeface="Helvetica Neue" panose="02000503000000020004" pitchFamily="2" charset="0"/>
              </a:rPr>
              <a:t>k</a:t>
            </a:r>
            <a:r>
              <a:rPr lang="en-US" b="0" i="0" u="none" strike="noStrike" dirty="0">
                <a:solidFill>
                  <a:srgbClr val="FFC000"/>
                </a:solidFill>
                <a:effectLst/>
                <a:latin typeface="Helvetica Neue" panose="02000503000000020004" pitchFamily="2" charset="0"/>
              </a:rPr>
              <a:t> (int) – The (max) number of neighbors to take into account for aggregation (see this note). Default is 40.</a:t>
            </a:r>
          </a:p>
          <a:p>
            <a:pPr marL="285750" indent="-285750" algn="l">
              <a:buFont typeface="Arial" panose="020B0604020202020204" pitchFamily="34" charset="0"/>
              <a:buChar char="•"/>
            </a:pPr>
            <a:endParaRPr lang="en-US" b="0" i="0" u="none" strike="noStrike" dirty="0">
              <a:solidFill>
                <a:srgbClr val="FFC000"/>
              </a:solidFill>
              <a:effectLst/>
              <a:latin typeface="Helvetica Neue" panose="02000503000000020004" pitchFamily="2" charset="0"/>
            </a:endParaRPr>
          </a:p>
          <a:p>
            <a:pPr marL="285750" indent="-285750" algn="l">
              <a:buFont typeface="Arial" panose="020B0604020202020204" pitchFamily="34" charset="0"/>
              <a:buChar char="•"/>
            </a:pPr>
            <a:r>
              <a:rPr lang="en-US" b="1" i="0" u="none" strike="noStrike" dirty="0" err="1">
                <a:solidFill>
                  <a:srgbClr val="FFC000"/>
                </a:solidFill>
                <a:effectLst/>
                <a:latin typeface="Helvetica Neue" panose="02000503000000020004" pitchFamily="2" charset="0"/>
              </a:rPr>
              <a:t>min_k</a:t>
            </a:r>
            <a:r>
              <a:rPr lang="en-US" b="0" i="0" u="none" strike="noStrike" dirty="0">
                <a:solidFill>
                  <a:srgbClr val="FFC000"/>
                </a:solidFill>
                <a:effectLst/>
                <a:latin typeface="Helvetica Neue" panose="02000503000000020004" pitchFamily="2" charset="0"/>
              </a:rPr>
              <a:t> (int) – The minimum number of neighbors to take into account for aggregation. If there are not enough neighbors, the prediction is set to the global mean of all ratings. Default is 1.</a:t>
            </a:r>
          </a:p>
          <a:p>
            <a:pPr algn="l"/>
            <a:endParaRPr lang="en-US" b="0" i="0" u="none" strike="noStrike" dirty="0">
              <a:solidFill>
                <a:srgbClr val="FFC000"/>
              </a:solidFill>
              <a:effectLst/>
              <a:latin typeface="Helvetica Neue" panose="02000503000000020004" pitchFamily="2" charset="0"/>
            </a:endParaRPr>
          </a:p>
          <a:p>
            <a:pPr marL="285750" indent="-285750" algn="l">
              <a:buFont typeface="Arial" panose="020B0604020202020204" pitchFamily="34" charset="0"/>
              <a:buChar char="•"/>
            </a:pPr>
            <a:r>
              <a:rPr lang="en-US" b="1" i="0" u="none" strike="noStrike" dirty="0" err="1">
                <a:solidFill>
                  <a:srgbClr val="FFC000"/>
                </a:solidFill>
                <a:effectLst/>
                <a:latin typeface="Helvetica Neue" panose="02000503000000020004" pitchFamily="2" charset="0"/>
              </a:rPr>
              <a:t>sim_options</a:t>
            </a:r>
            <a:r>
              <a:rPr lang="en-US" b="0" i="0" u="none" strike="noStrike" dirty="0">
                <a:solidFill>
                  <a:srgbClr val="FFC000"/>
                </a:solidFill>
                <a:effectLst/>
                <a:latin typeface="Helvetica Neue" panose="02000503000000020004" pitchFamily="2" charset="0"/>
              </a:rPr>
              <a:t> (</a:t>
            </a:r>
            <a:r>
              <a:rPr lang="en-US" b="0" i="0" u="none" strike="noStrike" dirty="0" err="1">
                <a:solidFill>
                  <a:srgbClr val="FFC000"/>
                </a:solidFill>
                <a:effectLst/>
                <a:latin typeface="Helvetica Neue" panose="02000503000000020004" pitchFamily="2" charset="0"/>
              </a:rPr>
              <a:t>dict</a:t>
            </a:r>
            <a:r>
              <a:rPr lang="en-US" b="0" i="0" u="none" strike="noStrike" dirty="0">
                <a:solidFill>
                  <a:srgbClr val="FFC000"/>
                </a:solidFill>
                <a:effectLst/>
                <a:latin typeface="Helvetica Neue" panose="02000503000000020004" pitchFamily="2" charset="0"/>
              </a:rPr>
              <a:t>) – A dictionary of options for the similarity measure. And there are four similarity measures available in surprise - </a:t>
            </a:r>
          </a:p>
          <a:p>
            <a:pPr marL="742950" lvl="1" indent="-285750" algn="l">
              <a:buFont typeface="Arial" panose="020B0604020202020204" pitchFamily="34" charset="0"/>
              <a:buChar char="•"/>
            </a:pPr>
            <a:r>
              <a:rPr lang="en-US" b="0" i="0" u="none" strike="noStrike" dirty="0">
                <a:solidFill>
                  <a:srgbClr val="FFC000"/>
                </a:solidFill>
                <a:effectLst/>
                <a:latin typeface="Helvetica Neue" panose="02000503000000020004" pitchFamily="2" charset="0"/>
              </a:rPr>
              <a:t>cosine</a:t>
            </a:r>
          </a:p>
          <a:p>
            <a:pPr marL="742950" lvl="1" indent="-285750" algn="l">
              <a:buFont typeface="Arial" panose="020B0604020202020204" pitchFamily="34" charset="0"/>
              <a:buChar char="•"/>
            </a:pPr>
            <a:r>
              <a:rPr lang="en-US" b="0" i="0" u="none" strike="noStrike" dirty="0" err="1">
                <a:solidFill>
                  <a:srgbClr val="FFC000"/>
                </a:solidFill>
                <a:effectLst/>
                <a:latin typeface="Helvetica Neue" panose="02000503000000020004" pitchFamily="2" charset="0"/>
              </a:rPr>
              <a:t>msd</a:t>
            </a:r>
            <a:r>
              <a:rPr lang="en-US" b="0" i="0" u="none" strike="noStrike" dirty="0">
                <a:solidFill>
                  <a:srgbClr val="FFC000"/>
                </a:solidFill>
                <a:effectLst/>
                <a:latin typeface="Helvetica Neue" panose="02000503000000020004" pitchFamily="2" charset="0"/>
              </a:rPr>
              <a:t> (default)</a:t>
            </a:r>
          </a:p>
          <a:p>
            <a:pPr marL="742950" lvl="1" indent="-285750" algn="l">
              <a:buFont typeface="Arial" panose="020B0604020202020204" pitchFamily="34" charset="0"/>
              <a:buChar char="•"/>
            </a:pPr>
            <a:r>
              <a:rPr lang="en-US" b="0" i="0" u="none" strike="noStrike" dirty="0" err="1">
                <a:solidFill>
                  <a:srgbClr val="FFC000"/>
                </a:solidFill>
                <a:effectLst/>
                <a:latin typeface="Helvetica Neue" panose="02000503000000020004" pitchFamily="2" charset="0"/>
              </a:rPr>
              <a:t>pearson</a:t>
            </a:r>
            <a:endParaRPr lang="en-US" b="0" i="0" u="none" strike="noStrike" dirty="0">
              <a:solidFill>
                <a:srgbClr val="FFC000"/>
              </a:solidFill>
              <a:effectLst/>
              <a:latin typeface="Helvetica Neue" panose="02000503000000020004" pitchFamily="2" charset="0"/>
            </a:endParaRPr>
          </a:p>
          <a:p>
            <a:pPr marL="742950" lvl="1" indent="-285750" algn="l">
              <a:buFont typeface="Arial" panose="020B0604020202020204" pitchFamily="34" charset="0"/>
              <a:buChar char="•"/>
            </a:pPr>
            <a:r>
              <a:rPr lang="en-US" b="0" i="0" u="none" strike="noStrike" dirty="0" err="1">
                <a:solidFill>
                  <a:srgbClr val="FFC000"/>
                </a:solidFill>
                <a:effectLst/>
                <a:latin typeface="Helvetica Neue" panose="02000503000000020004" pitchFamily="2" charset="0"/>
              </a:rPr>
              <a:t>pearson</a:t>
            </a:r>
            <a:r>
              <a:rPr lang="en-US" b="0" i="0" u="none" strike="noStrike" dirty="0">
                <a:solidFill>
                  <a:srgbClr val="FFC000"/>
                </a:solidFill>
                <a:effectLst/>
                <a:latin typeface="Helvetica Neue" panose="02000503000000020004" pitchFamily="2" charset="0"/>
              </a:rPr>
              <a:t> baseline</a:t>
            </a:r>
          </a:p>
          <a:p>
            <a:pPr algn="l"/>
            <a:endParaRPr lang="en-US" b="0" i="0" u="none" strike="noStrike" dirty="0">
              <a:solidFill>
                <a:srgbClr val="FFC000"/>
              </a:solidFill>
              <a:effectLst/>
              <a:latin typeface="Helvetica Neue" panose="02000503000000020004" pitchFamily="2" charset="0"/>
            </a:endParaRPr>
          </a:p>
        </p:txBody>
      </p:sp>
    </p:spTree>
    <p:extLst>
      <p:ext uri="{BB962C8B-B14F-4D97-AF65-F5344CB8AC3E}">
        <p14:creationId xmlns:p14="http://schemas.microsoft.com/office/powerpoint/2010/main" val="3599383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74324" y="10"/>
            <a:ext cx="3916908"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677053" y="335711"/>
            <a:ext cx="3314179" cy="954107"/>
          </a:xfrm>
          <a:prstGeom prst="rect">
            <a:avLst/>
          </a:prstGeom>
          <a:noFill/>
        </p:spPr>
        <p:txBody>
          <a:bodyPr wrap="square">
            <a:spAutoFit/>
          </a:bodyPr>
          <a:lstStyle/>
          <a:p>
            <a:r>
              <a:rPr lang="en-US" sz="2800" dirty="0">
                <a:solidFill>
                  <a:srgbClr val="FFC000"/>
                </a:solidFill>
              </a:rPr>
              <a:t>Appendix</a:t>
            </a:r>
          </a:p>
          <a:p>
            <a:endParaRPr lang="en-US" sz="2800" dirty="0">
              <a:solidFill>
                <a:srgbClr val="FFC000"/>
              </a:solidFill>
            </a:endParaRPr>
          </a:p>
        </p:txBody>
      </p:sp>
      <p:sp>
        <p:nvSpPr>
          <p:cNvPr id="14" name="TextBox 13">
            <a:extLst>
              <a:ext uri="{FF2B5EF4-FFF2-40B4-BE49-F238E27FC236}">
                <a16:creationId xmlns:a16="http://schemas.microsoft.com/office/drawing/2014/main" id="{6E9F555B-AB3E-D149-B9E5-2B8332E84E2F}"/>
              </a:ext>
            </a:extLst>
          </p:cNvPr>
          <p:cNvSpPr txBox="1"/>
          <p:nvPr/>
        </p:nvSpPr>
        <p:spPr>
          <a:xfrm>
            <a:off x="4590017" y="1463404"/>
            <a:ext cx="6801860" cy="4524315"/>
          </a:xfrm>
          <a:prstGeom prst="rect">
            <a:avLst/>
          </a:prstGeom>
          <a:noFill/>
        </p:spPr>
        <p:txBody>
          <a:bodyPr wrap="square">
            <a:spAutoFit/>
          </a:bodyPr>
          <a:lstStyle/>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2.55 5531 “Secrets” Waking Up by OneRepublic from 2009</a:t>
            </a:r>
            <a:endParaRPr lang="en-US" sz="2800" b="1" dirty="0">
              <a:solidFill>
                <a:srgbClr val="FFC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2.52 317 “Undo” Vespertine Live by </a:t>
            </a:r>
            <a:r>
              <a:rPr lang="en-US" sz="1800" b="1" dirty="0" err="1">
                <a:solidFill>
                  <a:srgbClr val="FFC000"/>
                </a:solidFill>
                <a:effectLst/>
                <a:latin typeface="Calibri" panose="020F0502020204030204" pitchFamily="34" charset="0"/>
                <a:ea typeface="Times New Roman" panose="02020603050405020304" pitchFamily="18" charset="0"/>
              </a:rPr>
              <a:t>Björk</a:t>
            </a:r>
            <a:r>
              <a:rPr lang="en-US" sz="1800" b="1" dirty="0">
                <a:solidFill>
                  <a:srgbClr val="FFC000"/>
                </a:solidFill>
                <a:effectLst/>
                <a:latin typeface="Calibri" panose="020F0502020204030204" pitchFamily="34" charset="0"/>
                <a:ea typeface="Times New Roman" panose="02020603050405020304" pitchFamily="18" charset="0"/>
              </a:rPr>
              <a:t> from 2001</a:t>
            </a:r>
            <a:endParaRPr lang="en-US" sz="2800" b="1" dirty="0">
              <a:solidFill>
                <a:srgbClr val="FFC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2.41 4954 “The Maestro” Check Your Head by Beastie Boys from 1992</a:t>
            </a:r>
            <a:endParaRPr lang="en-US" sz="2800" b="1" dirty="0">
              <a:solidFill>
                <a:srgbClr val="FFC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2.4 8635 “Una Confusion” All Access by LU from 2006</a:t>
            </a:r>
            <a:endParaRPr lang="en-US" sz="2800" b="1" dirty="0">
              <a:solidFill>
                <a:srgbClr val="FFC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2.39 5943 “You've Got The Love” Lungs by Florence + The Machine from 2009</a:t>
            </a:r>
            <a:endParaRPr lang="en-US" sz="2800" b="1" dirty="0">
              <a:solidFill>
                <a:srgbClr val="FFC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2.39 1664 “Horn Concerto No. 4 in E flat K495: II. </a:t>
            </a:r>
            <a:r>
              <a:rPr lang="en-US" sz="1800" b="1" dirty="0" err="1">
                <a:solidFill>
                  <a:srgbClr val="FFC000"/>
                </a:solidFill>
                <a:effectLst/>
                <a:latin typeface="Calibri" panose="020F0502020204030204" pitchFamily="34" charset="0"/>
                <a:ea typeface="Times New Roman" panose="02020603050405020304" pitchFamily="18" charset="0"/>
              </a:rPr>
              <a:t>Romanc</a:t>
            </a:r>
            <a:r>
              <a:rPr lang="en-US" sz="1800" b="1" dirty="0">
                <a:solidFill>
                  <a:srgbClr val="FFC000"/>
                </a:solidFill>
                <a:effectLst/>
                <a:latin typeface="Calibri" panose="020F0502020204030204" pitchFamily="34" charset="0"/>
                <a:ea typeface="Times New Roman" panose="02020603050405020304" pitchFamily="18" charset="0"/>
              </a:rPr>
              <a:t>...” Mozart - Eine </a:t>
            </a:r>
            <a:r>
              <a:rPr lang="en-US" sz="1800" b="1" dirty="0" err="1">
                <a:solidFill>
                  <a:srgbClr val="FFC000"/>
                </a:solidFill>
                <a:effectLst/>
                <a:latin typeface="Calibri" panose="020F0502020204030204" pitchFamily="34" charset="0"/>
                <a:ea typeface="Times New Roman" panose="02020603050405020304" pitchFamily="18" charset="0"/>
              </a:rPr>
              <a:t>kleine</a:t>
            </a:r>
            <a:r>
              <a:rPr lang="en-US" sz="1800" b="1" dirty="0">
                <a:solidFill>
                  <a:srgbClr val="FFC000"/>
                </a:solidFill>
                <a:effectLst/>
                <a:latin typeface="Calibri" panose="020F0502020204030204" pitchFamily="34" charset="0"/>
                <a:ea typeface="Times New Roman" panose="02020603050405020304" pitchFamily="18" charset="0"/>
              </a:rPr>
              <a:t> Nachtmusik by Barry Tuckwell/Academy of St Martin-in-the-Fie... </a:t>
            </a:r>
            <a:endParaRPr lang="en-US" sz="2800" b="1" dirty="0">
              <a:solidFill>
                <a:srgbClr val="FFC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2.35 6246 “Canada” The End Is Here by Five Iron Frenzy </a:t>
            </a:r>
            <a:endParaRPr lang="en-US" sz="2800" b="1" dirty="0">
              <a:solidFill>
                <a:srgbClr val="FFC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2.32 1348 “Mia” First Love by Emmy The Great from 2007</a:t>
            </a:r>
            <a:endParaRPr lang="en-US" sz="2800" b="1" dirty="0">
              <a:solidFill>
                <a:srgbClr val="FFC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2.27 7496 “The Gift” We Don't Need To Whisper by Angels and Airwaves from 2006</a:t>
            </a:r>
            <a:endParaRPr lang="en-US" sz="2800" b="1" dirty="0">
              <a:solidFill>
                <a:srgbClr val="FFC000"/>
              </a:solidFill>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2.26 2852 “West One (Shine On Me)” The Crack/Grin And Bear It by The Ruts from 1980</a:t>
            </a:r>
            <a:r>
              <a:rPr lang="en-US" b="1" dirty="0">
                <a:solidFill>
                  <a:srgbClr val="FFC000"/>
                </a:solidFill>
                <a:effectLst/>
              </a:rPr>
              <a:t> </a:t>
            </a:r>
            <a:endParaRPr lang="en-US" b="1" dirty="0">
              <a:solidFill>
                <a:srgbClr val="FFC000"/>
              </a:solidFill>
            </a:endParaRPr>
          </a:p>
        </p:txBody>
      </p:sp>
      <p:sp>
        <p:nvSpPr>
          <p:cNvPr id="15" name="TextBox 14">
            <a:extLst>
              <a:ext uri="{FF2B5EF4-FFF2-40B4-BE49-F238E27FC236}">
                <a16:creationId xmlns:a16="http://schemas.microsoft.com/office/drawing/2014/main" id="{64E47493-E21D-9F49-90E7-0C51EC941BE8}"/>
              </a:ext>
            </a:extLst>
          </p:cNvPr>
          <p:cNvSpPr txBox="1"/>
          <p:nvPr/>
        </p:nvSpPr>
        <p:spPr>
          <a:xfrm>
            <a:off x="4432986" y="504988"/>
            <a:ext cx="6317392" cy="707886"/>
          </a:xfrm>
          <a:prstGeom prst="rect">
            <a:avLst/>
          </a:prstGeom>
          <a:noFill/>
        </p:spPr>
        <p:txBody>
          <a:bodyPr wrap="square">
            <a:spAutoFit/>
          </a:bodyPr>
          <a:lstStyle/>
          <a:p>
            <a:r>
              <a:rPr lang="en-US" sz="2000" b="1" dirty="0">
                <a:solidFill>
                  <a:srgbClr val="FFC000"/>
                </a:solidFill>
              </a:rPr>
              <a:t>10 most recommended songs to the user number 6958 (user-user similarity based collaborative filtering model ):</a:t>
            </a:r>
          </a:p>
        </p:txBody>
      </p:sp>
    </p:spTree>
    <p:extLst>
      <p:ext uri="{BB962C8B-B14F-4D97-AF65-F5344CB8AC3E}">
        <p14:creationId xmlns:p14="http://schemas.microsoft.com/office/powerpoint/2010/main" val="2818271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74324" y="10"/>
            <a:ext cx="3916908"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689410" y="335711"/>
            <a:ext cx="3314179" cy="954107"/>
          </a:xfrm>
          <a:prstGeom prst="rect">
            <a:avLst/>
          </a:prstGeom>
          <a:noFill/>
        </p:spPr>
        <p:txBody>
          <a:bodyPr wrap="square">
            <a:spAutoFit/>
          </a:bodyPr>
          <a:lstStyle/>
          <a:p>
            <a:r>
              <a:rPr lang="en-US" sz="2800" dirty="0">
                <a:solidFill>
                  <a:srgbClr val="FFC000"/>
                </a:solidFill>
              </a:rPr>
              <a:t>Final Model Solution- Appendix</a:t>
            </a:r>
          </a:p>
        </p:txBody>
      </p:sp>
      <p:sp>
        <p:nvSpPr>
          <p:cNvPr id="14" name="TextBox 13">
            <a:extLst>
              <a:ext uri="{FF2B5EF4-FFF2-40B4-BE49-F238E27FC236}">
                <a16:creationId xmlns:a16="http://schemas.microsoft.com/office/drawing/2014/main" id="{6E9F555B-AB3E-D149-B9E5-2B8332E84E2F}"/>
              </a:ext>
            </a:extLst>
          </p:cNvPr>
          <p:cNvSpPr txBox="1"/>
          <p:nvPr/>
        </p:nvSpPr>
        <p:spPr>
          <a:xfrm>
            <a:off x="4590017" y="1463404"/>
            <a:ext cx="6801860" cy="4247317"/>
          </a:xfrm>
          <a:prstGeom prst="rect">
            <a:avLst/>
          </a:prstGeom>
          <a:noFill/>
        </p:spPr>
        <p:txBody>
          <a:bodyPr wrap="square">
            <a:spAutoFit/>
          </a:bodyPr>
          <a:lstStyle/>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7224 “Victoria (LP Version)” Hit By A Train: The Best Of Old 97's by Old 97's from 2006</a:t>
            </a:r>
            <a:endParaRPr lang="en-US" sz="1800" b="1" dirty="0">
              <a:solidFill>
                <a:srgbClr val="FFC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8324 “The Big </a:t>
            </a:r>
            <a:r>
              <a:rPr lang="en-US" sz="1800" b="1" dirty="0" err="1">
                <a:solidFill>
                  <a:srgbClr val="FFC000"/>
                </a:solidFill>
                <a:effectLst/>
                <a:latin typeface="Calibri" panose="020F0502020204030204" pitchFamily="34" charset="0"/>
                <a:ea typeface="Times New Roman" panose="02020603050405020304" pitchFamily="18" charset="0"/>
              </a:rPr>
              <a:t>Gundown</a:t>
            </a:r>
            <a:r>
              <a:rPr lang="en-US" sz="1800" b="1" dirty="0">
                <a:solidFill>
                  <a:srgbClr val="FFC000"/>
                </a:solidFill>
                <a:effectLst/>
                <a:latin typeface="Calibri" panose="020F0502020204030204" pitchFamily="34" charset="0"/>
                <a:ea typeface="Times New Roman" panose="02020603050405020304" pitchFamily="18" charset="0"/>
              </a:rPr>
              <a:t>” Invaders Must Die Remixes and Bonus Tracks by The Prodigy from 2009</a:t>
            </a:r>
            <a:endParaRPr lang="en-US" sz="1800" b="1" dirty="0">
              <a:solidFill>
                <a:srgbClr val="FFC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6450 “Brave The Elements” Brave The Elements - EP by Colossal </a:t>
            </a:r>
            <a:endParaRPr lang="en-US" sz="1800" b="1" dirty="0">
              <a:solidFill>
                <a:srgbClr val="FFC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9942 “Greece 2000” Greece 2000 by Three Drives from 1997</a:t>
            </a:r>
            <a:endParaRPr lang="en-US" sz="1800" b="1" dirty="0">
              <a:solidFill>
                <a:srgbClr val="FFC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5531 “Secrets” Waking Up by OneRepublic from 2009</a:t>
            </a:r>
            <a:endParaRPr lang="en-US" sz="1800" b="1" dirty="0">
              <a:solidFill>
                <a:srgbClr val="FFC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5653 “Transparency” Workout Holiday by White Denim from 2008</a:t>
            </a:r>
            <a:endParaRPr lang="en-US" sz="1800" b="1" dirty="0">
              <a:solidFill>
                <a:srgbClr val="FFC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8483 “Video Killed The Radio Star” Friends Reunited: Music Of The Year 1979 by The </a:t>
            </a:r>
            <a:r>
              <a:rPr lang="en-US" sz="1800" b="1" dirty="0" err="1">
                <a:solidFill>
                  <a:srgbClr val="FFC000"/>
                </a:solidFill>
                <a:effectLst/>
                <a:latin typeface="Calibri" panose="020F0502020204030204" pitchFamily="34" charset="0"/>
                <a:ea typeface="Times New Roman" panose="02020603050405020304" pitchFamily="18" charset="0"/>
              </a:rPr>
              <a:t>Buggles</a:t>
            </a:r>
            <a:r>
              <a:rPr lang="en-US" sz="1800" b="1" dirty="0">
                <a:solidFill>
                  <a:srgbClr val="FFC000"/>
                </a:solidFill>
                <a:effectLst/>
                <a:latin typeface="Calibri" panose="020F0502020204030204" pitchFamily="34" charset="0"/>
                <a:ea typeface="Times New Roman" panose="02020603050405020304" pitchFamily="18" charset="0"/>
              </a:rPr>
              <a:t> from 1979</a:t>
            </a:r>
            <a:endParaRPr lang="en-US" sz="1800" b="1" dirty="0">
              <a:solidFill>
                <a:srgbClr val="FFC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2220 “Sehr </a:t>
            </a:r>
            <a:r>
              <a:rPr lang="en-US" sz="1800" b="1" dirty="0" err="1">
                <a:solidFill>
                  <a:srgbClr val="FFC000"/>
                </a:solidFill>
                <a:effectLst/>
                <a:latin typeface="Calibri" panose="020F0502020204030204" pitchFamily="34" charset="0"/>
                <a:ea typeface="Times New Roman" panose="02020603050405020304" pitchFamily="18" charset="0"/>
              </a:rPr>
              <a:t>kosmisch</a:t>
            </a:r>
            <a:r>
              <a:rPr lang="en-US" sz="1800" b="1" dirty="0">
                <a:solidFill>
                  <a:srgbClr val="FFC000"/>
                </a:solidFill>
                <a:effectLst/>
                <a:latin typeface="Calibri" panose="020F0502020204030204" pitchFamily="34" charset="0"/>
                <a:ea typeface="Times New Roman" panose="02020603050405020304" pitchFamily="18" charset="0"/>
              </a:rPr>
              <a:t>” </a:t>
            </a:r>
            <a:r>
              <a:rPr lang="en-US" sz="1800" b="1" dirty="0" err="1">
                <a:solidFill>
                  <a:srgbClr val="FFC000"/>
                </a:solidFill>
                <a:effectLst/>
                <a:latin typeface="Calibri" panose="020F0502020204030204" pitchFamily="34" charset="0"/>
                <a:ea typeface="Times New Roman" panose="02020603050405020304" pitchFamily="18" charset="0"/>
              </a:rPr>
              <a:t>Musik</a:t>
            </a:r>
            <a:r>
              <a:rPr lang="en-US" sz="1800" b="1" dirty="0">
                <a:solidFill>
                  <a:srgbClr val="FFC000"/>
                </a:solidFill>
                <a:effectLst/>
                <a:latin typeface="Calibri" panose="020F0502020204030204" pitchFamily="34" charset="0"/>
                <a:ea typeface="Times New Roman" panose="02020603050405020304" pitchFamily="18" charset="0"/>
              </a:rPr>
              <a:t> von Harmonia by Harmonia</a:t>
            </a:r>
            <a:endParaRPr lang="en-US" sz="1800" b="1" dirty="0">
              <a:solidFill>
                <a:srgbClr val="FFC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b="1" dirty="0">
                <a:solidFill>
                  <a:srgbClr val="FFC000"/>
                </a:solidFill>
                <a:effectLst/>
                <a:latin typeface="Calibri" panose="020F0502020204030204" pitchFamily="34" charset="0"/>
                <a:ea typeface="Times New Roman" panose="02020603050405020304" pitchFamily="18" charset="0"/>
              </a:rPr>
              <a:t>657 “</a:t>
            </a:r>
            <a:r>
              <a:rPr lang="en-US" sz="1800" b="1" dirty="0" err="1">
                <a:solidFill>
                  <a:srgbClr val="FFC000"/>
                </a:solidFill>
                <a:effectLst/>
                <a:latin typeface="Calibri" panose="020F0502020204030204" pitchFamily="34" charset="0"/>
                <a:ea typeface="Times New Roman" panose="02020603050405020304" pitchFamily="18" charset="0"/>
              </a:rPr>
              <a:t>Luvstruck</a:t>
            </a:r>
            <a:r>
              <a:rPr lang="en-US" sz="1800" b="1" dirty="0">
                <a:solidFill>
                  <a:srgbClr val="FFC000"/>
                </a:solidFill>
                <a:effectLst/>
                <a:latin typeface="Calibri" panose="020F0502020204030204" pitchFamily="34" charset="0"/>
                <a:ea typeface="Times New Roman" panose="02020603050405020304" pitchFamily="18" charset="0"/>
              </a:rPr>
              <a:t>” Hard House Anthems by Southside Spinners from 1999</a:t>
            </a:r>
            <a:endParaRPr lang="en-US" sz="1800" b="1" dirty="0">
              <a:solidFill>
                <a:srgbClr val="FFC000"/>
              </a:solidFill>
              <a:effectLst/>
              <a:latin typeface="Times New Roman" panose="02020603050405020304" pitchFamily="18" charset="0"/>
              <a:ea typeface="Times New Roman" panose="02020603050405020304" pitchFamily="18" charset="0"/>
            </a:endParaRPr>
          </a:p>
          <a:p>
            <a:r>
              <a:rPr lang="en-US" sz="1800" b="1"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614 “You're The One” If There Was A Way by Dwight </a:t>
            </a:r>
            <a:r>
              <a:rPr lang="en-US" sz="1800" b="1" dirty="0" err="1">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Yoakam</a:t>
            </a:r>
            <a:r>
              <a:rPr lang="en-US" sz="1800" b="1"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 from 1990</a:t>
            </a:r>
            <a:endParaRPr lang="en-US" b="1" dirty="0">
              <a:solidFill>
                <a:srgbClr val="FFC000"/>
              </a:solidFill>
            </a:endParaRPr>
          </a:p>
        </p:txBody>
      </p:sp>
      <p:sp>
        <p:nvSpPr>
          <p:cNvPr id="15" name="TextBox 14">
            <a:extLst>
              <a:ext uri="{FF2B5EF4-FFF2-40B4-BE49-F238E27FC236}">
                <a16:creationId xmlns:a16="http://schemas.microsoft.com/office/drawing/2014/main" id="{64E47493-E21D-9F49-90E7-0C51EC941BE8}"/>
              </a:ext>
            </a:extLst>
          </p:cNvPr>
          <p:cNvSpPr txBox="1"/>
          <p:nvPr/>
        </p:nvSpPr>
        <p:spPr>
          <a:xfrm>
            <a:off x="4590017" y="724534"/>
            <a:ext cx="6098058" cy="400110"/>
          </a:xfrm>
          <a:prstGeom prst="rect">
            <a:avLst/>
          </a:prstGeom>
          <a:noFill/>
        </p:spPr>
        <p:txBody>
          <a:bodyPr wrap="square">
            <a:spAutoFit/>
          </a:bodyPr>
          <a:lstStyle/>
          <a:p>
            <a:r>
              <a:rPr lang="en-US" sz="2000" b="1" dirty="0">
                <a:solidFill>
                  <a:srgbClr val="FFC000"/>
                </a:solidFill>
              </a:rPr>
              <a:t>Popularity based model with min 50 interactions:</a:t>
            </a:r>
          </a:p>
        </p:txBody>
      </p:sp>
    </p:spTree>
    <p:extLst>
      <p:ext uri="{BB962C8B-B14F-4D97-AF65-F5344CB8AC3E}">
        <p14:creationId xmlns:p14="http://schemas.microsoft.com/office/powerpoint/2010/main" val="2559319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74324" y="10"/>
            <a:ext cx="3916908"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689410" y="335711"/>
            <a:ext cx="3314179" cy="954107"/>
          </a:xfrm>
          <a:prstGeom prst="rect">
            <a:avLst/>
          </a:prstGeom>
          <a:noFill/>
        </p:spPr>
        <p:txBody>
          <a:bodyPr wrap="square">
            <a:spAutoFit/>
          </a:bodyPr>
          <a:lstStyle/>
          <a:p>
            <a:r>
              <a:rPr lang="en-US" sz="2800" dirty="0">
                <a:solidFill>
                  <a:srgbClr val="FFC000"/>
                </a:solidFill>
              </a:rPr>
              <a:t>Final Model Solution- Appendix</a:t>
            </a:r>
          </a:p>
        </p:txBody>
      </p:sp>
      <p:sp>
        <p:nvSpPr>
          <p:cNvPr id="14" name="TextBox 13">
            <a:extLst>
              <a:ext uri="{FF2B5EF4-FFF2-40B4-BE49-F238E27FC236}">
                <a16:creationId xmlns:a16="http://schemas.microsoft.com/office/drawing/2014/main" id="{6E9F555B-AB3E-D149-B9E5-2B8332E84E2F}"/>
              </a:ext>
            </a:extLst>
          </p:cNvPr>
          <p:cNvSpPr txBox="1"/>
          <p:nvPr/>
        </p:nvSpPr>
        <p:spPr>
          <a:xfrm>
            <a:off x="4590017" y="1463404"/>
            <a:ext cx="6801860" cy="3970318"/>
          </a:xfrm>
          <a:prstGeom prst="rect">
            <a:avLst/>
          </a:prstGeom>
          <a:noFill/>
        </p:spPr>
        <p:txBody>
          <a:bodyPr wrap="square">
            <a:spAutoFit/>
          </a:bodyPr>
          <a:lstStyle/>
          <a:p>
            <a:pPr marL="342900" marR="0" lvl="0" indent="-342900">
              <a:spcBef>
                <a:spcPts val="0"/>
              </a:spcBef>
              <a:spcAft>
                <a:spcPts val="0"/>
              </a:spcAft>
              <a:buFont typeface="+mj-lt"/>
              <a:buAutoNum type="arabicPeriod"/>
            </a:pPr>
            <a:r>
              <a:rPr lang="en-US" sz="1800" b="1" dirty="0">
                <a:solidFill>
                  <a:srgbClr val="FFC000"/>
                </a:solidFill>
                <a:effectLst/>
                <a:ea typeface="Times New Roman" panose="02020603050405020304" pitchFamily="18" charset="0"/>
              </a:rPr>
              <a:t>447 “Daisy And Prudence” Distillation by Erin McKeown from 2000</a:t>
            </a:r>
          </a:p>
          <a:p>
            <a:pPr marL="342900" marR="0" lvl="0" indent="-342900">
              <a:spcBef>
                <a:spcPts val="0"/>
              </a:spcBef>
              <a:spcAft>
                <a:spcPts val="0"/>
              </a:spcAft>
              <a:buFont typeface="+mj-lt"/>
              <a:buAutoNum type="arabicPeriod"/>
            </a:pPr>
            <a:r>
              <a:rPr lang="en-US" sz="1800" b="1" dirty="0">
                <a:solidFill>
                  <a:srgbClr val="FFC000"/>
                </a:solidFill>
                <a:effectLst/>
                <a:ea typeface="Times New Roman" panose="02020603050405020304" pitchFamily="18" charset="0"/>
              </a:rPr>
              <a:t>1674 “I Need A Dollar” I Need A Dollar by Aloe </a:t>
            </a:r>
            <a:r>
              <a:rPr lang="en-US" sz="1800" b="1" dirty="0" err="1">
                <a:solidFill>
                  <a:srgbClr val="FFC000"/>
                </a:solidFill>
                <a:effectLst/>
                <a:ea typeface="Times New Roman" panose="02020603050405020304" pitchFamily="18" charset="0"/>
              </a:rPr>
              <a:t>Blacc</a:t>
            </a:r>
            <a:r>
              <a:rPr lang="en-US" sz="1800" b="1" dirty="0">
                <a:solidFill>
                  <a:srgbClr val="FFC000"/>
                </a:solidFill>
                <a:effectLst/>
                <a:ea typeface="Times New Roman" panose="02020603050405020304" pitchFamily="18" charset="0"/>
              </a:rPr>
              <a:t> from 2010</a:t>
            </a:r>
          </a:p>
          <a:p>
            <a:pPr marL="342900" marR="0" lvl="0" indent="-342900">
              <a:spcBef>
                <a:spcPts val="0"/>
              </a:spcBef>
              <a:spcAft>
                <a:spcPts val="0"/>
              </a:spcAft>
              <a:buFont typeface="+mj-lt"/>
              <a:buAutoNum type="arabicPeriod"/>
            </a:pPr>
            <a:r>
              <a:rPr lang="en-US" sz="1800" b="1" dirty="0">
                <a:solidFill>
                  <a:srgbClr val="FFC000"/>
                </a:solidFill>
                <a:effectLst/>
                <a:ea typeface="Times New Roman" panose="02020603050405020304" pitchFamily="18" charset="0"/>
              </a:rPr>
              <a:t>1936 “Feel The Love” In Ghost </a:t>
            </a:r>
            <a:r>
              <a:rPr lang="en-US" sz="1800" b="1" dirty="0" err="1">
                <a:solidFill>
                  <a:srgbClr val="FFC000"/>
                </a:solidFill>
                <a:effectLst/>
                <a:ea typeface="Times New Roman" panose="02020603050405020304" pitchFamily="18" charset="0"/>
              </a:rPr>
              <a:t>Colours</a:t>
            </a:r>
            <a:r>
              <a:rPr lang="en-US" sz="1800" b="1" dirty="0">
                <a:solidFill>
                  <a:srgbClr val="FFC000"/>
                </a:solidFill>
                <a:effectLst/>
                <a:ea typeface="Times New Roman" panose="02020603050405020304" pitchFamily="18" charset="0"/>
              </a:rPr>
              <a:t> by Cut Copy from 2008</a:t>
            </a:r>
          </a:p>
          <a:p>
            <a:pPr marL="342900" marR="0" lvl="0" indent="-342900">
              <a:spcBef>
                <a:spcPts val="0"/>
              </a:spcBef>
              <a:spcAft>
                <a:spcPts val="0"/>
              </a:spcAft>
              <a:buFont typeface="+mj-lt"/>
              <a:buAutoNum type="arabicPeriod"/>
            </a:pPr>
            <a:r>
              <a:rPr lang="en-US" sz="1800" b="1" dirty="0">
                <a:solidFill>
                  <a:srgbClr val="FFC000"/>
                </a:solidFill>
                <a:effectLst/>
                <a:ea typeface="Times New Roman" panose="02020603050405020304" pitchFamily="18" charset="0"/>
              </a:rPr>
              <a:t>2716 “All The Pretty Faces” When You Were Young by The Killers from 2006</a:t>
            </a:r>
          </a:p>
          <a:p>
            <a:pPr marL="342900" marR="0" lvl="0" indent="-342900">
              <a:spcBef>
                <a:spcPts val="0"/>
              </a:spcBef>
              <a:spcAft>
                <a:spcPts val="0"/>
              </a:spcAft>
              <a:buFont typeface="+mj-lt"/>
              <a:buAutoNum type="arabicPeriod"/>
            </a:pPr>
            <a:r>
              <a:rPr lang="en-US" sz="1800" b="1" dirty="0">
                <a:solidFill>
                  <a:srgbClr val="FFC000"/>
                </a:solidFill>
                <a:effectLst/>
                <a:ea typeface="Times New Roman" panose="02020603050405020304" pitchFamily="18" charset="0"/>
              </a:rPr>
              <a:t>3534 “Who Let You Go?” Sawdust by The Killers from 2007</a:t>
            </a:r>
          </a:p>
          <a:p>
            <a:pPr marL="342900" marR="0" lvl="0" indent="-342900">
              <a:spcBef>
                <a:spcPts val="0"/>
              </a:spcBef>
              <a:spcAft>
                <a:spcPts val="0"/>
              </a:spcAft>
              <a:buFont typeface="+mj-lt"/>
              <a:buAutoNum type="arabicPeriod"/>
            </a:pPr>
            <a:r>
              <a:rPr lang="en-US" sz="1800" b="1" dirty="0">
                <a:solidFill>
                  <a:srgbClr val="FFC000"/>
                </a:solidFill>
                <a:effectLst/>
                <a:ea typeface="Times New Roman" panose="02020603050405020304" pitchFamily="18" charset="0"/>
              </a:rPr>
              <a:t>5095 “Bones” Bones by The Killers from 2006</a:t>
            </a:r>
          </a:p>
          <a:p>
            <a:pPr marL="342900" marR="0" lvl="0" indent="-342900">
              <a:spcBef>
                <a:spcPts val="0"/>
              </a:spcBef>
              <a:spcAft>
                <a:spcPts val="0"/>
              </a:spcAft>
              <a:buFont typeface="+mj-lt"/>
              <a:buAutoNum type="arabicPeriod"/>
            </a:pPr>
            <a:r>
              <a:rPr lang="en-US" sz="1800" b="1" dirty="0">
                <a:solidFill>
                  <a:srgbClr val="FFC000"/>
                </a:solidFill>
                <a:effectLst/>
                <a:ea typeface="Times New Roman" panose="02020603050405020304" pitchFamily="18" charset="0"/>
              </a:rPr>
              <a:t>5715 “Sam's Town” Sam's Town by The Killers from 2006</a:t>
            </a:r>
          </a:p>
          <a:p>
            <a:pPr marL="342900" marR="0" lvl="0" indent="-342900">
              <a:spcBef>
                <a:spcPts val="0"/>
              </a:spcBef>
              <a:spcAft>
                <a:spcPts val="0"/>
              </a:spcAft>
              <a:buFont typeface="+mj-lt"/>
              <a:buAutoNum type="arabicPeriod"/>
            </a:pPr>
            <a:r>
              <a:rPr lang="en-US" sz="1800" b="1" dirty="0">
                <a:solidFill>
                  <a:srgbClr val="FFC000"/>
                </a:solidFill>
                <a:effectLst/>
                <a:ea typeface="Times New Roman" panose="02020603050405020304" pitchFamily="18" charset="0"/>
              </a:rPr>
              <a:t>8624 “Hearts On Fire” Hearts On Fire by Cut Copy from 2007</a:t>
            </a:r>
          </a:p>
          <a:p>
            <a:pPr marL="342900" marR="0" lvl="0" indent="-342900">
              <a:spcBef>
                <a:spcPts val="0"/>
              </a:spcBef>
              <a:spcAft>
                <a:spcPts val="0"/>
              </a:spcAft>
              <a:buFont typeface="+mj-lt"/>
              <a:buAutoNum type="arabicPeriod"/>
            </a:pPr>
            <a:r>
              <a:rPr lang="en-US" sz="1800" b="1" dirty="0">
                <a:solidFill>
                  <a:srgbClr val="FFC000"/>
                </a:solidFill>
                <a:effectLst/>
                <a:ea typeface="Times New Roman" panose="02020603050405020304" pitchFamily="18" charset="0"/>
              </a:rPr>
              <a:t>2914 “Billy Liar” Billy Liar (CD-Single) by The Decemberists from 2003</a:t>
            </a:r>
          </a:p>
          <a:p>
            <a:pPr marL="342900" indent="-342900">
              <a:buFont typeface="+mj-lt"/>
              <a:buAutoNum type="arabicPeriod"/>
            </a:pPr>
            <a:r>
              <a:rPr lang="en-US" sz="1800" b="1" dirty="0">
                <a:solidFill>
                  <a:srgbClr val="FFC000"/>
                </a:solidFill>
                <a:effectLst/>
                <a:ea typeface="Times New Roman" panose="02020603050405020304" pitchFamily="18" charset="0"/>
                <a:cs typeface="Times New Roman" panose="02020603050405020304" pitchFamily="18" charset="0"/>
              </a:rPr>
              <a:t>6084 “Red Right Ankle” Her Majesty The Decemberists by The Decemberists from 2003</a:t>
            </a:r>
            <a:endParaRPr lang="en-US" b="1" dirty="0">
              <a:solidFill>
                <a:srgbClr val="FFC000"/>
              </a:solidFill>
            </a:endParaRPr>
          </a:p>
        </p:txBody>
      </p:sp>
      <p:sp>
        <p:nvSpPr>
          <p:cNvPr id="15" name="TextBox 14">
            <a:extLst>
              <a:ext uri="{FF2B5EF4-FFF2-40B4-BE49-F238E27FC236}">
                <a16:creationId xmlns:a16="http://schemas.microsoft.com/office/drawing/2014/main" id="{64E47493-E21D-9F49-90E7-0C51EC941BE8}"/>
              </a:ext>
            </a:extLst>
          </p:cNvPr>
          <p:cNvSpPr txBox="1"/>
          <p:nvPr/>
        </p:nvSpPr>
        <p:spPr>
          <a:xfrm>
            <a:off x="4590017" y="335710"/>
            <a:ext cx="6469280" cy="1015663"/>
          </a:xfrm>
          <a:prstGeom prst="rect">
            <a:avLst/>
          </a:prstGeom>
          <a:noFill/>
        </p:spPr>
        <p:txBody>
          <a:bodyPr wrap="square">
            <a:spAutoFit/>
          </a:bodyPr>
          <a:lstStyle/>
          <a:p>
            <a:r>
              <a:rPr lang="en-US" sz="2000" b="1" dirty="0">
                <a:solidFill>
                  <a:srgbClr val="FFC000"/>
                </a:solidFill>
              </a:rPr>
              <a:t>10 most recommended songs to the user number 6958 (content-based model, because user listened to the “'The Bachelor and the Bride”  5 times)</a:t>
            </a:r>
          </a:p>
        </p:txBody>
      </p:sp>
    </p:spTree>
    <p:extLst>
      <p:ext uri="{BB962C8B-B14F-4D97-AF65-F5344CB8AC3E}">
        <p14:creationId xmlns:p14="http://schemas.microsoft.com/office/powerpoint/2010/main" val="359702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0" y="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1275838" y="304800"/>
            <a:ext cx="3314179" cy="523220"/>
          </a:xfrm>
          <a:prstGeom prst="rect">
            <a:avLst/>
          </a:prstGeom>
          <a:noFill/>
        </p:spPr>
        <p:txBody>
          <a:bodyPr wrap="square">
            <a:spAutoFit/>
          </a:bodyPr>
          <a:lstStyle/>
          <a:p>
            <a:r>
              <a:rPr lang="en-US" sz="2800" dirty="0">
                <a:solidFill>
                  <a:srgbClr val="FFC000"/>
                </a:solidFill>
              </a:rPr>
              <a:t>Problem to solve</a:t>
            </a:r>
          </a:p>
        </p:txBody>
      </p:sp>
      <p:sp>
        <p:nvSpPr>
          <p:cNvPr id="6" name="Rounded Rectangle 5">
            <a:extLst>
              <a:ext uri="{FF2B5EF4-FFF2-40B4-BE49-F238E27FC236}">
                <a16:creationId xmlns:a16="http://schemas.microsoft.com/office/drawing/2014/main" id="{6023635A-A530-C948-803D-E1D0B3210BC5}"/>
              </a:ext>
            </a:extLst>
          </p:cNvPr>
          <p:cNvSpPr/>
          <p:nvPr/>
        </p:nvSpPr>
        <p:spPr>
          <a:xfrm>
            <a:off x="6579476" y="504497"/>
            <a:ext cx="5065986" cy="651641"/>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Increased customer satisfaction</a:t>
            </a:r>
            <a:endParaRPr lang="en-US" dirty="0">
              <a:solidFill>
                <a:schemeClr val="tx1"/>
              </a:solidFill>
            </a:endParaRPr>
          </a:p>
        </p:txBody>
      </p:sp>
      <p:sp>
        <p:nvSpPr>
          <p:cNvPr id="11" name="Rounded Rectangle 10">
            <a:extLst>
              <a:ext uri="{FF2B5EF4-FFF2-40B4-BE49-F238E27FC236}">
                <a16:creationId xmlns:a16="http://schemas.microsoft.com/office/drawing/2014/main" id="{306B2581-4239-C14F-970B-081C719F714C}"/>
              </a:ext>
            </a:extLst>
          </p:cNvPr>
          <p:cNvSpPr/>
          <p:nvPr/>
        </p:nvSpPr>
        <p:spPr>
          <a:xfrm>
            <a:off x="6579476" y="1397806"/>
            <a:ext cx="5065986" cy="504921"/>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Increased revenue</a:t>
            </a:r>
          </a:p>
        </p:txBody>
      </p:sp>
      <p:sp>
        <p:nvSpPr>
          <p:cNvPr id="12" name="Rounded Rectangle 11">
            <a:extLst>
              <a:ext uri="{FF2B5EF4-FFF2-40B4-BE49-F238E27FC236}">
                <a16:creationId xmlns:a16="http://schemas.microsoft.com/office/drawing/2014/main" id="{D5E38DFC-A44A-694A-888F-8D5118AF7CC2}"/>
              </a:ext>
            </a:extLst>
          </p:cNvPr>
          <p:cNvSpPr/>
          <p:nvPr/>
        </p:nvSpPr>
        <p:spPr>
          <a:xfrm>
            <a:off x="6579476" y="2246587"/>
            <a:ext cx="5065986" cy="972206"/>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ind out how to measure customer happiness</a:t>
            </a:r>
          </a:p>
          <a:p>
            <a:pPr marL="0" marR="0">
              <a:spcBef>
                <a:spcPts val="0"/>
              </a:spcBef>
              <a:spcAft>
                <a:spcPts val="0"/>
              </a:spcAft>
            </a:pPr>
            <a:r>
              <a:rPr lang="en-US" sz="1800" dirty="0">
                <a:solidFill>
                  <a:schemeClr val="tx1"/>
                </a:solidFill>
                <a:effectLst/>
                <a:ea typeface="Times New Roman" panose="02020603050405020304" pitchFamily="18" charset="0"/>
              </a:rPr>
              <a:t>Engagements &amp; retention</a:t>
            </a:r>
          </a:p>
        </p:txBody>
      </p:sp>
      <p:sp>
        <p:nvSpPr>
          <p:cNvPr id="13" name="Rounded Rectangle 12">
            <a:extLst>
              <a:ext uri="{FF2B5EF4-FFF2-40B4-BE49-F238E27FC236}">
                <a16:creationId xmlns:a16="http://schemas.microsoft.com/office/drawing/2014/main" id="{BB1AD37B-B5A1-6B4D-91D1-78DB7D72EA14}"/>
              </a:ext>
            </a:extLst>
          </p:cNvPr>
          <p:cNvSpPr/>
          <p:nvPr/>
        </p:nvSpPr>
        <p:spPr>
          <a:xfrm>
            <a:off x="6579476" y="3429000"/>
            <a:ext cx="5065986" cy="972206"/>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Recommend top 10 songs for a user of music recommendation system</a:t>
            </a:r>
            <a:r>
              <a:rPr lang="en-US"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4188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74324"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6388442" y="394809"/>
            <a:ext cx="5250569" cy="954107"/>
          </a:xfrm>
          <a:prstGeom prst="rect">
            <a:avLst/>
          </a:prstGeom>
          <a:noFill/>
        </p:spPr>
        <p:txBody>
          <a:bodyPr wrap="square">
            <a:spAutoFit/>
          </a:bodyPr>
          <a:lstStyle/>
          <a:p>
            <a:r>
              <a:rPr lang="en-US" sz="2800" dirty="0">
                <a:solidFill>
                  <a:srgbClr val="FFC000"/>
                </a:solidFill>
              </a:rPr>
              <a:t>Unique characteristics of music recommendation:</a:t>
            </a:r>
          </a:p>
        </p:txBody>
      </p:sp>
      <p:sp>
        <p:nvSpPr>
          <p:cNvPr id="13" name="TextBox 12">
            <a:extLst>
              <a:ext uri="{FF2B5EF4-FFF2-40B4-BE49-F238E27FC236}">
                <a16:creationId xmlns:a16="http://schemas.microsoft.com/office/drawing/2014/main" id="{A490D591-AEA3-2B43-B481-E3C0A0958852}"/>
              </a:ext>
            </a:extLst>
          </p:cNvPr>
          <p:cNvSpPr txBox="1"/>
          <p:nvPr/>
        </p:nvSpPr>
        <p:spPr>
          <a:xfrm>
            <a:off x="6096000" y="1513869"/>
            <a:ext cx="6098058" cy="5016758"/>
          </a:xfrm>
          <a:prstGeom prst="rect">
            <a:avLst/>
          </a:prstGeom>
          <a:noFill/>
        </p:spPr>
        <p:txBody>
          <a:bodyPr wrap="square">
            <a:spAutoFit/>
          </a:bodyPr>
          <a:lstStyle/>
          <a:p>
            <a:pPr marL="742950" lvl="1" indent="-285750">
              <a:buFont typeface="Arial" panose="020B0604020202020204" pitchFamily="34" charset="0"/>
              <a:buChar char="•"/>
            </a:pPr>
            <a:r>
              <a:rPr lang="en-US" sz="2000" dirty="0">
                <a:solidFill>
                  <a:srgbClr val="FFC000"/>
                </a:solidFill>
              </a:rPr>
              <a:t>Duration of items – short</a:t>
            </a:r>
          </a:p>
          <a:p>
            <a:pPr marL="742950" lvl="1" indent="-285750">
              <a:buFont typeface="Arial" panose="020B0604020202020204" pitchFamily="34" charset="0"/>
              <a:buChar char="•"/>
            </a:pPr>
            <a:endParaRPr lang="en-US" sz="2000" dirty="0">
              <a:solidFill>
                <a:srgbClr val="FFC000"/>
              </a:solidFill>
            </a:endParaRPr>
          </a:p>
          <a:p>
            <a:pPr marL="742950" lvl="1" indent="-285750">
              <a:buFont typeface="Arial" panose="020B0604020202020204" pitchFamily="34" charset="0"/>
              <a:buChar char="•"/>
            </a:pPr>
            <a:r>
              <a:rPr lang="en-US" sz="2000" dirty="0">
                <a:solidFill>
                  <a:srgbClr val="FFC000"/>
                </a:solidFill>
              </a:rPr>
              <a:t>Magnitude of items – large</a:t>
            </a:r>
          </a:p>
          <a:p>
            <a:pPr marL="742950" lvl="1" indent="-285750">
              <a:buFont typeface="Arial" panose="020B0604020202020204" pitchFamily="34" charset="0"/>
              <a:buChar char="•"/>
            </a:pPr>
            <a:endParaRPr lang="en-US" sz="2000" dirty="0">
              <a:solidFill>
                <a:srgbClr val="FFC000"/>
              </a:solidFill>
            </a:endParaRPr>
          </a:p>
          <a:p>
            <a:pPr marL="742950" lvl="1" indent="-285750">
              <a:buFont typeface="Arial" panose="020B0604020202020204" pitchFamily="34" charset="0"/>
              <a:buChar char="•"/>
            </a:pPr>
            <a:r>
              <a:rPr lang="en-US" sz="2000" dirty="0">
                <a:solidFill>
                  <a:srgbClr val="FFC000"/>
                </a:solidFill>
              </a:rPr>
              <a:t>Sequential consumption</a:t>
            </a:r>
          </a:p>
          <a:p>
            <a:pPr marL="742950" lvl="1" indent="-285750">
              <a:buFont typeface="Arial" panose="020B0604020202020204" pitchFamily="34" charset="0"/>
              <a:buChar char="•"/>
            </a:pPr>
            <a:endParaRPr lang="en-US" sz="2000" dirty="0">
              <a:solidFill>
                <a:srgbClr val="FFC000"/>
              </a:solidFill>
            </a:endParaRPr>
          </a:p>
          <a:p>
            <a:pPr marL="742950" lvl="1" indent="-285750">
              <a:buFont typeface="Arial" panose="020B0604020202020204" pitchFamily="34" charset="0"/>
              <a:buChar char="•"/>
            </a:pPr>
            <a:r>
              <a:rPr lang="en-US" sz="2000" dirty="0">
                <a:solidFill>
                  <a:srgbClr val="FFC000"/>
                </a:solidFill>
              </a:rPr>
              <a:t>Recommendation of previously recommended items</a:t>
            </a:r>
          </a:p>
          <a:p>
            <a:pPr marL="742950" lvl="1" indent="-285750">
              <a:buFont typeface="Arial" panose="020B0604020202020204" pitchFamily="34" charset="0"/>
              <a:buChar char="•"/>
            </a:pPr>
            <a:endParaRPr lang="en-US" sz="2000" dirty="0">
              <a:solidFill>
                <a:srgbClr val="FFC000"/>
              </a:solidFill>
            </a:endParaRPr>
          </a:p>
          <a:p>
            <a:pPr marL="742950" lvl="1" indent="-285750">
              <a:buFont typeface="Arial" panose="020B0604020202020204" pitchFamily="34" charset="0"/>
              <a:buChar char="•"/>
            </a:pPr>
            <a:r>
              <a:rPr lang="en-US" sz="2000" dirty="0">
                <a:solidFill>
                  <a:srgbClr val="FFC000"/>
                </a:solidFill>
              </a:rPr>
              <a:t>Consumption behavior – passive</a:t>
            </a:r>
          </a:p>
          <a:p>
            <a:pPr marL="742950" lvl="1" indent="-285750">
              <a:buFont typeface="Arial" panose="020B0604020202020204" pitchFamily="34" charset="0"/>
              <a:buChar char="•"/>
            </a:pPr>
            <a:endParaRPr lang="en-US" sz="2000" dirty="0">
              <a:solidFill>
                <a:srgbClr val="FFC000"/>
              </a:solidFill>
            </a:endParaRPr>
          </a:p>
          <a:p>
            <a:pPr marL="742950" lvl="1" indent="-285750">
              <a:buFont typeface="Arial" panose="020B0604020202020204" pitchFamily="34" charset="0"/>
              <a:buChar char="•"/>
            </a:pPr>
            <a:r>
              <a:rPr lang="en-US" sz="2000" dirty="0">
                <a:solidFill>
                  <a:srgbClr val="FFC000"/>
                </a:solidFill>
              </a:rPr>
              <a:t>Listening intent and purpose</a:t>
            </a:r>
          </a:p>
          <a:p>
            <a:pPr marL="742950" lvl="1" indent="-285750">
              <a:buFont typeface="Arial" panose="020B0604020202020204" pitchFamily="34" charset="0"/>
              <a:buChar char="•"/>
            </a:pPr>
            <a:endParaRPr lang="en-US" sz="2000" dirty="0">
              <a:solidFill>
                <a:srgbClr val="FFC000"/>
              </a:solidFill>
            </a:endParaRPr>
          </a:p>
          <a:p>
            <a:pPr marL="742950" lvl="1" indent="-285750">
              <a:buFont typeface="Arial" panose="020B0604020202020204" pitchFamily="34" charset="0"/>
              <a:buChar char="•"/>
            </a:pPr>
            <a:r>
              <a:rPr lang="en-US" sz="2000" dirty="0">
                <a:solidFill>
                  <a:srgbClr val="FFC000"/>
                </a:solidFill>
              </a:rPr>
              <a:t>Emotions</a:t>
            </a:r>
          </a:p>
          <a:p>
            <a:pPr marL="742950" lvl="1" indent="-285750">
              <a:buFont typeface="Arial" panose="020B0604020202020204" pitchFamily="34" charset="0"/>
              <a:buChar char="•"/>
            </a:pPr>
            <a:endParaRPr lang="en-US" sz="2000" dirty="0">
              <a:solidFill>
                <a:srgbClr val="FFC000"/>
              </a:solidFill>
            </a:endParaRPr>
          </a:p>
          <a:p>
            <a:pPr marL="742950" lvl="1" indent="-285750">
              <a:buFont typeface="Arial" panose="020B0604020202020204" pitchFamily="34" charset="0"/>
              <a:buChar char="•"/>
            </a:pPr>
            <a:r>
              <a:rPr lang="en-US" sz="2000" dirty="0">
                <a:solidFill>
                  <a:srgbClr val="FFC000"/>
                </a:solidFill>
              </a:rPr>
              <a:t>Listening context</a:t>
            </a:r>
          </a:p>
        </p:txBody>
      </p:sp>
    </p:spTree>
    <p:extLst>
      <p:ext uri="{BB962C8B-B14F-4D97-AF65-F5344CB8AC3E}">
        <p14:creationId xmlns:p14="http://schemas.microsoft.com/office/powerpoint/2010/main" val="152921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1F73-2C07-2847-8A76-583F63B1C10D}"/>
              </a:ext>
            </a:extLst>
          </p:cNvPr>
          <p:cNvSpPr>
            <a:spLocks noGrp="1"/>
          </p:cNvSpPr>
          <p:nvPr>
            <p:ph type="title"/>
          </p:nvPr>
        </p:nvSpPr>
        <p:spPr>
          <a:xfrm>
            <a:off x="397405" y="156396"/>
            <a:ext cx="4906281" cy="1325563"/>
          </a:xfrm>
        </p:spPr>
        <p:txBody>
          <a:bodyPr>
            <a:normAutofit/>
          </a:bodyPr>
          <a:lstStyle/>
          <a:p>
            <a:r>
              <a:rPr lang="en-US" b="1" dirty="0">
                <a:solidFill>
                  <a:srgbClr val="FFC000"/>
                </a:solidFill>
                <a:latin typeface="+mn-lt"/>
              </a:rPr>
              <a:t>Solution Approach</a:t>
            </a:r>
          </a:p>
        </p:txBody>
      </p:sp>
      <p:sp>
        <p:nvSpPr>
          <p:cNvPr id="3" name="Content Placeholder 2">
            <a:extLst>
              <a:ext uri="{FF2B5EF4-FFF2-40B4-BE49-F238E27FC236}">
                <a16:creationId xmlns:a16="http://schemas.microsoft.com/office/drawing/2014/main" id="{84033DCF-BC12-684B-A5BF-FF656D8D4B9C}"/>
              </a:ext>
            </a:extLst>
          </p:cNvPr>
          <p:cNvSpPr>
            <a:spLocks noGrp="1"/>
          </p:cNvSpPr>
          <p:nvPr>
            <p:ph idx="1"/>
          </p:nvPr>
        </p:nvSpPr>
        <p:spPr>
          <a:xfrm>
            <a:off x="397405" y="1309815"/>
            <a:ext cx="5932476" cy="5288692"/>
          </a:xfrm>
        </p:spPr>
        <p:txBody>
          <a:bodyPr anchor="t">
            <a:normAutofit/>
          </a:bodyPr>
          <a:lstStyle/>
          <a:p>
            <a:r>
              <a:rPr lang="en-US" sz="2000" dirty="0">
                <a:solidFill>
                  <a:srgbClr val="FFC000"/>
                </a:solidFill>
              </a:rPr>
              <a:t>Choosing only </a:t>
            </a:r>
            <a:r>
              <a:rPr lang="en-US" sz="2000" b="1" dirty="0">
                <a:solidFill>
                  <a:srgbClr val="FFC000"/>
                </a:solidFill>
              </a:rPr>
              <a:t>subset</a:t>
            </a:r>
            <a:r>
              <a:rPr lang="en-US" sz="2000" dirty="0">
                <a:solidFill>
                  <a:srgbClr val="FFC000"/>
                </a:solidFill>
              </a:rPr>
              <a:t> of the data  - </a:t>
            </a:r>
            <a:r>
              <a:rPr lang="en-US" sz="2000" dirty="0">
                <a:solidFill>
                  <a:srgbClr val="FFC000"/>
                </a:solidFill>
                <a:effectLst/>
                <a:latin typeface="Calibri" panose="020F0502020204030204" pitchFamily="34" charset="0"/>
                <a:ea typeface="Times New Roman" panose="02020603050405020304" pitchFamily="18" charset="0"/>
                <a:cs typeface="Calibri" panose="020F0502020204030204" pitchFamily="34" charset="0"/>
              </a:rPr>
              <a:t>Taste Profile Subset released by the Echo Nest as part of the Million Song Dataset</a:t>
            </a:r>
            <a:r>
              <a:rPr lang="en-US" sz="2000" dirty="0">
                <a:solidFill>
                  <a:srgbClr val="FFC000"/>
                </a:solidFill>
                <a:effectLst/>
              </a:rPr>
              <a:t> </a:t>
            </a:r>
            <a:endParaRPr lang="en-US" sz="2000" dirty="0">
              <a:solidFill>
                <a:srgbClr val="FFC000"/>
              </a:solidFill>
            </a:endParaRPr>
          </a:p>
          <a:p>
            <a:pPr lvl="1"/>
            <a:r>
              <a:rPr lang="en-US" sz="2000" dirty="0">
                <a:solidFill>
                  <a:srgbClr val="FFC000"/>
                </a:solidFill>
              </a:rPr>
              <a:t>only users who listened to at least </a:t>
            </a:r>
            <a:r>
              <a:rPr lang="en-US" sz="2000" b="1" dirty="0">
                <a:solidFill>
                  <a:srgbClr val="FFC000"/>
                </a:solidFill>
              </a:rPr>
              <a:t>90</a:t>
            </a:r>
            <a:r>
              <a:rPr lang="en-US" sz="2000" dirty="0">
                <a:solidFill>
                  <a:srgbClr val="FFC000"/>
                </a:solidFill>
              </a:rPr>
              <a:t> or more songs </a:t>
            </a:r>
          </a:p>
          <a:p>
            <a:pPr lvl="1"/>
            <a:r>
              <a:rPr lang="en-US" sz="2000" dirty="0">
                <a:solidFill>
                  <a:srgbClr val="FFC000"/>
                </a:solidFill>
              </a:rPr>
              <a:t>songs that have been listened by </a:t>
            </a:r>
            <a:r>
              <a:rPr lang="en-US" sz="2000" b="1" dirty="0">
                <a:solidFill>
                  <a:srgbClr val="FFC000"/>
                </a:solidFill>
              </a:rPr>
              <a:t>120</a:t>
            </a:r>
            <a:r>
              <a:rPr lang="en-US" sz="2000" dirty="0">
                <a:solidFill>
                  <a:srgbClr val="FFC000"/>
                </a:solidFill>
              </a:rPr>
              <a:t> or more users </a:t>
            </a:r>
          </a:p>
          <a:p>
            <a:pPr lvl="1"/>
            <a:r>
              <a:rPr lang="en-US" sz="2000" dirty="0">
                <a:solidFill>
                  <a:srgbClr val="FFC000"/>
                </a:solidFill>
              </a:rPr>
              <a:t> only songs with max play count</a:t>
            </a:r>
            <a:r>
              <a:rPr lang="en-US" sz="2000" b="1" dirty="0">
                <a:solidFill>
                  <a:srgbClr val="FFC000"/>
                </a:solidFill>
              </a:rPr>
              <a:t> 5</a:t>
            </a:r>
          </a:p>
          <a:p>
            <a:r>
              <a:rPr lang="en-US" sz="2000" b="1" dirty="0">
                <a:solidFill>
                  <a:srgbClr val="FFC000"/>
                </a:solidFill>
              </a:rPr>
              <a:t>Play count </a:t>
            </a:r>
            <a:r>
              <a:rPr lang="en-US" sz="2000" dirty="0">
                <a:solidFill>
                  <a:srgbClr val="FFC000"/>
                </a:solidFill>
              </a:rPr>
              <a:t>as a </a:t>
            </a:r>
            <a:r>
              <a:rPr lang="en-US" sz="2000" b="1" dirty="0">
                <a:solidFill>
                  <a:srgbClr val="FFC000"/>
                </a:solidFill>
              </a:rPr>
              <a:t>proxy</a:t>
            </a:r>
            <a:r>
              <a:rPr lang="en-US" sz="2000" dirty="0">
                <a:solidFill>
                  <a:srgbClr val="FFC000"/>
                </a:solidFill>
              </a:rPr>
              <a:t> for rating</a:t>
            </a:r>
          </a:p>
          <a:p>
            <a:r>
              <a:rPr lang="en-US" sz="2000" dirty="0">
                <a:solidFill>
                  <a:srgbClr val="FFC000"/>
                </a:solidFill>
              </a:rPr>
              <a:t>Threshold = 1.5</a:t>
            </a:r>
          </a:p>
          <a:p>
            <a:r>
              <a:rPr lang="en-US" sz="2000" dirty="0">
                <a:solidFill>
                  <a:srgbClr val="FFC000"/>
                </a:solidFill>
              </a:rPr>
              <a:t>Building several different models and comparing its evaluation metrics</a:t>
            </a:r>
          </a:p>
        </p:txBody>
      </p:sp>
      <p:sp>
        <p:nvSpPr>
          <p:cNvPr id="94" name="Freeform: Shape 87">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89">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846"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DA63DD2A-C1DA-614F-9594-09A33DBDC260}"/>
              </a:ext>
            </a:extLst>
          </p:cNvPr>
          <p:cNvPicPr>
            <a:picLocks noChangeAspect="1"/>
          </p:cNvPicPr>
          <p:nvPr/>
        </p:nvPicPr>
        <p:blipFill>
          <a:blip r:embed="rId2"/>
          <a:stretch>
            <a:fillRect/>
          </a:stretch>
        </p:blipFill>
        <p:spPr>
          <a:xfrm>
            <a:off x="7800975" y="726521"/>
            <a:ext cx="4105275" cy="3939165"/>
          </a:xfrm>
          <a:prstGeom prst="rect">
            <a:avLst/>
          </a:prstGeom>
        </p:spPr>
      </p:pic>
    </p:spTree>
    <p:extLst>
      <p:ext uri="{BB962C8B-B14F-4D97-AF65-F5344CB8AC3E}">
        <p14:creationId xmlns:p14="http://schemas.microsoft.com/office/powerpoint/2010/main" val="16440558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74324"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6490390" y="592517"/>
            <a:ext cx="3314179" cy="523220"/>
          </a:xfrm>
          <a:prstGeom prst="rect">
            <a:avLst/>
          </a:prstGeom>
          <a:noFill/>
        </p:spPr>
        <p:txBody>
          <a:bodyPr wrap="square">
            <a:spAutoFit/>
          </a:bodyPr>
          <a:lstStyle/>
          <a:p>
            <a:r>
              <a:rPr lang="en-US" sz="2800" dirty="0">
                <a:solidFill>
                  <a:srgbClr val="FFC000"/>
                </a:solidFill>
              </a:rPr>
              <a:t>Investigated models:</a:t>
            </a:r>
          </a:p>
        </p:txBody>
      </p:sp>
      <p:sp>
        <p:nvSpPr>
          <p:cNvPr id="13" name="TextBox 12">
            <a:extLst>
              <a:ext uri="{FF2B5EF4-FFF2-40B4-BE49-F238E27FC236}">
                <a16:creationId xmlns:a16="http://schemas.microsoft.com/office/drawing/2014/main" id="{A490D591-AEA3-2B43-B481-E3C0A0958852}"/>
              </a:ext>
            </a:extLst>
          </p:cNvPr>
          <p:cNvSpPr txBox="1"/>
          <p:nvPr/>
        </p:nvSpPr>
        <p:spPr>
          <a:xfrm>
            <a:off x="6096000" y="1513869"/>
            <a:ext cx="6098058" cy="3477875"/>
          </a:xfrm>
          <a:prstGeom prst="rect">
            <a:avLst/>
          </a:prstGeom>
          <a:noFill/>
        </p:spPr>
        <p:txBody>
          <a:bodyPr wrap="square">
            <a:spAutoFit/>
          </a:bodyPr>
          <a:lstStyle/>
          <a:p>
            <a:pPr marL="742950" lvl="1" indent="-285750">
              <a:buFont typeface="Arial" panose="020B0604020202020204" pitchFamily="34" charset="0"/>
              <a:buChar char="•"/>
            </a:pPr>
            <a:r>
              <a:rPr lang="en-US" sz="2000" dirty="0">
                <a:solidFill>
                  <a:srgbClr val="FFC000"/>
                </a:solidFill>
              </a:rPr>
              <a:t>Popularity based</a:t>
            </a:r>
          </a:p>
          <a:p>
            <a:pPr marL="742950" lvl="1" indent="-285750">
              <a:buFont typeface="Arial" panose="020B0604020202020204" pitchFamily="34" charset="0"/>
              <a:buChar char="•"/>
            </a:pPr>
            <a:endParaRPr lang="en-US" sz="2000" dirty="0">
              <a:solidFill>
                <a:srgbClr val="FFC000"/>
              </a:solidFill>
            </a:endParaRPr>
          </a:p>
          <a:p>
            <a:pPr marL="742950" lvl="1" indent="-285750">
              <a:buFont typeface="Arial" panose="020B0604020202020204" pitchFamily="34" charset="0"/>
              <a:buChar char="•"/>
            </a:pPr>
            <a:r>
              <a:rPr lang="en-US" sz="2000" dirty="0">
                <a:solidFill>
                  <a:srgbClr val="FFC000"/>
                </a:solidFill>
              </a:rPr>
              <a:t>User-User Similarity-based collaborative filtering</a:t>
            </a:r>
          </a:p>
          <a:p>
            <a:pPr marL="742950" lvl="1" indent="-285750">
              <a:buFont typeface="Arial" panose="020B0604020202020204" pitchFamily="34" charset="0"/>
              <a:buChar char="•"/>
            </a:pPr>
            <a:endParaRPr lang="en-US" sz="2000" dirty="0">
              <a:solidFill>
                <a:srgbClr val="FFC000"/>
              </a:solidFill>
            </a:endParaRPr>
          </a:p>
          <a:p>
            <a:pPr marL="742950" lvl="1" indent="-285750">
              <a:buFont typeface="Arial" panose="020B0604020202020204" pitchFamily="34" charset="0"/>
              <a:buChar char="•"/>
            </a:pPr>
            <a:r>
              <a:rPr lang="en-US" sz="2000" dirty="0">
                <a:solidFill>
                  <a:srgbClr val="FFC000"/>
                </a:solidFill>
              </a:rPr>
              <a:t>Item-item Similarity-based collaborative filtering</a:t>
            </a:r>
          </a:p>
          <a:p>
            <a:pPr marL="742950" lvl="1" indent="-285750">
              <a:buFont typeface="Arial" panose="020B0604020202020204" pitchFamily="34" charset="0"/>
              <a:buChar char="•"/>
            </a:pPr>
            <a:endParaRPr lang="en-US" sz="2000" dirty="0">
              <a:solidFill>
                <a:srgbClr val="FFC000"/>
              </a:solidFill>
            </a:endParaRPr>
          </a:p>
          <a:p>
            <a:pPr marL="742950" lvl="1" indent="-285750">
              <a:buFont typeface="Arial" panose="020B0604020202020204" pitchFamily="34" charset="0"/>
              <a:buChar char="•"/>
            </a:pPr>
            <a:r>
              <a:rPr lang="en-US" sz="2000" dirty="0">
                <a:solidFill>
                  <a:srgbClr val="FFC000"/>
                </a:solidFill>
              </a:rPr>
              <a:t>Matrix factorization – model based </a:t>
            </a:r>
          </a:p>
          <a:p>
            <a:pPr marL="742950" lvl="1" indent="-285750">
              <a:buFont typeface="Arial" panose="020B0604020202020204" pitchFamily="34" charset="0"/>
              <a:buChar char="•"/>
            </a:pPr>
            <a:endParaRPr lang="en-US" sz="2000" dirty="0">
              <a:solidFill>
                <a:srgbClr val="FFC000"/>
              </a:solidFill>
            </a:endParaRPr>
          </a:p>
          <a:p>
            <a:pPr marL="742950" lvl="1" indent="-285750">
              <a:buFont typeface="Arial" panose="020B0604020202020204" pitchFamily="34" charset="0"/>
              <a:buChar char="•"/>
            </a:pPr>
            <a:r>
              <a:rPr lang="en-US" sz="2000" dirty="0">
                <a:solidFill>
                  <a:srgbClr val="FFC000"/>
                </a:solidFill>
              </a:rPr>
              <a:t>Cluster based</a:t>
            </a:r>
          </a:p>
          <a:p>
            <a:pPr marL="742950" lvl="1" indent="-285750">
              <a:buFont typeface="Arial" panose="020B0604020202020204" pitchFamily="34" charset="0"/>
              <a:buChar char="•"/>
            </a:pPr>
            <a:endParaRPr lang="en-US" sz="2000" dirty="0">
              <a:solidFill>
                <a:srgbClr val="FFC000"/>
              </a:solidFill>
            </a:endParaRPr>
          </a:p>
          <a:p>
            <a:pPr marL="742950" lvl="1" indent="-285750">
              <a:buFont typeface="Arial" panose="020B0604020202020204" pitchFamily="34" charset="0"/>
              <a:buChar char="•"/>
            </a:pPr>
            <a:r>
              <a:rPr lang="en-US" sz="2000" dirty="0">
                <a:solidFill>
                  <a:srgbClr val="FFC000"/>
                </a:solidFill>
              </a:rPr>
              <a:t>Content based</a:t>
            </a:r>
          </a:p>
        </p:txBody>
      </p:sp>
    </p:spTree>
    <p:extLst>
      <p:ext uri="{BB962C8B-B14F-4D97-AF65-F5344CB8AC3E}">
        <p14:creationId xmlns:p14="http://schemas.microsoft.com/office/powerpoint/2010/main" val="385908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23512"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0" y="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1054197" y="321349"/>
            <a:ext cx="8662088" cy="523220"/>
          </a:xfrm>
          <a:prstGeom prst="rect">
            <a:avLst/>
          </a:prstGeom>
          <a:noFill/>
        </p:spPr>
        <p:txBody>
          <a:bodyPr wrap="square">
            <a:spAutoFit/>
          </a:bodyPr>
          <a:lstStyle/>
          <a:p>
            <a:r>
              <a:rPr lang="en-US" sz="2800" dirty="0">
                <a:solidFill>
                  <a:srgbClr val="FFC000"/>
                </a:solidFill>
              </a:rPr>
              <a:t>Solution Approach  -  Recommendation System Pipeline</a:t>
            </a:r>
          </a:p>
        </p:txBody>
      </p:sp>
      <p:sp>
        <p:nvSpPr>
          <p:cNvPr id="6" name="Rounded Rectangle 5">
            <a:extLst>
              <a:ext uri="{FF2B5EF4-FFF2-40B4-BE49-F238E27FC236}">
                <a16:creationId xmlns:a16="http://schemas.microsoft.com/office/drawing/2014/main" id="{6023635A-A530-C948-803D-E1D0B3210BC5}"/>
              </a:ext>
            </a:extLst>
          </p:cNvPr>
          <p:cNvSpPr/>
          <p:nvPr/>
        </p:nvSpPr>
        <p:spPr>
          <a:xfrm>
            <a:off x="503027" y="1376843"/>
            <a:ext cx="1828800" cy="91440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Extraction</a:t>
            </a:r>
          </a:p>
        </p:txBody>
      </p:sp>
      <p:sp>
        <p:nvSpPr>
          <p:cNvPr id="12" name="Rounded Rectangle 11">
            <a:extLst>
              <a:ext uri="{FF2B5EF4-FFF2-40B4-BE49-F238E27FC236}">
                <a16:creationId xmlns:a16="http://schemas.microsoft.com/office/drawing/2014/main" id="{D5E38DFC-A44A-694A-888F-8D5118AF7CC2}"/>
              </a:ext>
            </a:extLst>
          </p:cNvPr>
          <p:cNvSpPr/>
          <p:nvPr/>
        </p:nvSpPr>
        <p:spPr>
          <a:xfrm>
            <a:off x="9580575" y="1376843"/>
            <a:ext cx="2011680" cy="91440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b="1" dirty="0">
                <a:solidFill>
                  <a:schemeClr val="tx1"/>
                </a:solidFill>
                <a:effectLst/>
                <a:ea typeface="Times New Roman" panose="02020603050405020304" pitchFamily="18" charset="0"/>
              </a:rPr>
              <a:t>Recommendation</a:t>
            </a:r>
            <a:endParaRPr lang="en-US" dirty="0">
              <a:solidFill>
                <a:schemeClr val="tx1"/>
              </a:solidFill>
              <a:effectLst/>
              <a:ea typeface="Times New Roman" panose="02020603050405020304" pitchFamily="18" charset="0"/>
            </a:endParaRPr>
          </a:p>
        </p:txBody>
      </p:sp>
      <p:sp>
        <p:nvSpPr>
          <p:cNvPr id="13" name="Rounded Rectangle 12">
            <a:extLst>
              <a:ext uri="{FF2B5EF4-FFF2-40B4-BE49-F238E27FC236}">
                <a16:creationId xmlns:a16="http://schemas.microsoft.com/office/drawing/2014/main" id="{32812FFD-D992-C34D-BCA6-392BCE7C02AF}"/>
              </a:ext>
            </a:extLst>
          </p:cNvPr>
          <p:cNvSpPr/>
          <p:nvPr/>
        </p:nvSpPr>
        <p:spPr>
          <a:xfrm>
            <a:off x="6527161" y="1356308"/>
            <a:ext cx="1828800" cy="91440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b="1" dirty="0">
                <a:solidFill>
                  <a:schemeClr val="tx1"/>
                </a:solidFill>
                <a:effectLst/>
                <a:ea typeface="Times New Roman" panose="02020603050405020304" pitchFamily="18" charset="0"/>
              </a:rPr>
              <a:t>Find similarity of users/items</a:t>
            </a:r>
          </a:p>
        </p:txBody>
      </p:sp>
      <p:sp>
        <p:nvSpPr>
          <p:cNvPr id="10" name="Rounded Rectangle 9">
            <a:extLst>
              <a:ext uri="{FF2B5EF4-FFF2-40B4-BE49-F238E27FC236}">
                <a16:creationId xmlns:a16="http://schemas.microsoft.com/office/drawing/2014/main" id="{AE03EDA9-E760-D849-9C56-5D693A749B30}"/>
              </a:ext>
            </a:extLst>
          </p:cNvPr>
          <p:cNvSpPr/>
          <p:nvPr/>
        </p:nvSpPr>
        <p:spPr>
          <a:xfrm>
            <a:off x="3556441" y="1376843"/>
            <a:ext cx="1828800" cy="914400"/>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Preprocessing</a:t>
            </a:r>
          </a:p>
        </p:txBody>
      </p:sp>
      <p:sp>
        <p:nvSpPr>
          <p:cNvPr id="21" name="Right Arrow 20">
            <a:extLst>
              <a:ext uri="{FF2B5EF4-FFF2-40B4-BE49-F238E27FC236}">
                <a16:creationId xmlns:a16="http://schemas.microsoft.com/office/drawing/2014/main" id="{32D2754F-BCED-244A-B678-ECA3E0DC580A}"/>
              </a:ext>
            </a:extLst>
          </p:cNvPr>
          <p:cNvSpPr/>
          <p:nvPr/>
        </p:nvSpPr>
        <p:spPr>
          <a:xfrm>
            <a:off x="2372634" y="1699336"/>
            <a:ext cx="1143000" cy="405568"/>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a:extLst>
              <a:ext uri="{FF2B5EF4-FFF2-40B4-BE49-F238E27FC236}">
                <a16:creationId xmlns:a16="http://schemas.microsoft.com/office/drawing/2014/main" id="{14D0CAE9-5866-5547-9EC7-DDA59744DCB7}"/>
              </a:ext>
            </a:extLst>
          </p:cNvPr>
          <p:cNvSpPr/>
          <p:nvPr/>
        </p:nvSpPr>
        <p:spPr>
          <a:xfrm>
            <a:off x="5426048" y="1610724"/>
            <a:ext cx="1143000" cy="405568"/>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2C901456-6231-314C-AD31-EB30495ED88F}"/>
              </a:ext>
            </a:extLst>
          </p:cNvPr>
          <p:cNvSpPr/>
          <p:nvPr/>
        </p:nvSpPr>
        <p:spPr>
          <a:xfrm>
            <a:off x="8437575" y="1578762"/>
            <a:ext cx="1143000" cy="405568"/>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ECD7655-CFF3-8347-9126-38C15BEFCDEE}"/>
              </a:ext>
            </a:extLst>
          </p:cNvPr>
          <p:cNvSpPr/>
          <p:nvPr/>
        </p:nvSpPr>
        <p:spPr>
          <a:xfrm>
            <a:off x="503027" y="2783441"/>
            <a:ext cx="1869607" cy="902043"/>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60000"/>
                    <a:lumOff val="40000"/>
                  </a:schemeClr>
                </a:solidFill>
              </a:rPr>
              <a:t>Dataset Download</a:t>
            </a:r>
          </a:p>
        </p:txBody>
      </p:sp>
      <p:sp>
        <p:nvSpPr>
          <p:cNvPr id="25" name="Rectangle 24">
            <a:extLst>
              <a:ext uri="{FF2B5EF4-FFF2-40B4-BE49-F238E27FC236}">
                <a16:creationId xmlns:a16="http://schemas.microsoft.com/office/drawing/2014/main" id="{56E42087-1EFF-8D4C-93C6-D0ABE4E4BDF3}"/>
              </a:ext>
            </a:extLst>
          </p:cNvPr>
          <p:cNvSpPr/>
          <p:nvPr/>
        </p:nvSpPr>
        <p:spPr>
          <a:xfrm>
            <a:off x="503028" y="3841081"/>
            <a:ext cx="1828800" cy="902043"/>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60000"/>
                    <a:lumOff val="40000"/>
                  </a:schemeClr>
                </a:solidFill>
              </a:rPr>
              <a:t>Dataset Reshaping</a:t>
            </a:r>
          </a:p>
        </p:txBody>
      </p:sp>
      <p:sp>
        <p:nvSpPr>
          <p:cNvPr id="27" name="Rectangle 26">
            <a:extLst>
              <a:ext uri="{FF2B5EF4-FFF2-40B4-BE49-F238E27FC236}">
                <a16:creationId xmlns:a16="http://schemas.microsoft.com/office/drawing/2014/main" id="{58CF3069-6921-AA40-8555-2843A6F5C527}"/>
              </a:ext>
            </a:extLst>
          </p:cNvPr>
          <p:cNvSpPr/>
          <p:nvPr/>
        </p:nvSpPr>
        <p:spPr>
          <a:xfrm>
            <a:off x="3572492" y="2660372"/>
            <a:ext cx="1869607" cy="902043"/>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60000"/>
                    <a:lumOff val="40000"/>
                  </a:schemeClr>
                </a:solidFill>
              </a:rPr>
              <a:t>Metadata:</a:t>
            </a:r>
          </a:p>
          <a:p>
            <a:pPr algn="ctr"/>
            <a:r>
              <a:rPr lang="en-US" dirty="0">
                <a:solidFill>
                  <a:schemeClr val="accent4">
                    <a:lumMod val="60000"/>
                    <a:lumOff val="40000"/>
                  </a:schemeClr>
                </a:solidFill>
              </a:rPr>
              <a:t>TF-IDF</a:t>
            </a:r>
          </a:p>
        </p:txBody>
      </p:sp>
      <p:sp>
        <p:nvSpPr>
          <p:cNvPr id="28" name="Rectangle 27">
            <a:extLst>
              <a:ext uri="{FF2B5EF4-FFF2-40B4-BE49-F238E27FC236}">
                <a16:creationId xmlns:a16="http://schemas.microsoft.com/office/drawing/2014/main" id="{B9F6B9F2-A8DB-824A-B316-905B02F7354E}"/>
              </a:ext>
            </a:extLst>
          </p:cNvPr>
          <p:cNvSpPr/>
          <p:nvPr/>
        </p:nvSpPr>
        <p:spPr>
          <a:xfrm>
            <a:off x="3572492" y="3810048"/>
            <a:ext cx="1869607" cy="902043"/>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60000"/>
                    <a:lumOff val="40000"/>
                  </a:schemeClr>
                </a:solidFill>
              </a:rPr>
              <a:t>Text: sentiment analysis</a:t>
            </a:r>
          </a:p>
        </p:txBody>
      </p:sp>
      <p:sp>
        <p:nvSpPr>
          <p:cNvPr id="33" name="Rectangle 32">
            <a:extLst>
              <a:ext uri="{FF2B5EF4-FFF2-40B4-BE49-F238E27FC236}">
                <a16:creationId xmlns:a16="http://schemas.microsoft.com/office/drawing/2014/main" id="{A0A8FA1C-8922-9845-AAAF-2C3BB29424CB}"/>
              </a:ext>
            </a:extLst>
          </p:cNvPr>
          <p:cNvSpPr/>
          <p:nvPr/>
        </p:nvSpPr>
        <p:spPr>
          <a:xfrm>
            <a:off x="6609855" y="2534122"/>
            <a:ext cx="1869607" cy="902043"/>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60000"/>
                    <a:lumOff val="40000"/>
                  </a:schemeClr>
                </a:solidFill>
              </a:rPr>
              <a:t>Summarize features</a:t>
            </a:r>
          </a:p>
        </p:txBody>
      </p:sp>
      <p:sp>
        <p:nvSpPr>
          <p:cNvPr id="38" name="Rectangle 37">
            <a:extLst>
              <a:ext uri="{FF2B5EF4-FFF2-40B4-BE49-F238E27FC236}">
                <a16:creationId xmlns:a16="http://schemas.microsoft.com/office/drawing/2014/main" id="{1E75B88A-6720-5640-9B6E-61016B3E53F6}"/>
              </a:ext>
            </a:extLst>
          </p:cNvPr>
          <p:cNvSpPr/>
          <p:nvPr/>
        </p:nvSpPr>
        <p:spPr>
          <a:xfrm>
            <a:off x="6581405" y="3699579"/>
            <a:ext cx="1828801" cy="1453189"/>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60000"/>
                    <a:lumOff val="40000"/>
                  </a:schemeClr>
                </a:solidFill>
              </a:rPr>
              <a:t>Find cosine Similarity between users/items</a:t>
            </a:r>
          </a:p>
        </p:txBody>
      </p:sp>
      <p:sp>
        <p:nvSpPr>
          <p:cNvPr id="39" name="Rectangle 38">
            <a:extLst>
              <a:ext uri="{FF2B5EF4-FFF2-40B4-BE49-F238E27FC236}">
                <a16:creationId xmlns:a16="http://schemas.microsoft.com/office/drawing/2014/main" id="{3CAC9ED5-EA19-1B49-B9A1-ED193E03E411}"/>
              </a:ext>
            </a:extLst>
          </p:cNvPr>
          <p:cNvSpPr/>
          <p:nvPr/>
        </p:nvSpPr>
        <p:spPr>
          <a:xfrm>
            <a:off x="9592939" y="2461796"/>
            <a:ext cx="1869607" cy="902043"/>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60000"/>
                    <a:lumOff val="40000"/>
                  </a:schemeClr>
                </a:solidFill>
              </a:rPr>
              <a:t>Define Threshold</a:t>
            </a:r>
          </a:p>
        </p:txBody>
      </p:sp>
      <p:sp>
        <p:nvSpPr>
          <p:cNvPr id="4" name="Rounded Rectangle 3">
            <a:extLst>
              <a:ext uri="{FF2B5EF4-FFF2-40B4-BE49-F238E27FC236}">
                <a16:creationId xmlns:a16="http://schemas.microsoft.com/office/drawing/2014/main" id="{6554086E-4514-D644-B159-866BE718544B}"/>
              </a:ext>
            </a:extLst>
          </p:cNvPr>
          <p:cNvSpPr/>
          <p:nvPr/>
        </p:nvSpPr>
        <p:spPr>
          <a:xfrm>
            <a:off x="298160" y="1207138"/>
            <a:ext cx="2533135" cy="4242192"/>
          </a:xfrm>
          <a:prstGeom prst="round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83A9B94E-FFFE-6C4D-A613-F8F208C606BF}"/>
              </a:ext>
            </a:extLst>
          </p:cNvPr>
          <p:cNvSpPr/>
          <p:nvPr/>
        </p:nvSpPr>
        <p:spPr>
          <a:xfrm>
            <a:off x="2844919" y="1247139"/>
            <a:ext cx="9002689" cy="4202191"/>
          </a:xfrm>
          <a:prstGeom prst="round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D224DB-9BAB-BD49-BF5E-555C35BAF411}"/>
              </a:ext>
            </a:extLst>
          </p:cNvPr>
          <p:cNvSpPr txBox="1"/>
          <p:nvPr/>
        </p:nvSpPr>
        <p:spPr>
          <a:xfrm>
            <a:off x="1160554" y="5784328"/>
            <a:ext cx="1851513" cy="461665"/>
          </a:xfrm>
          <a:prstGeom prst="rect">
            <a:avLst/>
          </a:prstGeom>
          <a:noFill/>
        </p:spPr>
        <p:txBody>
          <a:bodyPr wrap="square" rtlCol="0">
            <a:spAutoFit/>
          </a:bodyPr>
          <a:lstStyle/>
          <a:p>
            <a:r>
              <a:rPr lang="en-US" sz="2400" b="1" dirty="0">
                <a:solidFill>
                  <a:schemeClr val="accent4">
                    <a:lumMod val="60000"/>
                    <a:lumOff val="40000"/>
                  </a:schemeClr>
                </a:solidFill>
              </a:rPr>
              <a:t>PART I</a:t>
            </a:r>
          </a:p>
        </p:txBody>
      </p:sp>
      <p:sp>
        <p:nvSpPr>
          <p:cNvPr id="42" name="TextBox 41">
            <a:extLst>
              <a:ext uri="{FF2B5EF4-FFF2-40B4-BE49-F238E27FC236}">
                <a16:creationId xmlns:a16="http://schemas.microsoft.com/office/drawing/2014/main" id="{EDFFD7B5-0ED5-7E46-9183-C142095523E2}"/>
              </a:ext>
            </a:extLst>
          </p:cNvPr>
          <p:cNvSpPr txBox="1"/>
          <p:nvPr/>
        </p:nvSpPr>
        <p:spPr>
          <a:xfrm>
            <a:off x="6527161" y="5760181"/>
            <a:ext cx="6098058" cy="461665"/>
          </a:xfrm>
          <a:prstGeom prst="rect">
            <a:avLst/>
          </a:prstGeom>
          <a:noFill/>
        </p:spPr>
        <p:txBody>
          <a:bodyPr wrap="square">
            <a:spAutoFit/>
          </a:bodyPr>
          <a:lstStyle/>
          <a:p>
            <a:r>
              <a:rPr lang="en-US" sz="2400" b="1" dirty="0">
                <a:solidFill>
                  <a:schemeClr val="accent4">
                    <a:lumMod val="60000"/>
                    <a:lumOff val="40000"/>
                  </a:schemeClr>
                </a:solidFill>
              </a:rPr>
              <a:t>PART II</a:t>
            </a:r>
          </a:p>
        </p:txBody>
      </p:sp>
    </p:spTree>
    <p:extLst>
      <p:ext uri="{BB962C8B-B14F-4D97-AF65-F5344CB8AC3E}">
        <p14:creationId xmlns:p14="http://schemas.microsoft.com/office/powerpoint/2010/main" val="244283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EFD0E8E8-C530-4B2D-A01A-CCD47590B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254A6-33C9-2B42-95D3-CA64F78D5428}"/>
              </a:ext>
            </a:extLst>
          </p:cNvPr>
          <p:cNvSpPr>
            <a:spLocks noGrp="1"/>
          </p:cNvSpPr>
          <p:nvPr>
            <p:ph type="title"/>
          </p:nvPr>
        </p:nvSpPr>
        <p:spPr>
          <a:xfrm>
            <a:off x="939114" y="625904"/>
            <a:ext cx="7190757" cy="1618169"/>
          </a:xfrm>
        </p:spPr>
        <p:txBody>
          <a:bodyPr anchor="ctr">
            <a:normAutofit/>
          </a:bodyPr>
          <a:lstStyle/>
          <a:p>
            <a:pPr algn="r"/>
            <a:r>
              <a:rPr lang="en-US" sz="3600" b="1" dirty="0">
                <a:solidFill>
                  <a:schemeClr val="tx1">
                    <a:lumMod val="85000"/>
                    <a:lumOff val="15000"/>
                  </a:schemeClr>
                </a:solidFill>
                <a:latin typeface="+mn-lt"/>
              </a:rPr>
              <a:t>More details on solution approach</a:t>
            </a:r>
            <a:br>
              <a:rPr lang="en-US" sz="3600" b="1" dirty="0">
                <a:solidFill>
                  <a:schemeClr val="tx1">
                    <a:lumMod val="85000"/>
                    <a:lumOff val="15000"/>
                  </a:schemeClr>
                </a:solidFill>
                <a:latin typeface="+mn-lt"/>
              </a:rPr>
            </a:br>
            <a:endParaRPr lang="en-US" sz="3600" b="1" dirty="0">
              <a:solidFill>
                <a:schemeClr val="tx1">
                  <a:lumMod val="85000"/>
                  <a:lumOff val="15000"/>
                </a:schemeClr>
              </a:solidFill>
              <a:latin typeface="+mn-lt"/>
            </a:endParaRPr>
          </a:p>
        </p:txBody>
      </p:sp>
      <p:sp>
        <p:nvSpPr>
          <p:cNvPr id="76" name="Oval 75">
            <a:extLst>
              <a:ext uri="{FF2B5EF4-FFF2-40B4-BE49-F238E27FC236}">
                <a16:creationId xmlns:a16="http://schemas.microsoft.com/office/drawing/2014/main" id="{B87BF251-0F3D-4FED-A71D-D1564D1D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48085" y="1226650"/>
            <a:ext cx="548640" cy="548640"/>
          </a:xfrm>
          <a:prstGeom prst="ellipse">
            <a:avLst/>
          </a:pr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0F80DFC-077A-4A53-AF1A-600D9F1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119076" y="0"/>
            <a:ext cx="2234723" cy="1723952"/>
          </a:xfrm>
          <a:custGeom>
            <a:avLst/>
            <a:gdLst>
              <a:gd name="connsiteX0" fmla="*/ 1735930 w 2234723"/>
              <a:gd name="connsiteY0" fmla="*/ 1723952 h 1723952"/>
              <a:gd name="connsiteX1" fmla="*/ 2234723 w 2234723"/>
              <a:gd name="connsiteY1" fmla="*/ 1723952 h 1723952"/>
              <a:gd name="connsiteX2" fmla="*/ 2220570 w 2234723"/>
              <a:gd name="connsiteY2" fmla="*/ 1665525 h 1723952"/>
              <a:gd name="connsiteX3" fmla="*/ 118986 w 2234723"/>
              <a:gd name="connsiteY3" fmla="*/ 3008 h 1723952"/>
              <a:gd name="connsiteX4" fmla="*/ 0 w 2234723"/>
              <a:gd name="connsiteY4" fmla="*/ 0 h 1723952"/>
              <a:gd name="connsiteX5" fmla="*/ 0 w 2234723"/>
              <a:gd name="connsiteY5" fmla="*/ 474250 h 1723952"/>
              <a:gd name="connsiteX6" fmla="*/ 187921 w 2234723"/>
              <a:gd name="connsiteY6" fmla="*/ 483739 h 1723952"/>
              <a:gd name="connsiteX7" fmla="*/ 1656728 w 2234723"/>
              <a:gd name="connsiteY7" fmla="*/ 1515386 h 172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4723" h="1723952">
                <a:moveTo>
                  <a:pt x="1735930" y="1723952"/>
                </a:moveTo>
                <a:lnTo>
                  <a:pt x="2234723" y="1723952"/>
                </a:lnTo>
                <a:lnTo>
                  <a:pt x="2220570" y="1665525"/>
                </a:lnTo>
                <a:cubicBezTo>
                  <a:pt x="1951414" y="739745"/>
                  <a:pt x="1119014" y="53700"/>
                  <a:pt x="118986" y="3008"/>
                </a:cubicBezTo>
                <a:lnTo>
                  <a:pt x="0" y="0"/>
                </a:lnTo>
                <a:lnTo>
                  <a:pt x="0" y="474250"/>
                </a:lnTo>
                <a:lnTo>
                  <a:pt x="187921" y="483739"/>
                </a:lnTo>
                <a:cubicBezTo>
                  <a:pt x="836688" y="549625"/>
                  <a:pt x="1385706" y="952924"/>
                  <a:pt x="1656728" y="1515386"/>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Content Placeholder 3">
            <a:extLst>
              <a:ext uri="{FF2B5EF4-FFF2-40B4-BE49-F238E27FC236}">
                <a16:creationId xmlns:a16="http://schemas.microsoft.com/office/drawing/2014/main" id="{B2DBFB71-9D91-9240-8168-9212FAD13014}"/>
              </a:ext>
            </a:extLst>
          </p:cNvPr>
          <p:cNvGraphicFramePr>
            <a:graphicFrameLocks noGrp="1"/>
          </p:cNvGraphicFramePr>
          <p:nvPr>
            <p:ph idx="1"/>
            <p:extLst>
              <p:ext uri="{D42A27DB-BD31-4B8C-83A1-F6EECF244321}">
                <p14:modId xmlns:p14="http://schemas.microsoft.com/office/powerpoint/2010/main" val="560570350"/>
              </p:ext>
            </p:extLst>
          </p:nvPr>
        </p:nvGraphicFramePr>
        <p:xfrm>
          <a:off x="1463038" y="2619074"/>
          <a:ext cx="9890768" cy="3436544"/>
        </p:xfrm>
        <a:graphic>
          <a:graphicData uri="http://schemas.openxmlformats.org/drawingml/2006/table">
            <a:tbl>
              <a:tblPr firstRow="1" firstCol="1" bandRow="1"/>
              <a:tblGrid>
                <a:gridCol w="791870">
                  <a:extLst>
                    <a:ext uri="{9D8B030D-6E8A-4147-A177-3AD203B41FA5}">
                      <a16:colId xmlns:a16="http://schemas.microsoft.com/office/drawing/2014/main" val="4249441229"/>
                    </a:ext>
                  </a:extLst>
                </a:gridCol>
                <a:gridCol w="808537">
                  <a:extLst>
                    <a:ext uri="{9D8B030D-6E8A-4147-A177-3AD203B41FA5}">
                      <a16:colId xmlns:a16="http://schemas.microsoft.com/office/drawing/2014/main" val="472341829"/>
                    </a:ext>
                  </a:extLst>
                </a:gridCol>
                <a:gridCol w="966914">
                  <a:extLst>
                    <a:ext uri="{9D8B030D-6E8A-4147-A177-3AD203B41FA5}">
                      <a16:colId xmlns:a16="http://schemas.microsoft.com/office/drawing/2014/main" val="3107834890"/>
                    </a:ext>
                  </a:extLst>
                </a:gridCol>
                <a:gridCol w="838167">
                  <a:extLst>
                    <a:ext uri="{9D8B030D-6E8A-4147-A177-3AD203B41FA5}">
                      <a16:colId xmlns:a16="http://schemas.microsoft.com/office/drawing/2014/main" val="1017228169"/>
                    </a:ext>
                  </a:extLst>
                </a:gridCol>
                <a:gridCol w="975943">
                  <a:extLst>
                    <a:ext uri="{9D8B030D-6E8A-4147-A177-3AD203B41FA5}">
                      <a16:colId xmlns:a16="http://schemas.microsoft.com/office/drawing/2014/main" val="653107934"/>
                    </a:ext>
                  </a:extLst>
                </a:gridCol>
                <a:gridCol w="838165">
                  <a:extLst>
                    <a:ext uri="{9D8B030D-6E8A-4147-A177-3AD203B41FA5}">
                      <a16:colId xmlns:a16="http://schemas.microsoft.com/office/drawing/2014/main" val="902309958"/>
                    </a:ext>
                  </a:extLst>
                </a:gridCol>
                <a:gridCol w="975943">
                  <a:extLst>
                    <a:ext uri="{9D8B030D-6E8A-4147-A177-3AD203B41FA5}">
                      <a16:colId xmlns:a16="http://schemas.microsoft.com/office/drawing/2014/main" val="2256986742"/>
                    </a:ext>
                  </a:extLst>
                </a:gridCol>
                <a:gridCol w="869573">
                  <a:extLst>
                    <a:ext uri="{9D8B030D-6E8A-4147-A177-3AD203B41FA5}">
                      <a16:colId xmlns:a16="http://schemas.microsoft.com/office/drawing/2014/main" val="2643822588"/>
                    </a:ext>
                  </a:extLst>
                </a:gridCol>
                <a:gridCol w="1007351">
                  <a:extLst>
                    <a:ext uri="{9D8B030D-6E8A-4147-A177-3AD203B41FA5}">
                      <a16:colId xmlns:a16="http://schemas.microsoft.com/office/drawing/2014/main" val="4245293425"/>
                    </a:ext>
                  </a:extLst>
                </a:gridCol>
                <a:gridCol w="842361">
                  <a:extLst>
                    <a:ext uri="{9D8B030D-6E8A-4147-A177-3AD203B41FA5}">
                      <a16:colId xmlns:a16="http://schemas.microsoft.com/office/drawing/2014/main" val="2617874609"/>
                    </a:ext>
                  </a:extLst>
                </a:gridCol>
                <a:gridCol w="975944">
                  <a:extLst>
                    <a:ext uri="{9D8B030D-6E8A-4147-A177-3AD203B41FA5}">
                      <a16:colId xmlns:a16="http://schemas.microsoft.com/office/drawing/2014/main" val="4210254222"/>
                    </a:ext>
                  </a:extLst>
                </a:gridCol>
              </a:tblGrid>
              <a:tr h="531131">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tc rowSpan="3">
                  <a:txBody>
                    <a:bodyPr/>
                    <a:lstStyle/>
                    <a:p>
                      <a:pPr marL="0" marR="0" algn="ctr" fontAlgn="ctr">
                        <a:spcBef>
                          <a:spcPts val="0"/>
                        </a:spcBef>
                        <a:spcAft>
                          <a:spcPts val="0"/>
                        </a:spcAft>
                      </a:pPr>
                      <a:r>
                        <a:rPr lang="en-US" sz="1400" b="0"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Perf eval measures</a:t>
                      </a:r>
                      <a:endParaRPr lang="en-US" sz="1400" b="0" i="0" u="none" strike="noStrike" dirty="0">
                        <a:effectLst/>
                        <a:latin typeface="Arial" panose="020B0604020202020204" pitchFamily="34" charset="0"/>
                      </a:endParaRPr>
                    </a:p>
                  </a:txBody>
                  <a:tcPr marL="69644" marR="69644" marT="34822" marB="348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lgn="ctr" fontAlgn="ctr">
                        <a:spcBef>
                          <a:spcPts val="0"/>
                        </a:spcBef>
                        <a:spcAft>
                          <a:spcPts val="0"/>
                        </a:spcAft>
                      </a:pPr>
                      <a:r>
                        <a:rPr lang="en-US" sz="1400" b="1"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Similarity Based Collaborative Filtering</a:t>
                      </a:r>
                      <a:endParaRPr lang="en-US" sz="1400" b="1" i="0" u="none" strike="noStrike" dirty="0">
                        <a:effectLst/>
                        <a:latin typeface="Arial" panose="020B0604020202020204" pitchFamily="34" charset="0"/>
                      </a:endParaRPr>
                    </a:p>
                  </a:txBody>
                  <a:tcPr marL="69644" marR="69644" marT="34822" marB="348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Based Collaborative Filtering </a:t>
                      </a:r>
                      <a:endParaRPr lang="en-US" sz="1400" b="0" i="0" u="none" strike="noStrike">
                        <a:effectLst/>
                        <a:latin typeface="Arial" panose="020B0604020202020204" pitchFamily="34" charset="0"/>
                      </a:endParaRPr>
                    </a:p>
                  </a:txBody>
                  <a:tcPr marL="69644" marR="69644" marT="34822" marB="348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rowSpan="2" gridSpan="2">
                  <a:txBody>
                    <a:bodyPr/>
                    <a:lstStyle/>
                    <a:p>
                      <a:pPr marL="0" marR="0" algn="ct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Cluster based Recommendation System</a:t>
                      </a:r>
                      <a:endParaRPr lang="en-US" sz="1400" b="0" i="0" u="none" strike="noStrike">
                        <a:effectLst/>
                        <a:latin typeface="Arial" panose="020B0604020202020204" pitchFamily="34" charset="0"/>
                      </a:endParaRPr>
                    </a:p>
                  </a:txBody>
                  <a:tcPr marL="69644" marR="69644" marT="34822" marB="348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extLst>
                  <a:ext uri="{0D108BD9-81ED-4DB2-BD59-A6C34878D82A}">
                    <a16:rowId xmlns:a16="http://schemas.microsoft.com/office/drawing/2014/main" val="1866099152"/>
                  </a:ext>
                </a:extLst>
              </a:tr>
              <a:tr h="317480">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2">
                  <a:txBody>
                    <a:bodyPr/>
                    <a:lstStyle/>
                    <a:p>
                      <a:pPr marL="0" marR="0" algn="ctr" fontAlgn="b">
                        <a:spcBef>
                          <a:spcPts val="0"/>
                        </a:spcBef>
                        <a:spcAft>
                          <a:spcPts val="0"/>
                        </a:spcAft>
                      </a:pPr>
                      <a:r>
                        <a:rPr lang="en-US" sz="1400" b="1"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 user</a:t>
                      </a:r>
                      <a:endParaRPr lang="en-US" sz="1400" b="1" i="0" u="none" strike="noStrike" dirty="0">
                        <a:effectLst/>
                        <a:latin typeface="Arial" panose="020B0604020202020204" pitchFamily="34" charset="0"/>
                      </a:endParaRPr>
                    </a:p>
                  </a:txBody>
                  <a:tcPr marL="69644" marR="69644" marT="34822" marB="348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Item - item</a:t>
                      </a:r>
                      <a:endParaRPr lang="en-US" sz="1400" b="0" i="0" u="none" strike="noStrike">
                        <a:effectLst/>
                        <a:latin typeface="Arial" panose="020B0604020202020204" pitchFamily="34" charset="0"/>
                      </a:endParaRPr>
                    </a:p>
                  </a:txBody>
                  <a:tcPr marL="69644" marR="69644" marT="34822" marB="348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Matrix Factorization</a:t>
                      </a:r>
                      <a:endParaRPr lang="en-US" sz="1400" b="0" i="0" u="none" strike="noStrike">
                        <a:effectLst/>
                        <a:latin typeface="Arial" panose="020B0604020202020204" pitchFamily="34" charset="0"/>
                      </a:endParaRPr>
                    </a:p>
                  </a:txBody>
                  <a:tcPr marL="69644" marR="69644" marT="34822" marB="348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480624812"/>
                  </a:ext>
                </a:extLst>
              </a:tr>
              <a:tr h="255090">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marL="0" marR="0" algn="ctr" fontAlgn="ctr">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Baseline</a:t>
                      </a:r>
                      <a:endParaRPr lang="en-US" sz="1400" b="0" i="0" u="none" strike="noStrike">
                        <a:effectLst/>
                        <a:latin typeface="Arial" panose="020B0604020202020204" pitchFamily="34" charset="0"/>
                      </a:endParaRPr>
                    </a:p>
                  </a:txBody>
                  <a:tcPr marL="52233" marR="52233" marT="725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400" b="1"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Optimized</a:t>
                      </a:r>
                      <a:endParaRPr lang="en-US" sz="1400" b="1" i="0" u="none" strike="noStrike" dirty="0">
                        <a:effectLst/>
                        <a:latin typeface="Arial" panose="020B0604020202020204" pitchFamily="34" charset="0"/>
                      </a:endParaRPr>
                    </a:p>
                  </a:txBody>
                  <a:tcPr marL="52233" marR="52233" marT="725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Baseline</a:t>
                      </a:r>
                      <a:endParaRPr lang="en-US" sz="1400" b="0" i="0" u="none" strike="noStrike">
                        <a:effectLst/>
                        <a:latin typeface="Arial" panose="020B0604020202020204" pitchFamily="34" charset="0"/>
                      </a:endParaRPr>
                    </a:p>
                  </a:txBody>
                  <a:tcPr marL="52233" marR="52233" marT="725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Optimized</a:t>
                      </a:r>
                      <a:endParaRPr lang="en-US" sz="1400" b="0" i="0" u="none" strike="noStrike">
                        <a:effectLst/>
                        <a:latin typeface="Arial" panose="020B0604020202020204" pitchFamily="34" charset="0"/>
                      </a:endParaRPr>
                    </a:p>
                  </a:txBody>
                  <a:tcPr marL="52233" marR="52233" marT="725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Baseline</a:t>
                      </a:r>
                      <a:endParaRPr lang="en-US" sz="1400" b="0" i="0" u="none" strike="noStrike">
                        <a:effectLst/>
                        <a:latin typeface="Arial" panose="020B0604020202020204" pitchFamily="34" charset="0"/>
                      </a:endParaRPr>
                    </a:p>
                  </a:txBody>
                  <a:tcPr marL="52233" marR="52233" marT="725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Optimized</a:t>
                      </a:r>
                      <a:endParaRPr lang="en-US" sz="1400" b="0" i="0" u="none" strike="noStrike">
                        <a:effectLst/>
                        <a:latin typeface="Arial" panose="020B0604020202020204" pitchFamily="34" charset="0"/>
                      </a:endParaRPr>
                    </a:p>
                  </a:txBody>
                  <a:tcPr marL="52233" marR="52233" marT="725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Baseline</a:t>
                      </a:r>
                      <a:endParaRPr lang="en-US" sz="1400" b="0" i="0" u="none" strike="noStrike">
                        <a:effectLst/>
                        <a:latin typeface="Arial" panose="020B0604020202020204" pitchFamily="34" charset="0"/>
                      </a:endParaRPr>
                    </a:p>
                  </a:txBody>
                  <a:tcPr marL="52233" marR="52233" marT="725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Optimized</a:t>
                      </a:r>
                      <a:endParaRPr lang="en-US" sz="1400" b="0" i="0" u="none" strike="noStrike">
                        <a:effectLst/>
                        <a:latin typeface="Arial" panose="020B0604020202020204" pitchFamily="34" charset="0"/>
                      </a:endParaRPr>
                    </a:p>
                  </a:txBody>
                  <a:tcPr marL="52233" marR="52233" marT="725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7915768"/>
                  </a:ext>
                </a:extLst>
              </a:tr>
              <a:tr h="255090">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RMSE</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1.0878</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1.0521</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1.0394</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1.0328</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1.0252</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fontAlgn="b">
                        <a:spcBef>
                          <a:spcPts val="0"/>
                        </a:spcBef>
                        <a:spcAft>
                          <a:spcPts val="0"/>
                        </a:spcAft>
                      </a:pPr>
                      <a:r>
                        <a:rPr lang="en-US" sz="1400" b="1"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1.0141</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1.0691</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1.0487</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45581955"/>
                  </a:ext>
                </a:extLst>
              </a:tr>
              <a:tr h="255090">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0.396</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0.413</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0.307</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0.408</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0.41</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fontAlgn="b">
                        <a:spcBef>
                          <a:spcPts val="0"/>
                        </a:spcBef>
                        <a:spcAft>
                          <a:spcPts val="0"/>
                        </a:spcAft>
                      </a:pPr>
                      <a:r>
                        <a:rPr lang="en-US" sz="1400" b="1"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0.415</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0.398</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0.397</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24457098"/>
                  </a:ext>
                </a:extLst>
              </a:tr>
              <a:tr h="255090">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0.692</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fontAlgn="b">
                        <a:spcBef>
                          <a:spcPts val="0"/>
                        </a:spcBef>
                        <a:spcAft>
                          <a:spcPts val="0"/>
                        </a:spcAft>
                      </a:pPr>
                      <a:r>
                        <a:rPr lang="en-US" sz="1400" b="1"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0.721</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fontAlgn="b">
                        <a:spcBef>
                          <a:spcPts val="0"/>
                        </a:spcBef>
                        <a:spcAft>
                          <a:spcPts val="0"/>
                        </a:spcAft>
                      </a:pPr>
                      <a:r>
                        <a:rPr lang="en-US" sz="1400" b="0"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0.562</a:t>
                      </a:r>
                      <a:endParaRPr lang="en-US" sz="1400" b="0" i="0" u="none" strike="noStrike" dirty="0">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0.665</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0.633</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0.635</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0.56</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0.582</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34318395"/>
                  </a:ext>
                </a:extLst>
              </a:tr>
              <a:tr h="255090">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0.504</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1"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0.525</a:t>
                      </a:r>
                      <a:endParaRPr lang="en-US" sz="1400" b="1" i="0" u="none" strike="noStrike" dirty="0">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0.397</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0.506</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0.498</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0.502</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0.465</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0.472</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758579"/>
                  </a:ext>
                </a:extLst>
              </a:tr>
              <a:tr h="292123">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82028282"/>
                  </a:ext>
                </a:extLst>
              </a:tr>
              <a:tr h="255090">
                <a:tc>
                  <a:txBody>
                    <a:bodyPr/>
                    <a:lstStyle/>
                    <a:p>
                      <a:pPr marL="0" marR="0" algn="l"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User_id</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Song_id</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52233" marR="52233" marT="7254"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8814804"/>
                  </a:ext>
                </a:extLst>
              </a:tr>
              <a:tr h="255090">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6958</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1671</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Pred1</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fontAlgn="b">
                        <a:spcBef>
                          <a:spcPts val="0"/>
                        </a:spcBef>
                        <a:spcAft>
                          <a:spcPts val="0"/>
                        </a:spcAft>
                      </a:pPr>
                      <a:r>
                        <a:rPr lang="en-US" sz="1400" b="1"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1.801</a:t>
                      </a:r>
                      <a:endParaRPr lang="en-US" sz="1400" b="1" i="0" u="none" strike="noStrike" dirty="0">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fontAlgn="b">
                        <a:spcBef>
                          <a:spcPts val="0"/>
                        </a:spcBef>
                        <a:spcAft>
                          <a:spcPts val="0"/>
                        </a:spcAft>
                      </a:pPr>
                      <a:r>
                        <a:rPr lang="en-US" sz="1400" b="1"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1.963</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1.361</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fontAlgn="b">
                        <a:spcBef>
                          <a:spcPts val="0"/>
                        </a:spcBef>
                        <a:spcAft>
                          <a:spcPts val="0"/>
                        </a:spcAft>
                      </a:pPr>
                      <a:r>
                        <a:rPr lang="en-US" sz="1400" b="1"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1.963</a:t>
                      </a:r>
                      <a:endParaRPr lang="en-US" sz="1400" b="1" i="0" u="none" strike="noStrike" dirty="0">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1.267</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1.343</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1.294</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1.294</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57643977"/>
                  </a:ext>
                </a:extLst>
              </a:tr>
              <a:tr h="255090">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6958</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3232</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Pred2</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fontAlgn="b">
                        <a:spcBef>
                          <a:spcPts val="0"/>
                        </a:spcBef>
                        <a:spcAft>
                          <a:spcPts val="0"/>
                        </a:spcAft>
                      </a:pPr>
                      <a:r>
                        <a:rPr lang="en-US" sz="1400" b="1"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1.639</a:t>
                      </a:r>
                      <a:endParaRPr lang="en-US" sz="1400" b="1" i="0" u="none" strike="noStrike" dirty="0">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1.452</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1.378</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1.492</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fontAlgn="b">
                        <a:spcBef>
                          <a:spcPts val="0"/>
                        </a:spcBef>
                        <a:spcAft>
                          <a:spcPts val="0"/>
                        </a:spcAft>
                      </a:pPr>
                      <a:r>
                        <a:rPr lang="en-US" sz="1400" b="1"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1.556</a:t>
                      </a:r>
                      <a:endParaRPr lang="en-US" sz="1400" b="1"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fontAlgn="b">
                        <a:spcBef>
                          <a:spcPts val="0"/>
                        </a:spcBef>
                        <a:spcAft>
                          <a:spcPts val="0"/>
                        </a:spcAft>
                      </a:pPr>
                      <a:r>
                        <a:rPr lang="en-US" sz="1400" b="1"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1.804</a:t>
                      </a:r>
                      <a:endParaRPr lang="en-US" sz="1400" b="1" i="0" u="none" strike="noStrike" dirty="0">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1.479</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1.479</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03887268"/>
                  </a:ext>
                </a:extLst>
              </a:tr>
              <a:tr h="255090">
                <a:tc>
                  <a:txBody>
                    <a:bodyPr/>
                    <a:lstStyle/>
                    <a:p>
                      <a:pPr marL="0" marR="0" algn="r" fontAlgn="b">
                        <a:spcBef>
                          <a:spcPts val="0"/>
                        </a:spcBef>
                        <a:spcAft>
                          <a:spcPts val="0"/>
                        </a:spcAft>
                      </a:pPr>
                      <a:r>
                        <a:rPr lang="en-US" sz="1400" b="0"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27018</a:t>
                      </a:r>
                      <a:endParaRPr lang="en-US" sz="1400" b="0" i="0" u="none" strike="noStrike" dirty="0">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0"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1671</a:t>
                      </a:r>
                      <a:endParaRPr lang="en-US" sz="1400" b="0" i="0" u="none" strike="noStrike" dirty="0">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Pred3</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1.275</a:t>
                      </a:r>
                      <a:endParaRPr lang="en-US" sz="1400" b="0" i="0" u="none" strike="noStrike">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1.286</a:t>
                      </a:r>
                      <a:endParaRPr lang="en-US" sz="1400" b="0" i="0" u="none" strike="noStrike">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1"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2.551</a:t>
                      </a:r>
                      <a:endParaRPr lang="en-US" sz="1400" b="1" i="0" u="none" strike="noStrike" dirty="0">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1"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2.337</a:t>
                      </a:r>
                      <a:endParaRPr lang="en-US" sz="1400" b="1" i="0" u="none" strike="noStrike" dirty="0">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1"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2.217</a:t>
                      </a:r>
                      <a:endParaRPr lang="en-US" sz="1400" b="1" i="0" u="none" strike="noStrike" dirty="0">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1"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2.264</a:t>
                      </a:r>
                      <a:endParaRPr lang="en-US" sz="1400" b="1" i="0" u="none" strike="noStrike" dirty="0">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1"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2.403</a:t>
                      </a:r>
                      <a:endParaRPr lang="en-US" sz="1400" b="1" i="0" u="none" strike="noStrike" dirty="0">
                        <a:effectLst/>
                        <a:latin typeface="Arial" panose="020B0604020202020204" pitchFamily="34" charset="0"/>
                      </a:endParaRPr>
                    </a:p>
                  </a:txBody>
                  <a:tcPr marL="52233" marR="52233" marT="725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fontAlgn="b">
                        <a:spcBef>
                          <a:spcPts val="0"/>
                        </a:spcBef>
                        <a:spcAft>
                          <a:spcPts val="0"/>
                        </a:spcAft>
                      </a:pPr>
                      <a:r>
                        <a:rPr lang="en-US" sz="1400" b="1"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2.403</a:t>
                      </a:r>
                      <a:endParaRPr lang="en-US" sz="1400" b="1" i="0" u="none" strike="noStrike" dirty="0">
                        <a:effectLst/>
                        <a:latin typeface="Arial" panose="020B0604020202020204" pitchFamily="34" charset="0"/>
                      </a:endParaRPr>
                    </a:p>
                  </a:txBody>
                  <a:tcPr marL="52233" marR="52233" marT="7254"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1934591"/>
                  </a:ext>
                </a:extLst>
              </a:tr>
            </a:tbl>
          </a:graphicData>
        </a:graphic>
      </p:graphicFrame>
    </p:spTree>
    <p:extLst>
      <p:ext uri="{BB962C8B-B14F-4D97-AF65-F5344CB8AC3E}">
        <p14:creationId xmlns:p14="http://schemas.microsoft.com/office/powerpoint/2010/main" val="673378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572-9FF7-7647-8EEB-B53B5F7D1246}"/>
              </a:ext>
            </a:extLst>
          </p:cNvPr>
          <p:cNvSpPr>
            <a:spLocks noGrp="1"/>
          </p:cNvSpPr>
          <p:nvPr>
            <p:ph type="ctrTitle"/>
          </p:nvPr>
        </p:nvSpPr>
        <p:spPr>
          <a:xfrm>
            <a:off x="6746628" y="3818238"/>
            <a:ext cx="4645249" cy="716692"/>
          </a:xfrm>
        </p:spPr>
        <p:txBody>
          <a:bodyPr anchor="b">
            <a:normAutofit fontScale="90000"/>
          </a:bodyPr>
          <a:lstStyle/>
          <a:p>
            <a:pPr algn="l"/>
            <a:br>
              <a:rPr lang="en-US" sz="4700" dirty="0"/>
            </a:br>
            <a:br>
              <a:rPr lang="en-US" sz="4700" dirty="0"/>
            </a:br>
            <a:br>
              <a:rPr lang="en-US" sz="4700" dirty="0"/>
            </a:br>
            <a:br>
              <a:rPr lang="en-US" sz="4700" dirty="0"/>
            </a:br>
            <a:br>
              <a:rPr lang="en-US" sz="4700" dirty="0"/>
            </a:br>
            <a:br>
              <a:rPr lang="en-US" sz="4700" dirty="0"/>
            </a:br>
            <a:endParaRPr lang="en-US" sz="4700" dirty="0"/>
          </a:p>
        </p:txBody>
      </p:sp>
      <p:pic>
        <p:nvPicPr>
          <p:cNvPr id="5" name="Picture 4" descr="Close up of audio equipment">
            <a:extLst>
              <a:ext uri="{FF2B5EF4-FFF2-40B4-BE49-F238E27FC236}">
                <a16:creationId xmlns:a16="http://schemas.microsoft.com/office/drawing/2014/main" id="{A1344E1B-5236-C8D4-6339-309C5BE81E69}"/>
              </a:ext>
            </a:extLst>
          </p:cNvPr>
          <p:cNvPicPr>
            <a:picLocks noChangeAspect="1"/>
          </p:cNvPicPr>
          <p:nvPr/>
        </p:nvPicPr>
        <p:blipFill rotWithShape="1">
          <a:blip r:embed="rId2"/>
          <a:srcRect l="6081" r="35284" b="-1"/>
          <a:stretch/>
        </p:blipFill>
        <p:spPr>
          <a:xfrm>
            <a:off x="74324" y="10"/>
            <a:ext cx="4917806" cy="5103331"/>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9" name="TextBox 8">
            <a:extLst>
              <a:ext uri="{FF2B5EF4-FFF2-40B4-BE49-F238E27FC236}">
                <a16:creationId xmlns:a16="http://schemas.microsoft.com/office/drawing/2014/main" id="{780676D8-DE9E-364E-A033-2D026AB79BD9}"/>
              </a:ext>
            </a:extLst>
          </p:cNvPr>
          <p:cNvSpPr txBox="1"/>
          <p:nvPr/>
        </p:nvSpPr>
        <p:spPr>
          <a:xfrm>
            <a:off x="5585254" y="304800"/>
            <a:ext cx="4917806" cy="954107"/>
          </a:xfrm>
          <a:prstGeom prst="rect">
            <a:avLst/>
          </a:prstGeom>
          <a:noFill/>
        </p:spPr>
        <p:txBody>
          <a:bodyPr wrap="square">
            <a:spAutoFit/>
          </a:bodyPr>
          <a:lstStyle/>
          <a:p>
            <a:r>
              <a:rPr lang="en-US" sz="2800" dirty="0">
                <a:solidFill>
                  <a:srgbClr val="FFC000"/>
                </a:solidFill>
              </a:rPr>
              <a:t>Final Model solution existing users and songs </a:t>
            </a:r>
          </a:p>
        </p:txBody>
      </p:sp>
      <p:sp>
        <p:nvSpPr>
          <p:cNvPr id="10" name="TextBox 9">
            <a:extLst>
              <a:ext uri="{FF2B5EF4-FFF2-40B4-BE49-F238E27FC236}">
                <a16:creationId xmlns:a16="http://schemas.microsoft.com/office/drawing/2014/main" id="{F7F8768A-F77F-6849-BE13-FF7F10FF0D84}"/>
              </a:ext>
            </a:extLst>
          </p:cNvPr>
          <p:cNvSpPr txBox="1"/>
          <p:nvPr/>
        </p:nvSpPr>
        <p:spPr>
          <a:xfrm>
            <a:off x="5350476" y="1425182"/>
            <a:ext cx="6169110" cy="6924973"/>
          </a:xfrm>
          <a:prstGeom prst="rect">
            <a:avLst/>
          </a:prstGeom>
          <a:noFill/>
        </p:spPr>
        <p:txBody>
          <a:bodyPr wrap="square">
            <a:spAutoFit/>
          </a:bodyPr>
          <a:lstStyle/>
          <a:p>
            <a:endParaRPr lang="en-US" sz="2000" b="1" dirty="0">
              <a:solidFill>
                <a:srgbClr val="FFC000"/>
              </a:solidFill>
            </a:endParaRPr>
          </a:p>
          <a:p>
            <a:endParaRPr lang="en-US" sz="2000" b="1" dirty="0">
              <a:solidFill>
                <a:srgbClr val="FFC000"/>
              </a:solidFill>
            </a:endParaRPr>
          </a:p>
          <a:p>
            <a:pPr marL="285750" indent="-285750">
              <a:buFont typeface="Arial" panose="020B0604020202020204" pitchFamily="34" charset="0"/>
              <a:buChar char="•"/>
            </a:pPr>
            <a:r>
              <a:rPr lang="en-US" sz="2000" b="1" dirty="0">
                <a:solidFill>
                  <a:srgbClr val="FFC000"/>
                </a:solidFill>
              </a:rPr>
              <a:t>Optimized user-user similarity based collaborative filtering model</a:t>
            </a:r>
            <a:r>
              <a:rPr lang="en-US" sz="2000" dirty="0">
                <a:solidFill>
                  <a:srgbClr val="FFC000"/>
                </a:solidFill>
              </a:rPr>
              <a:t>.</a:t>
            </a:r>
          </a:p>
          <a:p>
            <a:pPr marL="285750" indent="-285750">
              <a:buFont typeface="Arial" panose="020B0604020202020204" pitchFamily="34" charset="0"/>
              <a:buChar char="•"/>
            </a:pPr>
            <a:r>
              <a:rPr lang="en-US" sz="2000" dirty="0">
                <a:solidFill>
                  <a:srgbClr val="FFC000"/>
                </a:solidFill>
                <a:effectLst/>
                <a:latin typeface="Calibri" panose="020F0502020204030204" pitchFamily="34" charset="0"/>
                <a:ea typeface="Times New Roman" panose="02020603050405020304" pitchFamily="18" charset="0"/>
                <a:cs typeface="Calibri" panose="020F0502020204030204" pitchFamily="34" charset="0"/>
              </a:rPr>
              <a:t>Optimized by </a:t>
            </a:r>
            <a:r>
              <a:rPr lang="en-US" sz="2000" b="1" dirty="0">
                <a:solidFill>
                  <a:srgbClr val="FFC000"/>
                </a:solidFill>
                <a:effectLst/>
                <a:latin typeface="Calibri" panose="020F0502020204030204" pitchFamily="34" charset="0"/>
                <a:ea typeface="Times New Roman" panose="02020603050405020304" pitchFamily="18" charset="0"/>
                <a:cs typeface="Calibri" panose="020F0502020204030204" pitchFamily="34" charset="0"/>
              </a:rPr>
              <a:t>tuning values of the hyperparameters</a:t>
            </a:r>
            <a:r>
              <a:rPr lang="en-US" sz="2000" dirty="0">
                <a:solidFill>
                  <a:srgbClr val="FFC000"/>
                </a:solidFill>
                <a:effectLst/>
                <a:latin typeface="Calibri" panose="020F0502020204030204" pitchFamily="34" charset="0"/>
                <a:ea typeface="Times New Roman" panose="02020603050405020304" pitchFamily="18" charset="0"/>
                <a:cs typeface="Calibri" panose="020F0502020204030204" pitchFamily="34" charset="0"/>
              </a:rPr>
              <a:t> using </a:t>
            </a:r>
            <a:r>
              <a:rPr lang="en-US" sz="2000" b="1" dirty="0">
                <a:solidFill>
                  <a:srgbClr val="FFC000"/>
                </a:solidFill>
                <a:effectLst/>
                <a:latin typeface="Calibri" panose="020F0502020204030204" pitchFamily="34" charset="0"/>
                <a:ea typeface="Times New Roman" panose="02020603050405020304" pitchFamily="18" charset="0"/>
                <a:cs typeface="Calibri" panose="020F0502020204030204" pitchFamily="34" charset="0"/>
              </a:rPr>
              <a:t>grid search cross-validation</a:t>
            </a:r>
          </a:p>
          <a:p>
            <a:pPr marL="742950" lvl="1" indent="-285750">
              <a:buFont typeface="Arial" panose="020B0604020202020204" pitchFamily="34" charset="0"/>
              <a:buChar char="•"/>
            </a:pPr>
            <a:r>
              <a:rPr lang="en-US" sz="2000" b="1" dirty="0">
                <a:solidFill>
                  <a:srgbClr val="FFC000"/>
                </a:solidFill>
                <a:latin typeface="Calibri" panose="020F0502020204030204" pitchFamily="34" charset="0"/>
                <a:cs typeface="Calibri" panose="020F0502020204030204" pitchFamily="34" charset="0"/>
              </a:rPr>
              <a:t>k = 30</a:t>
            </a:r>
          </a:p>
          <a:p>
            <a:pPr marL="742950" lvl="1" indent="-285750">
              <a:buFont typeface="Arial" panose="020B0604020202020204" pitchFamily="34" charset="0"/>
              <a:buChar char="•"/>
            </a:pPr>
            <a:r>
              <a:rPr lang="en-US" sz="2000" b="1" dirty="0" err="1">
                <a:solidFill>
                  <a:srgbClr val="FFC000"/>
                </a:solidFill>
                <a:latin typeface="Calibri" panose="020F0502020204030204" pitchFamily="34" charset="0"/>
                <a:cs typeface="Calibri" panose="020F0502020204030204" pitchFamily="34" charset="0"/>
              </a:rPr>
              <a:t>min_k</a:t>
            </a:r>
            <a:r>
              <a:rPr lang="en-US" sz="2000" b="1" dirty="0">
                <a:solidFill>
                  <a:srgbClr val="FFC000"/>
                </a:solidFill>
                <a:latin typeface="Calibri" panose="020F0502020204030204" pitchFamily="34" charset="0"/>
                <a:cs typeface="Calibri" panose="020F0502020204030204" pitchFamily="34" charset="0"/>
              </a:rPr>
              <a:t> = 9</a:t>
            </a:r>
          </a:p>
          <a:p>
            <a:pPr marL="742950" lvl="1" indent="-285750">
              <a:buFont typeface="Arial" panose="020B0604020202020204" pitchFamily="34" charset="0"/>
              <a:buChar char="•"/>
            </a:pPr>
            <a:r>
              <a:rPr lang="en-US" sz="2000" dirty="0" err="1">
                <a:solidFill>
                  <a:srgbClr val="FFC000"/>
                </a:solidFill>
              </a:rPr>
              <a:t>sim_options</a:t>
            </a:r>
            <a:endParaRPr lang="en-US" sz="2000" dirty="0">
              <a:solidFill>
                <a:srgbClr val="FFC000"/>
              </a:solidFill>
            </a:endParaRPr>
          </a:p>
          <a:p>
            <a:pPr marL="1200150" lvl="2" indent="-285750">
              <a:buFont typeface="Arial" panose="020B0604020202020204" pitchFamily="34" charset="0"/>
              <a:buChar char="•"/>
            </a:pPr>
            <a:r>
              <a:rPr lang="en-US" sz="2000" dirty="0">
                <a:solidFill>
                  <a:srgbClr val="FFC000"/>
                </a:solidFill>
              </a:rPr>
              <a:t>name  = '</a:t>
            </a:r>
            <a:r>
              <a:rPr lang="en-US" sz="2000" dirty="0" err="1">
                <a:solidFill>
                  <a:srgbClr val="FFC000"/>
                </a:solidFill>
              </a:rPr>
              <a:t>pearson_baseline</a:t>
            </a:r>
            <a:r>
              <a:rPr lang="en-US" sz="2000" dirty="0">
                <a:solidFill>
                  <a:srgbClr val="FFC000"/>
                </a:solidFill>
              </a:rPr>
              <a:t>’</a:t>
            </a:r>
          </a:p>
          <a:p>
            <a:pPr marL="1200150" lvl="2" indent="-285750">
              <a:buFont typeface="Arial" panose="020B0604020202020204" pitchFamily="34" charset="0"/>
              <a:buChar char="•"/>
            </a:pPr>
            <a:r>
              <a:rPr lang="en-US" sz="2000" dirty="0" err="1">
                <a:solidFill>
                  <a:srgbClr val="FFC000"/>
                </a:solidFill>
              </a:rPr>
              <a:t>user_based</a:t>
            </a:r>
            <a:r>
              <a:rPr lang="en-US" sz="2000" dirty="0">
                <a:solidFill>
                  <a:srgbClr val="FFC000"/>
                </a:solidFill>
              </a:rPr>
              <a:t> =  True</a:t>
            </a:r>
          </a:p>
          <a:p>
            <a:pPr marL="1200150" lvl="2" indent="-285750">
              <a:buFont typeface="Arial" panose="020B0604020202020204" pitchFamily="34" charset="0"/>
              <a:buChar char="•"/>
            </a:pPr>
            <a:r>
              <a:rPr lang="en-US" sz="2000" dirty="0">
                <a:solidFill>
                  <a:srgbClr val="FFC000"/>
                </a:solidFill>
              </a:rPr>
              <a:t> </a:t>
            </a:r>
            <a:r>
              <a:rPr lang="en-US" sz="2000" dirty="0" err="1">
                <a:solidFill>
                  <a:srgbClr val="FFC000"/>
                </a:solidFill>
              </a:rPr>
              <a:t>min_support</a:t>
            </a:r>
            <a:r>
              <a:rPr lang="en-US" sz="2000" dirty="0">
                <a:solidFill>
                  <a:srgbClr val="FFC000"/>
                </a:solidFill>
              </a:rPr>
              <a:t> 2</a:t>
            </a:r>
          </a:p>
          <a:p>
            <a:pPr marL="1200150" lvl="2" indent="-285750">
              <a:buFont typeface="Arial" panose="020B0604020202020204" pitchFamily="34" charset="0"/>
              <a:buChar char="•"/>
            </a:pPr>
            <a:endParaRPr lang="en-US" sz="2000" b="1" dirty="0">
              <a:solidFill>
                <a:srgbClr val="FFC000"/>
              </a:solidFill>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000" b="1" dirty="0">
                <a:solidFill>
                  <a:srgbClr val="FFC000"/>
                </a:solidFill>
                <a:latin typeface="Calibri" panose="020F0502020204030204" pitchFamily="34" charset="0"/>
                <a:cs typeface="Calibri" panose="020F0502020204030204" pitchFamily="34" charset="0"/>
              </a:rPr>
              <a:t>Test size = 40%</a:t>
            </a:r>
          </a:p>
          <a:p>
            <a:pPr marL="742950" lvl="1" indent="-285750">
              <a:buFont typeface="Arial" panose="020B0604020202020204" pitchFamily="34" charset="0"/>
              <a:buChar char="•"/>
            </a:pPr>
            <a:r>
              <a:rPr lang="en-US" sz="2000" b="1" dirty="0">
                <a:solidFill>
                  <a:srgbClr val="FFC000"/>
                </a:solidFill>
                <a:latin typeface="Calibri" panose="020F0502020204030204" pitchFamily="34" charset="0"/>
                <a:cs typeface="Calibri" panose="020F0502020204030204" pitchFamily="34" charset="0"/>
              </a:rPr>
              <a:t>Threshold = 1.5</a:t>
            </a:r>
          </a:p>
          <a:p>
            <a:pPr marL="742950" lvl="1" indent="-285750">
              <a:buFont typeface="Arial" panose="020B0604020202020204" pitchFamily="34" charset="0"/>
              <a:buChar char="•"/>
            </a:pPr>
            <a:endParaRPr lang="en-US" b="1" dirty="0">
              <a:solidFill>
                <a:schemeClr val="accent4">
                  <a:lumMod val="60000"/>
                  <a:lumOff val="40000"/>
                </a:schemeClr>
              </a:solidFill>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dirty="0">
              <a:solidFill>
                <a:schemeClr val="accent4">
                  <a:lumMod val="60000"/>
                  <a:lumOff val="40000"/>
                </a:schemeClr>
              </a:solidFill>
            </a:endParaRPr>
          </a:p>
          <a:p>
            <a:pPr marL="742950" lvl="1" indent="-285750">
              <a:buFont typeface="Arial" panose="020B0604020202020204" pitchFamily="34" charset="0"/>
              <a:buChar char="•"/>
            </a:pPr>
            <a:endParaRPr lang="en-US" b="0" i="0" u="none" strike="noStrike" dirty="0">
              <a:solidFill>
                <a:schemeClr val="accent4">
                  <a:lumMod val="60000"/>
                  <a:lumOff val="40000"/>
                </a:schemeClr>
              </a:solidFill>
              <a:effectLst/>
              <a:latin typeface="Helvetica Neue" panose="02000503000000020004" pitchFamily="2" charset="0"/>
            </a:endParaRPr>
          </a:p>
          <a:p>
            <a:pPr algn="l"/>
            <a:endParaRPr lang="en-US" dirty="0">
              <a:solidFill>
                <a:schemeClr val="accent4">
                  <a:lumMod val="60000"/>
                  <a:lumOff val="40000"/>
                </a:schemeClr>
              </a:solidFill>
              <a:latin typeface="Helvetica Neue" panose="02000503000000020004" pitchFamily="2" charset="0"/>
            </a:endParaRPr>
          </a:p>
          <a:p>
            <a:pPr algn="l"/>
            <a:endParaRPr lang="en-US" b="0" i="0" u="none" strike="noStrike" dirty="0">
              <a:solidFill>
                <a:schemeClr val="accent4">
                  <a:lumMod val="60000"/>
                  <a:lumOff val="40000"/>
                </a:schemeClr>
              </a:solidFill>
              <a:effectLst/>
              <a:latin typeface="Helvetica Neue" panose="02000503000000020004" pitchFamily="2" charset="0"/>
            </a:endParaRPr>
          </a:p>
          <a:p>
            <a:pPr algn="l"/>
            <a:endParaRPr lang="en-US" dirty="0">
              <a:solidFill>
                <a:schemeClr val="accent4">
                  <a:lumMod val="60000"/>
                  <a:lumOff val="40000"/>
                </a:schemeClr>
              </a:solidFill>
              <a:latin typeface="Helvetica Neue" panose="02000503000000020004" pitchFamily="2" charset="0"/>
            </a:endParaRPr>
          </a:p>
          <a:p>
            <a:pPr algn="l"/>
            <a:endParaRPr lang="en-US" b="0" i="0" u="none" strike="noStrike" dirty="0">
              <a:solidFill>
                <a:schemeClr val="accent4">
                  <a:lumMod val="60000"/>
                  <a:lumOff val="40000"/>
                </a:schemeClr>
              </a:solidFill>
              <a:effectLst/>
              <a:latin typeface="Helvetica Neue" panose="02000503000000020004" pitchFamily="2" charset="0"/>
            </a:endParaRPr>
          </a:p>
          <a:p>
            <a:pPr algn="l"/>
            <a:endParaRPr lang="en-US" dirty="0">
              <a:solidFill>
                <a:schemeClr val="accent4">
                  <a:lumMod val="60000"/>
                  <a:lumOff val="40000"/>
                </a:schemeClr>
              </a:solidFill>
              <a:latin typeface="Helvetica Neue" panose="02000503000000020004" pitchFamily="2" charset="0"/>
            </a:endParaRPr>
          </a:p>
        </p:txBody>
      </p:sp>
    </p:spTree>
    <p:extLst>
      <p:ext uri="{BB962C8B-B14F-4D97-AF65-F5344CB8AC3E}">
        <p14:creationId xmlns:p14="http://schemas.microsoft.com/office/powerpoint/2010/main" val="1902980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2456</TotalTime>
  <Words>1735</Words>
  <Application>Microsoft Macintosh PowerPoint</Application>
  <PresentationFormat>Widescreen</PresentationFormat>
  <Paragraphs>324</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Helvetica Neue</vt:lpstr>
      <vt:lpstr>itcfranklingothicstd-book</vt:lpstr>
      <vt:lpstr>Symbol</vt:lpstr>
      <vt:lpstr>Times New Roman</vt:lpstr>
      <vt:lpstr>Office Theme</vt:lpstr>
      <vt:lpstr>Music Recommendation System</vt:lpstr>
      <vt:lpstr>      </vt:lpstr>
      <vt:lpstr>      </vt:lpstr>
      <vt:lpstr>      </vt:lpstr>
      <vt:lpstr>Solution Approach</vt:lpstr>
      <vt:lpstr>      </vt:lpstr>
      <vt:lpstr>      </vt:lpstr>
      <vt:lpstr>More details on solution approach </vt:lpstr>
      <vt:lpstr>      </vt:lpstr>
      <vt:lpstr>      </vt:lpstr>
      <vt:lpstr>      </vt:lpstr>
      <vt:lpstr>      </vt:lpstr>
      <vt:lpstr>      </vt:lpstr>
      <vt:lpstr>      </vt:lpstr>
      <vt:lpstr>      </vt:lpstr>
      <vt:lpstr>      </vt:lpstr>
      <vt:lpstr>      </vt:lpstr>
      <vt:lpstr>Thank you!</vt:lpstr>
      <vt:lpstr>Bibliography  </vt:lpstr>
      <vt:lpstr>Appendix</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dc:creator>Marta Wheeler</dc:creator>
  <cp:lastModifiedBy>Marta Wheeler</cp:lastModifiedBy>
  <cp:revision>44</cp:revision>
  <dcterms:created xsi:type="dcterms:W3CDTF">2023-02-11T02:52:38Z</dcterms:created>
  <dcterms:modified xsi:type="dcterms:W3CDTF">2023-02-12T19:48:53Z</dcterms:modified>
</cp:coreProperties>
</file>