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4"/>
  </p:normalViewPr>
  <p:slideViewPr>
    <p:cSldViewPr snapToGrid="0" snapToObjects="1">
      <p:cViewPr varScale="1">
        <p:scale>
          <a:sx n="106" d="100"/>
          <a:sy n="106" d="100"/>
        </p:scale>
        <p:origin x="7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7:08:37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276 0 24575,'0'25'0,"0"33"0,0-19 0,0 1 0,0 11 0,0 2 0,0 5 0,0 1-464,0-19 1,0 0 0,0 2 463,0 6 0,0 3 0,0-1 0,0 0 0,0 0 0,0 0 0,0-2 0,0 0 0,0 0 0,0-2 0,0-1 0,0-1 226,0 10 0,0-3-226,0-6 0,0-2 115,0-7 1,0-3-116,0 24 0,0-4 0,0-6 707,2-5-707,0-1 0,1 7 0,1 11 0,-2-28 0,-1 0 0,4 25 0,-1-16 0,-2-16 0,0-8 0,-2-5 0,0-3 0,0 1 0,0-3 0,2 2 0,0 1 0,0 3 0,0 3 0,0 0 0,1-1 0,-1-1 0,-1 1 0,0-6 0,-2 1 0,-1-8 0,-7-4 0,-6-5 0,-14-9 0,-19-13 0,20 12 0,-1-1 0,-1-2 0,1 1 0,-19-13 0,18 9 0,16 13 0,6 3 0,10 8 0,3 1 0,3 2 0,3 2 0,6 5 0,8 7 0,9 7 0,12 11 0,-20-15 0,1 0 0,-2-1 0,0-1 0,17 14 0,-15-12 0,-12-8 0,-7-4 0,-4-4 0,-2-2 0,-1-1 0,1-1 0,0 1 0,-1 0 0,2 1 0,-2-2 0,5-9 0,28-29 0,-11 7 0,7-5 0,5-3 0,-7 7 0,1-1 0,8-7 0,0-1 0,1 1 0,-1 3 0,-5 5 0,-1 3 0,-5 5 0,-1 2 0,18-12 0,-8 10 0,-9 6 0,-6 6 0,-10 6 0,-4 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7:09:04.773"/>
    </inkml:context>
    <inkml:brush xml:id="br0">
      <inkml:brushProperty name="width" value="0.15875" units="cm"/>
      <inkml:brushProperty name="height" value="0.15875" units="cm"/>
      <inkml:brushProperty name="color" value="#FF0000"/>
    </inkml:brush>
  </inkml:definitions>
  <inkml:trace contextRef="#ctx0" brushRef="#br0">276 0 24575,'0'25'0,"0"33"0,0-19 0,0 1 0,0 11 0,0 2 0,0 5 0,0 1-464,0-19 1,0 0 0,0 2 463,0 6 0,0 3 0,0-1 0,0 0 0,0 0 0,0 0 0,0-2 0,0 0 0,0 0 0,0-2 0,0-1 0,0-1 226,0 10 0,0-3-226,0-6 0,0-2 115,0-7 1,0-3-116,0 24 0,0-4 0,0-6 707,2-5-707,0-1 0,1 7 0,1 11 0,-2-28 0,-1 0 0,4 25 0,-1-16 0,-2-16 0,0-8 0,-2-5 0,0-3 0,0 1 0,0-3 0,2 2 0,0 1 0,0 3 0,0 3 0,0 0 0,1-1 0,-1-1 0,-1 1 0,0-6 0,-2 1 0,-1-8 0,-7-4 0,-6-5 0,-14-9 0,-19-13 0,20 12 0,-1-1 0,-1-2 0,1 1 0,-19-13 0,18 9 0,16 13 0,6 3 0,10 8 0,3 1 0,3 2 0,3 2 0,6 5 0,8 7 0,9 7 0,12 11 0,-20-15 0,1 0 0,-2-1 0,0-1 0,17 14 0,-15-12 0,-12-8 0,-7-4 0,-4-4 0,-2-2 0,-1-1 0,1-1 0,0 1 0,-1 0 0,2 1 0,-2-2 0,5-9 0,28-29 0,-11 7 0,7-5 0,5-3 0,-7 7 0,1-1 0,8-7 0,0-1 0,1 1 0,-1 3 0,-5 5 0,-1 3 0,-5 5 0,-1 2 0,18-12 0,-8 10 0,-9 6 0,-6 6 0,-10 6 0,-4 2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489617-A066-58F7-6528-DD2359690F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D5CCFB3-17B8-4B64-0BA5-2B2B4937F5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D1B7616-17EA-D401-50F4-1AFF30351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38C5C-7614-574F-BDB8-DA7F697F31DE}" type="datetimeFigureOut">
              <a:rPr lang="ca-ES" smtClean="0"/>
              <a:t>5/5/22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0D189C3-601B-A37B-D012-B594C3631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2E48FEB-1614-815B-DC55-9D02EC093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BC5E0-60BD-3747-8326-0D8C58F7A0DF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513542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30455C-1E37-7BD9-6DF7-20B07F11B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F7C8731-0DCE-7681-F20F-2CCDB52182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8C9F4F6-60B2-A0A3-3468-331BB0CBE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38C5C-7614-574F-BDB8-DA7F697F31DE}" type="datetimeFigureOut">
              <a:rPr lang="ca-ES" smtClean="0"/>
              <a:t>5/5/22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237593-E57E-0BA9-0348-1E1B2996B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AC640D5-D1C6-5A37-A74A-E0373117E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BC5E0-60BD-3747-8326-0D8C58F7A0DF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076054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9B49526-5835-C79B-4BDD-6A6DE7DF2B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3C39629-A2F4-04E9-8844-C2AE0015D2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F8D93C9-C3B8-1A19-BAB4-9E7F297A4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38C5C-7614-574F-BDB8-DA7F697F31DE}" type="datetimeFigureOut">
              <a:rPr lang="ca-ES" smtClean="0"/>
              <a:t>5/5/22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A2143C5-55DE-3679-2B10-430731B8C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5F43A4-21D5-8538-5345-E5386DC4A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BC5E0-60BD-3747-8326-0D8C58F7A0DF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9729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754DDB-A635-2AFB-DD71-F7EB1C8DA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B5632A-E17F-406B-E06C-4A3C0D212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94711B3-F66B-0920-C389-CD04F29F1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38C5C-7614-574F-BDB8-DA7F697F31DE}" type="datetimeFigureOut">
              <a:rPr lang="ca-ES" smtClean="0"/>
              <a:t>5/5/22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487D9E8-EADE-73AD-4D05-7FD5D04B3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73EE4F8-41EE-ADB8-9F41-A0E7B95A1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BC5E0-60BD-3747-8326-0D8C58F7A0DF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072784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61F694-48BC-A5D1-E9F3-BA931766E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E8E01B0-5F4B-8333-7E79-892ECD76C1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F87CE1E-44A6-E158-8132-7C6A94226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38C5C-7614-574F-BDB8-DA7F697F31DE}" type="datetimeFigureOut">
              <a:rPr lang="ca-ES" smtClean="0"/>
              <a:t>5/5/22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B2432F2-98FC-7C43-5B82-324BB5440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BC8A784-EC74-F9C2-7617-D40BF10BC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BC5E0-60BD-3747-8326-0D8C58F7A0DF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112773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F950E0-836B-B5A3-72BE-6442DC137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7BE7DE-462C-4A1F-432A-BF093F2D4D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09CAB8E-9FA5-BD10-194B-617F097081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5EDF381-B266-7E9E-0E61-0FCFB0316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38C5C-7614-574F-BDB8-DA7F697F31DE}" type="datetimeFigureOut">
              <a:rPr lang="ca-ES" smtClean="0"/>
              <a:t>5/5/22</a:t>
            </a:fld>
            <a:endParaRPr lang="ca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D7BB8E6-16EF-430C-E525-33A013D81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2C89004-29CB-1A33-9430-38869B458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BC5E0-60BD-3747-8326-0D8C58F7A0DF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922583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B00738-4CF3-C61A-3E69-47C13E296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B379D68-D5CE-770B-E550-AA2FBD6C30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3CC393E-83FD-25A3-8D04-CA4EB816A4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E9A084D-5B1E-0C47-D302-B920698D6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ACB1E0E-3C9A-DDCF-9C5B-AEDD4BC887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25F2707-9C87-04BC-900C-453138592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38C5C-7614-574F-BDB8-DA7F697F31DE}" type="datetimeFigureOut">
              <a:rPr lang="ca-ES" smtClean="0"/>
              <a:t>5/5/22</a:t>
            </a:fld>
            <a:endParaRPr lang="ca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D15244F-8728-6678-AD48-8A06475E0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EA10F99-22DB-EE0F-08AF-DB13EE17C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BC5E0-60BD-3747-8326-0D8C58F7A0DF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780094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9978D7-B977-E3E6-78B1-84B3DE8E4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BAA2902-6924-B94A-1250-BC0285485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38C5C-7614-574F-BDB8-DA7F697F31DE}" type="datetimeFigureOut">
              <a:rPr lang="ca-ES" smtClean="0"/>
              <a:t>5/5/22</a:t>
            </a:fld>
            <a:endParaRPr lang="ca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F4DF15C-B939-3443-2E6A-600A3D467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5D17649-9983-5DD3-D980-873933721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BC5E0-60BD-3747-8326-0D8C58F7A0DF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671669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2056FE0-2F7A-D353-44AF-D3B856EBF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38C5C-7614-574F-BDB8-DA7F697F31DE}" type="datetimeFigureOut">
              <a:rPr lang="ca-ES" smtClean="0"/>
              <a:t>5/5/22</a:t>
            </a:fld>
            <a:endParaRPr lang="ca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8FF95E6-D841-B5F0-44E2-C08577B61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164CA05-D8F3-6321-8C93-A355D5F4A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BC5E0-60BD-3747-8326-0D8C58F7A0DF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323413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69647D-3283-86E6-4751-8A8C1201F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11D8D27-B14C-AEE0-13F9-B6DFFDE24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8B4791F-E949-5EF4-82D7-5ED4E826FA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A8742D6-E217-95E2-FDAC-3742E1B6D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38C5C-7614-574F-BDB8-DA7F697F31DE}" type="datetimeFigureOut">
              <a:rPr lang="ca-ES" smtClean="0"/>
              <a:t>5/5/22</a:t>
            </a:fld>
            <a:endParaRPr lang="ca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02D9CCD-FB9F-BEE4-BA40-7ED93C148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D95D7D6-CBC7-A18D-36F8-C2C4D24EA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BC5E0-60BD-3747-8326-0D8C58F7A0DF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534441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00D37E-3D8D-2E1F-E5BE-C2E897BC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979B032-F069-9613-3835-2A1BC552F6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a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9170AA7-961F-445A-852A-94AA5F809A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7AD08D2-F6EE-BB3E-DDEA-21FFA8992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38C5C-7614-574F-BDB8-DA7F697F31DE}" type="datetimeFigureOut">
              <a:rPr lang="ca-ES" smtClean="0"/>
              <a:t>5/5/22</a:t>
            </a:fld>
            <a:endParaRPr lang="ca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4AA303-0185-A53F-0244-EEA6D9CFE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C942FA7-6E92-179D-9153-706C05F16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BC5E0-60BD-3747-8326-0D8C58F7A0DF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561057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8806C89-4153-217F-66C4-E31A68AB9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BBA7EEC-2F53-D77C-DBFF-F99FF25ED5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880742F-49ED-D200-5070-330272A4A0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38C5C-7614-574F-BDB8-DA7F697F31DE}" type="datetimeFigureOut">
              <a:rPr lang="ca-ES" smtClean="0"/>
              <a:t>5/5/22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7120595-F4B6-5DFA-4BE9-B17C4FA866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3F1AD8-99C9-C5CA-2796-0628EE0060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BC5E0-60BD-3747-8326-0D8C58F7A0DF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037843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jpe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customXml" Target="../ink/ink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7E36A2F-BF1E-6319-4B9B-623048E5F4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5995" y="707387"/>
            <a:ext cx="5374107" cy="346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AF4B0E4-11F3-8B07-9C0D-3EA6169583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6916" y="5751095"/>
            <a:ext cx="1010653" cy="1010653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CD72F21D-25B7-A87C-07B2-8DF623549FFF}"/>
              </a:ext>
            </a:extLst>
          </p:cNvPr>
          <p:cNvSpPr txBox="1"/>
          <p:nvPr/>
        </p:nvSpPr>
        <p:spPr>
          <a:xfrm>
            <a:off x="2877554" y="4044240"/>
            <a:ext cx="6100010" cy="2523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ca-ES" sz="3200" i="1" dirty="0">
                <a:latin typeface="Courier New" panose="02070309020205020404" pitchFamily="49" charset="0"/>
                <a:cs typeface="Courier New" panose="02070309020205020404" pitchFamily="49" charset="0"/>
              </a:rPr>
              <a:t>TREBALL DIRIGIT</a:t>
            </a:r>
          </a:p>
          <a:p>
            <a:pPr algn="ctr"/>
            <a:r>
              <a:rPr lang="ca-ES" sz="5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LLENGUATGES DE PROGRAMACIÓ</a:t>
            </a:r>
          </a:p>
          <a:p>
            <a:r>
              <a:rPr lang="ca-ES" dirty="0"/>
              <a:t>  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601D5AEF-E41F-ECE1-7749-5EAE68882AA8}"/>
              </a:ext>
            </a:extLst>
          </p:cNvPr>
          <p:cNvSpPr txBox="1"/>
          <p:nvPr/>
        </p:nvSpPr>
        <p:spPr>
          <a:xfrm>
            <a:off x="7332246" y="289992"/>
            <a:ext cx="610001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ca-ES" sz="6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#12125</a:t>
            </a:r>
          </a:p>
        </p:txBody>
      </p:sp>
    </p:spTree>
    <p:extLst>
      <p:ext uri="{BB962C8B-B14F-4D97-AF65-F5344CB8AC3E}">
        <p14:creationId xmlns:p14="http://schemas.microsoft.com/office/powerpoint/2010/main" val="118603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F4E6BD03-0766-03AE-86B2-2306D4CE3C0C}"/>
              </a:ext>
            </a:extLst>
          </p:cNvPr>
          <p:cNvSpPr txBox="1"/>
          <p:nvPr/>
        </p:nvSpPr>
        <p:spPr>
          <a:xfrm>
            <a:off x="924426" y="458614"/>
            <a:ext cx="1126757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4800" b="0" i="0" u="none" strike="noStrike" dirty="0">
                <a:solidFill>
                  <a:srgbClr val="20212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INTRODUCCIÓ i ORIGEN DEL LP</a:t>
            </a:r>
            <a:endParaRPr lang="ca-ES" sz="4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2C3FA77-CC1A-5E1F-B014-9250BDF7FBE0}"/>
              </a:ext>
            </a:extLst>
          </p:cNvPr>
          <p:cNvSpPr txBox="1"/>
          <p:nvPr/>
        </p:nvSpPr>
        <p:spPr>
          <a:xfrm>
            <a:off x="4643123" y="1057311"/>
            <a:ext cx="610001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a-ES" sz="6000" dirty="0">
                <a:latin typeface="Chalkduster" panose="03050602040202020205" pitchFamily="66" charset="77"/>
              </a:rPr>
              <a:t>2012</a:t>
            </a:r>
            <a:endParaRPr lang="ca-ES" dirty="0">
              <a:latin typeface="Chalkduster" panose="03050602040202020205" pitchFamily="66" charset="77"/>
            </a:endParaRPr>
          </a:p>
        </p:txBody>
      </p:sp>
      <p:pic>
        <p:nvPicPr>
          <p:cNvPr id="2052" name="Picture 4" descr="Website of Jeff Borggaard">
            <a:extLst>
              <a:ext uri="{FF2B5EF4-FFF2-40B4-BE49-F238E27FC236}">
                <a16:creationId xmlns:a16="http://schemas.microsoft.com/office/drawing/2014/main" id="{FE6B570B-DCA7-4C5F-6B1C-0A958EDABE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187" y="1031615"/>
            <a:ext cx="3078278" cy="2082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Applied and Computational Mathematics | Department of Mathematics | UiB">
            <a:extLst>
              <a:ext uri="{FF2B5EF4-FFF2-40B4-BE49-F238E27FC236}">
                <a16:creationId xmlns:a16="http://schemas.microsoft.com/office/drawing/2014/main" id="{EB29FE5F-6001-12D3-EFE2-21A9B653AB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79" y="1337738"/>
            <a:ext cx="2486993" cy="1756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Mathematical model of COVID-19 intervention scenarios for São Paulo—Brazil  | Nature Communications">
            <a:extLst>
              <a:ext uri="{FF2B5EF4-FFF2-40B4-BE49-F238E27FC236}">
                <a16:creationId xmlns:a16="http://schemas.microsoft.com/office/drawing/2014/main" id="{A97F381E-E7A6-529D-FE5E-BA92F4B52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06" y="3763911"/>
            <a:ext cx="3090903" cy="2936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A7A9B9DE-B47D-3117-E2A9-13064D3045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5610" y="5257381"/>
            <a:ext cx="1088855" cy="1539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44DC5607-34A8-5F5C-B336-0D6E1B1A1DFF}"/>
              </a:ext>
            </a:extLst>
          </p:cNvPr>
          <p:cNvSpPr txBox="1"/>
          <p:nvPr/>
        </p:nvSpPr>
        <p:spPr>
          <a:xfrm>
            <a:off x="3173209" y="5435051"/>
            <a:ext cx="610001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ca-E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Stefan </a:t>
            </a:r>
            <a:r>
              <a:rPr lang="ca-E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Karpinski</a:t>
            </a:r>
            <a:r>
              <a:rPr lang="ca-E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Viral B. </a:t>
            </a:r>
            <a:r>
              <a:rPr lang="ca-E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Shah</a:t>
            </a:r>
            <a:r>
              <a:rPr lang="ca-E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ca-E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Jeff</a:t>
            </a:r>
            <a:r>
              <a:rPr lang="ca-E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a-E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Bezanson</a:t>
            </a:r>
            <a:r>
              <a:rPr lang="ca-E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 Alan </a:t>
            </a:r>
            <a:r>
              <a:rPr lang="ca-E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Edelman</a:t>
            </a:r>
            <a:endParaRPr lang="ca-E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064" name="Picture 16" descr="Julia language co-creators win James H. Wilkinson Prize for Numerical  Software | MIT News | Massachusetts Institute of Technology">
            <a:extLst>
              <a:ext uri="{FF2B5EF4-FFF2-40B4-BE49-F238E27FC236}">
                <a16:creationId xmlns:a16="http://schemas.microsoft.com/office/drawing/2014/main" id="{513FB84B-FD61-99A3-C570-6CAF026FFB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288" y="1961850"/>
            <a:ext cx="4940363" cy="3270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3178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37AF4550-2923-13FA-BF92-F4716D70A0D1}"/>
              </a:ext>
            </a:extLst>
          </p:cNvPr>
          <p:cNvSpPr txBox="1"/>
          <p:nvPr/>
        </p:nvSpPr>
        <p:spPr>
          <a:xfrm>
            <a:off x="-950229" y="381509"/>
            <a:ext cx="1481087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3600" b="0" i="0" u="none" strike="noStrike" dirty="0">
                <a:solidFill>
                  <a:srgbClr val="20212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PROPÒSIT DEL LLENGUATGE i </a:t>
            </a:r>
          </a:p>
          <a:p>
            <a:pPr algn="ctr"/>
            <a:r>
              <a:rPr lang="es-ES" sz="3600" b="0" i="0" u="none" strike="noStrike" dirty="0">
                <a:solidFill>
                  <a:srgbClr val="20212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RELACIÓ AMB </a:t>
            </a:r>
            <a:r>
              <a:rPr lang="es-ES" sz="3600" b="0" i="0" u="none" strike="noStrike" dirty="0" err="1">
                <a:solidFill>
                  <a:srgbClr val="20212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LPs</a:t>
            </a:r>
            <a:r>
              <a:rPr lang="es-ES" sz="3600" b="0" i="0" u="none" strike="noStrike" dirty="0">
                <a:solidFill>
                  <a:srgbClr val="20212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SEMBLANTS</a:t>
            </a:r>
            <a:endParaRPr lang="ca-E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CC28B882-B71B-0A8B-B489-1AFF7BCEFE17}"/>
              </a:ext>
            </a:extLst>
          </p:cNvPr>
          <p:cNvSpPr txBox="1"/>
          <p:nvPr/>
        </p:nvSpPr>
        <p:spPr>
          <a:xfrm>
            <a:off x="2899283" y="2008356"/>
            <a:ext cx="66173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600" b="1" i="0" u="none" strike="noStrike" dirty="0">
                <a:solidFill>
                  <a:srgbClr val="202124"/>
                </a:solidFill>
                <a:effectLst/>
                <a:latin typeface="Chalkduster" panose="03050602040202020205" pitchFamily="66" charset="77"/>
                <a:cs typeface="Courier New" panose="02070309020205020404" pitchFamily="49" charset="0"/>
              </a:rPr>
              <a:t> </a:t>
            </a:r>
            <a:r>
              <a:rPr lang="es-ES" sz="3600" b="1" dirty="0">
                <a:solidFill>
                  <a:srgbClr val="202124"/>
                </a:solidFill>
                <a:latin typeface="Chalkduster" panose="03050602040202020205" pitchFamily="66" charset="77"/>
                <a:cs typeface="Courier New" panose="02070309020205020404" pitchFamily="49" charset="0"/>
              </a:rPr>
              <a:t>”</a:t>
            </a:r>
            <a:r>
              <a:rPr lang="es-ES" sz="3600" b="1" i="1" u="none" strike="noStrike" dirty="0" err="1">
                <a:solidFill>
                  <a:srgbClr val="202124"/>
                </a:solidFill>
                <a:effectLst/>
                <a:latin typeface="Chalkduster" panose="03050602040202020205" pitchFamily="66" charset="77"/>
                <a:cs typeface="Courier New" panose="02070309020205020404" pitchFamily="49" charset="0"/>
              </a:rPr>
              <a:t>good</a:t>
            </a:r>
            <a:r>
              <a:rPr lang="es-ES" sz="3600" b="1" i="1" u="none" strike="noStrike" dirty="0">
                <a:solidFill>
                  <a:srgbClr val="202124"/>
                </a:solidFill>
                <a:effectLst/>
                <a:latin typeface="Chalkduster" panose="03050602040202020205" pitchFamily="66" charset="77"/>
                <a:cs typeface="Courier New" panose="02070309020205020404" pitchFamily="49" charset="0"/>
              </a:rPr>
              <a:t> at </a:t>
            </a:r>
            <a:r>
              <a:rPr lang="es-ES" sz="3600" b="1" i="1" u="none" strike="noStrike" dirty="0" err="1">
                <a:solidFill>
                  <a:srgbClr val="202124"/>
                </a:solidFill>
                <a:effectLst/>
                <a:latin typeface="Chalkduster" panose="03050602040202020205" pitchFamily="66" charset="77"/>
                <a:cs typeface="Courier New" panose="02070309020205020404" pitchFamily="49" charset="0"/>
              </a:rPr>
              <a:t>everything</a:t>
            </a:r>
            <a:r>
              <a:rPr lang="es-ES" sz="3600" b="1" i="1" u="none" strike="noStrike" dirty="0">
                <a:solidFill>
                  <a:srgbClr val="202124"/>
                </a:solidFill>
                <a:effectLst/>
                <a:latin typeface="Chalkduster" panose="03050602040202020205" pitchFamily="66" charset="77"/>
                <a:cs typeface="Courier New" panose="02070309020205020404" pitchFamily="49" charset="0"/>
              </a:rPr>
              <a:t>”</a:t>
            </a:r>
            <a:endParaRPr lang="ca-ES" sz="3600" b="1" dirty="0">
              <a:latin typeface="Chalkduster" panose="03050602040202020205" pitchFamily="66" charset="77"/>
              <a:cs typeface="Courier New" panose="02070309020205020404" pitchFamily="49" charset="0"/>
            </a:endParaRPr>
          </a:p>
        </p:txBody>
      </p:sp>
      <p:grpSp>
        <p:nvGrpSpPr>
          <p:cNvPr id="21" name="Grupo 20">
            <a:extLst>
              <a:ext uri="{FF2B5EF4-FFF2-40B4-BE49-F238E27FC236}">
                <a16:creationId xmlns:a16="http://schemas.microsoft.com/office/drawing/2014/main" id="{23FFD150-8C32-C842-C732-31D9A8EC25F3}"/>
              </a:ext>
            </a:extLst>
          </p:cNvPr>
          <p:cNvGrpSpPr/>
          <p:nvPr/>
        </p:nvGrpSpPr>
        <p:grpSpPr>
          <a:xfrm>
            <a:off x="2189683" y="3048455"/>
            <a:ext cx="9750883" cy="1026875"/>
            <a:chOff x="323141" y="3040842"/>
            <a:chExt cx="10257858" cy="1195235"/>
          </a:xfrm>
        </p:grpSpPr>
        <p:grpSp>
          <p:nvGrpSpPr>
            <p:cNvPr id="18" name="Grupo 17">
              <a:extLst>
                <a:ext uri="{FF2B5EF4-FFF2-40B4-BE49-F238E27FC236}">
                  <a16:creationId xmlns:a16="http://schemas.microsoft.com/office/drawing/2014/main" id="{363FE015-355E-0DE7-3889-57231ACE50A1}"/>
                </a:ext>
              </a:extLst>
            </p:cNvPr>
            <p:cNvGrpSpPr/>
            <p:nvPr/>
          </p:nvGrpSpPr>
          <p:grpSpPr>
            <a:xfrm>
              <a:off x="323141" y="3057661"/>
              <a:ext cx="8268319" cy="1160958"/>
              <a:chOff x="858589" y="3171419"/>
              <a:chExt cx="11677282" cy="1323440"/>
            </a:xfrm>
          </p:grpSpPr>
          <p:pic>
            <p:nvPicPr>
              <p:cNvPr id="3074" name="Picture 2" descr="R y GIS: qué es R y su relación con los SIG - MappingGIS">
                <a:extLst>
                  <a:ext uri="{FF2B5EF4-FFF2-40B4-BE49-F238E27FC236}">
                    <a16:creationId xmlns:a16="http://schemas.microsoft.com/office/drawing/2014/main" id="{5BFDE9CB-B91C-14D3-EB35-ED1C8366003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8589" y="3291931"/>
                <a:ext cx="1398001" cy="108329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8F0D337F-1D83-5B33-BCA5-F3371E7FC1AB}"/>
                  </a:ext>
                </a:extLst>
              </p:cNvPr>
              <p:cNvSpPr txBox="1"/>
              <p:nvPr/>
            </p:nvSpPr>
            <p:spPr>
              <a:xfrm>
                <a:off x="2222835" y="3171420"/>
                <a:ext cx="1073818" cy="13234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ES" sz="8000" b="1" i="1" dirty="0">
                    <a:solidFill>
                      <a:srgbClr val="202124"/>
                    </a:solidFill>
                    <a:latin typeface="Chalkduster" panose="03050602040202020205" pitchFamily="66" charset="77"/>
                    <a:cs typeface="Courier New" panose="02070309020205020404" pitchFamily="49" charset="0"/>
                  </a:rPr>
                  <a:t>+</a:t>
                </a:r>
                <a:endParaRPr lang="ca-ES" sz="8000" dirty="0"/>
              </a:p>
            </p:txBody>
          </p:sp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C8F65464-11EF-D30B-3614-B003CF994A68}"/>
                  </a:ext>
                </a:extLst>
              </p:cNvPr>
              <p:cNvSpPr txBox="1"/>
              <p:nvPr/>
            </p:nvSpPr>
            <p:spPr>
              <a:xfrm>
                <a:off x="4627145" y="3171420"/>
                <a:ext cx="1073817" cy="13234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ES" sz="8000" b="1" i="1" dirty="0">
                    <a:solidFill>
                      <a:srgbClr val="202124"/>
                    </a:solidFill>
                    <a:latin typeface="Chalkduster" panose="03050602040202020205" pitchFamily="66" charset="77"/>
                    <a:cs typeface="Courier New" panose="02070309020205020404" pitchFamily="49" charset="0"/>
                  </a:rPr>
                  <a:t>+</a:t>
                </a:r>
                <a:endParaRPr lang="ca-ES" sz="8000" dirty="0"/>
              </a:p>
            </p:txBody>
          </p:sp>
          <p:pic>
            <p:nvPicPr>
              <p:cNvPr id="3076" name="Picture 4" descr="MATLAB - Wikipedia, la enciclopedia libre">
                <a:extLst>
                  <a:ext uri="{FF2B5EF4-FFF2-40B4-BE49-F238E27FC236}">
                    <a16:creationId xmlns:a16="http://schemas.microsoft.com/office/drawing/2014/main" id="{B80864CF-9B21-7F2F-B5E0-89311C424D4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49316" y="3289861"/>
                <a:ext cx="1203159" cy="10810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80" name="Picture 8" descr="Historia de Python - Wikipedia, la enciclopedia libre">
                <a:extLst>
                  <a:ext uri="{FF2B5EF4-FFF2-40B4-BE49-F238E27FC236}">
                    <a16:creationId xmlns:a16="http://schemas.microsoft.com/office/drawing/2014/main" id="{211F1970-3853-193D-894F-9C1C87CD555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02830" y="3289861"/>
                <a:ext cx="1193140" cy="108329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82" name="Picture 10" descr="Lua - Wikipedia, la enciclopedia libre">
                <a:extLst>
                  <a:ext uri="{FF2B5EF4-FFF2-40B4-BE49-F238E27FC236}">
                    <a16:creationId xmlns:a16="http://schemas.microsoft.com/office/drawing/2014/main" id="{BA250B29-D4BB-BF9A-AD33-9CE2355D058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92469" y="3292447"/>
                <a:ext cx="1314998" cy="119914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1DFB2A9A-6A78-7E86-32A8-53B539A9BFB0}"/>
                  </a:ext>
                </a:extLst>
              </p:cNvPr>
              <p:cNvSpPr txBox="1"/>
              <p:nvPr/>
            </p:nvSpPr>
            <p:spPr>
              <a:xfrm>
                <a:off x="7148770" y="3171419"/>
                <a:ext cx="1073818" cy="13234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ES" sz="8000" b="1" i="1" dirty="0">
                    <a:solidFill>
                      <a:srgbClr val="202124"/>
                    </a:solidFill>
                    <a:latin typeface="Chalkduster" panose="03050602040202020205" pitchFamily="66" charset="77"/>
                    <a:cs typeface="Courier New" panose="02070309020205020404" pitchFamily="49" charset="0"/>
                  </a:rPr>
                  <a:t>+</a:t>
                </a:r>
                <a:endParaRPr lang="ca-ES" sz="8000" dirty="0"/>
              </a:p>
            </p:txBody>
          </p:sp>
          <p:pic>
            <p:nvPicPr>
              <p:cNvPr id="3086" name="Picture 14">
                <a:extLst>
                  <a:ext uri="{FF2B5EF4-FFF2-40B4-BE49-F238E27FC236}">
                    <a16:creationId xmlns:a16="http://schemas.microsoft.com/office/drawing/2014/main" id="{41889FA3-5E42-F103-A272-BA595D6B4D1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220873" y="3171419"/>
                <a:ext cx="1314998" cy="119914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13975652-B3C2-9D39-4AEA-FC866E379C2D}"/>
                  </a:ext>
                </a:extLst>
              </p:cNvPr>
              <p:cNvSpPr txBox="1"/>
              <p:nvPr/>
            </p:nvSpPr>
            <p:spPr>
              <a:xfrm>
                <a:off x="9909808" y="3171419"/>
                <a:ext cx="1073818" cy="13234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ES" sz="8000" b="1" i="1" dirty="0">
                    <a:solidFill>
                      <a:srgbClr val="202124"/>
                    </a:solidFill>
                    <a:latin typeface="Chalkduster" panose="03050602040202020205" pitchFamily="66" charset="77"/>
                    <a:cs typeface="Courier New" panose="02070309020205020404" pitchFamily="49" charset="0"/>
                  </a:rPr>
                  <a:t>+</a:t>
                </a:r>
                <a:endParaRPr lang="ca-ES" sz="8000" dirty="0"/>
              </a:p>
            </p:txBody>
          </p:sp>
        </p:grpSp>
        <p:pic>
          <p:nvPicPr>
            <p:cNvPr id="3088" name="Picture 16">
              <a:extLst>
                <a:ext uri="{FF2B5EF4-FFF2-40B4-BE49-F238E27FC236}">
                  <a16:creationId xmlns:a16="http://schemas.microsoft.com/office/drawing/2014/main" id="{8D541D78-B26E-293A-E6F8-5CF975176B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29073" y="3057662"/>
              <a:ext cx="1051926" cy="10519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CuadroTexto 30">
              <a:extLst>
                <a:ext uri="{FF2B5EF4-FFF2-40B4-BE49-F238E27FC236}">
                  <a16:creationId xmlns:a16="http://schemas.microsoft.com/office/drawing/2014/main" id="{07D7EF6C-23F8-F63E-406A-56B2C260865F}"/>
                </a:ext>
              </a:extLst>
            </p:cNvPr>
            <p:cNvSpPr txBox="1"/>
            <p:nvPr/>
          </p:nvSpPr>
          <p:spPr>
            <a:xfrm>
              <a:off x="8518359" y="3040842"/>
              <a:ext cx="890129" cy="11952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8000" b="1" i="1" dirty="0">
                  <a:solidFill>
                    <a:srgbClr val="202124"/>
                  </a:solidFill>
                  <a:latin typeface="Chalkduster" panose="03050602040202020205" pitchFamily="66" charset="77"/>
                  <a:cs typeface="Courier New" panose="02070309020205020404" pitchFamily="49" charset="0"/>
                </a:rPr>
                <a:t>+</a:t>
              </a:r>
              <a:endParaRPr lang="ca-ES" sz="8000" dirty="0"/>
            </a:p>
          </p:txBody>
        </p:sp>
      </p:grpSp>
      <p:sp>
        <p:nvSpPr>
          <p:cNvPr id="33" name="CuadroTexto 32">
            <a:extLst>
              <a:ext uri="{FF2B5EF4-FFF2-40B4-BE49-F238E27FC236}">
                <a16:creationId xmlns:a16="http://schemas.microsoft.com/office/drawing/2014/main" id="{68E0D343-5702-36BC-6A72-7AFB39493A05}"/>
              </a:ext>
            </a:extLst>
          </p:cNvPr>
          <p:cNvSpPr txBox="1"/>
          <p:nvPr/>
        </p:nvSpPr>
        <p:spPr>
          <a:xfrm>
            <a:off x="1186855" y="3062905"/>
            <a:ext cx="760337" cy="1160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8000" b="1" i="1" dirty="0">
                <a:solidFill>
                  <a:srgbClr val="202124"/>
                </a:solidFill>
                <a:latin typeface="Chalkduster" panose="03050602040202020205" pitchFamily="66" charset="77"/>
                <a:cs typeface="Courier New" panose="02070309020205020404" pitchFamily="49" charset="0"/>
              </a:rPr>
              <a:t>+</a:t>
            </a:r>
            <a:endParaRPr lang="ca-ES" sz="8000" dirty="0"/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B5BA97EA-5F14-CA91-D6B6-3FB4F35AEDF1}"/>
              </a:ext>
            </a:extLst>
          </p:cNvPr>
          <p:cNvSpPr txBox="1"/>
          <p:nvPr/>
        </p:nvSpPr>
        <p:spPr>
          <a:xfrm rot="5400000">
            <a:off x="5673353" y="3776320"/>
            <a:ext cx="76033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8000" b="1" i="1" dirty="0">
                <a:solidFill>
                  <a:srgbClr val="202124"/>
                </a:solidFill>
                <a:latin typeface="Chalkduster" panose="03050602040202020205" pitchFamily="66" charset="77"/>
                <a:cs typeface="Courier New" panose="02070309020205020404" pitchFamily="49" charset="0"/>
              </a:rPr>
              <a:t>=</a:t>
            </a:r>
            <a:endParaRPr lang="ca-ES" sz="8000" dirty="0"/>
          </a:p>
        </p:txBody>
      </p:sp>
      <p:pic>
        <p:nvPicPr>
          <p:cNvPr id="3090" name="Picture 18" descr="Download Julia Logo in SVG Vector or PNG File Format - Logo.wine">
            <a:extLst>
              <a:ext uri="{FF2B5EF4-FFF2-40B4-BE49-F238E27FC236}">
                <a16:creationId xmlns:a16="http://schemas.microsoft.com/office/drawing/2014/main" id="{75050EC3-ABD1-773F-F51C-0EC837348C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8247" y="4320438"/>
            <a:ext cx="3955505" cy="2637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6FFE331B-FAA9-666F-84C3-833EDE26D54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0330" y="2979060"/>
            <a:ext cx="1222783" cy="1160957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57D5A5B2-7A14-D24A-0493-4FA9FB95E7E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274968" y="308785"/>
            <a:ext cx="1624024" cy="1669679"/>
          </a:xfrm>
          <a:prstGeom prst="rect">
            <a:avLst/>
          </a:prstGeom>
        </p:spPr>
      </p:pic>
      <p:pic>
        <p:nvPicPr>
          <p:cNvPr id="3102" name="Picture 30" descr="Un matí al superordinador més potent de la Mediterrània - Diari de  Barcelona | Diari de Barcelona">
            <a:extLst>
              <a:ext uri="{FF2B5EF4-FFF2-40B4-BE49-F238E27FC236}">
                <a16:creationId xmlns:a16="http://schemas.microsoft.com/office/drawing/2014/main" id="{E0FDE30C-7E5A-815F-BFE2-E663D01091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02" y="385254"/>
            <a:ext cx="2417947" cy="1619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9148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5EA02D51-DB96-98AD-0D01-63136CB7B66A}"/>
              </a:ext>
            </a:extLst>
          </p:cNvPr>
          <p:cNvSpPr txBox="1"/>
          <p:nvPr/>
        </p:nvSpPr>
        <p:spPr>
          <a:xfrm>
            <a:off x="290763" y="494982"/>
            <a:ext cx="1161047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1800"/>
              </a:spcBef>
              <a:spcAft>
                <a:spcPts val="600"/>
              </a:spcAft>
            </a:pPr>
            <a:r>
              <a:rPr lang="es-ES" sz="4800" b="0" i="0" u="none" strike="noStrike" dirty="0">
                <a:solidFill>
                  <a:srgbClr val="20212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MULTIPARADIGMA</a:t>
            </a:r>
            <a:endParaRPr lang="es-ES" sz="4800" b="1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417EEAA-599D-A222-562D-F689F3987693}"/>
              </a:ext>
            </a:extLst>
          </p:cNvPr>
          <p:cNvSpPr txBox="1"/>
          <p:nvPr/>
        </p:nvSpPr>
        <p:spPr>
          <a:xfrm>
            <a:off x="3112167" y="5669479"/>
            <a:ext cx="661736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4000" b="1" i="0" u="none" strike="noStrike" dirty="0">
                <a:solidFill>
                  <a:srgbClr val="202124"/>
                </a:solidFill>
                <a:effectLst/>
                <a:latin typeface="Chalkduster" panose="03050602040202020205" pitchFamily="66" charset="77"/>
                <a:cs typeface="Courier New" panose="02070309020205020404" pitchFamily="49" charset="0"/>
              </a:rPr>
              <a:t> </a:t>
            </a:r>
            <a:r>
              <a:rPr lang="es-ES" sz="4000" b="1" i="0" u="none" strike="noStrike" dirty="0" err="1">
                <a:solidFill>
                  <a:srgbClr val="202124"/>
                </a:solidFill>
                <a:effectLst/>
                <a:latin typeface="Chalkduster" panose="03050602040202020205" pitchFamily="66" charset="77"/>
                <a:cs typeface="Courier New" panose="02070309020205020404" pitchFamily="49" charset="0"/>
              </a:rPr>
              <a:t>Metaprogramació</a:t>
            </a:r>
            <a:endParaRPr lang="ca-ES" sz="4000" b="1" dirty="0">
              <a:latin typeface="Chalkduster" panose="03050602040202020205" pitchFamily="66" charset="77"/>
              <a:cs typeface="Courier New" panose="02070309020205020404" pitchFamily="49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741D122-9965-CAA1-9576-FA0A0ECDF9B3}"/>
              </a:ext>
            </a:extLst>
          </p:cNvPr>
          <p:cNvSpPr txBox="1"/>
          <p:nvPr/>
        </p:nvSpPr>
        <p:spPr>
          <a:xfrm>
            <a:off x="2127583" y="1745234"/>
            <a:ext cx="811329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5400" b="1" i="0" u="none" strike="noStrike" dirty="0">
                <a:solidFill>
                  <a:srgbClr val="202124"/>
                </a:solidFill>
                <a:effectLst/>
                <a:latin typeface="Chalkduster" panose="03050602040202020205" pitchFamily="66" charset="77"/>
                <a:cs typeface="Courier New" panose="02070309020205020404" pitchFamily="49" charset="0"/>
              </a:rPr>
              <a:t> </a:t>
            </a:r>
            <a:r>
              <a:rPr lang="es-ES" sz="5400" b="1" i="1" u="none" strike="noStrike" dirty="0" err="1">
                <a:solidFill>
                  <a:srgbClr val="FF0000"/>
                </a:solidFill>
                <a:effectLst/>
                <a:latin typeface="Chalkduster" panose="03050602040202020205" pitchFamily="66" charset="77"/>
                <a:cs typeface="Courier New" panose="02070309020205020404" pitchFamily="49" charset="0"/>
              </a:rPr>
              <a:t>Multiple</a:t>
            </a:r>
            <a:r>
              <a:rPr lang="es-ES" sz="5400" b="1" i="1" u="none" strike="noStrike" dirty="0">
                <a:solidFill>
                  <a:srgbClr val="FF0000"/>
                </a:solidFill>
                <a:effectLst/>
                <a:latin typeface="Chalkduster" panose="03050602040202020205" pitchFamily="66" charset="77"/>
                <a:cs typeface="Courier New" panose="02070309020205020404" pitchFamily="49" charset="0"/>
              </a:rPr>
              <a:t> </a:t>
            </a:r>
            <a:r>
              <a:rPr lang="es-ES" sz="5400" b="1" i="1" u="none" strike="noStrike" dirty="0" err="1">
                <a:solidFill>
                  <a:srgbClr val="FF0000"/>
                </a:solidFill>
                <a:effectLst/>
                <a:latin typeface="Chalkduster" panose="03050602040202020205" pitchFamily="66" charset="77"/>
                <a:cs typeface="Courier New" panose="02070309020205020404" pitchFamily="49" charset="0"/>
              </a:rPr>
              <a:t>dispacth</a:t>
            </a:r>
            <a:endParaRPr lang="ca-ES" sz="5400" b="1" i="1" dirty="0">
              <a:solidFill>
                <a:srgbClr val="FF0000"/>
              </a:solidFill>
              <a:latin typeface="Chalkduster" panose="03050602040202020205" pitchFamily="66" charset="77"/>
              <a:cs typeface="Courier New" panose="02070309020205020404" pitchFamily="49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106C991-E5C3-130C-1232-10ECB0685458}"/>
              </a:ext>
            </a:extLst>
          </p:cNvPr>
          <p:cNvSpPr txBox="1"/>
          <p:nvPr/>
        </p:nvSpPr>
        <p:spPr>
          <a:xfrm>
            <a:off x="5289622" y="2270049"/>
            <a:ext cx="89460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8000" b="1" i="1" dirty="0">
                <a:solidFill>
                  <a:srgbClr val="202124"/>
                </a:solidFill>
                <a:latin typeface="Chalkduster" panose="03050602040202020205" pitchFamily="66" charset="77"/>
                <a:cs typeface="Courier New" panose="02070309020205020404" pitchFamily="49" charset="0"/>
              </a:rPr>
              <a:t>+</a:t>
            </a:r>
            <a:endParaRPr lang="ca-ES" sz="80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C7449F0C-0CE3-B48D-07AE-F5721AA607FA}"/>
              </a:ext>
            </a:extLst>
          </p:cNvPr>
          <p:cNvSpPr txBox="1"/>
          <p:nvPr/>
        </p:nvSpPr>
        <p:spPr>
          <a:xfrm>
            <a:off x="5289622" y="4805997"/>
            <a:ext cx="760337" cy="1160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8000" b="1" i="1" dirty="0">
                <a:solidFill>
                  <a:srgbClr val="202124"/>
                </a:solidFill>
                <a:latin typeface="Chalkduster" panose="03050602040202020205" pitchFamily="66" charset="77"/>
                <a:cs typeface="Courier New" panose="02070309020205020404" pitchFamily="49" charset="0"/>
              </a:rPr>
              <a:t>+</a:t>
            </a:r>
            <a:endParaRPr lang="ca-ES" sz="80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AA86885-E57B-8D3F-3D36-86D12D63A64F}"/>
              </a:ext>
            </a:extLst>
          </p:cNvPr>
          <p:cNvSpPr txBox="1"/>
          <p:nvPr/>
        </p:nvSpPr>
        <p:spPr>
          <a:xfrm>
            <a:off x="3994221" y="4481203"/>
            <a:ext cx="661736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4000" b="1" i="0" u="none" strike="noStrike" dirty="0">
                <a:solidFill>
                  <a:srgbClr val="202124"/>
                </a:solidFill>
                <a:effectLst/>
                <a:latin typeface="Chalkduster" panose="03050602040202020205" pitchFamily="66" charset="77"/>
                <a:cs typeface="Courier New" panose="02070309020205020404" pitchFamily="49" charset="0"/>
              </a:rPr>
              <a:t> </a:t>
            </a:r>
            <a:r>
              <a:rPr lang="es-ES" sz="4000" b="1" i="1" u="none" strike="noStrike" dirty="0">
                <a:solidFill>
                  <a:srgbClr val="202124"/>
                </a:solidFill>
                <a:effectLst/>
                <a:latin typeface="Chalkduster" panose="03050602040202020205" pitchFamily="66" charset="77"/>
                <a:cs typeface="Courier New" panose="02070309020205020404" pitchFamily="49" charset="0"/>
              </a:rPr>
              <a:t>Funcional</a:t>
            </a:r>
            <a:endParaRPr lang="ca-ES" sz="4000" b="1" i="1" dirty="0">
              <a:latin typeface="Chalkduster" panose="03050602040202020205" pitchFamily="66" charset="77"/>
              <a:cs typeface="Courier New" panose="02070309020205020404" pitchFamily="49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403A386-66AA-CF38-FE79-1587A4BD782C}"/>
              </a:ext>
            </a:extLst>
          </p:cNvPr>
          <p:cNvSpPr txBox="1"/>
          <p:nvPr/>
        </p:nvSpPr>
        <p:spPr>
          <a:xfrm>
            <a:off x="5333739" y="3595117"/>
            <a:ext cx="760337" cy="1160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8000" b="1" i="1" dirty="0">
                <a:solidFill>
                  <a:srgbClr val="202124"/>
                </a:solidFill>
                <a:latin typeface="Chalkduster" panose="03050602040202020205" pitchFamily="66" charset="77"/>
                <a:cs typeface="Courier New" panose="02070309020205020404" pitchFamily="49" charset="0"/>
              </a:rPr>
              <a:t>+</a:t>
            </a:r>
            <a:endParaRPr lang="ca-ES" sz="8000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556F517-5923-5240-F656-53941D45D7E9}"/>
              </a:ext>
            </a:extLst>
          </p:cNvPr>
          <p:cNvSpPr txBox="1"/>
          <p:nvPr/>
        </p:nvSpPr>
        <p:spPr>
          <a:xfrm>
            <a:off x="3635278" y="3159385"/>
            <a:ext cx="661736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4800" b="1" i="0" u="none" strike="noStrike" dirty="0">
                <a:solidFill>
                  <a:srgbClr val="202124"/>
                </a:solidFill>
                <a:effectLst/>
                <a:latin typeface="Chalkduster" panose="03050602040202020205" pitchFamily="66" charset="77"/>
                <a:cs typeface="Courier New" panose="02070309020205020404" pitchFamily="49" charset="0"/>
              </a:rPr>
              <a:t> </a:t>
            </a:r>
            <a:r>
              <a:rPr lang="es-ES" sz="4800" b="1" i="1" u="none" strike="noStrike" dirty="0" err="1">
                <a:solidFill>
                  <a:srgbClr val="202124"/>
                </a:solidFill>
                <a:effectLst/>
                <a:latin typeface="Chalkduster" panose="03050602040202020205" pitchFamily="66" charset="77"/>
                <a:cs typeface="Courier New" panose="02070309020205020404" pitchFamily="49" charset="0"/>
              </a:rPr>
              <a:t>Imperatiu</a:t>
            </a:r>
            <a:endParaRPr lang="ca-ES" sz="4800" b="1" i="1" dirty="0">
              <a:latin typeface="Chalkduster" panose="03050602040202020205" pitchFamily="66" charset="77"/>
              <a:cs typeface="Courier New" panose="02070309020205020404" pitchFamily="49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D701CB4-0948-6C3F-23CF-90DFBEAE1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3542" y="4347661"/>
            <a:ext cx="1168400" cy="825500"/>
          </a:xfrm>
          <a:prstGeom prst="rect">
            <a:avLst/>
          </a:prstGeom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4B5835E6-ADF7-82FB-C9AB-095705DD0AAD}"/>
              </a:ext>
            </a:extLst>
          </p:cNvPr>
          <p:cNvSpPr txBox="1"/>
          <p:nvPr/>
        </p:nvSpPr>
        <p:spPr>
          <a:xfrm>
            <a:off x="2821405" y="4510650"/>
            <a:ext cx="610001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a-ES" sz="4800" dirty="0"/>
              <a:t>🔝💯</a:t>
            </a: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5B800A94-9FDE-E085-AAAF-05D68845F8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8707" y="3107217"/>
            <a:ext cx="798069" cy="883165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5C61D180-2324-1C9A-C26D-0208F83BCE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5873" y="3259415"/>
            <a:ext cx="1168400" cy="630936"/>
          </a:xfrm>
          <a:prstGeom prst="rect">
            <a:avLst/>
          </a:prstGeom>
        </p:spPr>
      </p:pic>
      <p:sp>
        <p:nvSpPr>
          <p:cNvPr id="23" name="CuadroTexto 22">
            <a:extLst>
              <a:ext uri="{FF2B5EF4-FFF2-40B4-BE49-F238E27FC236}">
                <a16:creationId xmlns:a16="http://schemas.microsoft.com/office/drawing/2014/main" id="{4F4FE99F-7AD4-9985-7B64-7BE00524169C}"/>
              </a:ext>
            </a:extLst>
          </p:cNvPr>
          <p:cNvSpPr txBox="1"/>
          <p:nvPr/>
        </p:nvSpPr>
        <p:spPr>
          <a:xfrm>
            <a:off x="8551942" y="5530440"/>
            <a:ext cx="610001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a-ES" sz="7200" dirty="0"/>
              <a:t>💾</a:t>
            </a:r>
          </a:p>
        </p:txBody>
      </p:sp>
    </p:spTree>
    <p:extLst>
      <p:ext uri="{BB962C8B-B14F-4D97-AF65-F5344CB8AC3E}">
        <p14:creationId xmlns:p14="http://schemas.microsoft.com/office/powerpoint/2010/main" val="954498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8FC579FF-731E-A54B-BACD-F1979F6549A2}"/>
              </a:ext>
            </a:extLst>
          </p:cNvPr>
          <p:cNvSpPr txBox="1"/>
          <p:nvPr/>
        </p:nvSpPr>
        <p:spPr>
          <a:xfrm>
            <a:off x="152400" y="434824"/>
            <a:ext cx="118871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1800"/>
              </a:spcBef>
              <a:spcAft>
                <a:spcPts val="600"/>
              </a:spcAft>
            </a:pPr>
            <a:r>
              <a:rPr lang="es-ES" sz="3600" b="0" i="0" u="none" strike="noStrike" dirty="0">
                <a:solidFill>
                  <a:srgbClr val="20212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SISTEMA D’EXECUCIÓ i </a:t>
            </a:r>
            <a:r>
              <a:rPr lang="es-ES" sz="3600" dirty="0">
                <a:solidFill>
                  <a:srgbClr val="20212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SISTEMA DE TIPUS</a:t>
            </a:r>
            <a:endParaRPr lang="es-ES" sz="3600" b="1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5537998-69F7-1E2C-962A-C5B99F51C0A2}"/>
              </a:ext>
            </a:extLst>
          </p:cNvPr>
          <p:cNvSpPr txBox="1"/>
          <p:nvPr/>
        </p:nvSpPr>
        <p:spPr>
          <a:xfrm>
            <a:off x="1090887" y="1165776"/>
            <a:ext cx="499310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200" b="1" i="1" u="none" strike="noStrike" dirty="0">
                <a:solidFill>
                  <a:srgbClr val="202124"/>
                </a:solidFill>
                <a:effectLst/>
                <a:latin typeface="Chalkduster" panose="03050602040202020205" pitchFamily="66" charset="77"/>
                <a:cs typeface="Courier New" panose="02070309020205020404" pitchFamily="49" charset="0"/>
              </a:rPr>
              <a:t>Sistema </a:t>
            </a:r>
            <a:r>
              <a:rPr lang="es-ES" sz="3200" b="1" i="1" u="none" strike="noStrike" dirty="0" err="1">
                <a:solidFill>
                  <a:srgbClr val="202124"/>
                </a:solidFill>
                <a:effectLst/>
                <a:latin typeface="Chalkduster" panose="03050602040202020205" pitchFamily="66" charset="77"/>
                <a:cs typeface="Courier New" panose="02070309020205020404" pitchFamily="49" charset="0"/>
              </a:rPr>
              <a:t>mixt</a:t>
            </a:r>
            <a:r>
              <a:rPr lang="es-ES" sz="3200" b="1" i="1" u="none" strike="noStrike" dirty="0">
                <a:solidFill>
                  <a:srgbClr val="202124"/>
                </a:solidFill>
                <a:effectLst/>
                <a:latin typeface="Chalkduster" panose="03050602040202020205" pitchFamily="66" charset="77"/>
                <a:cs typeface="Courier New" panose="02070309020205020404" pitchFamily="49" charset="0"/>
              </a:rPr>
              <a:t> (JIT)</a:t>
            </a:r>
            <a:endParaRPr lang="ca-ES" sz="3200" b="1" i="1" dirty="0">
              <a:latin typeface="Chalkduster" panose="03050602040202020205" pitchFamily="66" charset="77"/>
              <a:cs typeface="Courier New" panose="02070309020205020404" pitchFamily="49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6A04A92-AA4C-B58D-A154-11F0367BBFB6}"/>
              </a:ext>
            </a:extLst>
          </p:cNvPr>
          <p:cNvSpPr txBox="1"/>
          <p:nvPr/>
        </p:nvSpPr>
        <p:spPr>
          <a:xfrm>
            <a:off x="958464" y="2733359"/>
            <a:ext cx="603594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a-ES" sz="3200" b="1" i="1" dirty="0">
                <a:latin typeface="Chalkduster" panose="03050602040202020205" pitchFamily="66" charset="77"/>
                <a:cs typeface="Courier New" panose="02070309020205020404" pitchFamily="49" charset="0"/>
              </a:rPr>
              <a:t>programa interpretat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Entrada de lápiz 7">
                <a:extLst>
                  <a:ext uri="{FF2B5EF4-FFF2-40B4-BE49-F238E27FC236}">
                    <a16:creationId xmlns:a16="http://schemas.microsoft.com/office/drawing/2014/main" id="{C2FFB505-C719-D9E9-94ED-AE8145BC8E70}"/>
                  </a:ext>
                </a:extLst>
              </p14:cNvPr>
              <p14:cNvContentPartPr/>
              <p14:nvPr/>
            </p14:nvContentPartPr>
            <p14:xfrm>
              <a:off x="3246594" y="3351386"/>
              <a:ext cx="340846" cy="750694"/>
            </p14:xfrm>
          </p:contentPart>
        </mc:Choice>
        <mc:Fallback>
          <p:pic>
            <p:nvPicPr>
              <p:cNvPr id="8" name="Entrada de lápiz 7">
                <a:extLst>
                  <a:ext uri="{FF2B5EF4-FFF2-40B4-BE49-F238E27FC236}">
                    <a16:creationId xmlns:a16="http://schemas.microsoft.com/office/drawing/2014/main" id="{C2FFB505-C719-D9E9-94ED-AE8145BC8E7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37596" y="3342389"/>
                <a:ext cx="358482" cy="768328"/>
              </a:xfrm>
              <a:prstGeom prst="rect">
                <a:avLst/>
              </a:prstGeom>
            </p:spPr>
          </p:pic>
        </mc:Fallback>
      </mc:AlternateContent>
      <p:sp>
        <p:nvSpPr>
          <p:cNvPr id="9" name="CuadroTexto 8">
            <a:extLst>
              <a:ext uri="{FF2B5EF4-FFF2-40B4-BE49-F238E27FC236}">
                <a16:creationId xmlns:a16="http://schemas.microsoft.com/office/drawing/2014/main" id="{B42C1188-2611-5BFC-4998-372889A160FE}"/>
              </a:ext>
            </a:extLst>
          </p:cNvPr>
          <p:cNvSpPr txBox="1"/>
          <p:nvPr/>
        </p:nvSpPr>
        <p:spPr>
          <a:xfrm>
            <a:off x="1479883" y="4165655"/>
            <a:ext cx="499310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a-ES" sz="3200" b="1" i="1" dirty="0">
                <a:latin typeface="Chalkduster" panose="03050602040202020205" pitchFamily="66" charset="77"/>
                <a:cs typeface="Courier New" panose="02070309020205020404" pitchFamily="49" charset="0"/>
              </a:rPr>
              <a:t>Codi </a:t>
            </a:r>
            <a:r>
              <a:rPr lang="ca-ES" sz="3200" b="1" i="1" dirty="0" err="1">
                <a:latin typeface="Chalkduster" panose="03050602040202020205" pitchFamily="66" charset="77"/>
                <a:cs typeface="Courier New" panose="02070309020205020404" pitchFamily="49" charset="0"/>
              </a:rPr>
              <a:t>intermig</a:t>
            </a:r>
            <a:endParaRPr lang="ca-ES" sz="3200" b="1" i="1" dirty="0">
              <a:latin typeface="Chalkduster" panose="03050602040202020205" pitchFamily="66" charset="77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1" name="Entrada de lápiz 10">
                <a:extLst>
                  <a:ext uri="{FF2B5EF4-FFF2-40B4-BE49-F238E27FC236}">
                    <a16:creationId xmlns:a16="http://schemas.microsoft.com/office/drawing/2014/main" id="{BB34D4E7-8290-7EDD-7601-50FFE0426397}"/>
                  </a:ext>
                </a:extLst>
              </p14:cNvPr>
              <p14:cNvContentPartPr/>
              <p14:nvPr/>
            </p14:nvContentPartPr>
            <p14:xfrm>
              <a:off x="3246594" y="4822944"/>
              <a:ext cx="340846" cy="750694"/>
            </p14:xfrm>
          </p:contentPart>
        </mc:Choice>
        <mc:Fallback>
          <p:pic>
            <p:nvPicPr>
              <p:cNvPr id="11" name="Entrada de lápiz 10">
                <a:extLst>
                  <a:ext uri="{FF2B5EF4-FFF2-40B4-BE49-F238E27FC236}">
                    <a16:creationId xmlns:a16="http://schemas.microsoft.com/office/drawing/2014/main" id="{BB34D4E7-8290-7EDD-7601-50FFE042639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18160" y="4794514"/>
                <a:ext cx="397714" cy="807194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CuadroTexto 11">
            <a:extLst>
              <a:ext uri="{FF2B5EF4-FFF2-40B4-BE49-F238E27FC236}">
                <a16:creationId xmlns:a16="http://schemas.microsoft.com/office/drawing/2014/main" id="{241FFC5D-7C4B-707B-9094-6D1B487730C1}"/>
              </a:ext>
            </a:extLst>
          </p:cNvPr>
          <p:cNvSpPr txBox="1"/>
          <p:nvPr/>
        </p:nvSpPr>
        <p:spPr>
          <a:xfrm>
            <a:off x="1479883" y="5583191"/>
            <a:ext cx="365760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a-ES" sz="3200" b="1" i="1" dirty="0">
                <a:latin typeface="Chalkduster" panose="03050602040202020205" pitchFamily="66" charset="77"/>
                <a:cs typeface="Courier New" panose="02070309020205020404" pitchFamily="49" charset="0"/>
              </a:rPr>
              <a:t>Codi màquina</a:t>
            </a:r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AF3DBA6E-7A37-2558-A804-91FEDC789F4C}"/>
              </a:ext>
            </a:extLst>
          </p:cNvPr>
          <p:cNvSpPr txBox="1"/>
          <p:nvPr/>
        </p:nvSpPr>
        <p:spPr>
          <a:xfrm>
            <a:off x="3062012" y="4738117"/>
            <a:ext cx="378999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1800"/>
              </a:spcBef>
              <a:spcAft>
                <a:spcPts val="600"/>
              </a:spcAft>
            </a:pPr>
            <a:r>
              <a:rPr lang="es-ES" sz="2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Criteri</a:t>
            </a:r>
            <a:r>
              <a:rPr lang="es-E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 </a:t>
            </a:r>
            <a:r>
              <a:rPr lang="es-ES" sz="2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decibilitat</a:t>
            </a:r>
            <a:r>
              <a:rPr lang="es-E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endParaRPr lang="es-ES" sz="2800" b="1" i="0" u="none" strike="noStrike" dirty="0">
              <a:solidFill>
                <a:srgbClr val="FF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CuadroTexto 74">
            <a:extLst>
              <a:ext uri="{FF2B5EF4-FFF2-40B4-BE49-F238E27FC236}">
                <a16:creationId xmlns:a16="http://schemas.microsoft.com/office/drawing/2014/main" id="{43506FED-634B-4FB4-1717-81002CE4E875}"/>
              </a:ext>
            </a:extLst>
          </p:cNvPr>
          <p:cNvSpPr txBox="1"/>
          <p:nvPr/>
        </p:nvSpPr>
        <p:spPr>
          <a:xfrm>
            <a:off x="6228347" y="2376941"/>
            <a:ext cx="61000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3600" dirty="0">
                <a:solidFill>
                  <a:srgbClr val="000000"/>
                </a:solidFill>
                <a:effectLst/>
                <a:latin typeface="Chalkduster" panose="03050602040202020205" pitchFamily="66" charset="77"/>
              </a:rPr>
              <a:t>🪢</a:t>
            </a:r>
            <a:r>
              <a:rPr lang="es-ES" sz="3600" b="1" dirty="0">
                <a:solidFill>
                  <a:srgbClr val="000000"/>
                </a:solidFill>
                <a:effectLst/>
                <a:latin typeface="Chalkduster" panose="03050602040202020205" pitchFamily="66" charset="77"/>
              </a:rPr>
              <a:t>TIPATGE FORT</a:t>
            </a:r>
            <a:endParaRPr lang="es-ES" sz="3600" dirty="0">
              <a:solidFill>
                <a:srgbClr val="000000"/>
              </a:solidFill>
              <a:effectLst/>
              <a:latin typeface="Chalkduster" panose="03050602040202020205" pitchFamily="66" charset="77"/>
            </a:endParaRPr>
          </a:p>
        </p:txBody>
      </p:sp>
      <p:sp>
        <p:nvSpPr>
          <p:cNvPr id="76" name="CuadroTexto 75">
            <a:extLst>
              <a:ext uri="{FF2B5EF4-FFF2-40B4-BE49-F238E27FC236}">
                <a16:creationId xmlns:a16="http://schemas.microsoft.com/office/drawing/2014/main" id="{B5ED3BDB-8F71-E744-E82F-8300E197D73B}"/>
              </a:ext>
            </a:extLst>
          </p:cNvPr>
          <p:cNvSpPr txBox="1"/>
          <p:nvPr/>
        </p:nvSpPr>
        <p:spPr>
          <a:xfrm>
            <a:off x="8617397" y="2930287"/>
            <a:ext cx="722759" cy="997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8000" b="1" i="1" dirty="0">
                <a:solidFill>
                  <a:srgbClr val="202124"/>
                </a:solidFill>
                <a:latin typeface="Chalkduster" panose="03050602040202020205" pitchFamily="66" charset="77"/>
                <a:cs typeface="Courier New" panose="02070309020205020404" pitchFamily="49" charset="0"/>
              </a:rPr>
              <a:t>+</a:t>
            </a:r>
            <a:endParaRPr lang="ca-ES" sz="8000" dirty="0"/>
          </a:p>
        </p:txBody>
      </p:sp>
      <p:sp>
        <p:nvSpPr>
          <p:cNvPr id="78" name="CuadroTexto 77">
            <a:extLst>
              <a:ext uri="{FF2B5EF4-FFF2-40B4-BE49-F238E27FC236}">
                <a16:creationId xmlns:a16="http://schemas.microsoft.com/office/drawing/2014/main" id="{72C9622A-0A18-9D85-DA0C-6BA86DCF2C86}"/>
              </a:ext>
            </a:extLst>
          </p:cNvPr>
          <p:cNvSpPr txBox="1"/>
          <p:nvPr/>
        </p:nvSpPr>
        <p:spPr>
          <a:xfrm>
            <a:off x="6162173" y="3909176"/>
            <a:ext cx="616618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3600" b="1" dirty="0">
                <a:solidFill>
                  <a:srgbClr val="000000"/>
                </a:solidFill>
                <a:effectLst/>
                <a:latin typeface="Chalkduster" panose="03050602040202020205" pitchFamily="66" charset="77"/>
              </a:rPr>
              <a:t>TIPAT DINÀMIC</a:t>
            </a:r>
            <a:r>
              <a:rPr lang="es-ES" sz="4400" b="1" dirty="0">
                <a:solidFill>
                  <a:srgbClr val="000000"/>
                </a:solidFill>
                <a:effectLst/>
                <a:latin typeface="Chalkduster" panose="03050602040202020205" pitchFamily="66" charset="77"/>
              </a:rPr>
              <a:t>🏎</a:t>
            </a:r>
            <a:endParaRPr lang="es-ES" sz="3600" b="1" dirty="0">
              <a:solidFill>
                <a:srgbClr val="000000"/>
              </a:solidFill>
              <a:effectLst/>
              <a:latin typeface="Chalkduster" panose="03050602040202020205" pitchFamily="66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073364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973FDF66-D14A-41F3-58D8-356175D26D90}"/>
              </a:ext>
            </a:extLst>
          </p:cNvPr>
          <p:cNvSpPr txBox="1"/>
          <p:nvPr/>
        </p:nvSpPr>
        <p:spPr>
          <a:xfrm>
            <a:off x="152400" y="434824"/>
            <a:ext cx="118871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1800"/>
              </a:spcBef>
              <a:spcAft>
                <a:spcPts val="600"/>
              </a:spcAft>
            </a:pPr>
            <a:r>
              <a:rPr lang="es-ES" sz="3600" b="0" i="0" u="none" strike="noStrike" dirty="0">
                <a:solidFill>
                  <a:srgbClr val="20212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PRINCIPALS APLICACIONS</a:t>
            </a:r>
            <a:endParaRPr lang="es-ES" sz="3600" b="1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97B4D0C-16FA-FC96-1B57-003D35815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3322" y="1103823"/>
            <a:ext cx="2872863" cy="20955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80D9DC7E-7BC3-4437-8B65-9F5C88F5DF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1497" y="1707992"/>
            <a:ext cx="3565706" cy="887161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1A1A34B3-4C16-8510-7277-85A8392672ED}"/>
              </a:ext>
            </a:extLst>
          </p:cNvPr>
          <p:cNvSpPr txBox="1"/>
          <p:nvPr/>
        </p:nvSpPr>
        <p:spPr>
          <a:xfrm>
            <a:off x="5877284" y="1528972"/>
            <a:ext cx="315706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8000" b="1" i="1" dirty="0">
                <a:solidFill>
                  <a:srgbClr val="202124"/>
                </a:solidFill>
                <a:latin typeface="Chalkduster" panose="03050602040202020205" pitchFamily="66" charset="77"/>
                <a:cs typeface="Courier New" panose="02070309020205020404" pitchFamily="49" charset="0"/>
              </a:rPr>
              <a:t>i</a:t>
            </a:r>
            <a:endParaRPr lang="ca-ES" sz="8000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483D9DAB-B549-F6F3-3DAD-DE322BBEE5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221" y="3429000"/>
            <a:ext cx="10370165" cy="3835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2009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A70FB569-3200-C28B-08A9-6271309B4423}"/>
              </a:ext>
            </a:extLst>
          </p:cNvPr>
          <p:cNvSpPr txBox="1"/>
          <p:nvPr/>
        </p:nvSpPr>
        <p:spPr>
          <a:xfrm>
            <a:off x="152400" y="434824"/>
            <a:ext cx="118871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1800"/>
              </a:spcBef>
              <a:spcAft>
                <a:spcPts val="600"/>
              </a:spcAft>
            </a:pPr>
            <a:r>
              <a:rPr lang="es-ES" sz="3600" b="0" i="0" u="none" strike="noStrike" dirty="0">
                <a:solidFill>
                  <a:srgbClr val="20212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EXEMPLES DE CODI</a:t>
            </a:r>
            <a:endParaRPr lang="es-ES" sz="3600" b="1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6161302A-E1ED-D542-54D1-BAA394B8AF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271" y="755727"/>
            <a:ext cx="3649579" cy="1144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AE9940D1-6EAF-37D2-C396-734F66CDA4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5082" y="1312914"/>
            <a:ext cx="3120675" cy="2091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>
            <a:extLst>
              <a:ext uri="{FF2B5EF4-FFF2-40B4-BE49-F238E27FC236}">
                <a16:creationId xmlns:a16="http://schemas.microsoft.com/office/drawing/2014/main" id="{C2227D53-E20A-3EA1-A9F7-18F3A96CD4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271" y="2801388"/>
            <a:ext cx="4805279" cy="1513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8" name="Picture 10">
            <a:extLst>
              <a:ext uri="{FF2B5EF4-FFF2-40B4-BE49-F238E27FC236}">
                <a16:creationId xmlns:a16="http://schemas.microsoft.com/office/drawing/2014/main" id="{35EF2361-964C-1E3E-A211-07333CE9C1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9437" y="655826"/>
            <a:ext cx="3120675" cy="2726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0" name="Picture 12">
            <a:extLst>
              <a:ext uri="{FF2B5EF4-FFF2-40B4-BE49-F238E27FC236}">
                <a16:creationId xmlns:a16="http://schemas.microsoft.com/office/drawing/2014/main" id="{F2F996BB-42C6-24E7-3A1F-56CAA6C857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256" y="3897324"/>
            <a:ext cx="5030792" cy="300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2" name="Picture 14">
            <a:extLst>
              <a:ext uri="{FF2B5EF4-FFF2-40B4-BE49-F238E27FC236}">
                <a16:creationId xmlns:a16="http://schemas.microsoft.com/office/drawing/2014/main" id="{21B65675-8C79-7C36-824E-1E279A720B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7965" y="2791638"/>
            <a:ext cx="8306593" cy="1656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4" name="Picture 16">
            <a:extLst>
              <a:ext uri="{FF2B5EF4-FFF2-40B4-BE49-F238E27FC236}">
                <a16:creationId xmlns:a16="http://schemas.microsoft.com/office/drawing/2014/main" id="{1D6C86CA-9AC8-2B4B-B57E-F2CC558F67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5065" y="1667336"/>
            <a:ext cx="1612900" cy="113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D276E66-0515-1253-F446-EFD1C1E6D68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85475" y="771479"/>
            <a:ext cx="5478442" cy="2495889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303EBF1F-1A90-7807-1080-988AB7180D6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07434" y="3667351"/>
            <a:ext cx="7158734" cy="3468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189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68A3D841-F96E-A44C-94C4-734D752422FB}"/>
              </a:ext>
            </a:extLst>
          </p:cNvPr>
          <p:cNvSpPr txBox="1"/>
          <p:nvPr/>
        </p:nvSpPr>
        <p:spPr>
          <a:xfrm>
            <a:off x="152400" y="434824"/>
            <a:ext cx="118871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1800"/>
              </a:spcBef>
              <a:spcAft>
                <a:spcPts val="600"/>
              </a:spcAft>
            </a:pPr>
            <a:r>
              <a:rPr lang="es-ES" sz="3600" b="0" i="0" u="none" strike="noStrike" dirty="0">
                <a:solidFill>
                  <a:srgbClr val="20212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POPULARITAT DE JULIA</a:t>
            </a:r>
            <a:endParaRPr lang="es-ES" sz="3600" b="1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FB11CB72-AC38-4092-B99B-016BA5042D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626" y="1081155"/>
            <a:ext cx="9285037" cy="5696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9494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B56437B6-5EFA-A6C0-A46A-9F18A3A8EE33}"/>
              </a:ext>
            </a:extLst>
          </p:cNvPr>
          <p:cNvSpPr txBox="1"/>
          <p:nvPr/>
        </p:nvSpPr>
        <p:spPr>
          <a:xfrm>
            <a:off x="152400" y="434824"/>
            <a:ext cx="118871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1800"/>
              </a:spcBef>
              <a:spcAft>
                <a:spcPts val="600"/>
              </a:spcAft>
            </a:pPr>
            <a:r>
              <a:rPr lang="es-ES" sz="3600" b="0" i="0" u="none" strike="noStrike" dirty="0">
                <a:solidFill>
                  <a:srgbClr val="20212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VISIÓ PERSONAL I CRÍTICA DEL LP</a:t>
            </a:r>
            <a:endParaRPr lang="es-ES" sz="3600" b="1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67602CE-17A5-A82A-2B10-0489B77B1A0E}"/>
              </a:ext>
            </a:extLst>
          </p:cNvPr>
          <p:cNvSpPr txBox="1"/>
          <p:nvPr/>
        </p:nvSpPr>
        <p:spPr>
          <a:xfrm>
            <a:off x="1265424" y="1669501"/>
            <a:ext cx="992508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6000" b="1" u="sng" dirty="0">
                <a:solidFill>
                  <a:srgbClr val="00B050"/>
                </a:solidFill>
                <a:effectLst/>
                <a:latin typeface="Chalkduster" panose="03050602040202020205" pitchFamily="66" charset="77"/>
              </a:rPr>
              <a:t>PROVEU-LO</a:t>
            </a:r>
            <a:r>
              <a:rPr lang="es-ES" sz="6000" b="1" u="sng" dirty="0">
                <a:solidFill>
                  <a:srgbClr val="0B5AB2"/>
                </a:solidFill>
                <a:effectLst/>
                <a:latin typeface="Chalkduster" panose="03050602040202020205" pitchFamily="66" charset="77"/>
              </a:rPr>
              <a:t> </a:t>
            </a:r>
            <a:r>
              <a:rPr lang="es-ES" sz="6000" b="1" u="sng" dirty="0">
                <a:solidFill>
                  <a:srgbClr val="C00000"/>
                </a:solidFill>
                <a:effectLst/>
                <a:latin typeface="Chalkduster" panose="03050602040202020205" pitchFamily="66" charset="77"/>
              </a:rPr>
              <a:t>DE</a:t>
            </a:r>
            <a:r>
              <a:rPr lang="es-ES" sz="6000" b="1" u="sng" dirty="0">
                <a:solidFill>
                  <a:srgbClr val="0B5AB2"/>
                </a:solidFill>
                <a:effectLst/>
                <a:latin typeface="Chalkduster" panose="03050602040202020205" pitchFamily="66" charset="77"/>
              </a:rPr>
              <a:t> </a:t>
            </a:r>
            <a:r>
              <a:rPr lang="es-ES" sz="6000" b="1" u="sng" dirty="0">
                <a:solidFill>
                  <a:srgbClr val="7030A0"/>
                </a:solidFill>
                <a:effectLst/>
                <a:latin typeface="Chalkduster" panose="03050602040202020205" pitchFamily="66" charset="77"/>
              </a:rPr>
              <a:t>DEBÒ!</a:t>
            </a:r>
            <a:endParaRPr lang="es-ES" sz="6000" u="sng" dirty="0">
              <a:solidFill>
                <a:srgbClr val="7030A0"/>
              </a:solidFill>
              <a:effectLst/>
              <a:latin typeface="Chalkduster" panose="03050602040202020205" pitchFamily="66" charset="77"/>
            </a:endParaRPr>
          </a:p>
        </p:txBody>
      </p:sp>
      <p:pic>
        <p:nvPicPr>
          <p:cNvPr id="12" name="Picture 2" descr="The Julia Programming Language - YouTube">
            <a:extLst>
              <a:ext uri="{FF2B5EF4-FFF2-40B4-BE49-F238E27FC236}">
                <a16:creationId xmlns:a16="http://schemas.microsoft.com/office/drawing/2014/main" id="{C3F12E7D-3E9D-4A8F-151F-2ECC3A4732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66667" y1="70333" x2="66667" y2="70333"/>
                        <a14:foregroundMark x1="25222" y1="68667" x2="25222" y2="68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756705">
            <a:off x="11410133" y="94933"/>
            <a:ext cx="659656" cy="659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The Julia Programming Language - YouTube">
            <a:extLst>
              <a:ext uri="{FF2B5EF4-FFF2-40B4-BE49-F238E27FC236}">
                <a16:creationId xmlns:a16="http://schemas.microsoft.com/office/drawing/2014/main" id="{CE08E285-7C96-C14F-A609-7FCE2B23B8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66667" y1="70333" x2="66667" y2="70333"/>
                        <a14:foregroundMark x1="25222" y1="68667" x2="25222" y2="68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115784">
            <a:off x="122209" y="27906"/>
            <a:ext cx="659656" cy="659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>
            <a:extLst>
              <a:ext uri="{FF2B5EF4-FFF2-40B4-BE49-F238E27FC236}">
                <a16:creationId xmlns:a16="http://schemas.microsoft.com/office/drawing/2014/main" id="{6F604FAD-76DF-A44D-2B8E-FE430D4176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6036" y="2960352"/>
            <a:ext cx="4225121" cy="2794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CuadroTexto 43">
            <a:extLst>
              <a:ext uri="{FF2B5EF4-FFF2-40B4-BE49-F238E27FC236}">
                <a16:creationId xmlns:a16="http://schemas.microsoft.com/office/drawing/2014/main" id="{B83B5AC3-5C43-74F9-2ABA-E2B91351C084}"/>
              </a:ext>
            </a:extLst>
          </p:cNvPr>
          <p:cNvSpPr txBox="1"/>
          <p:nvPr/>
        </p:nvSpPr>
        <p:spPr>
          <a:xfrm>
            <a:off x="9607215" y="3298494"/>
            <a:ext cx="610001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a-ES" sz="4800" dirty="0"/>
              <a:t>👋</a:t>
            </a:r>
            <a:endParaRPr lang="ca-ES" dirty="0"/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78F2C929-DA2B-3639-98F0-FF287EBABA4E}"/>
              </a:ext>
            </a:extLst>
          </p:cNvPr>
          <p:cNvSpPr txBox="1"/>
          <p:nvPr/>
        </p:nvSpPr>
        <p:spPr>
          <a:xfrm rot="537831">
            <a:off x="9795710" y="3743661"/>
            <a:ext cx="610001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a-ES" sz="4800" dirty="0"/>
              <a:t>👋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9979813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112</Words>
  <Application>Microsoft Macintosh PowerPoint</Application>
  <PresentationFormat>Panorámica</PresentationFormat>
  <Paragraphs>44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Chalkduster</vt:lpstr>
      <vt:lpstr>Courier New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Microsoft Office User</dc:creator>
  <cp:lastModifiedBy>Microsoft Office User</cp:lastModifiedBy>
  <cp:revision>2</cp:revision>
  <dcterms:created xsi:type="dcterms:W3CDTF">2022-05-05T16:17:00Z</dcterms:created>
  <dcterms:modified xsi:type="dcterms:W3CDTF">2022-05-05T18:10:07Z</dcterms:modified>
</cp:coreProperties>
</file>