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9" r:id="rId7"/>
    <p:sldId id="299" r:id="rId8"/>
    <p:sldId id="300" r:id="rId9"/>
    <p:sldId id="301" r:id="rId10"/>
    <p:sldId id="302"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4" r:id="rId24"/>
    <p:sldId id="291" r:id="rId25"/>
    <p:sldId id="303" r:id="rId26"/>
    <p:sldId id="304" r:id="rId27"/>
    <p:sldId id="305" r:id="rId28"/>
    <p:sldId id="306" r:id="rId29"/>
    <p:sldId id="307" r:id="rId30"/>
    <p:sldId id="309" r:id="rId31"/>
    <p:sldId id="292" r:id="rId32"/>
    <p:sldId id="295" r:id="rId33"/>
    <p:sldId id="296" r:id="rId34"/>
    <p:sldId id="297" r:id="rId35"/>
    <p:sldId id="298" r:id="rId36"/>
    <p:sldId id="310"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606" autoAdjust="0"/>
    <p:restoredTop sz="86452" autoAdjust="0"/>
  </p:normalViewPr>
  <p:slideViewPr>
    <p:cSldViewPr>
      <p:cViewPr varScale="1">
        <p:scale>
          <a:sx n="93" d="100"/>
          <a:sy n="93" d="100"/>
        </p:scale>
        <p:origin x="15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9D66A4-74F7-49E9-882F-428C11D96893}" type="slidenum">
              <a:rPr lang="en-US"/>
              <a:pPr>
                <a:defRPr/>
              </a:pPr>
              <a:t>‹#›</a:t>
            </a:fld>
            <a:endParaRPr lang="en-US"/>
          </a:p>
        </p:txBody>
      </p:sp>
    </p:spTree>
    <p:extLst>
      <p:ext uri="{BB962C8B-B14F-4D97-AF65-F5344CB8AC3E}">
        <p14:creationId xmlns:p14="http://schemas.microsoft.com/office/powerpoint/2010/main" val="354069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40BD42-6576-424D-9594-E68E789D0282}" type="slidenum">
              <a:rPr lang="en-US"/>
              <a:pPr>
                <a:defRPr/>
              </a:pPr>
              <a:t>‹#›</a:t>
            </a:fld>
            <a:endParaRPr lang="en-US"/>
          </a:p>
        </p:txBody>
      </p:sp>
    </p:spTree>
    <p:extLst>
      <p:ext uri="{BB962C8B-B14F-4D97-AF65-F5344CB8AC3E}">
        <p14:creationId xmlns:p14="http://schemas.microsoft.com/office/powerpoint/2010/main" val="400727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158952-D418-43CC-AC5F-94EB0C722BB3}" type="slidenum">
              <a:rPr lang="en-US"/>
              <a:pPr>
                <a:defRPr/>
              </a:pPr>
              <a:t>‹#›</a:t>
            </a:fld>
            <a:endParaRPr lang="en-US"/>
          </a:p>
        </p:txBody>
      </p:sp>
    </p:spTree>
    <p:extLst>
      <p:ext uri="{BB962C8B-B14F-4D97-AF65-F5344CB8AC3E}">
        <p14:creationId xmlns:p14="http://schemas.microsoft.com/office/powerpoint/2010/main" val="269619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4AC996-9633-4D6C-A1EB-96E74041BD96}" type="slidenum">
              <a:rPr lang="en-US"/>
              <a:pPr>
                <a:defRPr/>
              </a:pPr>
              <a:t>‹#›</a:t>
            </a:fld>
            <a:endParaRPr lang="en-US"/>
          </a:p>
        </p:txBody>
      </p:sp>
    </p:spTree>
    <p:extLst>
      <p:ext uri="{BB962C8B-B14F-4D97-AF65-F5344CB8AC3E}">
        <p14:creationId xmlns:p14="http://schemas.microsoft.com/office/powerpoint/2010/main" val="172209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CDEBF6-1BCC-42EF-8C98-AC9E4B9A4E28}" type="slidenum">
              <a:rPr lang="en-US"/>
              <a:pPr>
                <a:defRPr/>
              </a:pPr>
              <a:t>‹#›</a:t>
            </a:fld>
            <a:endParaRPr lang="en-US"/>
          </a:p>
        </p:txBody>
      </p:sp>
    </p:spTree>
    <p:extLst>
      <p:ext uri="{BB962C8B-B14F-4D97-AF65-F5344CB8AC3E}">
        <p14:creationId xmlns:p14="http://schemas.microsoft.com/office/powerpoint/2010/main" val="420512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A90251-523F-448A-99C5-AD9196162F9B}" type="slidenum">
              <a:rPr lang="en-US"/>
              <a:pPr>
                <a:defRPr/>
              </a:pPr>
              <a:t>‹#›</a:t>
            </a:fld>
            <a:endParaRPr lang="en-US"/>
          </a:p>
        </p:txBody>
      </p:sp>
    </p:spTree>
    <p:extLst>
      <p:ext uri="{BB962C8B-B14F-4D97-AF65-F5344CB8AC3E}">
        <p14:creationId xmlns:p14="http://schemas.microsoft.com/office/powerpoint/2010/main" val="395681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FDC862-D3B0-45EA-8FD6-4BC3DD643D1D}" type="slidenum">
              <a:rPr lang="en-US"/>
              <a:pPr>
                <a:defRPr/>
              </a:pPr>
              <a:t>‹#›</a:t>
            </a:fld>
            <a:endParaRPr lang="en-US"/>
          </a:p>
        </p:txBody>
      </p:sp>
    </p:spTree>
    <p:extLst>
      <p:ext uri="{BB962C8B-B14F-4D97-AF65-F5344CB8AC3E}">
        <p14:creationId xmlns:p14="http://schemas.microsoft.com/office/powerpoint/2010/main" val="224221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F55B81E-8ED8-4E7C-AE00-6049933E40D4}" type="slidenum">
              <a:rPr lang="en-US"/>
              <a:pPr>
                <a:defRPr/>
              </a:pPr>
              <a:t>‹#›</a:t>
            </a:fld>
            <a:endParaRPr lang="en-US"/>
          </a:p>
        </p:txBody>
      </p:sp>
    </p:spTree>
    <p:extLst>
      <p:ext uri="{BB962C8B-B14F-4D97-AF65-F5344CB8AC3E}">
        <p14:creationId xmlns:p14="http://schemas.microsoft.com/office/powerpoint/2010/main" val="1655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26D96FA-D02B-4E32-85B6-32D9113A00BD}" type="slidenum">
              <a:rPr lang="en-US"/>
              <a:pPr>
                <a:defRPr/>
              </a:pPr>
              <a:t>‹#›</a:t>
            </a:fld>
            <a:endParaRPr lang="en-US"/>
          </a:p>
        </p:txBody>
      </p:sp>
    </p:spTree>
    <p:extLst>
      <p:ext uri="{BB962C8B-B14F-4D97-AF65-F5344CB8AC3E}">
        <p14:creationId xmlns:p14="http://schemas.microsoft.com/office/powerpoint/2010/main" val="238451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4512BB-6A96-4A48-BDE6-2CD148131ED6}" type="slidenum">
              <a:rPr lang="en-US"/>
              <a:pPr>
                <a:defRPr/>
              </a:pPr>
              <a:t>‹#›</a:t>
            </a:fld>
            <a:endParaRPr lang="en-US"/>
          </a:p>
        </p:txBody>
      </p:sp>
    </p:spTree>
    <p:extLst>
      <p:ext uri="{BB962C8B-B14F-4D97-AF65-F5344CB8AC3E}">
        <p14:creationId xmlns:p14="http://schemas.microsoft.com/office/powerpoint/2010/main" val="261458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BD91400-1B21-48E7-B967-66CCA77DC46E}" type="slidenum">
              <a:rPr lang="en-US"/>
              <a:pPr>
                <a:defRPr/>
              </a:pPr>
              <a:t>‹#›</a:t>
            </a:fld>
            <a:endParaRPr lang="en-US"/>
          </a:p>
        </p:txBody>
      </p:sp>
    </p:spTree>
    <p:extLst>
      <p:ext uri="{BB962C8B-B14F-4D97-AF65-F5344CB8AC3E}">
        <p14:creationId xmlns:p14="http://schemas.microsoft.com/office/powerpoint/2010/main" val="24917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2113A80-EC75-4120-BE8A-37A2E7881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85800" y="2130425"/>
            <a:ext cx="7772400" cy="1470025"/>
          </a:xfrm>
        </p:spPr>
        <p:txBody>
          <a:bodyPr anchor="ctr"/>
          <a:lstStyle/>
          <a:p>
            <a:pPr eaLnBrk="1" hangingPunct="1"/>
            <a:r>
              <a:rPr lang="en-US" sz="4400" dirty="0" smtClean="0"/>
              <a:t>Inference in first-order logic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792163"/>
          </a:xfrm>
        </p:spPr>
        <p:txBody>
          <a:bodyPr/>
          <a:lstStyle/>
          <a:p>
            <a:pPr eaLnBrk="1" hangingPunct="1"/>
            <a:r>
              <a:rPr lang="en-US" smtClean="0"/>
              <a:t>Unification</a:t>
            </a:r>
          </a:p>
        </p:txBody>
      </p:sp>
      <p:sp>
        <p:nvSpPr>
          <p:cNvPr id="14339" name="Rectangle 3"/>
          <p:cNvSpPr>
            <a:spLocks noGrp="1" noChangeArrowheads="1"/>
          </p:cNvSpPr>
          <p:nvPr>
            <p:ph type="body" idx="1"/>
          </p:nvPr>
        </p:nvSpPr>
        <p:spPr>
          <a:xfrm>
            <a:off x="468313" y="1143000"/>
            <a:ext cx="8229600" cy="4267200"/>
          </a:xfrm>
        </p:spPr>
        <p:txBody>
          <a:bodyPr/>
          <a:lstStyle/>
          <a:p>
            <a:pPr eaLnBrk="1" hangingPunct="1">
              <a:defRPr/>
            </a:pPr>
            <a:r>
              <a:rPr lang="en-US" sz="2000" dirty="0" smtClean="0"/>
              <a:t>We can get the inference immediately if we can find a substitution </a:t>
            </a:r>
            <a:r>
              <a:rPr lang="el-GR" sz="2000" dirty="0" smtClean="0">
                <a:cs typeface="Arial" panose="020B0604020202020204" pitchFamily="34" charset="0"/>
              </a:rPr>
              <a:t>θ</a:t>
            </a:r>
            <a:r>
              <a:rPr lang="en-US" sz="2000" dirty="0" smtClean="0"/>
              <a:t> such that </a:t>
            </a:r>
            <a:r>
              <a:rPr lang="en-US" sz="2000" i="1" dirty="0" smtClean="0"/>
              <a:t>King(x) </a:t>
            </a:r>
            <a:r>
              <a:rPr lang="en-US" sz="2000" dirty="0" smtClean="0"/>
              <a:t>and </a:t>
            </a:r>
            <a:r>
              <a:rPr lang="en-US" sz="2000" i="1" dirty="0" smtClean="0"/>
              <a:t>Greedy(x) </a:t>
            </a:r>
            <a:r>
              <a:rPr lang="en-US" sz="2000" dirty="0" smtClean="0"/>
              <a:t>match </a:t>
            </a:r>
            <a:r>
              <a:rPr lang="en-US" sz="2000" i="1" dirty="0" smtClean="0"/>
              <a:t>King(John)</a:t>
            </a:r>
            <a:r>
              <a:rPr lang="en-US" sz="2000" dirty="0" smtClean="0"/>
              <a:t> and </a:t>
            </a:r>
            <a:r>
              <a:rPr lang="en-US" sz="2000" i="1" dirty="0" smtClean="0"/>
              <a:t>Greedy(y)</a:t>
            </a:r>
            <a:endParaRPr lang="en-US" sz="2000" dirty="0" smtClean="0"/>
          </a:p>
          <a:p>
            <a:pPr lvl="4" eaLnBrk="1" hangingPunct="1">
              <a:defRPr/>
            </a:pPr>
            <a:endParaRPr lang="en-US" sz="1400" dirty="0" smtClean="0">
              <a:cs typeface="Arial" panose="020B0604020202020204" pitchFamily="34" charset="0"/>
            </a:endParaRPr>
          </a:p>
          <a:p>
            <a:pPr eaLnBrk="1" hangingPunct="1">
              <a:buFontTx/>
              <a:buNone/>
              <a:defRPr/>
            </a:pPr>
            <a:r>
              <a:rPr lang="el-GR" sz="2000" dirty="0" smtClean="0">
                <a:cs typeface="Arial" panose="020B0604020202020204" pitchFamily="34" charset="0"/>
              </a:rPr>
              <a:t>θ</a:t>
            </a:r>
            <a:r>
              <a:rPr lang="en-US" sz="2000" dirty="0" smtClean="0"/>
              <a:t> = {x/</a:t>
            </a:r>
            <a:r>
              <a:rPr lang="en-US" sz="2000" dirty="0" err="1" smtClean="0"/>
              <a:t>John,y</a:t>
            </a:r>
            <a:r>
              <a:rPr lang="en-US" sz="2000" dirty="0" smtClean="0"/>
              <a:t>/John} works
</a:t>
            </a:r>
            <a:endParaRPr lang="en-US" sz="1400" dirty="0" smtClean="0"/>
          </a:p>
          <a:p>
            <a:pPr eaLnBrk="1" hangingPunct="1">
              <a:defRPr/>
            </a:pPr>
            <a:r>
              <a:rPr lang="en-US" sz="2000" dirty="0" smtClean="0"/>
              <a:t>Unify(</a:t>
            </a:r>
            <a:r>
              <a:rPr lang="el-GR" sz="2000" dirty="0" smtClean="0">
                <a:cs typeface="Arial" panose="020B0604020202020204" pitchFamily="34" charset="0"/>
              </a:rPr>
              <a:t>α</a:t>
            </a:r>
            <a:r>
              <a:rPr lang="en-US" sz="2000" dirty="0" smtClean="0"/>
              <a:t>,</a:t>
            </a:r>
            <a:r>
              <a:rPr lang="el-GR" sz="2000" dirty="0" smtClean="0">
                <a:cs typeface="Arial" panose="020B0604020202020204" pitchFamily="34" charset="0"/>
              </a:rPr>
              <a:t>β</a:t>
            </a:r>
            <a:r>
              <a:rPr lang="en-US" sz="2000" dirty="0" smtClean="0"/>
              <a:t>) = </a:t>
            </a:r>
            <a:r>
              <a:rPr lang="el-GR" sz="2000" dirty="0" smtClean="0">
                <a:cs typeface="Arial" panose="020B0604020202020204" pitchFamily="34" charset="0"/>
              </a:rPr>
              <a:t>θ</a:t>
            </a:r>
            <a:r>
              <a:rPr lang="en-US" sz="2000" dirty="0" smtClean="0"/>
              <a:t> if </a:t>
            </a:r>
            <a:r>
              <a:rPr lang="el-GR" sz="2000" dirty="0" smtClean="0">
                <a:cs typeface="Arial" panose="020B0604020202020204" pitchFamily="34" charset="0"/>
              </a:rPr>
              <a:t>αθ</a:t>
            </a:r>
            <a:r>
              <a:rPr lang="en-US" sz="2000" dirty="0" smtClean="0"/>
              <a:t> = </a:t>
            </a:r>
            <a:r>
              <a:rPr lang="el-GR" sz="2000" dirty="0" smtClean="0">
                <a:cs typeface="Arial" panose="020B0604020202020204" pitchFamily="34" charset="0"/>
              </a:rPr>
              <a:t>βθ </a:t>
            </a:r>
            <a:endParaRPr lang="en-US" sz="2000" dirty="0" smtClean="0">
              <a:cs typeface="Arial" panose="020B0604020202020204" pitchFamily="34" charset="0"/>
            </a:endParaRPr>
          </a:p>
          <a:p>
            <a:pPr marL="0" indent="0" eaLnBrk="1" hangingPunct="1">
              <a:buFontTx/>
              <a:buNone/>
              <a:defRPr/>
            </a:pPr>
            <a:endParaRPr lang="en-US" sz="1400" dirty="0" smtClean="0"/>
          </a:p>
          <a:p>
            <a:pPr eaLnBrk="1" hangingPunct="1">
              <a:buFontTx/>
              <a:buNone/>
              <a:defRPr/>
            </a:pPr>
            <a:r>
              <a:rPr lang="en-US" sz="2000" dirty="0" smtClean="0"/>
              <a:t>p 			q	 		</a:t>
            </a:r>
            <a:r>
              <a:rPr lang="el-GR" sz="2000" dirty="0" smtClean="0">
                <a:cs typeface="Arial" panose="020B0604020202020204" pitchFamily="34" charset="0"/>
              </a:rPr>
              <a:t>θ</a:t>
            </a:r>
            <a:r>
              <a:rPr lang="en-US" sz="2000" dirty="0" smtClean="0"/>
              <a:t>  </a:t>
            </a:r>
          </a:p>
          <a:p>
            <a:pPr eaLnBrk="1" hangingPunct="1">
              <a:buFontTx/>
              <a:buNone/>
              <a:defRPr/>
            </a:pPr>
            <a:r>
              <a:rPr lang="en-US" sz="2000" dirty="0" smtClean="0"/>
              <a:t>Knows(</a:t>
            </a:r>
            <a:r>
              <a:rPr lang="en-US" sz="2000" dirty="0" err="1" smtClean="0"/>
              <a:t>John,x</a:t>
            </a:r>
            <a:r>
              <a:rPr lang="en-US" sz="2000" dirty="0" smtClean="0"/>
              <a:t>) 	Knows(</a:t>
            </a:r>
            <a:r>
              <a:rPr lang="en-US" sz="2000" dirty="0" err="1" smtClean="0"/>
              <a:t>John,Jane</a:t>
            </a:r>
            <a:r>
              <a:rPr lang="en-US" sz="2000" dirty="0" smtClean="0"/>
              <a:t>) 	</a:t>
            </a:r>
            <a:r>
              <a:rPr lang="en-US" sz="2000" dirty="0" smtClean="0">
                <a:solidFill>
                  <a:srgbClr val="CC0099"/>
                </a:solidFill>
              </a:rPr>
              <a:t>{x/Jane}}</a:t>
            </a:r>
          </a:p>
          <a:p>
            <a:pPr eaLnBrk="1" hangingPunct="1">
              <a:buFontTx/>
              <a:buNone/>
              <a:defRPr/>
            </a:pPr>
            <a:r>
              <a:rPr lang="en-US" sz="2000" dirty="0" smtClean="0"/>
              <a:t>Knows(</a:t>
            </a:r>
            <a:r>
              <a:rPr lang="en-US" sz="2000" dirty="0" err="1" smtClean="0"/>
              <a:t>John,x</a:t>
            </a:r>
            <a:r>
              <a:rPr lang="en-US" sz="2000" dirty="0" smtClean="0"/>
              <a:t>)	Knows(</a:t>
            </a:r>
            <a:r>
              <a:rPr lang="en-US" sz="2000" dirty="0" err="1" smtClean="0"/>
              <a:t>y,OJ</a:t>
            </a:r>
            <a:r>
              <a:rPr lang="en-US" sz="2000" dirty="0" smtClean="0"/>
              <a:t>) 		</a:t>
            </a:r>
            <a:r>
              <a:rPr lang="en-US" sz="2000" dirty="0" smtClean="0">
                <a:solidFill>
                  <a:srgbClr val="CC0099"/>
                </a:solidFill>
              </a:rPr>
              <a:t>{x/</a:t>
            </a:r>
            <a:r>
              <a:rPr lang="en-US" sz="2000" dirty="0" err="1" smtClean="0">
                <a:solidFill>
                  <a:srgbClr val="CC0099"/>
                </a:solidFill>
              </a:rPr>
              <a:t>OJ,y</a:t>
            </a:r>
            <a:r>
              <a:rPr lang="en-US" sz="2000" dirty="0" smtClean="0">
                <a:solidFill>
                  <a:srgbClr val="CC0099"/>
                </a:solidFill>
              </a:rPr>
              <a:t>/John}}</a:t>
            </a:r>
          </a:p>
          <a:p>
            <a:pPr eaLnBrk="1" hangingPunct="1">
              <a:buFontTx/>
              <a:buNone/>
              <a:defRPr/>
            </a:pPr>
            <a:r>
              <a:rPr lang="en-US" sz="2000" dirty="0" smtClean="0"/>
              <a:t>Knows(</a:t>
            </a:r>
            <a:r>
              <a:rPr lang="en-US" sz="2000" dirty="0" err="1" smtClean="0"/>
              <a:t>John,x</a:t>
            </a:r>
            <a:r>
              <a:rPr lang="en-US" sz="2000" dirty="0" smtClean="0"/>
              <a:t>) 	Knows(</a:t>
            </a:r>
            <a:r>
              <a:rPr lang="en-US" sz="2000" dirty="0" err="1" smtClean="0"/>
              <a:t>y,Mother</a:t>
            </a:r>
            <a:r>
              <a:rPr lang="en-US" sz="2000" dirty="0" smtClean="0"/>
              <a:t>(y))	</a:t>
            </a:r>
            <a:r>
              <a:rPr lang="en-US" sz="2000" dirty="0" smtClean="0">
                <a:solidFill>
                  <a:srgbClr val="CC0099"/>
                </a:solidFill>
              </a:rPr>
              <a:t>{y/</a:t>
            </a:r>
            <a:r>
              <a:rPr lang="en-US" sz="2000" dirty="0" err="1" smtClean="0">
                <a:solidFill>
                  <a:srgbClr val="CC0099"/>
                </a:solidFill>
              </a:rPr>
              <a:t>John,x</a:t>
            </a:r>
            <a:r>
              <a:rPr lang="en-US" sz="2000" dirty="0" smtClean="0">
                <a:solidFill>
                  <a:srgbClr val="CC0099"/>
                </a:solidFill>
              </a:rPr>
              <a:t>/Mother(John)}}</a:t>
            </a:r>
          </a:p>
          <a:p>
            <a:pPr eaLnBrk="1" hangingPunct="1">
              <a:buFontTx/>
              <a:buNone/>
              <a:defRPr/>
            </a:pPr>
            <a:r>
              <a:rPr lang="en-US" sz="2000" dirty="0" smtClean="0"/>
              <a:t>Knows(</a:t>
            </a:r>
            <a:r>
              <a:rPr lang="en-US" sz="2000" dirty="0" err="1" smtClean="0"/>
              <a:t>John,x</a:t>
            </a:r>
            <a:r>
              <a:rPr lang="en-US" sz="2000" dirty="0" smtClean="0"/>
              <a:t>)	Knows(</a:t>
            </a:r>
            <a:r>
              <a:rPr lang="en-US" sz="2000" dirty="0" err="1" smtClean="0"/>
              <a:t>x,OJ</a:t>
            </a:r>
            <a:r>
              <a:rPr lang="en-US" sz="2000" dirty="0" smtClean="0"/>
              <a:t>) 		</a:t>
            </a:r>
            <a:r>
              <a:rPr lang="en-US" sz="2000" dirty="0" smtClean="0">
                <a:solidFill>
                  <a:srgbClr val="CC0099"/>
                </a:solidFill>
              </a:rPr>
              <a:t>{fail}
</a:t>
            </a:r>
            <a:endParaRPr lang="en-US" sz="1400" dirty="0" smtClean="0">
              <a:solidFill>
                <a:srgbClr val="CC0099"/>
              </a:solidFill>
            </a:endParaRPr>
          </a:p>
          <a:p>
            <a:pPr eaLnBrk="1" hangingPunct="1">
              <a:defRPr/>
            </a:pPr>
            <a:r>
              <a:rPr lang="en-US" sz="2000" dirty="0" smtClean="0">
                <a:solidFill>
                  <a:schemeClr val="accent2"/>
                </a:solidFill>
              </a:rPr>
              <a:t>Standardizing apart </a:t>
            </a:r>
            <a:r>
              <a:rPr lang="en-US" sz="2000" dirty="0" smtClean="0"/>
              <a:t>eliminates overlap of variables, e.g., Knows(z</a:t>
            </a:r>
            <a:r>
              <a:rPr lang="en-US" sz="2000" baseline="-25000" dirty="0" smtClean="0"/>
              <a:t>17</a:t>
            </a:r>
            <a:r>
              <a:rPr lang="en-US" sz="2000" dirty="0" smtClean="0"/>
              <a:t>,OJ)</a:t>
            </a:r>
          </a:p>
        </p:txBody>
      </p:sp>
      <p:sp>
        <p:nvSpPr>
          <p:cNvPr id="11268" name="Line 4"/>
          <p:cNvSpPr>
            <a:spLocks noChangeShapeType="1"/>
          </p:cNvSpPr>
          <p:nvPr/>
        </p:nvSpPr>
        <p:spPr bwMode="auto">
          <a:xfrm>
            <a:off x="468313" y="39624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Line 5"/>
          <p:cNvSpPr>
            <a:spLocks noChangeShapeType="1"/>
          </p:cNvSpPr>
          <p:nvPr/>
        </p:nvSpPr>
        <p:spPr bwMode="auto">
          <a:xfrm>
            <a:off x="2286000" y="3886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a:off x="4876800" y="3886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Unification</a:t>
            </a:r>
          </a:p>
        </p:txBody>
      </p:sp>
      <p:sp>
        <p:nvSpPr>
          <p:cNvPr id="15363" name="Rectangle 3"/>
          <p:cNvSpPr>
            <a:spLocks noGrp="1" noChangeArrowheads="1"/>
          </p:cNvSpPr>
          <p:nvPr>
            <p:ph type="body" idx="1"/>
          </p:nvPr>
        </p:nvSpPr>
        <p:spPr/>
        <p:txBody>
          <a:bodyPr/>
          <a:lstStyle/>
          <a:p>
            <a:pPr eaLnBrk="1" hangingPunct="1">
              <a:lnSpc>
                <a:spcPct val="90000"/>
              </a:lnSpc>
              <a:defRPr/>
            </a:pPr>
            <a:r>
              <a:rPr lang="en-US" sz="2800" dirty="0" smtClean="0"/>
              <a:t>To unify </a:t>
            </a:r>
            <a:r>
              <a:rPr lang="en-US" sz="2800" i="1" dirty="0" smtClean="0"/>
              <a:t>Knows(</a:t>
            </a:r>
            <a:r>
              <a:rPr lang="en-US" sz="2800" i="1" dirty="0" err="1" smtClean="0"/>
              <a:t>John,x</a:t>
            </a:r>
            <a:r>
              <a:rPr lang="en-US" sz="2800" i="1" dirty="0" smtClean="0"/>
              <a:t>)</a:t>
            </a:r>
            <a:r>
              <a:rPr lang="en-US" sz="2800" dirty="0" smtClean="0"/>
              <a:t> and </a:t>
            </a:r>
            <a:r>
              <a:rPr lang="en-US" sz="2800" i="1" dirty="0" smtClean="0"/>
              <a:t>Knows(</a:t>
            </a:r>
            <a:r>
              <a:rPr lang="en-US" sz="2800" i="1" dirty="0" err="1" smtClean="0"/>
              <a:t>y,z</a:t>
            </a:r>
            <a:r>
              <a:rPr lang="en-US" sz="2800" i="1" dirty="0" smtClean="0"/>
              <a:t>)</a:t>
            </a:r>
            <a:r>
              <a:rPr lang="en-US" sz="2800" dirty="0" smtClean="0"/>
              <a:t>,
</a:t>
            </a:r>
            <a:r>
              <a:rPr lang="el-GR" sz="2400" dirty="0" smtClean="0">
                <a:cs typeface="Arial" panose="020B0604020202020204" pitchFamily="34" charset="0"/>
              </a:rPr>
              <a:t>θ</a:t>
            </a:r>
            <a:r>
              <a:rPr lang="en-US" sz="2400" dirty="0" smtClean="0"/>
              <a:t> = {y/John, x/z } or </a:t>
            </a:r>
            <a:r>
              <a:rPr lang="el-GR" sz="2400" dirty="0" smtClean="0">
                <a:cs typeface="Arial" panose="020B0604020202020204" pitchFamily="34" charset="0"/>
              </a:rPr>
              <a:t>θ</a:t>
            </a:r>
            <a:r>
              <a:rPr lang="en-US" sz="2400" dirty="0" smtClean="0">
                <a:cs typeface="Arial" panose="020B0604020202020204" pitchFamily="34" charset="0"/>
              </a:rPr>
              <a:t> </a:t>
            </a:r>
            <a:r>
              <a:rPr lang="en-US" sz="2400" dirty="0" smtClean="0"/>
              <a:t>= {y/John, x/John, z/John}</a:t>
            </a:r>
            <a:endParaRPr lang="en-US" sz="2400" dirty="0"/>
          </a:p>
          <a:p>
            <a:pPr marL="0" indent="0" eaLnBrk="1" hangingPunct="1">
              <a:lnSpc>
                <a:spcPct val="90000"/>
              </a:lnSpc>
              <a:buFontTx/>
              <a:buNone/>
              <a:defRPr/>
            </a:pPr>
            <a:endParaRPr lang="en-US" sz="2400" dirty="0" smtClean="0"/>
          </a:p>
          <a:p>
            <a:pPr eaLnBrk="1" hangingPunct="1">
              <a:lnSpc>
                <a:spcPct val="90000"/>
              </a:lnSpc>
              <a:defRPr/>
            </a:pPr>
            <a:r>
              <a:rPr lang="en-US" sz="2800" dirty="0" smtClean="0"/>
              <a:t>The first unifier is </a:t>
            </a:r>
            <a:r>
              <a:rPr lang="en-US" sz="2800" dirty="0" smtClean="0">
                <a:solidFill>
                  <a:schemeClr val="accent2"/>
                </a:solidFill>
              </a:rPr>
              <a:t>more general</a:t>
            </a:r>
            <a:r>
              <a:rPr lang="en-US" sz="2800" dirty="0" smtClean="0"/>
              <a:t> than the second.</a:t>
            </a:r>
          </a:p>
          <a:p>
            <a:pPr lvl="4" eaLnBrk="1" hangingPunct="1">
              <a:lnSpc>
                <a:spcPct val="90000"/>
              </a:lnSpc>
              <a:defRPr/>
            </a:pPr>
            <a:endParaRPr lang="en-US" sz="1800" dirty="0" smtClean="0"/>
          </a:p>
          <a:p>
            <a:pPr eaLnBrk="1" hangingPunct="1">
              <a:lnSpc>
                <a:spcPct val="90000"/>
              </a:lnSpc>
              <a:defRPr/>
            </a:pPr>
            <a:r>
              <a:rPr lang="en-US" sz="2800" dirty="0" smtClean="0"/>
              <a:t>There is a single </a:t>
            </a:r>
            <a:r>
              <a:rPr lang="en-US" sz="2800" dirty="0" smtClean="0">
                <a:solidFill>
                  <a:schemeClr val="accent2"/>
                </a:solidFill>
              </a:rPr>
              <a:t>most general unifier</a:t>
            </a:r>
            <a:r>
              <a:rPr lang="en-US" sz="2800" dirty="0" smtClean="0"/>
              <a:t> (MGU) that is unique up to renaming of variables</a:t>
            </a:r>
            <a:r>
              <a:rPr lang="en-US" sz="2800" dirty="0"/>
              <a:t> </a:t>
            </a:r>
            <a:endParaRPr lang="en-US" sz="2800" dirty="0" smtClean="0"/>
          </a:p>
          <a:p>
            <a:pPr lvl="1" eaLnBrk="1" hangingPunct="1">
              <a:lnSpc>
                <a:spcPct val="90000"/>
              </a:lnSpc>
              <a:buFontTx/>
              <a:buNone/>
              <a:defRPr/>
            </a:pPr>
            <a:endParaRPr lang="en-US" sz="2400" dirty="0" smtClean="0"/>
          </a:p>
          <a:p>
            <a:pPr lvl="1" eaLnBrk="1" hangingPunct="1">
              <a:lnSpc>
                <a:spcPct val="90000"/>
              </a:lnSpc>
              <a:buFontTx/>
              <a:buNone/>
              <a:defRPr/>
            </a:pPr>
            <a:r>
              <a:rPr lang="en-US" sz="2400" dirty="0"/>
              <a:t> </a:t>
            </a:r>
            <a:r>
              <a:rPr lang="en-US" sz="2400" dirty="0" smtClean="0"/>
              <a:t>                        MGU = { y/John, x/z }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The unification algorithm</a:t>
            </a:r>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l="53906" t="27083" r="8594" b="19792"/>
          <a:stretch>
            <a:fillRect/>
          </a:stretch>
        </p:blipFill>
        <p:spPr bwMode="auto">
          <a:xfrm>
            <a:off x="533400" y="16002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The unification algorithm</a:t>
            </a:r>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l="53906" t="50000" r="8984" b="14583"/>
          <a:stretch>
            <a:fillRect/>
          </a:stretch>
        </p:blipFill>
        <p:spPr bwMode="auto">
          <a:xfrm>
            <a:off x="457200" y="1447800"/>
            <a:ext cx="8229600"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200"/>
            <a:ext cx="8229600" cy="960438"/>
          </a:xfrm>
        </p:spPr>
        <p:txBody>
          <a:bodyPr/>
          <a:lstStyle/>
          <a:p>
            <a:pPr eaLnBrk="1" hangingPunct="1"/>
            <a:r>
              <a:rPr lang="en-US" sz="3600" smtClean="0"/>
              <a:t>Generalized Modus Ponens (GMP)</a:t>
            </a:r>
            <a:br>
              <a:rPr lang="en-US" sz="3600" smtClean="0"/>
            </a:br>
            <a:endParaRPr lang="en-US" sz="3600" smtClean="0"/>
          </a:p>
        </p:txBody>
      </p:sp>
      <p:sp>
        <p:nvSpPr>
          <p:cNvPr id="15363" name="Rectangle 3"/>
          <p:cNvSpPr>
            <a:spLocks noGrp="1" noChangeArrowheads="1"/>
          </p:cNvSpPr>
          <p:nvPr>
            <p:ph type="body" idx="1"/>
          </p:nvPr>
        </p:nvSpPr>
        <p:spPr>
          <a:xfrm>
            <a:off x="381000" y="1600200"/>
            <a:ext cx="8229600" cy="4525963"/>
          </a:xfrm>
        </p:spPr>
        <p:txBody>
          <a:bodyPr/>
          <a:lstStyle/>
          <a:p>
            <a:pPr eaLnBrk="1" hangingPunct="1">
              <a:lnSpc>
                <a:spcPct val="90000"/>
              </a:lnSpc>
              <a:buFontTx/>
              <a:buNone/>
            </a:pPr>
            <a:r>
              <a:rPr lang="en-US" sz="2000" dirty="0" smtClean="0"/>
              <a:t>p</a:t>
            </a:r>
            <a:r>
              <a:rPr lang="en-US" sz="2000" baseline="-25000" dirty="0" smtClean="0"/>
              <a:t>1</a:t>
            </a:r>
            <a:r>
              <a:rPr lang="en-US" sz="2000" dirty="0" smtClean="0"/>
              <a:t>', p</a:t>
            </a:r>
            <a:r>
              <a:rPr lang="en-US" sz="2000" baseline="-25000" dirty="0" smtClean="0"/>
              <a:t>2</a:t>
            </a:r>
            <a:r>
              <a:rPr lang="en-US" sz="2000" dirty="0" smtClean="0"/>
              <a:t>', … , </a:t>
            </a:r>
            <a:r>
              <a:rPr lang="en-US" sz="2000" dirty="0" err="1" smtClean="0"/>
              <a:t>p</a:t>
            </a:r>
            <a:r>
              <a:rPr lang="en-US" sz="2000" baseline="-25000" dirty="0" err="1" smtClean="0"/>
              <a:t>n</a:t>
            </a:r>
            <a:r>
              <a:rPr lang="en-US" sz="2000" dirty="0" smtClean="0"/>
              <a:t>', ( p</a:t>
            </a:r>
            <a:r>
              <a:rPr lang="en-US" sz="2000" baseline="-25000" dirty="0" smtClean="0"/>
              <a:t>1</a:t>
            </a:r>
            <a:r>
              <a:rPr lang="en-US" sz="2000" dirty="0" smtClean="0"/>
              <a:t> </a:t>
            </a:r>
            <a:r>
              <a:rPr lang="en-US" sz="2000" dirty="0" smtClean="0">
                <a:sym typeface="Symbol" panose="05050102010706020507" pitchFamily="18" charset="2"/>
              </a:rPr>
              <a:t></a:t>
            </a:r>
            <a:r>
              <a:rPr lang="en-US" sz="2000" dirty="0" smtClean="0"/>
              <a:t> p</a:t>
            </a:r>
            <a:r>
              <a:rPr lang="en-US" sz="2000" baseline="-25000" dirty="0" smtClean="0"/>
              <a:t>2</a:t>
            </a:r>
            <a:r>
              <a:rPr lang="en-US" sz="2000" dirty="0" smtClean="0"/>
              <a:t> </a:t>
            </a:r>
            <a:r>
              <a:rPr lang="en-US" sz="2000" dirty="0" smtClean="0">
                <a:sym typeface="Symbol" panose="05050102010706020507" pitchFamily="18" charset="2"/>
              </a:rPr>
              <a:t></a:t>
            </a:r>
            <a:r>
              <a:rPr lang="en-US" sz="2000" dirty="0" smtClean="0"/>
              <a:t> … </a:t>
            </a:r>
            <a:r>
              <a:rPr lang="en-US" sz="2000" dirty="0" smtClean="0">
                <a:sym typeface="Symbol" panose="05050102010706020507" pitchFamily="18" charset="2"/>
              </a:rPr>
              <a:t></a:t>
            </a:r>
            <a:r>
              <a:rPr lang="en-US" sz="2000" dirty="0" smtClean="0"/>
              <a:t> </a:t>
            </a:r>
            <a:r>
              <a:rPr lang="en-US" sz="2000" dirty="0" err="1" smtClean="0"/>
              <a:t>p</a:t>
            </a:r>
            <a:r>
              <a:rPr lang="en-US" sz="2000" baseline="-25000" dirty="0" err="1" smtClean="0"/>
              <a:t>n</a:t>
            </a:r>
            <a:r>
              <a:rPr lang="en-US" sz="2000" dirty="0" smtClean="0"/>
              <a:t> </a:t>
            </a:r>
            <a:r>
              <a:rPr lang="en-US" sz="2000" dirty="0" smtClean="0">
                <a:sym typeface="Symbol" panose="05050102010706020507" pitchFamily="18" charset="2"/>
              </a:rPr>
              <a:t> </a:t>
            </a:r>
            <a:r>
              <a:rPr lang="en-US" sz="2000" dirty="0" smtClean="0"/>
              <a:t>q)</a:t>
            </a:r>
          </a:p>
          <a:p>
            <a:pPr eaLnBrk="1" hangingPunct="1">
              <a:lnSpc>
                <a:spcPct val="90000"/>
              </a:lnSpc>
              <a:buFontTx/>
              <a:buNone/>
            </a:pPr>
            <a:r>
              <a:rPr lang="en-US" sz="2000" dirty="0" smtClean="0"/>
              <a:t>                         q</a:t>
            </a:r>
            <a:r>
              <a:rPr lang="el-GR" sz="2000" dirty="0" smtClean="0">
                <a:cs typeface="Arial" panose="020B0604020202020204" pitchFamily="34" charset="0"/>
              </a:rPr>
              <a:t>θ</a:t>
            </a:r>
            <a:endParaRPr lang="en-US" sz="2000" dirty="0" smtClean="0"/>
          </a:p>
          <a:p>
            <a:pPr eaLnBrk="1" hangingPunct="1">
              <a:lnSpc>
                <a:spcPct val="90000"/>
              </a:lnSpc>
              <a:buFontTx/>
              <a:buNone/>
            </a:pPr>
            <a:endParaRPr lang="en-US" sz="2000" dirty="0" smtClean="0"/>
          </a:p>
          <a:p>
            <a:pPr eaLnBrk="1" hangingPunct="1">
              <a:lnSpc>
                <a:spcPct val="90000"/>
              </a:lnSpc>
              <a:buFontTx/>
              <a:buNone/>
            </a:pPr>
            <a:r>
              <a:rPr lang="en-US" sz="2000" dirty="0" smtClean="0"/>
              <a:t>p</a:t>
            </a:r>
            <a:r>
              <a:rPr lang="en-US" sz="2000" baseline="-25000" dirty="0" smtClean="0"/>
              <a:t>1</a:t>
            </a:r>
            <a:r>
              <a:rPr lang="en-US" sz="2000" dirty="0" smtClean="0"/>
              <a:t>' is </a:t>
            </a:r>
            <a:r>
              <a:rPr lang="en-US" sz="2000" i="1" dirty="0" smtClean="0"/>
              <a:t>King</a:t>
            </a:r>
            <a:r>
              <a:rPr lang="en-US" sz="2000" dirty="0" smtClean="0"/>
              <a:t>(</a:t>
            </a:r>
            <a:r>
              <a:rPr lang="en-US" sz="2000" i="1" dirty="0" smtClean="0"/>
              <a:t>John</a:t>
            </a:r>
            <a:r>
              <a:rPr lang="en-US" sz="2000" dirty="0" smtClean="0"/>
              <a:t>)  	p</a:t>
            </a:r>
            <a:r>
              <a:rPr lang="en-US" sz="2000" baseline="-25000" dirty="0" smtClean="0"/>
              <a:t>1</a:t>
            </a:r>
            <a:r>
              <a:rPr lang="en-US" sz="2000" dirty="0" smtClean="0"/>
              <a:t> is </a:t>
            </a:r>
            <a:r>
              <a:rPr lang="en-US" sz="2000" i="1" dirty="0" smtClean="0"/>
              <a:t>King</a:t>
            </a:r>
            <a:r>
              <a:rPr lang="en-US" sz="2000" dirty="0" smtClean="0"/>
              <a:t>(</a:t>
            </a:r>
            <a:r>
              <a:rPr lang="en-US" sz="2000" i="1" dirty="0" smtClean="0"/>
              <a:t>x</a:t>
            </a:r>
            <a:r>
              <a:rPr lang="en-US" sz="2000" dirty="0" smtClean="0"/>
              <a:t>) </a:t>
            </a:r>
          </a:p>
          <a:p>
            <a:pPr eaLnBrk="1" hangingPunct="1">
              <a:lnSpc>
                <a:spcPct val="90000"/>
              </a:lnSpc>
              <a:buFontTx/>
              <a:buNone/>
            </a:pPr>
            <a:r>
              <a:rPr lang="en-US" sz="2000" dirty="0" smtClean="0"/>
              <a:t>p</a:t>
            </a:r>
            <a:r>
              <a:rPr lang="en-US" sz="2000" baseline="-25000" dirty="0" smtClean="0"/>
              <a:t>2</a:t>
            </a:r>
            <a:r>
              <a:rPr lang="en-US" sz="2000" dirty="0" smtClean="0"/>
              <a:t>' is </a:t>
            </a:r>
            <a:r>
              <a:rPr lang="en-US" sz="2000" i="1" dirty="0" smtClean="0"/>
              <a:t>Greedy</a:t>
            </a:r>
            <a:r>
              <a:rPr lang="en-US" sz="2000" dirty="0" smtClean="0"/>
              <a:t>(</a:t>
            </a:r>
            <a:r>
              <a:rPr lang="en-US" sz="2000" i="1" dirty="0" smtClean="0"/>
              <a:t>y</a:t>
            </a:r>
            <a:r>
              <a:rPr lang="en-US" sz="2000" dirty="0" smtClean="0"/>
              <a:t>)  	p</a:t>
            </a:r>
            <a:r>
              <a:rPr lang="en-US" sz="2000" baseline="-25000" dirty="0" smtClean="0"/>
              <a:t>2 </a:t>
            </a:r>
            <a:r>
              <a:rPr lang="en-US" sz="2000" dirty="0" smtClean="0"/>
              <a:t>is </a:t>
            </a:r>
            <a:r>
              <a:rPr lang="en-US" sz="2000" i="1" dirty="0" smtClean="0"/>
              <a:t>Greedy</a:t>
            </a:r>
            <a:r>
              <a:rPr lang="en-US" sz="2000" dirty="0" smtClean="0"/>
              <a:t>(</a:t>
            </a:r>
            <a:r>
              <a:rPr lang="en-US" sz="2000" i="1" dirty="0" smtClean="0"/>
              <a:t>x</a:t>
            </a:r>
            <a:r>
              <a:rPr lang="en-US" sz="2000" dirty="0" smtClean="0"/>
              <a:t>) </a:t>
            </a:r>
          </a:p>
          <a:p>
            <a:pPr eaLnBrk="1" hangingPunct="1">
              <a:lnSpc>
                <a:spcPct val="90000"/>
              </a:lnSpc>
              <a:buFontTx/>
              <a:buNone/>
            </a:pPr>
            <a:r>
              <a:rPr lang="en-US" sz="2000" dirty="0" smtClean="0">
                <a:cs typeface="Arial" panose="020B0604020202020204" pitchFamily="34" charset="0"/>
              </a:rPr>
              <a:t>                                       </a:t>
            </a:r>
            <a:r>
              <a:rPr lang="en-US" sz="2000" dirty="0" smtClean="0"/>
              <a:t>q </a:t>
            </a:r>
            <a:r>
              <a:rPr lang="en-US" sz="2000" dirty="0"/>
              <a:t>is </a:t>
            </a:r>
            <a:r>
              <a:rPr lang="en-US" sz="2000" i="1" dirty="0"/>
              <a:t>Evil</a:t>
            </a:r>
            <a:r>
              <a:rPr lang="en-US" sz="2000" dirty="0"/>
              <a:t>(</a:t>
            </a:r>
            <a:r>
              <a:rPr lang="en-US" sz="2000" i="1" dirty="0"/>
              <a:t>x</a:t>
            </a:r>
            <a:r>
              <a:rPr lang="en-US" sz="2000" dirty="0"/>
              <a:t>)</a:t>
            </a:r>
            <a:endParaRPr lang="en-US" sz="2000" dirty="0" smtClean="0">
              <a:cs typeface="Arial" panose="020B0604020202020204" pitchFamily="34" charset="0"/>
            </a:endParaRPr>
          </a:p>
          <a:p>
            <a:pPr eaLnBrk="1" hangingPunct="1">
              <a:lnSpc>
                <a:spcPct val="90000"/>
              </a:lnSpc>
              <a:buFontTx/>
              <a:buNone/>
            </a:pPr>
            <a:r>
              <a:rPr lang="el-GR" sz="2000" dirty="0" smtClean="0">
                <a:cs typeface="Arial" panose="020B0604020202020204" pitchFamily="34" charset="0"/>
              </a:rPr>
              <a:t>θ</a:t>
            </a:r>
            <a:r>
              <a:rPr lang="en-US" sz="2000" dirty="0" smtClean="0"/>
              <a:t> is {x/</a:t>
            </a:r>
            <a:r>
              <a:rPr lang="en-US" sz="2000" dirty="0" err="1" smtClean="0"/>
              <a:t>John,y</a:t>
            </a:r>
            <a:r>
              <a:rPr lang="en-US" sz="2000" dirty="0" smtClean="0"/>
              <a:t>/John} 	</a:t>
            </a:r>
          </a:p>
          <a:p>
            <a:pPr eaLnBrk="1" hangingPunct="1">
              <a:lnSpc>
                <a:spcPct val="90000"/>
              </a:lnSpc>
              <a:buFontTx/>
              <a:buNone/>
            </a:pPr>
            <a:r>
              <a:rPr lang="en-US" sz="2000" dirty="0" smtClean="0"/>
              <a:t>q </a:t>
            </a:r>
            <a:r>
              <a:rPr lang="el-GR" sz="2000" dirty="0" smtClean="0">
                <a:cs typeface="Arial" panose="020B0604020202020204" pitchFamily="34" charset="0"/>
              </a:rPr>
              <a:t>θ</a:t>
            </a:r>
            <a:r>
              <a:rPr lang="en-US" sz="2000" dirty="0" smtClean="0"/>
              <a:t> is </a:t>
            </a:r>
            <a:r>
              <a:rPr lang="en-US" sz="2000" i="1" dirty="0" smtClean="0"/>
              <a:t>Evil</a:t>
            </a:r>
            <a:r>
              <a:rPr lang="en-US" sz="2000" dirty="0" smtClean="0"/>
              <a:t>(</a:t>
            </a:r>
            <a:r>
              <a:rPr lang="en-US" sz="2000" i="1" dirty="0" smtClean="0"/>
              <a:t>John</a:t>
            </a:r>
            <a:r>
              <a:rPr lang="en-US" sz="2000" dirty="0" smtClean="0"/>
              <a:t>)
</a:t>
            </a:r>
          </a:p>
          <a:p>
            <a:pPr eaLnBrk="1" hangingPunct="1">
              <a:lnSpc>
                <a:spcPct val="90000"/>
              </a:lnSpc>
            </a:pPr>
            <a:r>
              <a:rPr lang="en-US" sz="2000" dirty="0" smtClean="0"/>
              <a:t>GMP used with KB of </a:t>
            </a:r>
            <a:r>
              <a:rPr lang="en-US" sz="2000" dirty="0" smtClean="0">
                <a:solidFill>
                  <a:schemeClr val="accent2"/>
                </a:solidFill>
              </a:rPr>
              <a:t>definite clauses</a:t>
            </a:r>
            <a:r>
              <a:rPr lang="en-US" sz="2000" dirty="0" smtClean="0"/>
              <a:t> (</a:t>
            </a:r>
            <a:r>
              <a:rPr lang="en-US" sz="2000" dirty="0" smtClean="0">
                <a:solidFill>
                  <a:srgbClr val="FF0000"/>
                </a:solidFill>
              </a:rPr>
              <a:t>exactly</a:t>
            </a:r>
            <a:r>
              <a:rPr lang="en-US" sz="2000" dirty="0" smtClean="0"/>
              <a:t> one positive literal)</a:t>
            </a:r>
          </a:p>
          <a:p>
            <a:pPr eaLnBrk="1" hangingPunct="1">
              <a:lnSpc>
                <a:spcPct val="90000"/>
              </a:lnSpc>
            </a:pPr>
            <a:r>
              <a:rPr lang="en-US" sz="2000" dirty="0" smtClean="0"/>
              <a:t>All variables assumed universally quantified</a:t>
            </a:r>
          </a:p>
        </p:txBody>
      </p:sp>
      <p:sp>
        <p:nvSpPr>
          <p:cNvPr id="15364" name="Rectangle 4"/>
          <p:cNvSpPr>
            <a:spLocks noChangeArrowheads="1"/>
          </p:cNvSpPr>
          <p:nvPr/>
        </p:nvSpPr>
        <p:spPr bwMode="auto">
          <a:xfrm>
            <a:off x="4953000" y="1752600"/>
            <a:ext cx="271938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en-US" sz="1800"/>
              <a:t>where p</a:t>
            </a:r>
            <a:r>
              <a:rPr lang="en-US" sz="1800" baseline="-25000"/>
              <a:t>i</a:t>
            </a:r>
            <a:r>
              <a:rPr lang="en-US" sz="1800"/>
              <a:t>'</a:t>
            </a:r>
            <a:r>
              <a:rPr lang="el-GR" sz="1800"/>
              <a:t>θ</a:t>
            </a:r>
            <a:r>
              <a:rPr lang="en-US" sz="1800"/>
              <a:t> = p</a:t>
            </a:r>
            <a:r>
              <a:rPr lang="en-US" sz="1800" baseline="-25000"/>
              <a:t>i</a:t>
            </a:r>
            <a:r>
              <a:rPr lang="en-US" sz="1800"/>
              <a:t> </a:t>
            </a:r>
            <a:r>
              <a:rPr lang="el-GR" sz="1800"/>
              <a:t>θ</a:t>
            </a:r>
            <a:r>
              <a:rPr lang="en-US" sz="1800"/>
              <a:t> for all </a:t>
            </a:r>
            <a:r>
              <a:rPr lang="en-US" sz="1800" i="1"/>
              <a:t>i</a:t>
            </a:r>
            <a:r>
              <a:rPr lang="en-US" sz="1800"/>
              <a:t>
</a:t>
            </a:r>
          </a:p>
        </p:txBody>
      </p:sp>
      <p:sp>
        <p:nvSpPr>
          <p:cNvPr id="15365" name="Line 5"/>
          <p:cNvSpPr>
            <a:spLocks noChangeShapeType="1"/>
          </p:cNvSpPr>
          <p:nvPr/>
        </p:nvSpPr>
        <p:spPr bwMode="auto">
          <a:xfrm>
            <a:off x="457200" y="1981200"/>
            <a:ext cx="434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Example knowledge base</a:t>
            </a:r>
          </a:p>
        </p:txBody>
      </p:sp>
      <p:sp>
        <p:nvSpPr>
          <p:cNvPr id="17411" name="Rectangle 3"/>
          <p:cNvSpPr>
            <a:spLocks noGrp="1" noChangeArrowheads="1"/>
          </p:cNvSpPr>
          <p:nvPr>
            <p:ph type="body" idx="1"/>
          </p:nvPr>
        </p:nvSpPr>
        <p:spPr/>
        <p:txBody>
          <a:bodyPr/>
          <a:lstStyle/>
          <a:p>
            <a:pPr eaLnBrk="1" hangingPunct="1"/>
            <a:r>
              <a:rPr lang="en-US" sz="2400" smtClean="0"/>
              <a:t>The law says that it is a crime for an American to sell weapons to hostile nations.  The country Nono, an enemy of America, has some missiles, and all of its missiles were sold to it by Colonel West, who is American.</a:t>
            </a:r>
          </a:p>
          <a:p>
            <a:pPr lvl="4" eaLnBrk="1" hangingPunct="1"/>
            <a:endParaRPr lang="en-US" sz="1600" smtClean="0"/>
          </a:p>
          <a:p>
            <a:pPr eaLnBrk="1" hangingPunct="1"/>
            <a:r>
              <a:rPr lang="en-US" sz="2400" smtClean="0"/>
              <a:t>Prove that Col. West is a criminal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9050"/>
            <a:ext cx="8229600" cy="1143000"/>
          </a:xfrm>
        </p:spPr>
        <p:txBody>
          <a:bodyPr/>
          <a:lstStyle/>
          <a:p>
            <a:pPr eaLnBrk="1" hangingPunct="1"/>
            <a:r>
              <a:rPr lang="en-US" sz="4000" dirty="0" smtClean="0"/>
              <a:t>Example knowledge base</a:t>
            </a:r>
            <a:br>
              <a:rPr lang="en-US" sz="4000" dirty="0" smtClean="0"/>
            </a:br>
            <a:endParaRPr lang="en-US" sz="4000" dirty="0" smtClean="0"/>
          </a:p>
        </p:txBody>
      </p:sp>
      <p:sp>
        <p:nvSpPr>
          <p:cNvPr id="18435" name="Rectangle 3"/>
          <p:cNvSpPr>
            <a:spLocks noGrp="1" noChangeArrowheads="1"/>
          </p:cNvSpPr>
          <p:nvPr>
            <p:ph type="body" idx="1"/>
          </p:nvPr>
        </p:nvSpPr>
        <p:spPr>
          <a:xfrm>
            <a:off x="533400" y="838200"/>
            <a:ext cx="8229600" cy="5334000"/>
          </a:xfrm>
        </p:spPr>
        <p:txBody>
          <a:bodyPr/>
          <a:lstStyle/>
          <a:p>
            <a:pPr eaLnBrk="1" hangingPunct="1">
              <a:lnSpc>
                <a:spcPct val="80000"/>
              </a:lnSpc>
              <a:buFontTx/>
              <a:buNone/>
            </a:pPr>
            <a:r>
              <a:rPr lang="en-US" sz="2000" dirty="0" smtClean="0"/>
              <a:t>... it is a crime for an American to sell weapons to hostile nations:</a:t>
            </a:r>
          </a:p>
          <a:p>
            <a:pPr lvl="1" eaLnBrk="1" hangingPunct="1">
              <a:lnSpc>
                <a:spcPct val="80000"/>
              </a:lnSpc>
              <a:buFontTx/>
              <a:buNone/>
            </a:pPr>
            <a:r>
              <a:rPr lang="en-US" sz="1800" i="1" dirty="0" smtClean="0">
                <a:solidFill>
                  <a:srgbClr val="CC0099"/>
                </a:solidFill>
              </a:rPr>
              <a:t>American(x) </a:t>
            </a:r>
            <a:r>
              <a:rPr lang="en-US" sz="1800" i="1" dirty="0" smtClean="0">
                <a:solidFill>
                  <a:srgbClr val="CC0099"/>
                </a:solidFill>
                <a:sym typeface="Symbol" panose="05050102010706020507" pitchFamily="18" charset="2"/>
              </a:rPr>
              <a:t></a:t>
            </a:r>
            <a:r>
              <a:rPr lang="en-US" sz="1800" i="1" dirty="0" smtClean="0">
                <a:solidFill>
                  <a:srgbClr val="CC0099"/>
                </a:solidFill>
              </a:rPr>
              <a:t> Weapon(y) </a:t>
            </a:r>
            <a:r>
              <a:rPr lang="en-US" sz="1800" i="1" dirty="0" smtClean="0">
                <a:solidFill>
                  <a:srgbClr val="CC0099"/>
                </a:solidFill>
                <a:sym typeface="Symbol" panose="05050102010706020507" pitchFamily="18" charset="2"/>
              </a:rPr>
              <a:t></a:t>
            </a:r>
            <a:r>
              <a:rPr lang="en-US" sz="1800" i="1" dirty="0" smtClean="0">
                <a:solidFill>
                  <a:srgbClr val="CC0099"/>
                </a:solidFill>
              </a:rPr>
              <a:t> Sells(</a:t>
            </a:r>
            <a:r>
              <a:rPr lang="en-US" sz="1800" i="1" dirty="0" err="1" smtClean="0">
                <a:solidFill>
                  <a:srgbClr val="CC0099"/>
                </a:solidFill>
              </a:rPr>
              <a:t>x,y,z</a:t>
            </a:r>
            <a:r>
              <a:rPr lang="en-US" sz="1800" i="1" dirty="0" smtClean="0">
                <a:solidFill>
                  <a:srgbClr val="CC0099"/>
                </a:solidFill>
              </a:rPr>
              <a:t>) </a:t>
            </a:r>
            <a:r>
              <a:rPr lang="en-US" sz="1800" i="1" dirty="0" smtClean="0">
                <a:solidFill>
                  <a:srgbClr val="CC0099"/>
                </a:solidFill>
                <a:sym typeface="Symbol" panose="05050102010706020507" pitchFamily="18" charset="2"/>
              </a:rPr>
              <a:t></a:t>
            </a:r>
            <a:r>
              <a:rPr lang="en-US" sz="1800" i="1" dirty="0" smtClean="0">
                <a:solidFill>
                  <a:srgbClr val="CC0099"/>
                </a:solidFill>
              </a:rPr>
              <a:t> Hostile(z) </a:t>
            </a:r>
            <a:r>
              <a:rPr lang="en-US" sz="1800" i="1" dirty="0" smtClean="0">
                <a:solidFill>
                  <a:srgbClr val="CC0099"/>
                </a:solidFill>
                <a:sym typeface="Symbol" panose="05050102010706020507" pitchFamily="18" charset="2"/>
              </a:rPr>
              <a:t></a:t>
            </a:r>
            <a:r>
              <a:rPr lang="en-US" sz="1800" i="1" dirty="0" smtClean="0">
                <a:solidFill>
                  <a:srgbClr val="CC0099"/>
                </a:solidFill>
              </a:rPr>
              <a:t> Criminal(x)</a:t>
            </a:r>
          </a:p>
          <a:p>
            <a:pPr lvl="1" eaLnBrk="1" hangingPunct="1">
              <a:lnSpc>
                <a:spcPct val="80000"/>
              </a:lnSpc>
              <a:buFontTx/>
              <a:buNone/>
            </a:pPr>
            <a:endParaRPr lang="en-US" sz="1800" i="1" dirty="0" smtClean="0">
              <a:solidFill>
                <a:srgbClr val="CC0099"/>
              </a:solidFill>
            </a:endParaRPr>
          </a:p>
          <a:p>
            <a:pPr eaLnBrk="1" hangingPunct="1">
              <a:lnSpc>
                <a:spcPct val="80000"/>
              </a:lnSpc>
              <a:buFontTx/>
              <a:buNone/>
            </a:pPr>
            <a:r>
              <a:rPr lang="en-US" sz="2000" dirty="0" err="1" smtClean="0"/>
              <a:t>Nono</a:t>
            </a:r>
            <a:r>
              <a:rPr lang="en-US" sz="2000" dirty="0" smtClean="0"/>
              <a:t> has some missiles, i.e., </a:t>
            </a:r>
            <a:r>
              <a:rPr lang="el-GR" sz="2000" dirty="0" smtClean="0">
                <a:cs typeface="Arial" panose="020B0604020202020204" pitchFamily="34" charset="0"/>
                <a:sym typeface="Symbol" panose="05050102010706020507" pitchFamily="18" charset="2"/>
              </a:rPr>
              <a:t></a:t>
            </a:r>
            <a:r>
              <a:rPr lang="en-US" sz="2000" dirty="0" smtClean="0"/>
              <a:t>x Owns(</a:t>
            </a:r>
            <a:r>
              <a:rPr lang="en-US" sz="2000" dirty="0" err="1" smtClean="0"/>
              <a:t>Nono,x</a:t>
            </a:r>
            <a:r>
              <a:rPr lang="en-US" sz="2000" dirty="0" smtClean="0"/>
              <a:t>) </a:t>
            </a:r>
            <a:r>
              <a:rPr lang="en-US" sz="2000" dirty="0" smtClean="0">
                <a:sym typeface="Symbol" panose="05050102010706020507" pitchFamily="18" charset="2"/>
              </a:rPr>
              <a:t></a:t>
            </a:r>
            <a:r>
              <a:rPr lang="en-US" sz="2000" dirty="0" smtClean="0"/>
              <a:t> Missile(x):
      </a:t>
            </a:r>
            <a:r>
              <a:rPr lang="en-US" sz="1800" i="1" dirty="0" smtClean="0">
                <a:solidFill>
                  <a:srgbClr val="CC0099"/>
                </a:solidFill>
              </a:rPr>
              <a:t>Owns(Nono,M</a:t>
            </a:r>
            <a:r>
              <a:rPr lang="en-US" sz="1800" i="1" baseline="-25000" dirty="0" smtClean="0">
                <a:solidFill>
                  <a:srgbClr val="CC0099"/>
                </a:solidFill>
              </a:rPr>
              <a:t>1</a:t>
            </a:r>
            <a:r>
              <a:rPr lang="en-US" sz="1800" i="1" dirty="0" smtClean="0">
                <a:solidFill>
                  <a:srgbClr val="CC0099"/>
                </a:solidFill>
              </a:rPr>
              <a:t>) and Missile(M</a:t>
            </a:r>
            <a:r>
              <a:rPr lang="en-US" sz="1800" i="1" baseline="-25000" dirty="0" smtClean="0">
                <a:solidFill>
                  <a:srgbClr val="CC0099"/>
                </a:solidFill>
              </a:rPr>
              <a:t>1</a:t>
            </a:r>
            <a:r>
              <a:rPr lang="en-US" sz="1800" i="1" dirty="0" smtClean="0">
                <a:solidFill>
                  <a:srgbClr val="CC0099"/>
                </a:solidFill>
              </a:rPr>
              <a:t>)</a:t>
            </a:r>
          </a:p>
          <a:p>
            <a:pPr eaLnBrk="1" hangingPunct="1">
              <a:lnSpc>
                <a:spcPct val="80000"/>
              </a:lnSpc>
              <a:buFontTx/>
              <a:buNone/>
            </a:pPr>
            <a:endParaRPr lang="en-US" sz="1800" i="1" dirty="0" smtClean="0">
              <a:solidFill>
                <a:srgbClr val="CC0099"/>
              </a:solidFill>
            </a:endParaRPr>
          </a:p>
          <a:p>
            <a:pPr eaLnBrk="1" hangingPunct="1">
              <a:lnSpc>
                <a:spcPct val="80000"/>
              </a:lnSpc>
              <a:buFontTx/>
              <a:buNone/>
            </a:pPr>
            <a:r>
              <a:rPr lang="en-US" sz="2000" dirty="0" smtClean="0"/>
              <a:t>… all of its missiles were sold to it by Colonel West</a:t>
            </a:r>
          </a:p>
          <a:p>
            <a:pPr lvl="1" eaLnBrk="1" hangingPunct="1">
              <a:lnSpc>
                <a:spcPct val="80000"/>
              </a:lnSpc>
              <a:buFontTx/>
              <a:buNone/>
            </a:pPr>
            <a:r>
              <a:rPr lang="en-US" sz="1800" i="1" dirty="0" smtClean="0">
                <a:solidFill>
                  <a:srgbClr val="CC0099"/>
                </a:solidFill>
              </a:rPr>
              <a:t>Missile(x) </a:t>
            </a:r>
            <a:r>
              <a:rPr lang="en-US" sz="1800" i="1" dirty="0" smtClean="0">
                <a:solidFill>
                  <a:srgbClr val="CC0099"/>
                </a:solidFill>
                <a:sym typeface="Symbol" panose="05050102010706020507" pitchFamily="18" charset="2"/>
              </a:rPr>
              <a:t></a:t>
            </a:r>
            <a:r>
              <a:rPr lang="en-US" sz="1800" i="1" dirty="0" smtClean="0">
                <a:solidFill>
                  <a:srgbClr val="CC0099"/>
                </a:solidFill>
              </a:rPr>
              <a:t> Owns(</a:t>
            </a:r>
            <a:r>
              <a:rPr lang="en-US" sz="1800" i="1" dirty="0" err="1" smtClean="0">
                <a:solidFill>
                  <a:srgbClr val="CC0099"/>
                </a:solidFill>
              </a:rPr>
              <a:t>Nono,x</a:t>
            </a:r>
            <a:r>
              <a:rPr lang="en-US" sz="1800" i="1" dirty="0" smtClean="0">
                <a:solidFill>
                  <a:srgbClr val="CC0099"/>
                </a:solidFill>
              </a:rPr>
              <a:t>) </a:t>
            </a:r>
            <a:r>
              <a:rPr lang="en-US" sz="1800" i="1" dirty="0" smtClean="0">
                <a:solidFill>
                  <a:srgbClr val="CC0099"/>
                </a:solidFill>
                <a:sym typeface="Symbol" panose="05050102010706020507" pitchFamily="18" charset="2"/>
              </a:rPr>
              <a:t></a:t>
            </a:r>
            <a:r>
              <a:rPr lang="en-US" sz="1800" i="1" dirty="0" smtClean="0">
                <a:solidFill>
                  <a:srgbClr val="CC0099"/>
                </a:solidFill>
              </a:rPr>
              <a:t> Sells(</a:t>
            </a:r>
            <a:r>
              <a:rPr lang="en-US" sz="1800" i="1" dirty="0" err="1" smtClean="0">
                <a:solidFill>
                  <a:srgbClr val="CC0099"/>
                </a:solidFill>
              </a:rPr>
              <a:t>West,x,Nono</a:t>
            </a:r>
            <a:r>
              <a:rPr lang="en-US" sz="1800" i="1" dirty="0" smtClean="0">
                <a:solidFill>
                  <a:srgbClr val="CC0099"/>
                </a:solidFill>
              </a:rPr>
              <a:t>)</a:t>
            </a:r>
          </a:p>
          <a:p>
            <a:pPr lvl="1" eaLnBrk="1" hangingPunct="1">
              <a:lnSpc>
                <a:spcPct val="80000"/>
              </a:lnSpc>
              <a:buFontTx/>
              <a:buNone/>
            </a:pPr>
            <a:endParaRPr lang="en-US" sz="1800" i="1" dirty="0" smtClean="0">
              <a:solidFill>
                <a:srgbClr val="CC0099"/>
              </a:solidFill>
            </a:endParaRPr>
          </a:p>
          <a:p>
            <a:pPr eaLnBrk="1" hangingPunct="1">
              <a:lnSpc>
                <a:spcPct val="80000"/>
              </a:lnSpc>
              <a:buFontTx/>
              <a:buNone/>
            </a:pPr>
            <a:r>
              <a:rPr lang="en-US" sz="2000" dirty="0" smtClean="0"/>
              <a:t>Missiles are weapons:
      </a:t>
            </a:r>
            <a:r>
              <a:rPr lang="en-US" sz="1800" i="1" dirty="0" smtClean="0">
                <a:solidFill>
                  <a:srgbClr val="CC0099"/>
                </a:solidFill>
              </a:rPr>
              <a:t>Missile(x) </a:t>
            </a:r>
            <a:r>
              <a:rPr lang="en-US" sz="1800" i="1" dirty="0" smtClean="0">
                <a:solidFill>
                  <a:srgbClr val="CC0099"/>
                </a:solidFill>
                <a:sym typeface="Symbol" panose="05050102010706020507" pitchFamily="18" charset="2"/>
              </a:rPr>
              <a:t></a:t>
            </a:r>
            <a:r>
              <a:rPr lang="en-US" sz="1800" i="1" dirty="0" smtClean="0">
                <a:solidFill>
                  <a:srgbClr val="CC0099"/>
                </a:solidFill>
              </a:rPr>
              <a:t> Weapon(x)</a:t>
            </a:r>
          </a:p>
          <a:p>
            <a:pPr eaLnBrk="1" hangingPunct="1">
              <a:lnSpc>
                <a:spcPct val="80000"/>
              </a:lnSpc>
              <a:buFontTx/>
              <a:buNone/>
            </a:pPr>
            <a:endParaRPr lang="en-US" sz="1800" i="1" dirty="0" smtClean="0">
              <a:solidFill>
                <a:srgbClr val="CC0099"/>
              </a:solidFill>
            </a:endParaRPr>
          </a:p>
          <a:p>
            <a:pPr eaLnBrk="1" hangingPunct="1">
              <a:lnSpc>
                <a:spcPct val="80000"/>
              </a:lnSpc>
              <a:buFontTx/>
              <a:buNone/>
            </a:pPr>
            <a:r>
              <a:rPr lang="en-US" sz="2000" dirty="0" smtClean="0"/>
              <a:t>An enemy of America counts as "hostile“:</a:t>
            </a:r>
          </a:p>
          <a:p>
            <a:pPr lvl="1" eaLnBrk="1" hangingPunct="1">
              <a:lnSpc>
                <a:spcPct val="80000"/>
              </a:lnSpc>
              <a:buFontTx/>
              <a:buNone/>
            </a:pPr>
            <a:r>
              <a:rPr lang="en-US" sz="1800" i="1" dirty="0" smtClean="0">
                <a:solidFill>
                  <a:srgbClr val="CC0099"/>
                </a:solidFill>
              </a:rPr>
              <a:t>Enemy(</a:t>
            </a:r>
            <a:r>
              <a:rPr lang="en-US" sz="1800" i="1" dirty="0" err="1" smtClean="0">
                <a:solidFill>
                  <a:srgbClr val="CC0099"/>
                </a:solidFill>
              </a:rPr>
              <a:t>x,America</a:t>
            </a:r>
            <a:r>
              <a:rPr lang="en-US" sz="1800" i="1" dirty="0" smtClean="0">
                <a:solidFill>
                  <a:srgbClr val="CC0099"/>
                </a:solidFill>
              </a:rPr>
              <a:t>) </a:t>
            </a:r>
            <a:r>
              <a:rPr lang="en-US" sz="1800" i="1" dirty="0" smtClean="0">
                <a:solidFill>
                  <a:srgbClr val="CC0099"/>
                </a:solidFill>
                <a:sym typeface="Symbol" panose="05050102010706020507" pitchFamily="18" charset="2"/>
              </a:rPr>
              <a:t></a:t>
            </a:r>
            <a:r>
              <a:rPr lang="en-US" sz="1800" i="1" dirty="0" smtClean="0">
                <a:solidFill>
                  <a:srgbClr val="CC0099"/>
                </a:solidFill>
              </a:rPr>
              <a:t> Hostile(x)</a:t>
            </a:r>
          </a:p>
          <a:p>
            <a:pPr lvl="1" eaLnBrk="1" hangingPunct="1">
              <a:lnSpc>
                <a:spcPct val="80000"/>
              </a:lnSpc>
              <a:buFontTx/>
              <a:buNone/>
            </a:pPr>
            <a:endParaRPr lang="en-US" sz="1800" i="1" dirty="0" smtClean="0">
              <a:solidFill>
                <a:srgbClr val="CC0099"/>
              </a:solidFill>
            </a:endParaRPr>
          </a:p>
          <a:p>
            <a:pPr eaLnBrk="1" hangingPunct="1">
              <a:lnSpc>
                <a:spcPct val="80000"/>
              </a:lnSpc>
              <a:buFontTx/>
              <a:buNone/>
            </a:pPr>
            <a:r>
              <a:rPr lang="en-US" sz="2000" dirty="0" smtClean="0"/>
              <a:t>West, who is American …</a:t>
            </a:r>
          </a:p>
          <a:p>
            <a:pPr lvl="1" eaLnBrk="1" hangingPunct="1">
              <a:lnSpc>
                <a:spcPct val="80000"/>
              </a:lnSpc>
              <a:buFontTx/>
              <a:buNone/>
            </a:pPr>
            <a:r>
              <a:rPr lang="en-US" sz="1800" i="1" dirty="0" smtClean="0">
                <a:solidFill>
                  <a:srgbClr val="CC0099"/>
                </a:solidFill>
              </a:rPr>
              <a:t>American(West)</a:t>
            </a:r>
          </a:p>
          <a:p>
            <a:pPr lvl="1" eaLnBrk="1" hangingPunct="1">
              <a:lnSpc>
                <a:spcPct val="80000"/>
              </a:lnSpc>
              <a:buFontTx/>
              <a:buNone/>
            </a:pPr>
            <a:endParaRPr lang="en-US" sz="1800" i="1" dirty="0" smtClean="0">
              <a:solidFill>
                <a:srgbClr val="CC0099"/>
              </a:solidFill>
            </a:endParaRPr>
          </a:p>
          <a:p>
            <a:pPr eaLnBrk="1" hangingPunct="1">
              <a:lnSpc>
                <a:spcPct val="80000"/>
              </a:lnSpc>
              <a:buFontTx/>
              <a:buNone/>
            </a:pPr>
            <a:r>
              <a:rPr lang="en-US" sz="2000" dirty="0" smtClean="0"/>
              <a:t>The country </a:t>
            </a:r>
            <a:r>
              <a:rPr lang="en-US" sz="2000" dirty="0" err="1" smtClean="0"/>
              <a:t>Nono</a:t>
            </a:r>
            <a:r>
              <a:rPr lang="en-US" sz="2000" dirty="0" smtClean="0"/>
              <a:t>, an enemy of America …</a:t>
            </a:r>
            <a:endParaRPr lang="en-US" sz="2000" i="1" dirty="0" smtClean="0"/>
          </a:p>
          <a:p>
            <a:pPr lvl="1" eaLnBrk="1" hangingPunct="1">
              <a:lnSpc>
                <a:spcPct val="80000"/>
              </a:lnSpc>
              <a:buFontTx/>
              <a:buNone/>
            </a:pPr>
            <a:r>
              <a:rPr lang="en-US" sz="1800" i="1" dirty="0" smtClean="0">
                <a:solidFill>
                  <a:srgbClr val="CC0099"/>
                </a:solidFill>
              </a:rPr>
              <a:t>Enemy(</a:t>
            </a:r>
            <a:r>
              <a:rPr lang="en-US" sz="1800" i="1" dirty="0" err="1" smtClean="0">
                <a:solidFill>
                  <a:srgbClr val="CC0099"/>
                </a:solidFill>
              </a:rPr>
              <a:t>Nono,America</a:t>
            </a:r>
            <a:r>
              <a:rPr lang="en-US" sz="1800" i="1" dirty="0" smtClean="0">
                <a:solidFill>
                  <a:srgbClr val="CC0099"/>
                </a:solidFill>
              </a:rPr>
              <a:t>)</a:t>
            </a:r>
            <a:r>
              <a:rPr lang="en-US" sz="1800" dirty="0" smtClean="0">
                <a:solidFill>
                  <a:srgbClr val="CC0099"/>
                </a:solidFill>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Forward chaining algorithm</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53906" t="32292" r="8984" b="12500"/>
          <a:stretch>
            <a:fillRect/>
          </a:stretch>
        </p:blipFill>
        <p:spPr bwMode="auto">
          <a:xfrm>
            <a:off x="533400" y="1371600"/>
            <a:ext cx="8077200"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Forward chaining proof</a:t>
            </a:r>
          </a:p>
        </p:txBody>
      </p:sp>
      <p:pic>
        <p:nvPicPr>
          <p:cNvPr id="20483" name="Picture 5" descr="crime-fc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Forward chaining proof</a:t>
            </a:r>
          </a:p>
        </p:txBody>
      </p:sp>
      <p:pic>
        <p:nvPicPr>
          <p:cNvPr id="21507" name="Picture 5" descr="crime-fc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Outline</a:t>
            </a:r>
          </a:p>
        </p:txBody>
      </p:sp>
      <p:sp>
        <p:nvSpPr>
          <p:cNvPr id="3075" name="Rectangle 3"/>
          <p:cNvSpPr>
            <a:spLocks noGrp="1" noChangeArrowheads="1"/>
          </p:cNvSpPr>
          <p:nvPr>
            <p:ph type="body" idx="1"/>
          </p:nvPr>
        </p:nvSpPr>
        <p:spPr/>
        <p:txBody>
          <a:bodyPr/>
          <a:lstStyle/>
          <a:p>
            <a:pPr eaLnBrk="1" hangingPunct="1"/>
            <a:r>
              <a:rPr lang="en-US" sz="2400" smtClean="0"/>
              <a:t>Reducing first-order inference to propositional inference</a:t>
            </a:r>
          </a:p>
          <a:p>
            <a:pPr eaLnBrk="1" hangingPunct="1"/>
            <a:r>
              <a:rPr lang="en-US" sz="2400" smtClean="0"/>
              <a:t>Unification</a:t>
            </a:r>
          </a:p>
          <a:p>
            <a:pPr eaLnBrk="1" hangingPunct="1"/>
            <a:r>
              <a:rPr lang="en-US" sz="2400" smtClean="0"/>
              <a:t>Generalized Modus Ponens</a:t>
            </a:r>
          </a:p>
          <a:p>
            <a:pPr eaLnBrk="1" hangingPunct="1"/>
            <a:r>
              <a:rPr lang="en-US" sz="2400" smtClean="0"/>
              <a:t>Forward chaining</a:t>
            </a:r>
          </a:p>
          <a:p>
            <a:pPr eaLnBrk="1" hangingPunct="1"/>
            <a:r>
              <a:rPr lang="en-US" sz="2400" smtClean="0"/>
              <a:t>Backward chaining</a:t>
            </a:r>
          </a:p>
          <a:p>
            <a:pPr eaLnBrk="1" hangingPunct="1"/>
            <a:r>
              <a:rPr lang="en-US" sz="2400" smtClean="0"/>
              <a:t>Resolution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Forward chaining proof</a:t>
            </a:r>
          </a:p>
        </p:txBody>
      </p:sp>
      <p:pic>
        <p:nvPicPr>
          <p:cNvPr id="22531" name="Picture 5" descr="crime-fc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Properties of forward chaining</a:t>
            </a:r>
          </a:p>
        </p:txBody>
      </p:sp>
      <p:sp>
        <p:nvSpPr>
          <p:cNvPr id="23555" name="Rectangle 3"/>
          <p:cNvSpPr>
            <a:spLocks noGrp="1" noChangeArrowheads="1"/>
          </p:cNvSpPr>
          <p:nvPr>
            <p:ph type="body" idx="1"/>
          </p:nvPr>
        </p:nvSpPr>
        <p:spPr/>
        <p:txBody>
          <a:bodyPr/>
          <a:lstStyle/>
          <a:p>
            <a:pPr eaLnBrk="1" hangingPunct="1"/>
            <a:r>
              <a:rPr lang="en-US" sz="2400" smtClean="0"/>
              <a:t>Sound and complete for first-order definite clauses</a:t>
            </a:r>
          </a:p>
          <a:p>
            <a:pPr lvl="4" eaLnBrk="1" hangingPunct="1"/>
            <a:endParaRPr lang="en-US" sz="1600" smtClean="0"/>
          </a:p>
          <a:p>
            <a:pPr eaLnBrk="1" hangingPunct="1"/>
            <a:r>
              <a:rPr lang="en-US" sz="2400" smtClean="0">
                <a:solidFill>
                  <a:schemeClr val="accent2"/>
                </a:solidFill>
              </a:rPr>
              <a:t>Datalog</a:t>
            </a:r>
            <a:r>
              <a:rPr lang="en-US" sz="2400" smtClean="0"/>
              <a:t> = first-order definite clauses + </a:t>
            </a:r>
            <a:r>
              <a:rPr lang="en-US" sz="2400" smtClean="0">
                <a:solidFill>
                  <a:srgbClr val="FF0000"/>
                </a:solidFill>
              </a:rPr>
              <a:t>no functions</a:t>
            </a:r>
          </a:p>
          <a:p>
            <a:pPr eaLnBrk="1" hangingPunct="1"/>
            <a:r>
              <a:rPr lang="en-US" sz="2400" smtClean="0"/>
              <a:t>FC terminates for Datalog in finite number of iterations</a:t>
            </a:r>
          </a:p>
          <a:p>
            <a:pPr lvl="4" eaLnBrk="1" hangingPunct="1"/>
            <a:endParaRPr lang="en-US" sz="1600" smtClean="0"/>
          </a:p>
          <a:p>
            <a:pPr eaLnBrk="1" hangingPunct="1"/>
            <a:r>
              <a:rPr lang="en-US" sz="2400" smtClean="0"/>
              <a:t>May not terminate in general if </a:t>
            </a:r>
            <a:r>
              <a:rPr lang="el-GR" sz="2400" smtClean="0">
                <a:cs typeface="Arial" panose="020B0604020202020204" pitchFamily="34" charset="0"/>
              </a:rPr>
              <a:t>α</a:t>
            </a:r>
            <a:r>
              <a:rPr lang="en-US" sz="2400" smtClean="0"/>
              <a:t> is not entailed</a:t>
            </a:r>
          </a:p>
          <a:p>
            <a:pPr lvl="4" eaLnBrk="1" hangingPunct="1"/>
            <a:endParaRPr lang="en-US" sz="1600" smtClean="0"/>
          </a:p>
          <a:p>
            <a:pPr eaLnBrk="1" hangingPunct="1"/>
            <a:r>
              <a:rPr lang="en-US" sz="2400" smtClean="0"/>
              <a:t>This is unavoidable: entailment with definite clauses is semidecidable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Efficiency of forward chaining</a:t>
            </a:r>
          </a:p>
        </p:txBody>
      </p:sp>
      <p:sp>
        <p:nvSpPr>
          <p:cNvPr id="24579" name="Rectangle 3"/>
          <p:cNvSpPr>
            <a:spLocks noGrp="1" noChangeArrowheads="1"/>
          </p:cNvSpPr>
          <p:nvPr>
            <p:ph type="body" idx="1"/>
          </p:nvPr>
        </p:nvSpPr>
        <p:spPr>
          <a:xfrm>
            <a:off x="685800" y="1493838"/>
            <a:ext cx="8229600" cy="4525962"/>
          </a:xfrm>
        </p:spPr>
        <p:txBody>
          <a:bodyPr/>
          <a:lstStyle/>
          <a:p>
            <a:pPr marL="0" indent="0" eaLnBrk="1" hangingPunct="1">
              <a:lnSpc>
                <a:spcPct val="90000"/>
              </a:lnSpc>
              <a:buFontTx/>
              <a:buNone/>
            </a:pPr>
            <a:r>
              <a:rPr lang="en-US" sz="2400" dirty="0" smtClean="0"/>
              <a:t>Incremental forward chaining: no need to match a rule on iteration </a:t>
            </a:r>
            <a:r>
              <a:rPr lang="en-US" sz="2400" i="1" dirty="0" smtClean="0"/>
              <a:t>k </a:t>
            </a:r>
            <a:r>
              <a:rPr lang="en-US" sz="2400" dirty="0" smtClean="0"/>
              <a:t>if a premise wasn't added on iteration </a:t>
            </a:r>
            <a:r>
              <a:rPr lang="en-US" sz="2400" i="1" dirty="0" smtClean="0"/>
              <a:t>k-1</a:t>
            </a:r>
          </a:p>
          <a:p>
            <a:pPr lvl="1" eaLnBrk="1" hangingPunct="1">
              <a:lnSpc>
                <a:spcPct val="90000"/>
              </a:lnSpc>
              <a:buFontTx/>
              <a:buNone/>
            </a:pPr>
            <a:r>
              <a:rPr lang="en-US" sz="2000" dirty="0" smtClean="0">
                <a:sym typeface="Symbol" panose="05050102010706020507" pitchFamily="18" charset="2"/>
              </a:rPr>
              <a:t> </a:t>
            </a:r>
            <a:r>
              <a:rPr lang="en-US" sz="2000" dirty="0" smtClean="0"/>
              <a:t>match each rule whose premise contains a newly added positive literal
</a:t>
            </a:r>
          </a:p>
          <a:p>
            <a:pPr lvl="4" eaLnBrk="1" hangingPunct="1">
              <a:lnSpc>
                <a:spcPct val="90000"/>
              </a:lnSpc>
            </a:pPr>
            <a:endParaRPr lang="en-US" sz="1600" dirty="0" smtClean="0"/>
          </a:p>
          <a:p>
            <a:pPr eaLnBrk="1" hangingPunct="1">
              <a:lnSpc>
                <a:spcPct val="90000"/>
              </a:lnSpc>
              <a:buFontTx/>
              <a:buNone/>
            </a:pPr>
            <a:r>
              <a:rPr lang="en-US" sz="2400" dirty="0" smtClean="0"/>
              <a:t>Matching itself can be expensive:</a:t>
            </a:r>
          </a:p>
          <a:p>
            <a:pPr eaLnBrk="1" hangingPunct="1">
              <a:lnSpc>
                <a:spcPct val="90000"/>
              </a:lnSpc>
              <a:buFontTx/>
              <a:buNone/>
            </a:pPr>
            <a:r>
              <a:rPr lang="en-US" sz="2400" dirty="0" smtClean="0">
                <a:solidFill>
                  <a:schemeClr val="accent2"/>
                </a:solidFill>
              </a:rPr>
              <a:t>Database indexing</a:t>
            </a:r>
            <a:r>
              <a:rPr lang="en-US" sz="2400" dirty="0" smtClean="0"/>
              <a:t> allows O(1) retrieval of known facts
</a:t>
            </a:r>
          </a:p>
          <a:p>
            <a:pPr lvl="1" eaLnBrk="1" hangingPunct="1">
              <a:lnSpc>
                <a:spcPct val="90000"/>
              </a:lnSpc>
            </a:pPr>
            <a:r>
              <a:rPr lang="en-US" sz="2000" dirty="0" smtClean="0"/>
              <a:t>e.g., query </a:t>
            </a:r>
            <a:r>
              <a:rPr lang="en-US" sz="2000" i="1" dirty="0" smtClean="0"/>
              <a:t>Missile(x) </a:t>
            </a:r>
            <a:r>
              <a:rPr lang="en-US" sz="2000" dirty="0" smtClean="0"/>
              <a:t>retrieves </a:t>
            </a:r>
            <a:r>
              <a:rPr lang="en-US" sz="2000" i="1" dirty="0" smtClean="0"/>
              <a:t>Missile(M</a:t>
            </a:r>
            <a:r>
              <a:rPr lang="en-US" sz="2000" i="1" baseline="-25000" dirty="0" smtClean="0"/>
              <a:t>1</a:t>
            </a:r>
            <a:r>
              <a:rPr lang="en-US" sz="2000" i="1" dirty="0" smtClean="0"/>
              <a:t>)</a:t>
            </a:r>
            <a:r>
              <a:rPr lang="en-US" sz="2000" dirty="0" smtClean="0"/>
              <a:t>
</a:t>
            </a:r>
          </a:p>
          <a:p>
            <a:pPr lvl="4" eaLnBrk="1" hangingPunct="1">
              <a:lnSpc>
                <a:spcPct val="90000"/>
              </a:lnSpc>
            </a:pPr>
            <a:endParaRPr lang="en-US" sz="1600" dirty="0" smtClean="0"/>
          </a:p>
          <a:p>
            <a:pPr eaLnBrk="1" hangingPunct="1">
              <a:lnSpc>
                <a:spcPct val="90000"/>
              </a:lnSpc>
              <a:buFontTx/>
              <a:buNone/>
            </a:pPr>
            <a:r>
              <a:rPr lang="en-US" sz="2400" dirty="0" smtClean="0"/>
              <a:t>Forward chaining is widely used in </a:t>
            </a:r>
            <a:r>
              <a:rPr lang="en-US" sz="2400" dirty="0" smtClean="0">
                <a:solidFill>
                  <a:schemeClr val="accent2"/>
                </a:solidFill>
              </a:rPr>
              <a:t>deductive databases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Backward chaining algorithm</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l="53906" t="27083" r="8984" b="27083"/>
          <a:stretch>
            <a:fillRect/>
          </a:stretch>
        </p:blipFill>
        <p:spPr bwMode="auto">
          <a:xfrm>
            <a:off x="914400" y="1600200"/>
            <a:ext cx="7239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Backward chaining example</a:t>
            </a:r>
          </a:p>
        </p:txBody>
      </p:sp>
      <p:pic>
        <p:nvPicPr>
          <p:cNvPr id="26627" name="Picture 4" descr="crime-b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pPr eaLnBrk="1" hangingPunct="1"/>
            <a:r>
              <a:rPr lang="en-US" dirty="0" smtClean="0"/>
              <a:t>Backward chaining example</a:t>
            </a:r>
          </a:p>
        </p:txBody>
      </p:sp>
      <p:pic>
        <p:nvPicPr>
          <p:cNvPr id="27651" name="Picture 5" descr="crime-bc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528436"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Backward chaining example</a:t>
            </a:r>
          </a:p>
        </p:txBody>
      </p:sp>
      <p:pic>
        <p:nvPicPr>
          <p:cNvPr id="28675" name="Picture 5" descr="crime-bc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Backward chaining example</a:t>
            </a:r>
          </a:p>
        </p:txBody>
      </p:sp>
      <p:pic>
        <p:nvPicPr>
          <p:cNvPr id="29699" name="Picture 5" descr="crime-bc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Backward chaining example</a:t>
            </a:r>
          </a:p>
        </p:txBody>
      </p:sp>
      <p:pic>
        <p:nvPicPr>
          <p:cNvPr id="30723" name="Picture 3" descr="crime-b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descr="crime-bc0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descr="crime-bc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Grp="1" noChangeArrowheads="1"/>
          </p:cNvSpPr>
          <p:nvPr>
            <p:ph type="title"/>
          </p:nvPr>
        </p:nvSpPr>
        <p:spPr/>
        <p:txBody>
          <a:bodyPr/>
          <a:lstStyle/>
          <a:p>
            <a:pPr eaLnBrk="1" hangingPunct="1"/>
            <a:r>
              <a:rPr lang="en-US" smtClean="0"/>
              <a:t>Backward chaining example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Universal instantiation (UI)</a:t>
            </a:r>
          </a:p>
        </p:txBody>
      </p:sp>
      <p:sp>
        <p:nvSpPr>
          <p:cNvPr id="4099" name="Rectangle 3"/>
          <p:cNvSpPr>
            <a:spLocks noGrp="1" noChangeArrowheads="1"/>
          </p:cNvSpPr>
          <p:nvPr>
            <p:ph type="body" idx="1"/>
          </p:nvPr>
        </p:nvSpPr>
        <p:spPr>
          <a:xfrm>
            <a:off x="457200" y="1600200"/>
            <a:ext cx="8153400" cy="4525963"/>
          </a:xfrm>
        </p:spPr>
        <p:txBody>
          <a:bodyPr/>
          <a:lstStyle/>
          <a:p>
            <a:pPr eaLnBrk="1" hangingPunct="1">
              <a:defRPr/>
            </a:pPr>
            <a:r>
              <a:rPr lang="en-US" sz="2000" dirty="0" smtClean="0"/>
              <a:t>Every instantiation of a universally quantified sentence is entailed by it:</a:t>
            </a:r>
          </a:p>
          <a:p>
            <a:pPr algn="ctr" eaLnBrk="1" hangingPunct="1">
              <a:buFontTx/>
              <a:buNone/>
              <a:defRPr/>
            </a:pPr>
            <a:r>
              <a:rPr lang="en-US" sz="1800" dirty="0" smtClean="0">
                <a:sym typeface="Symbol" panose="05050102010706020507" pitchFamily="18" charset="2"/>
              </a:rPr>
              <a:t></a:t>
            </a:r>
            <a:r>
              <a:rPr lang="en-US" sz="1800" i="1" dirty="0" smtClean="0"/>
              <a:t>v</a:t>
            </a:r>
            <a:r>
              <a:rPr lang="en-US" sz="1800" dirty="0" smtClean="0"/>
              <a:t> </a:t>
            </a:r>
            <a:r>
              <a:rPr lang="el-GR" sz="1800" dirty="0" smtClean="0">
                <a:cs typeface="Arial" panose="020B0604020202020204" pitchFamily="34" charset="0"/>
                <a:sym typeface="Symbol" panose="05050102010706020507" pitchFamily="18" charset="2"/>
              </a:rPr>
              <a:t>α</a:t>
            </a:r>
            <a:r>
              <a:rPr lang="en-US" sz="1800" dirty="0" smtClean="0">
                <a:cs typeface="Arial" panose="020B0604020202020204" pitchFamily="34" charset="0"/>
                <a:sym typeface="Symbol" panose="05050102010706020507" pitchFamily="18" charset="2"/>
              </a:rPr>
              <a:t/>
            </a:r>
            <a:br>
              <a:rPr lang="en-US" sz="1800" dirty="0" smtClean="0">
                <a:cs typeface="Arial" panose="020B0604020202020204" pitchFamily="34" charset="0"/>
                <a:sym typeface="Symbol" panose="05050102010706020507" pitchFamily="18" charset="2"/>
              </a:rPr>
            </a:br>
            <a:r>
              <a:rPr lang="en-US" sz="1800" dirty="0" err="1" smtClean="0"/>
              <a:t>Subst</a:t>
            </a:r>
            <a:r>
              <a:rPr lang="en-US" sz="1800" dirty="0" smtClean="0"/>
              <a:t>({v/g}, </a:t>
            </a:r>
            <a:r>
              <a:rPr lang="el-GR" sz="1800" dirty="0" smtClean="0">
                <a:cs typeface="Arial" panose="020B0604020202020204" pitchFamily="34" charset="0"/>
                <a:sym typeface="Symbol" panose="05050102010706020507" pitchFamily="18" charset="2"/>
              </a:rPr>
              <a:t>α</a:t>
            </a:r>
            <a:r>
              <a:rPr lang="en-US" sz="1800" dirty="0" smtClean="0"/>
              <a:t>)</a:t>
            </a:r>
            <a:r>
              <a:rPr lang="en-US" sz="2800" dirty="0" smtClean="0"/>
              <a:t>
</a:t>
            </a:r>
          </a:p>
          <a:p>
            <a:pPr eaLnBrk="1" hangingPunct="1">
              <a:buFontTx/>
              <a:buNone/>
              <a:defRPr/>
            </a:pPr>
            <a:r>
              <a:rPr lang="en-US" sz="2000" dirty="0" smtClean="0"/>
              <a:t>	for any variable </a:t>
            </a:r>
            <a:r>
              <a:rPr lang="en-US" sz="2000" i="1" dirty="0" smtClean="0"/>
              <a:t>v</a:t>
            </a:r>
            <a:r>
              <a:rPr lang="en-US" sz="2000" dirty="0" smtClean="0"/>
              <a:t> and ground term </a:t>
            </a:r>
            <a:r>
              <a:rPr lang="en-US" sz="2000" i="1" dirty="0" smtClean="0"/>
              <a:t>g</a:t>
            </a:r>
            <a:r>
              <a:rPr lang="en-US" sz="2000" dirty="0" smtClean="0"/>
              <a:t>
</a:t>
            </a:r>
          </a:p>
          <a:p>
            <a:pPr marL="719138" indent="0" eaLnBrk="1" hangingPunct="1">
              <a:buFontTx/>
              <a:buNone/>
              <a:defRPr/>
            </a:pPr>
            <a:r>
              <a:rPr lang="en-US" sz="2000" dirty="0" smtClean="0"/>
              <a:t>E.g., </a:t>
            </a:r>
            <a:r>
              <a:rPr lang="en-US" sz="2000" dirty="0" smtClean="0">
                <a:sym typeface="Symbol" panose="05050102010706020507" pitchFamily="18" charset="2"/>
              </a:rPr>
              <a:t></a:t>
            </a:r>
            <a:r>
              <a:rPr lang="en-US" sz="2000" dirty="0" smtClean="0"/>
              <a:t>x </a:t>
            </a:r>
            <a:r>
              <a:rPr lang="en-US" sz="2000" i="1" dirty="0" smtClean="0"/>
              <a:t>King</a:t>
            </a:r>
            <a:r>
              <a:rPr lang="en-US" sz="2000" dirty="0" smtClean="0"/>
              <a:t>(</a:t>
            </a:r>
            <a:r>
              <a:rPr lang="en-US" sz="2000" i="1" dirty="0" smtClean="0"/>
              <a:t>x</a:t>
            </a:r>
            <a:r>
              <a:rPr lang="en-US" sz="2000" dirty="0" smtClean="0"/>
              <a:t>) </a:t>
            </a:r>
            <a:r>
              <a:rPr lang="en-US" sz="2000" dirty="0" smtClean="0">
                <a:sym typeface="Symbol" panose="05050102010706020507" pitchFamily="18" charset="2"/>
              </a:rPr>
              <a:t></a:t>
            </a:r>
            <a:r>
              <a:rPr lang="en-US" sz="2000" dirty="0" smtClean="0"/>
              <a:t> </a:t>
            </a:r>
            <a:r>
              <a:rPr lang="en-US" sz="2000" i="1" dirty="0" smtClean="0"/>
              <a:t>Greedy</a:t>
            </a:r>
            <a:r>
              <a:rPr lang="en-US" sz="2000" dirty="0" smtClean="0"/>
              <a:t>(</a:t>
            </a:r>
            <a:r>
              <a:rPr lang="en-US" sz="2000" i="1" dirty="0" smtClean="0"/>
              <a:t>x</a:t>
            </a:r>
            <a:r>
              <a:rPr lang="en-US" sz="2000" dirty="0" smtClean="0"/>
              <a:t>) </a:t>
            </a:r>
            <a:r>
              <a:rPr lang="en-US" sz="2000" dirty="0" smtClean="0">
                <a:sym typeface="Symbol" panose="05050102010706020507" pitchFamily="18" charset="2"/>
              </a:rPr>
              <a:t> </a:t>
            </a:r>
            <a:r>
              <a:rPr lang="en-US" sz="2000" i="1" dirty="0" smtClean="0"/>
              <a:t>Evil</a:t>
            </a:r>
            <a:r>
              <a:rPr lang="en-US" sz="2000" dirty="0" smtClean="0"/>
              <a:t>(</a:t>
            </a:r>
            <a:r>
              <a:rPr lang="en-US" sz="2000" i="1" dirty="0" smtClean="0"/>
              <a:t>x</a:t>
            </a:r>
            <a:r>
              <a:rPr lang="en-US" sz="2000" dirty="0" smtClean="0"/>
              <a:t>) yields:
</a:t>
            </a:r>
            <a:r>
              <a:rPr lang="en-US" sz="1800" i="1" dirty="0" smtClean="0"/>
              <a:t>King</a:t>
            </a:r>
            <a:r>
              <a:rPr lang="en-US" sz="1800" dirty="0" smtClean="0"/>
              <a:t>(</a:t>
            </a:r>
            <a:r>
              <a:rPr lang="en-US" sz="1800" i="1" dirty="0" smtClean="0"/>
              <a:t>John</a:t>
            </a:r>
            <a:r>
              <a:rPr lang="en-US" sz="1800" dirty="0" smtClean="0"/>
              <a:t>) </a:t>
            </a:r>
            <a:r>
              <a:rPr lang="en-US" sz="1800" dirty="0" smtClean="0">
                <a:sym typeface="Symbol" panose="05050102010706020507" pitchFamily="18" charset="2"/>
              </a:rPr>
              <a:t></a:t>
            </a:r>
            <a:r>
              <a:rPr lang="en-US" sz="1800" dirty="0" smtClean="0"/>
              <a:t> </a:t>
            </a:r>
            <a:r>
              <a:rPr lang="en-US" sz="1800" i="1" dirty="0" smtClean="0"/>
              <a:t>Greedy</a:t>
            </a:r>
            <a:r>
              <a:rPr lang="en-US" sz="1800" dirty="0" smtClean="0"/>
              <a:t>(</a:t>
            </a:r>
            <a:r>
              <a:rPr lang="en-US" sz="1800" i="1" dirty="0" smtClean="0"/>
              <a:t>John</a:t>
            </a:r>
            <a:r>
              <a:rPr lang="en-US" sz="1800" dirty="0" smtClean="0"/>
              <a:t>) </a:t>
            </a:r>
            <a:r>
              <a:rPr lang="en-US" sz="1800" dirty="0" smtClean="0">
                <a:sym typeface="Symbol" panose="05050102010706020507" pitchFamily="18" charset="2"/>
              </a:rPr>
              <a:t></a:t>
            </a:r>
            <a:r>
              <a:rPr lang="en-US" sz="1800" dirty="0" smtClean="0"/>
              <a:t>  </a:t>
            </a:r>
            <a:r>
              <a:rPr lang="en-US" sz="1800" i="1" dirty="0" smtClean="0"/>
              <a:t>Evil</a:t>
            </a:r>
            <a:r>
              <a:rPr lang="en-US" sz="1800" dirty="0" smtClean="0"/>
              <a:t>(</a:t>
            </a:r>
            <a:r>
              <a:rPr lang="en-US" sz="1800" i="1" dirty="0" smtClean="0"/>
              <a:t>John</a:t>
            </a:r>
            <a:r>
              <a:rPr lang="en-US" sz="1800" dirty="0" smtClean="0"/>
              <a:t>)</a:t>
            </a:r>
          </a:p>
          <a:p>
            <a:pPr marL="719138" lvl="1" indent="0" eaLnBrk="1" hangingPunct="1">
              <a:buFontTx/>
              <a:buNone/>
              <a:defRPr/>
            </a:pPr>
            <a:r>
              <a:rPr lang="en-US" sz="1800" i="1" dirty="0" smtClean="0"/>
              <a:t>King</a:t>
            </a:r>
            <a:r>
              <a:rPr lang="en-US" sz="1800" dirty="0" smtClean="0"/>
              <a:t>(</a:t>
            </a:r>
            <a:r>
              <a:rPr lang="en-US" sz="1800" i="1" dirty="0" smtClean="0"/>
              <a:t>Richard</a:t>
            </a:r>
            <a:r>
              <a:rPr lang="en-US" sz="1800" dirty="0" smtClean="0"/>
              <a:t>) </a:t>
            </a:r>
            <a:r>
              <a:rPr lang="en-US" sz="1800" dirty="0" smtClean="0">
                <a:sym typeface="Symbol" panose="05050102010706020507" pitchFamily="18" charset="2"/>
              </a:rPr>
              <a:t></a:t>
            </a:r>
            <a:r>
              <a:rPr lang="en-US" sz="1800" dirty="0" smtClean="0"/>
              <a:t> </a:t>
            </a:r>
            <a:r>
              <a:rPr lang="en-US" sz="1800" i="1" dirty="0" smtClean="0"/>
              <a:t>Greedy</a:t>
            </a:r>
            <a:r>
              <a:rPr lang="en-US" sz="1800" dirty="0" smtClean="0"/>
              <a:t>(</a:t>
            </a:r>
            <a:r>
              <a:rPr lang="en-US" sz="1800" i="1" dirty="0" smtClean="0"/>
              <a:t>Richard</a:t>
            </a:r>
            <a:r>
              <a:rPr lang="en-US" sz="1800" dirty="0" smtClean="0"/>
              <a:t>) </a:t>
            </a:r>
            <a:r>
              <a:rPr lang="en-US" sz="1800" dirty="0" smtClean="0">
                <a:sym typeface="Symbol" panose="05050102010706020507" pitchFamily="18" charset="2"/>
              </a:rPr>
              <a:t></a:t>
            </a:r>
            <a:r>
              <a:rPr lang="en-US" sz="1800" dirty="0" smtClean="0"/>
              <a:t> </a:t>
            </a:r>
            <a:r>
              <a:rPr lang="en-US" sz="1800" i="1" dirty="0" smtClean="0"/>
              <a:t>Evil</a:t>
            </a:r>
            <a:r>
              <a:rPr lang="en-US" sz="1800" dirty="0" smtClean="0"/>
              <a:t>(</a:t>
            </a:r>
            <a:r>
              <a:rPr lang="en-US" sz="1800" i="1" dirty="0" smtClean="0"/>
              <a:t>Richard</a:t>
            </a:r>
            <a:r>
              <a:rPr lang="en-US" sz="1800" dirty="0" smtClean="0"/>
              <a:t>)</a:t>
            </a:r>
          </a:p>
          <a:p>
            <a:pPr marL="719138" lvl="1" indent="0" eaLnBrk="1" hangingPunct="1">
              <a:buFontTx/>
              <a:buNone/>
              <a:defRPr/>
            </a:pPr>
            <a:r>
              <a:rPr lang="en-US" sz="1800" i="1" dirty="0" smtClean="0"/>
              <a:t>King</a:t>
            </a:r>
            <a:r>
              <a:rPr lang="en-US" sz="1800" dirty="0" smtClean="0"/>
              <a:t>(</a:t>
            </a:r>
            <a:r>
              <a:rPr lang="en-US" sz="1800" i="1" dirty="0" smtClean="0"/>
              <a:t>Father</a:t>
            </a:r>
            <a:r>
              <a:rPr lang="en-US" sz="1800" dirty="0" smtClean="0"/>
              <a:t>(</a:t>
            </a:r>
            <a:r>
              <a:rPr lang="en-US" sz="1800" i="1" dirty="0" smtClean="0"/>
              <a:t>John</a:t>
            </a:r>
            <a:r>
              <a:rPr lang="en-US" sz="1800" dirty="0" smtClean="0"/>
              <a:t>)) </a:t>
            </a:r>
            <a:r>
              <a:rPr lang="en-US" sz="1800" dirty="0" smtClean="0">
                <a:sym typeface="Symbol" panose="05050102010706020507" pitchFamily="18" charset="2"/>
              </a:rPr>
              <a:t></a:t>
            </a:r>
            <a:r>
              <a:rPr lang="en-US" sz="1800" dirty="0" smtClean="0"/>
              <a:t> </a:t>
            </a:r>
            <a:r>
              <a:rPr lang="en-US" sz="1800" i="1" dirty="0" smtClean="0"/>
              <a:t>Greedy</a:t>
            </a:r>
            <a:r>
              <a:rPr lang="en-US" sz="1800" dirty="0" smtClean="0"/>
              <a:t>(</a:t>
            </a:r>
            <a:r>
              <a:rPr lang="en-US" sz="1800" i="1" dirty="0" smtClean="0"/>
              <a:t>Father</a:t>
            </a:r>
            <a:r>
              <a:rPr lang="en-US" sz="1800" dirty="0" smtClean="0"/>
              <a:t>(</a:t>
            </a:r>
            <a:r>
              <a:rPr lang="en-US" sz="1800" i="1" dirty="0" smtClean="0"/>
              <a:t>John</a:t>
            </a:r>
            <a:r>
              <a:rPr lang="en-US" sz="1800" dirty="0" smtClean="0"/>
              <a:t>)) </a:t>
            </a:r>
            <a:r>
              <a:rPr lang="en-US" sz="1800" dirty="0" smtClean="0">
                <a:sym typeface="Symbol" panose="05050102010706020507" pitchFamily="18" charset="2"/>
              </a:rPr>
              <a:t></a:t>
            </a:r>
            <a:r>
              <a:rPr lang="en-US" sz="1800" dirty="0" smtClean="0"/>
              <a:t> </a:t>
            </a:r>
            <a:r>
              <a:rPr lang="en-US" sz="1800" i="1" dirty="0" smtClean="0"/>
              <a:t>Evil</a:t>
            </a:r>
            <a:r>
              <a:rPr lang="en-US" sz="1800" dirty="0" smtClean="0"/>
              <a:t>(</a:t>
            </a:r>
            <a:r>
              <a:rPr lang="en-US" sz="1800" i="1" dirty="0" smtClean="0"/>
              <a:t>Father</a:t>
            </a:r>
            <a:r>
              <a:rPr lang="en-US" sz="1800" dirty="0" smtClean="0"/>
              <a:t>(</a:t>
            </a:r>
            <a:r>
              <a:rPr lang="en-US" sz="1800" i="1" dirty="0" smtClean="0"/>
              <a:t>John</a:t>
            </a:r>
            <a:r>
              <a:rPr lang="en-US" sz="1800" dirty="0" smtClean="0"/>
              <a:t>))</a:t>
            </a:r>
          </a:p>
          <a:p>
            <a:pPr lvl="1" eaLnBrk="1" hangingPunct="1">
              <a:buFontTx/>
              <a:buNone/>
              <a:defRPr/>
            </a:pPr>
            <a:endParaRPr lang="en-US" sz="1800" dirty="0" smtClean="0"/>
          </a:p>
        </p:txBody>
      </p:sp>
      <p:sp>
        <p:nvSpPr>
          <p:cNvPr id="4100" name="Line 4"/>
          <p:cNvSpPr>
            <a:spLocks noChangeShapeType="1"/>
          </p:cNvSpPr>
          <p:nvPr/>
        </p:nvSpPr>
        <p:spPr bwMode="auto">
          <a:xfrm>
            <a:off x="3733800" y="2667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0"/>
            <a:ext cx="8229600" cy="639762"/>
          </a:xfrm>
        </p:spPr>
        <p:txBody>
          <a:bodyPr/>
          <a:lstStyle/>
          <a:p>
            <a:pPr eaLnBrk="1" hangingPunct="1"/>
            <a:r>
              <a:rPr lang="en-US" dirty="0" smtClean="0"/>
              <a:t>Backward chaining example</a:t>
            </a:r>
          </a:p>
        </p:txBody>
      </p:sp>
      <p:pic>
        <p:nvPicPr>
          <p:cNvPr id="33795" name="Picture 5" descr="crime-bc0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10" y="762000"/>
            <a:ext cx="821283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76200" y="4618038"/>
            <a:ext cx="7620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80000"/>
              </a:lnSpc>
              <a:buFontTx/>
              <a:buNone/>
            </a:pPr>
            <a:r>
              <a:rPr lang="en-US" sz="1800" i="1" dirty="0" smtClean="0">
                <a:solidFill>
                  <a:srgbClr val="CC0099"/>
                </a:solidFill>
              </a:rPr>
              <a:t>American(x) </a:t>
            </a:r>
            <a:r>
              <a:rPr lang="en-US" sz="1800" i="1" dirty="0" smtClean="0">
                <a:solidFill>
                  <a:srgbClr val="CC0099"/>
                </a:solidFill>
                <a:sym typeface="Symbol" panose="05050102010706020507" pitchFamily="18" charset="2"/>
              </a:rPr>
              <a:t></a:t>
            </a:r>
            <a:r>
              <a:rPr lang="en-US" sz="1800" i="1" dirty="0" smtClean="0">
                <a:solidFill>
                  <a:srgbClr val="CC0099"/>
                </a:solidFill>
              </a:rPr>
              <a:t> Weapon(y) </a:t>
            </a:r>
            <a:r>
              <a:rPr lang="en-US" sz="1800" i="1" dirty="0" smtClean="0">
                <a:solidFill>
                  <a:srgbClr val="CC0099"/>
                </a:solidFill>
                <a:sym typeface="Symbol" panose="05050102010706020507" pitchFamily="18" charset="2"/>
              </a:rPr>
              <a:t></a:t>
            </a:r>
            <a:r>
              <a:rPr lang="en-US" sz="1800" i="1" dirty="0" smtClean="0">
                <a:solidFill>
                  <a:srgbClr val="CC0099"/>
                </a:solidFill>
              </a:rPr>
              <a:t> Sells(</a:t>
            </a:r>
            <a:r>
              <a:rPr lang="en-US" sz="1800" i="1" dirty="0" err="1" smtClean="0">
                <a:solidFill>
                  <a:srgbClr val="CC0099"/>
                </a:solidFill>
              </a:rPr>
              <a:t>x,y,z</a:t>
            </a:r>
            <a:r>
              <a:rPr lang="en-US" sz="1800" i="1" dirty="0" smtClean="0">
                <a:solidFill>
                  <a:srgbClr val="CC0099"/>
                </a:solidFill>
              </a:rPr>
              <a:t>) </a:t>
            </a:r>
            <a:r>
              <a:rPr lang="en-US" sz="1800" i="1" dirty="0" smtClean="0">
                <a:solidFill>
                  <a:srgbClr val="CC0099"/>
                </a:solidFill>
                <a:sym typeface="Symbol" panose="05050102010706020507" pitchFamily="18" charset="2"/>
              </a:rPr>
              <a:t></a:t>
            </a:r>
            <a:r>
              <a:rPr lang="en-US" sz="1800" i="1" dirty="0" smtClean="0">
                <a:solidFill>
                  <a:srgbClr val="CC0099"/>
                </a:solidFill>
              </a:rPr>
              <a:t> Hostile(z) </a:t>
            </a:r>
            <a:r>
              <a:rPr lang="en-US" sz="1800" i="1" dirty="0" smtClean="0">
                <a:solidFill>
                  <a:srgbClr val="CC0099"/>
                </a:solidFill>
                <a:sym typeface="Symbol" panose="05050102010706020507" pitchFamily="18" charset="2"/>
              </a:rPr>
              <a:t></a:t>
            </a:r>
            <a:r>
              <a:rPr lang="en-US" sz="1800" i="1" dirty="0" smtClean="0">
                <a:solidFill>
                  <a:srgbClr val="CC0099"/>
                </a:solidFill>
              </a:rPr>
              <a:t> Criminal(x)</a:t>
            </a:r>
          </a:p>
          <a:p>
            <a:pPr lvl="1" eaLnBrk="1" hangingPunct="1">
              <a:lnSpc>
                <a:spcPct val="80000"/>
              </a:lnSpc>
              <a:buFontTx/>
              <a:buNone/>
            </a:pPr>
            <a:r>
              <a:rPr lang="en-US" sz="1800" i="1" dirty="0" smtClean="0">
                <a:solidFill>
                  <a:srgbClr val="CC0099"/>
                </a:solidFill>
              </a:rPr>
              <a:t>Owns(Nono,M</a:t>
            </a:r>
            <a:r>
              <a:rPr lang="en-US" sz="1800" i="1" baseline="-25000" dirty="0" smtClean="0">
                <a:solidFill>
                  <a:srgbClr val="CC0099"/>
                </a:solidFill>
              </a:rPr>
              <a:t>1</a:t>
            </a:r>
            <a:r>
              <a:rPr lang="en-US" sz="1800" i="1" dirty="0" smtClean="0">
                <a:solidFill>
                  <a:srgbClr val="CC0099"/>
                </a:solidFill>
              </a:rPr>
              <a:t>) and Missile(M</a:t>
            </a:r>
            <a:r>
              <a:rPr lang="en-US" sz="1800" i="1" baseline="-25000" dirty="0" smtClean="0">
                <a:solidFill>
                  <a:srgbClr val="CC0099"/>
                </a:solidFill>
              </a:rPr>
              <a:t>1</a:t>
            </a:r>
            <a:r>
              <a:rPr lang="en-US" sz="1800" i="1" dirty="0" smtClean="0">
                <a:solidFill>
                  <a:srgbClr val="CC0099"/>
                </a:solidFill>
              </a:rPr>
              <a:t>)</a:t>
            </a:r>
          </a:p>
          <a:p>
            <a:pPr lvl="1" eaLnBrk="1" hangingPunct="1">
              <a:lnSpc>
                <a:spcPct val="80000"/>
              </a:lnSpc>
              <a:buFontTx/>
              <a:buNone/>
            </a:pPr>
            <a:r>
              <a:rPr lang="en-US" sz="1800" i="1" dirty="0" smtClean="0">
                <a:solidFill>
                  <a:srgbClr val="CC0099"/>
                </a:solidFill>
              </a:rPr>
              <a:t>Missile(x) </a:t>
            </a:r>
            <a:r>
              <a:rPr lang="en-US" sz="1800" i="1" dirty="0" smtClean="0">
                <a:solidFill>
                  <a:srgbClr val="CC0099"/>
                </a:solidFill>
                <a:sym typeface="Symbol" panose="05050102010706020507" pitchFamily="18" charset="2"/>
              </a:rPr>
              <a:t></a:t>
            </a:r>
            <a:r>
              <a:rPr lang="en-US" sz="1800" i="1" dirty="0" smtClean="0">
                <a:solidFill>
                  <a:srgbClr val="CC0099"/>
                </a:solidFill>
              </a:rPr>
              <a:t> Owns(</a:t>
            </a:r>
            <a:r>
              <a:rPr lang="en-US" sz="1800" i="1" dirty="0" err="1" smtClean="0">
                <a:solidFill>
                  <a:srgbClr val="CC0099"/>
                </a:solidFill>
              </a:rPr>
              <a:t>Nono,x</a:t>
            </a:r>
            <a:r>
              <a:rPr lang="en-US" sz="1800" i="1" dirty="0" smtClean="0">
                <a:solidFill>
                  <a:srgbClr val="CC0099"/>
                </a:solidFill>
              </a:rPr>
              <a:t>) </a:t>
            </a:r>
            <a:r>
              <a:rPr lang="en-US" sz="1800" i="1" dirty="0" smtClean="0">
                <a:solidFill>
                  <a:srgbClr val="CC0099"/>
                </a:solidFill>
                <a:sym typeface="Symbol" panose="05050102010706020507" pitchFamily="18" charset="2"/>
              </a:rPr>
              <a:t></a:t>
            </a:r>
            <a:r>
              <a:rPr lang="en-US" sz="1800" i="1" dirty="0" smtClean="0">
                <a:solidFill>
                  <a:srgbClr val="CC0099"/>
                </a:solidFill>
              </a:rPr>
              <a:t> Sells(</a:t>
            </a:r>
            <a:r>
              <a:rPr lang="en-US" sz="1800" i="1" dirty="0" err="1" smtClean="0">
                <a:solidFill>
                  <a:srgbClr val="CC0099"/>
                </a:solidFill>
              </a:rPr>
              <a:t>West,x,Nono</a:t>
            </a:r>
            <a:r>
              <a:rPr lang="en-US" sz="1800" i="1" dirty="0" smtClean="0">
                <a:solidFill>
                  <a:srgbClr val="CC0099"/>
                </a:solidFill>
              </a:rPr>
              <a:t>)</a:t>
            </a:r>
          </a:p>
          <a:p>
            <a:pPr lvl="1" eaLnBrk="1" hangingPunct="1">
              <a:lnSpc>
                <a:spcPct val="80000"/>
              </a:lnSpc>
              <a:buFontTx/>
              <a:buNone/>
            </a:pPr>
            <a:r>
              <a:rPr lang="en-US" sz="1800" i="1" dirty="0" smtClean="0">
                <a:solidFill>
                  <a:srgbClr val="CC0099"/>
                </a:solidFill>
              </a:rPr>
              <a:t>Missile(x) </a:t>
            </a:r>
            <a:r>
              <a:rPr lang="en-US" sz="1800" i="1" dirty="0" smtClean="0">
                <a:solidFill>
                  <a:srgbClr val="CC0099"/>
                </a:solidFill>
                <a:sym typeface="Symbol" panose="05050102010706020507" pitchFamily="18" charset="2"/>
              </a:rPr>
              <a:t></a:t>
            </a:r>
            <a:r>
              <a:rPr lang="en-US" sz="1800" i="1" dirty="0" smtClean="0">
                <a:solidFill>
                  <a:srgbClr val="CC0099"/>
                </a:solidFill>
              </a:rPr>
              <a:t> Weapon(x)</a:t>
            </a:r>
          </a:p>
          <a:p>
            <a:pPr lvl="1" eaLnBrk="1" hangingPunct="1">
              <a:lnSpc>
                <a:spcPct val="80000"/>
              </a:lnSpc>
              <a:buFontTx/>
              <a:buNone/>
            </a:pPr>
            <a:r>
              <a:rPr lang="en-US" sz="1800" i="1" dirty="0" smtClean="0">
                <a:solidFill>
                  <a:srgbClr val="CC0099"/>
                </a:solidFill>
              </a:rPr>
              <a:t>Enemy(</a:t>
            </a:r>
            <a:r>
              <a:rPr lang="en-US" sz="1800" i="1" dirty="0" err="1" smtClean="0">
                <a:solidFill>
                  <a:srgbClr val="CC0099"/>
                </a:solidFill>
              </a:rPr>
              <a:t>x,America</a:t>
            </a:r>
            <a:r>
              <a:rPr lang="en-US" sz="1800" i="1" dirty="0" smtClean="0">
                <a:solidFill>
                  <a:srgbClr val="CC0099"/>
                </a:solidFill>
              </a:rPr>
              <a:t>) </a:t>
            </a:r>
            <a:r>
              <a:rPr lang="en-US" sz="1800" i="1" dirty="0" smtClean="0">
                <a:solidFill>
                  <a:srgbClr val="CC0099"/>
                </a:solidFill>
                <a:sym typeface="Symbol" panose="05050102010706020507" pitchFamily="18" charset="2"/>
              </a:rPr>
              <a:t></a:t>
            </a:r>
            <a:r>
              <a:rPr lang="en-US" sz="1800" i="1" dirty="0" smtClean="0">
                <a:solidFill>
                  <a:srgbClr val="CC0099"/>
                </a:solidFill>
              </a:rPr>
              <a:t> Hostile(x)</a:t>
            </a:r>
          </a:p>
          <a:p>
            <a:pPr lvl="1" eaLnBrk="1" hangingPunct="1">
              <a:lnSpc>
                <a:spcPct val="80000"/>
              </a:lnSpc>
              <a:buFontTx/>
              <a:buNone/>
            </a:pPr>
            <a:r>
              <a:rPr lang="en-US" sz="1800" i="1" dirty="0" smtClean="0">
                <a:solidFill>
                  <a:srgbClr val="CC0099"/>
                </a:solidFill>
              </a:rPr>
              <a:t>American(West)</a:t>
            </a:r>
          </a:p>
          <a:p>
            <a:pPr lvl="1" eaLnBrk="1" hangingPunct="1">
              <a:lnSpc>
                <a:spcPct val="80000"/>
              </a:lnSpc>
              <a:buFontTx/>
              <a:buNone/>
            </a:pPr>
            <a:r>
              <a:rPr lang="en-US" sz="1800" i="1" dirty="0" smtClean="0">
                <a:solidFill>
                  <a:srgbClr val="CC0099"/>
                </a:solidFill>
              </a:rPr>
              <a:t>Enemy(</a:t>
            </a:r>
            <a:r>
              <a:rPr lang="en-US" sz="1800" i="1" dirty="0" err="1" smtClean="0">
                <a:solidFill>
                  <a:srgbClr val="CC0099"/>
                </a:solidFill>
              </a:rPr>
              <a:t>Nono,America</a:t>
            </a:r>
            <a:r>
              <a:rPr lang="en-US" sz="1800" i="1" dirty="0" smtClean="0">
                <a:solidFill>
                  <a:srgbClr val="CC0099"/>
                </a:solidFill>
              </a:rPr>
              <a:t>)</a:t>
            </a:r>
            <a:r>
              <a:rPr lang="en-US" sz="1800" dirty="0" smtClean="0">
                <a:solidFill>
                  <a:srgbClr val="CC0099"/>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Properties of backward chaining</a:t>
            </a:r>
          </a:p>
        </p:txBody>
      </p:sp>
      <p:sp>
        <p:nvSpPr>
          <p:cNvPr id="38915" name="Rectangle 3"/>
          <p:cNvSpPr>
            <a:spLocks noGrp="1" noChangeArrowheads="1"/>
          </p:cNvSpPr>
          <p:nvPr>
            <p:ph type="body" idx="1"/>
          </p:nvPr>
        </p:nvSpPr>
        <p:spPr/>
        <p:txBody>
          <a:bodyPr/>
          <a:lstStyle/>
          <a:p>
            <a:pPr eaLnBrk="1" hangingPunct="1">
              <a:defRPr/>
            </a:pPr>
            <a:r>
              <a:rPr lang="en-US" sz="2800" dirty="0" smtClean="0"/>
              <a:t>Depth-first recursive proof search: space is linear in size of proof</a:t>
            </a:r>
          </a:p>
          <a:p>
            <a:pPr eaLnBrk="1" hangingPunct="1">
              <a:defRPr/>
            </a:pPr>
            <a:r>
              <a:rPr lang="en-US" sz="2800" dirty="0" smtClean="0"/>
              <a:t>Incomplete due to infinite loops</a:t>
            </a:r>
          </a:p>
          <a:p>
            <a:pPr marL="457200" lvl="1" indent="0" eaLnBrk="1" hangingPunct="1">
              <a:buFontTx/>
              <a:buNone/>
              <a:defRPr/>
            </a:pPr>
            <a:r>
              <a:rPr lang="en-US" sz="2400" dirty="0" smtClean="0">
                <a:sym typeface="Symbol" panose="05050102010706020507" pitchFamily="18" charset="2"/>
              </a:rPr>
              <a:t></a:t>
            </a:r>
            <a:r>
              <a:rPr lang="en-US" sz="2400" dirty="0" smtClean="0"/>
              <a:t> fix by checking current goal against every goal on stack</a:t>
            </a:r>
          </a:p>
          <a:p>
            <a:pPr eaLnBrk="1" hangingPunct="1">
              <a:defRPr/>
            </a:pPr>
            <a:r>
              <a:rPr lang="en-US" sz="2800" dirty="0" smtClean="0"/>
              <a:t>Inefficient due to repeated </a:t>
            </a:r>
            <a:r>
              <a:rPr lang="en-US" sz="2800" dirty="0" err="1" smtClean="0"/>
              <a:t>subgoals</a:t>
            </a:r>
            <a:r>
              <a:rPr lang="en-US" sz="2800" dirty="0" smtClean="0"/>
              <a:t> (both success and failure)</a:t>
            </a:r>
          </a:p>
          <a:p>
            <a:pPr lvl="1" eaLnBrk="1" hangingPunct="1">
              <a:defRPr/>
            </a:pPr>
            <a:r>
              <a:rPr lang="en-US" sz="2400" dirty="0" smtClean="0">
                <a:sym typeface="Symbol" panose="05050102010706020507" pitchFamily="18" charset="2"/>
              </a:rPr>
              <a:t></a:t>
            </a:r>
            <a:r>
              <a:rPr lang="en-US" sz="2400" dirty="0" smtClean="0"/>
              <a:t> fix using caching of previous results (extra space)</a:t>
            </a:r>
          </a:p>
          <a:p>
            <a:pPr eaLnBrk="1" hangingPunct="1">
              <a:defRPr/>
            </a:pPr>
            <a:r>
              <a:rPr lang="en-US" sz="2800" dirty="0" smtClean="0"/>
              <a:t>Widely used for </a:t>
            </a:r>
            <a:r>
              <a:rPr lang="en-US" sz="2800" dirty="0" smtClean="0">
                <a:solidFill>
                  <a:schemeClr val="accent2"/>
                </a:solidFill>
              </a:rPr>
              <a:t>logic programming</a:t>
            </a:r>
            <a:endParaRPr 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4925"/>
            <a:ext cx="8229600" cy="1143000"/>
          </a:xfrm>
        </p:spPr>
        <p:txBody>
          <a:bodyPr/>
          <a:lstStyle/>
          <a:p>
            <a:pPr eaLnBrk="1" hangingPunct="1"/>
            <a:r>
              <a:rPr lang="en-US" smtClean="0"/>
              <a:t>Resolution: brief summary</a:t>
            </a:r>
          </a:p>
        </p:txBody>
      </p:sp>
      <p:sp>
        <p:nvSpPr>
          <p:cNvPr id="35843" name="Rectangle 3"/>
          <p:cNvSpPr>
            <a:spLocks noGrp="1" noChangeArrowheads="1"/>
          </p:cNvSpPr>
          <p:nvPr>
            <p:ph type="body" idx="1"/>
          </p:nvPr>
        </p:nvSpPr>
        <p:spPr>
          <a:xfrm>
            <a:off x="436563" y="1341438"/>
            <a:ext cx="8229600" cy="4525962"/>
          </a:xfrm>
        </p:spPr>
        <p:txBody>
          <a:bodyPr/>
          <a:lstStyle/>
          <a:p>
            <a:pPr eaLnBrk="1" hangingPunct="1">
              <a:lnSpc>
                <a:spcPct val="80000"/>
              </a:lnSpc>
            </a:pPr>
            <a:r>
              <a:rPr lang="en-US" sz="2000" smtClean="0"/>
              <a:t>Full first-order version:
</a:t>
            </a:r>
          </a:p>
          <a:p>
            <a:pPr algn="ctr" eaLnBrk="1" hangingPunct="1">
              <a:lnSpc>
                <a:spcPct val="80000"/>
              </a:lnSpc>
              <a:buFontTx/>
              <a:buNone/>
            </a:pPr>
            <a:r>
              <a:rPr lang="en-US" sz="2000" smtClean="0">
                <a:latin typeface="Monotype Corsiva" panose="03010101010201010101" pitchFamily="66" charset="0"/>
              </a:rPr>
              <a:t>l</a:t>
            </a:r>
            <a:r>
              <a:rPr lang="en-US" sz="2000" baseline="-25000" smtClean="0"/>
              <a:t>1</a:t>
            </a:r>
            <a:r>
              <a:rPr lang="en-US" sz="2000" smtClean="0"/>
              <a:t> </a:t>
            </a:r>
            <a:r>
              <a:rPr lang="en-US" sz="2000" smtClean="0">
                <a:sym typeface="Symbol" panose="05050102010706020507" pitchFamily="18" charset="2"/>
              </a:rPr>
              <a:t></a:t>
            </a:r>
            <a:r>
              <a:rPr lang="en-US" sz="2000" smtClean="0"/>
              <a:t> </a:t>
            </a:r>
            <a:r>
              <a:rPr lang="en-US" sz="2000" smtClean="0">
                <a:cs typeface="Arial" panose="020B0604020202020204" pitchFamily="34" charset="0"/>
              </a:rPr>
              <a:t>···</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l</a:t>
            </a:r>
            <a:r>
              <a:rPr lang="en-US" sz="2000" baseline="-25000" smtClean="0"/>
              <a:t>k</a:t>
            </a:r>
            <a:r>
              <a:rPr lang="en-US" sz="2000" smtClean="0"/>
              <a:t>,          </a:t>
            </a:r>
            <a:r>
              <a:rPr lang="en-US" sz="2000" smtClean="0">
                <a:latin typeface="Monotype Corsiva" panose="03010101010201010101" pitchFamily="66" charset="0"/>
              </a:rPr>
              <a:t>m</a:t>
            </a:r>
            <a:r>
              <a:rPr lang="en-US" sz="2000" baseline="-25000" smtClean="0"/>
              <a:t>1</a:t>
            </a:r>
            <a:r>
              <a:rPr lang="en-US" sz="2000" smtClean="0"/>
              <a:t> </a:t>
            </a:r>
            <a:r>
              <a:rPr lang="en-US" sz="2000" smtClean="0">
                <a:sym typeface="Symbol" panose="05050102010706020507" pitchFamily="18" charset="2"/>
              </a:rPr>
              <a:t></a:t>
            </a:r>
            <a:r>
              <a:rPr lang="en-US" sz="2000" smtClean="0"/>
              <a:t> </a:t>
            </a:r>
            <a:r>
              <a:rPr lang="en-US" sz="2000" smtClean="0">
                <a:cs typeface="Arial" panose="020B0604020202020204" pitchFamily="34" charset="0"/>
              </a:rPr>
              <a:t>···</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m</a:t>
            </a:r>
            <a:r>
              <a:rPr lang="en-US" sz="2000" baseline="-25000" smtClean="0"/>
              <a:t>n</a:t>
            </a:r>
            <a:r>
              <a:rPr lang="en-US" sz="2000" smtClean="0"/>
              <a:t>
</a:t>
            </a:r>
          </a:p>
          <a:p>
            <a:pPr algn="ctr" eaLnBrk="1" hangingPunct="1">
              <a:lnSpc>
                <a:spcPct val="80000"/>
              </a:lnSpc>
              <a:buFontTx/>
              <a:buNone/>
            </a:pPr>
            <a:r>
              <a:rPr lang="en-US" sz="2000" smtClean="0"/>
              <a:t>(</a:t>
            </a:r>
            <a:r>
              <a:rPr lang="en-US" sz="2000" smtClean="0">
                <a:latin typeface="Monotype Corsiva" panose="03010101010201010101" pitchFamily="66" charset="0"/>
              </a:rPr>
              <a:t>l</a:t>
            </a:r>
            <a:r>
              <a:rPr lang="en-US" sz="2000" baseline="-25000" smtClean="0"/>
              <a:t>1</a:t>
            </a:r>
            <a:r>
              <a:rPr lang="en-US" sz="2000" smtClean="0"/>
              <a:t> </a:t>
            </a:r>
            <a:r>
              <a:rPr lang="en-US" sz="2000" smtClean="0">
                <a:sym typeface="Symbol" panose="05050102010706020507" pitchFamily="18" charset="2"/>
              </a:rPr>
              <a:t></a:t>
            </a:r>
            <a:r>
              <a:rPr lang="en-US" sz="2000" smtClean="0"/>
              <a:t> </a:t>
            </a:r>
            <a:r>
              <a:rPr lang="en-US" sz="2000" smtClean="0">
                <a:cs typeface="Arial" panose="020B0604020202020204" pitchFamily="34" charset="0"/>
              </a:rPr>
              <a:t>···</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l</a:t>
            </a:r>
            <a:r>
              <a:rPr lang="en-US" sz="2000" baseline="-25000" smtClean="0"/>
              <a:t>i-1</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l</a:t>
            </a:r>
            <a:r>
              <a:rPr lang="en-US" sz="2000" baseline="-25000" smtClean="0"/>
              <a:t>i+1 </a:t>
            </a:r>
            <a:r>
              <a:rPr lang="en-US" sz="2000" smtClean="0">
                <a:sym typeface="Symbol" panose="05050102010706020507" pitchFamily="18" charset="2"/>
              </a:rPr>
              <a:t></a:t>
            </a:r>
            <a:r>
              <a:rPr lang="en-US" sz="2000" smtClean="0"/>
              <a:t> </a:t>
            </a:r>
            <a:r>
              <a:rPr lang="en-US" sz="2000" smtClean="0">
                <a:cs typeface="Arial" panose="020B0604020202020204" pitchFamily="34" charset="0"/>
              </a:rPr>
              <a:t>···</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l</a:t>
            </a:r>
            <a:r>
              <a:rPr lang="en-US" sz="2000" baseline="-25000" smtClean="0"/>
              <a:t>k</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m</a:t>
            </a:r>
            <a:r>
              <a:rPr lang="en-US" sz="2000" baseline="-25000" smtClean="0"/>
              <a:t>1</a:t>
            </a:r>
            <a:r>
              <a:rPr lang="en-US" sz="2000" smtClean="0"/>
              <a:t> </a:t>
            </a:r>
            <a:r>
              <a:rPr lang="en-US" sz="2000" smtClean="0">
                <a:sym typeface="Symbol" panose="05050102010706020507" pitchFamily="18" charset="2"/>
              </a:rPr>
              <a:t></a:t>
            </a:r>
            <a:r>
              <a:rPr lang="en-US" sz="2000" smtClean="0"/>
              <a:t> </a:t>
            </a:r>
            <a:r>
              <a:rPr lang="en-US" sz="2000" smtClean="0">
                <a:cs typeface="Arial" panose="020B0604020202020204" pitchFamily="34" charset="0"/>
              </a:rPr>
              <a:t>···</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m</a:t>
            </a:r>
            <a:r>
              <a:rPr lang="en-US" sz="2000" baseline="-25000" smtClean="0"/>
              <a:t>j-1</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m</a:t>
            </a:r>
            <a:r>
              <a:rPr lang="en-US" sz="2000" baseline="-25000" smtClean="0"/>
              <a:t>j+1</a:t>
            </a:r>
            <a:r>
              <a:rPr lang="en-US" sz="2000" smtClean="0"/>
              <a:t> </a:t>
            </a:r>
            <a:r>
              <a:rPr lang="en-US" sz="2000" smtClean="0">
                <a:sym typeface="Symbol" panose="05050102010706020507" pitchFamily="18" charset="2"/>
              </a:rPr>
              <a:t></a:t>
            </a:r>
            <a:r>
              <a:rPr lang="en-US" sz="2000" smtClean="0"/>
              <a:t> </a:t>
            </a:r>
            <a:r>
              <a:rPr lang="en-US" sz="2000" smtClean="0">
                <a:cs typeface="Arial" panose="020B0604020202020204" pitchFamily="34" charset="0"/>
              </a:rPr>
              <a:t>···</a:t>
            </a:r>
            <a:r>
              <a:rPr lang="en-US" sz="2000" smtClean="0"/>
              <a:t> </a:t>
            </a:r>
            <a:r>
              <a:rPr lang="en-US" sz="2000" smtClean="0">
                <a:sym typeface="Symbol" panose="05050102010706020507" pitchFamily="18" charset="2"/>
              </a:rPr>
              <a:t></a:t>
            </a:r>
            <a:r>
              <a:rPr lang="en-US" sz="2000" smtClean="0"/>
              <a:t> </a:t>
            </a:r>
            <a:r>
              <a:rPr lang="en-US" sz="2000" smtClean="0">
                <a:latin typeface="Monotype Corsiva" panose="03010101010201010101" pitchFamily="66" charset="0"/>
              </a:rPr>
              <a:t>m</a:t>
            </a:r>
            <a:r>
              <a:rPr lang="en-US" sz="2000" baseline="-25000" smtClean="0"/>
              <a:t>n</a:t>
            </a:r>
            <a:r>
              <a:rPr lang="en-US" sz="2000" smtClean="0"/>
              <a:t>)</a:t>
            </a:r>
            <a:r>
              <a:rPr lang="el-GR" sz="2000" smtClean="0">
                <a:cs typeface="Arial" panose="020B0604020202020204" pitchFamily="34" charset="0"/>
              </a:rPr>
              <a:t>θ</a:t>
            </a:r>
            <a:endParaRPr lang="en-US" sz="2000" smtClean="0"/>
          </a:p>
          <a:p>
            <a:pPr eaLnBrk="1" hangingPunct="1">
              <a:lnSpc>
                <a:spcPct val="80000"/>
              </a:lnSpc>
              <a:buFontTx/>
              <a:buNone/>
            </a:pPr>
            <a:r>
              <a:rPr lang="en-US" sz="2000" smtClean="0"/>
              <a:t>	where </a:t>
            </a:r>
            <a:r>
              <a:rPr lang="en-US" sz="2000" smtClean="0">
                <a:latin typeface="Courier New" panose="02070309020205020404" pitchFamily="49" charset="0"/>
              </a:rPr>
              <a:t>Unify</a:t>
            </a:r>
            <a:r>
              <a:rPr lang="en-US" sz="2000" smtClean="0"/>
              <a:t>(</a:t>
            </a:r>
            <a:r>
              <a:rPr lang="en-US" sz="2000" smtClean="0">
                <a:latin typeface="Monotype Corsiva" panose="03010101010201010101" pitchFamily="66" charset="0"/>
              </a:rPr>
              <a:t>l</a:t>
            </a:r>
            <a:r>
              <a:rPr lang="en-US" sz="2000" baseline="-25000" smtClean="0"/>
              <a:t>i</a:t>
            </a:r>
            <a:r>
              <a:rPr lang="en-US" sz="2000" smtClean="0"/>
              <a:t>, </a:t>
            </a:r>
            <a:r>
              <a:rPr lang="en-US" sz="2000" smtClean="0">
                <a:sym typeface="Symbol" panose="05050102010706020507" pitchFamily="18" charset="2"/>
              </a:rPr>
              <a:t></a:t>
            </a:r>
            <a:r>
              <a:rPr lang="en-US" sz="2000" smtClean="0">
                <a:latin typeface="Monotype Corsiva" panose="03010101010201010101" pitchFamily="66" charset="0"/>
              </a:rPr>
              <a:t>m</a:t>
            </a:r>
            <a:r>
              <a:rPr lang="en-US" sz="2000" baseline="-25000" smtClean="0"/>
              <a:t>j</a:t>
            </a:r>
            <a:r>
              <a:rPr lang="en-US" sz="2000" smtClean="0"/>
              <a:t>) = </a:t>
            </a:r>
            <a:r>
              <a:rPr lang="el-GR" sz="2000" smtClean="0">
                <a:cs typeface="Arial" panose="020B0604020202020204" pitchFamily="34" charset="0"/>
              </a:rPr>
              <a:t>θ</a:t>
            </a:r>
            <a:r>
              <a:rPr lang="en-US" sz="2000" smtClean="0">
                <a:cs typeface="Arial" panose="020B0604020202020204" pitchFamily="34" charset="0"/>
              </a:rPr>
              <a:t>.</a:t>
            </a:r>
            <a:r>
              <a:rPr lang="en-US" sz="2000" smtClean="0"/>
              <a:t>
</a:t>
            </a:r>
          </a:p>
          <a:p>
            <a:pPr eaLnBrk="1" hangingPunct="1">
              <a:lnSpc>
                <a:spcPct val="80000"/>
              </a:lnSpc>
            </a:pPr>
            <a:r>
              <a:rPr lang="en-US" sz="2000" smtClean="0"/>
              <a:t>The two clauses are assumed to be standardized apart so that they share no variables.</a:t>
            </a:r>
          </a:p>
          <a:p>
            <a:pPr eaLnBrk="1" hangingPunct="1">
              <a:lnSpc>
                <a:spcPct val="80000"/>
              </a:lnSpc>
            </a:pPr>
            <a:r>
              <a:rPr lang="en-US" sz="2000" smtClean="0"/>
              <a:t>For example,</a:t>
            </a:r>
          </a:p>
          <a:p>
            <a:pPr algn="ctr" eaLnBrk="1" hangingPunct="1">
              <a:lnSpc>
                <a:spcPct val="80000"/>
              </a:lnSpc>
              <a:buFontTx/>
              <a:buNone/>
            </a:pPr>
            <a:r>
              <a:rPr lang="en-US" sz="2000" smtClean="0">
                <a:sym typeface="Symbol" panose="05050102010706020507" pitchFamily="18" charset="2"/>
              </a:rPr>
              <a:t></a:t>
            </a:r>
            <a:r>
              <a:rPr lang="en-US" sz="2000" i="1" smtClean="0"/>
              <a:t>Rich</a:t>
            </a:r>
            <a:r>
              <a:rPr lang="en-US" sz="2000" smtClean="0"/>
              <a:t>(</a:t>
            </a:r>
            <a:r>
              <a:rPr lang="en-US" sz="2000" i="1" smtClean="0"/>
              <a:t>x</a:t>
            </a:r>
            <a:r>
              <a:rPr lang="en-US" sz="2000" smtClean="0"/>
              <a:t>) </a:t>
            </a:r>
            <a:r>
              <a:rPr lang="en-US" sz="2000" smtClean="0">
                <a:sym typeface="Symbol" panose="05050102010706020507" pitchFamily="18" charset="2"/>
              </a:rPr>
              <a:t></a:t>
            </a:r>
            <a:r>
              <a:rPr lang="en-US" sz="2000" smtClean="0"/>
              <a:t> </a:t>
            </a:r>
            <a:r>
              <a:rPr lang="en-US" sz="2000" i="1" smtClean="0"/>
              <a:t>Unhappy</a:t>
            </a:r>
            <a:r>
              <a:rPr lang="en-US" sz="2000" smtClean="0"/>
              <a:t>(</a:t>
            </a:r>
            <a:r>
              <a:rPr lang="en-US" sz="2000" i="1" smtClean="0"/>
              <a:t>x</a:t>
            </a:r>
            <a:r>
              <a:rPr lang="en-US" sz="2000" smtClean="0"/>
              <a:t>) </a:t>
            </a:r>
          </a:p>
          <a:p>
            <a:pPr algn="ctr" eaLnBrk="1" hangingPunct="1">
              <a:lnSpc>
                <a:spcPct val="80000"/>
              </a:lnSpc>
              <a:buFontTx/>
              <a:buNone/>
            </a:pPr>
            <a:r>
              <a:rPr lang="en-US" sz="2000" smtClean="0"/>
              <a:t>                  </a:t>
            </a:r>
            <a:r>
              <a:rPr lang="en-US" sz="2000" i="1" smtClean="0"/>
              <a:t>Rich</a:t>
            </a:r>
            <a:r>
              <a:rPr lang="en-US" sz="2000" smtClean="0"/>
              <a:t>(</a:t>
            </a:r>
            <a:r>
              <a:rPr lang="en-US" sz="2000" i="1" smtClean="0"/>
              <a:t>Ken</a:t>
            </a:r>
            <a:r>
              <a:rPr lang="en-US" sz="2000" smtClean="0"/>
              <a:t>)</a:t>
            </a:r>
          </a:p>
          <a:p>
            <a:pPr algn="ctr" eaLnBrk="1" hangingPunct="1">
              <a:lnSpc>
                <a:spcPct val="80000"/>
              </a:lnSpc>
              <a:buFontTx/>
              <a:buNone/>
            </a:pPr>
            <a:r>
              <a:rPr lang="en-US" sz="2000" i="1" smtClean="0"/>
              <a:t>Unhappy</a:t>
            </a:r>
            <a:r>
              <a:rPr lang="en-US" sz="2000" smtClean="0"/>
              <a:t>(</a:t>
            </a:r>
            <a:r>
              <a:rPr lang="en-US" sz="2000" i="1" smtClean="0"/>
              <a:t>Ken</a:t>
            </a:r>
            <a:r>
              <a:rPr lang="en-US" sz="2000" smtClean="0"/>
              <a:t>)
</a:t>
            </a:r>
          </a:p>
          <a:p>
            <a:pPr eaLnBrk="1" hangingPunct="1">
              <a:lnSpc>
                <a:spcPct val="80000"/>
              </a:lnSpc>
              <a:buFontTx/>
              <a:buNone/>
            </a:pPr>
            <a:r>
              <a:rPr lang="en-US" sz="2000" smtClean="0"/>
              <a:t>	with </a:t>
            </a:r>
            <a:r>
              <a:rPr lang="el-GR" sz="2000" smtClean="0">
                <a:cs typeface="Arial" panose="020B0604020202020204" pitchFamily="34" charset="0"/>
              </a:rPr>
              <a:t>θ</a:t>
            </a:r>
            <a:r>
              <a:rPr lang="en-US" sz="2000" smtClean="0"/>
              <a:t> = {x/Ken}</a:t>
            </a:r>
          </a:p>
          <a:p>
            <a:pPr eaLnBrk="1" hangingPunct="1">
              <a:lnSpc>
                <a:spcPct val="80000"/>
              </a:lnSpc>
            </a:pPr>
            <a:r>
              <a:rPr lang="en-US" sz="2000" smtClean="0"/>
              <a:t>Apply resolution steps to CNF(KB </a:t>
            </a:r>
            <a:r>
              <a:rPr lang="en-US" sz="2000" smtClean="0">
                <a:sym typeface="Symbol" panose="05050102010706020507" pitchFamily="18" charset="2"/>
              </a:rPr>
              <a:t></a:t>
            </a:r>
            <a:r>
              <a:rPr lang="en-US" sz="2000" smtClean="0"/>
              <a:t> </a:t>
            </a:r>
            <a:r>
              <a:rPr lang="en-US" sz="2000" smtClean="0">
                <a:sym typeface="Symbol" panose="05050102010706020507" pitchFamily="18" charset="2"/>
              </a:rPr>
              <a:t></a:t>
            </a:r>
            <a:r>
              <a:rPr lang="el-GR" sz="2000" smtClean="0">
                <a:cs typeface="Arial" panose="020B0604020202020204" pitchFamily="34" charset="0"/>
                <a:sym typeface="Symbol" panose="05050102010706020507" pitchFamily="18" charset="2"/>
              </a:rPr>
              <a:t>α</a:t>
            </a:r>
            <a:r>
              <a:rPr lang="en-US" sz="2000" smtClean="0"/>
              <a:t>); complete for FOL</a:t>
            </a:r>
          </a:p>
        </p:txBody>
      </p:sp>
      <p:sp>
        <p:nvSpPr>
          <p:cNvPr id="35844" name="Line 4"/>
          <p:cNvSpPr>
            <a:spLocks noChangeShapeType="1"/>
          </p:cNvSpPr>
          <p:nvPr/>
        </p:nvSpPr>
        <p:spPr bwMode="auto">
          <a:xfrm>
            <a:off x="3200400" y="45720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5"/>
          <p:cNvSpPr>
            <a:spLocks noChangeShapeType="1"/>
          </p:cNvSpPr>
          <p:nvPr/>
        </p:nvSpPr>
        <p:spPr bwMode="auto">
          <a:xfrm>
            <a:off x="1219200" y="2209800"/>
            <a:ext cx="670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792162"/>
          </a:xfrm>
        </p:spPr>
        <p:txBody>
          <a:bodyPr/>
          <a:lstStyle/>
          <a:p>
            <a:pPr eaLnBrk="1" hangingPunct="1"/>
            <a:r>
              <a:rPr lang="en-US" smtClean="0"/>
              <a:t>Conversion to CNF</a:t>
            </a:r>
          </a:p>
        </p:txBody>
      </p:sp>
      <p:sp>
        <p:nvSpPr>
          <p:cNvPr id="43011" name="Rectangle 3"/>
          <p:cNvSpPr>
            <a:spLocks noGrp="1" noChangeArrowheads="1"/>
          </p:cNvSpPr>
          <p:nvPr>
            <p:ph type="body" idx="1"/>
          </p:nvPr>
        </p:nvSpPr>
        <p:spPr>
          <a:xfrm>
            <a:off x="460375" y="1371600"/>
            <a:ext cx="8229600" cy="4525963"/>
          </a:xfrm>
        </p:spPr>
        <p:txBody>
          <a:bodyPr/>
          <a:lstStyle/>
          <a:p>
            <a:pPr marL="0" indent="0" eaLnBrk="1" hangingPunct="1">
              <a:lnSpc>
                <a:spcPct val="80000"/>
              </a:lnSpc>
              <a:buNone/>
              <a:defRPr/>
            </a:pPr>
            <a:r>
              <a:rPr lang="en-US" sz="2400" dirty="0" smtClean="0"/>
              <a:t>Everyone who loves all animals is loved by someone:</a:t>
            </a:r>
          </a:p>
          <a:p>
            <a:pPr lvl="1" eaLnBrk="1" hangingPunct="1">
              <a:lnSpc>
                <a:spcPct val="80000"/>
              </a:lnSpc>
              <a:buFontTx/>
              <a:buNone/>
              <a:defRPr/>
            </a:pPr>
            <a:r>
              <a:rPr lang="en-US" sz="2400" dirty="0" smtClean="0">
                <a:sym typeface="Symbol" panose="05050102010706020507" pitchFamily="18" charset="2"/>
              </a:rPr>
              <a:t></a:t>
            </a:r>
            <a:r>
              <a:rPr lang="en-US" sz="2400" dirty="0" smtClean="0"/>
              <a:t>x [</a:t>
            </a:r>
            <a:r>
              <a:rPr lang="en-US" sz="2400" dirty="0" smtClean="0">
                <a:sym typeface="Symbol" panose="05050102010706020507" pitchFamily="18" charset="2"/>
              </a:rPr>
              <a:t></a:t>
            </a:r>
            <a:r>
              <a:rPr lang="en-US" sz="2400" dirty="0" smtClean="0"/>
              <a:t>y </a:t>
            </a:r>
            <a:r>
              <a:rPr lang="en-US" sz="2400" i="1" dirty="0" smtClean="0"/>
              <a:t>Animal</a:t>
            </a:r>
            <a:r>
              <a:rPr lang="en-US" sz="2400" dirty="0" smtClean="0"/>
              <a:t>(</a:t>
            </a:r>
            <a:r>
              <a:rPr lang="en-US" sz="2400" i="1" dirty="0" smtClean="0"/>
              <a:t>y</a:t>
            </a:r>
            <a:r>
              <a:rPr lang="en-US" sz="2400" dirty="0" smtClean="0"/>
              <a:t>) </a:t>
            </a:r>
            <a:r>
              <a:rPr lang="en-US" sz="2400" dirty="0" smtClean="0">
                <a:sym typeface="Symbol" panose="05050102010706020507" pitchFamily="18" charset="2"/>
              </a:rPr>
              <a:t></a:t>
            </a:r>
            <a:r>
              <a:rPr lang="en-US" sz="2400" dirty="0" smtClean="0"/>
              <a:t> </a:t>
            </a:r>
            <a:r>
              <a:rPr lang="en-US" sz="2400" i="1" dirty="0" smtClean="0"/>
              <a:t>Loves</a:t>
            </a:r>
            <a:r>
              <a:rPr lang="en-US" sz="2400" dirty="0" smtClean="0"/>
              <a:t>(</a:t>
            </a:r>
            <a:r>
              <a:rPr lang="en-US" sz="2400" i="1" dirty="0" err="1" smtClean="0"/>
              <a:t>x,y</a:t>
            </a:r>
            <a:r>
              <a:rPr lang="en-US" sz="2400" dirty="0" smtClean="0"/>
              <a:t>)] </a:t>
            </a:r>
            <a:r>
              <a:rPr lang="en-US" sz="2400" dirty="0" smtClean="0">
                <a:sym typeface="Symbol" panose="05050102010706020507" pitchFamily="18" charset="2"/>
              </a:rPr>
              <a:t></a:t>
            </a:r>
            <a:r>
              <a:rPr lang="en-US" sz="2400" dirty="0" smtClean="0"/>
              <a:t> [</a:t>
            </a:r>
            <a:r>
              <a:rPr lang="el-GR" sz="2400" dirty="0" smtClean="0">
                <a:cs typeface="Arial" panose="020B0604020202020204" pitchFamily="34" charset="0"/>
                <a:sym typeface="Symbol" panose="05050102010706020507" pitchFamily="18" charset="2"/>
              </a:rPr>
              <a:t></a:t>
            </a:r>
            <a:r>
              <a:rPr lang="en-US" sz="2400" dirty="0" smtClean="0"/>
              <a:t>y </a:t>
            </a:r>
            <a:r>
              <a:rPr lang="en-US" sz="2400" i="1" dirty="0" smtClean="0"/>
              <a:t>Loves</a:t>
            </a:r>
            <a:r>
              <a:rPr lang="en-US" sz="2400" dirty="0" smtClean="0"/>
              <a:t>(</a:t>
            </a:r>
            <a:r>
              <a:rPr lang="en-US" sz="2400" i="1" dirty="0" err="1" smtClean="0"/>
              <a:t>y,x</a:t>
            </a:r>
            <a:r>
              <a:rPr lang="en-US" sz="2400" dirty="0" smtClean="0"/>
              <a:t>)]</a:t>
            </a:r>
          </a:p>
          <a:p>
            <a:pPr lvl="4" eaLnBrk="1" hangingPunct="1">
              <a:lnSpc>
                <a:spcPct val="80000"/>
              </a:lnSpc>
              <a:defRPr/>
            </a:pPr>
            <a:endParaRPr lang="en-US" sz="2400" dirty="0" smtClean="0"/>
          </a:p>
          <a:p>
            <a:pPr eaLnBrk="1" hangingPunct="1">
              <a:lnSpc>
                <a:spcPct val="80000"/>
              </a:lnSpc>
              <a:defRPr/>
            </a:pPr>
            <a:r>
              <a:rPr lang="en-US" sz="2400" dirty="0" smtClean="0"/>
              <a:t>Eliminate </a:t>
            </a:r>
            <a:r>
              <a:rPr lang="en-US" sz="2400" dirty="0" err="1" smtClean="0"/>
              <a:t>biconditionals</a:t>
            </a:r>
            <a:r>
              <a:rPr lang="en-US" sz="2400" dirty="0" smtClean="0"/>
              <a:t> and implications</a:t>
            </a:r>
          </a:p>
          <a:p>
            <a:pPr marL="0" indent="0" eaLnBrk="1" hangingPunct="1">
              <a:lnSpc>
                <a:spcPct val="80000"/>
              </a:lnSpc>
              <a:buFontTx/>
              <a:buNone/>
              <a:defRPr/>
            </a:pPr>
            <a:endParaRPr lang="en-US" sz="2400" dirty="0" smtClean="0"/>
          </a:p>
          <a:p>
            <a:pPr lvl="1" eaLnBrk="1" hangingPunct="1">
              <a:lnSpc>
                <a:spcPct val="80000"/>
              </a:lnSpc>
              <a:buFontTx/>
              <a:buNone/>
              <a:defRPr/>
            </a:pPr>
            <a:r>
              <a:rPr lang="en-US" sz="2400" dirty="0" smtClean="0">
                <a:sym typeface="Symbol" panose="05050102010706020507" pitchFamily="18" charset="2"/>
              </a:rPr>
              <a:t></a:t>
            </a:r>
            <a:r>
              <a:rPr lang="en-US" sz="2400" dirty="0" smtClean="0"/>
              <a:t>x [</a:t>
            </a:r>
            <a:r>
              <a:rPr lang="en-US" sz="2400" dirty="0" smtClean="0">
                <a:sym typeface="Symbol" panose="05050102010706020507" pitchFamily="18" charset="2"/>
              </a:rPr>
              <a:t></a:t>
            </a:r>
            <a:r>
              <a:rPr lang="en-US" sz="2400" dirty="0" smtClean="0"/>
              <a:t>y </a:t>
            </a:r>
            <a:r>
              <a:rPr lang="en-US" sz="2400" dirty="0" smtClean="0">
                <a:sym typeface="Symbol" panose="05050102010706020507" pitchFamily="18" charset="2"/>
              </a:rPr>
              <a:t></a:t>
            </a:r>
            <a:r>
              <a:rPr lang="en-US" sz="2400" i="1" dirty="0" smtClean="0"/>
              <a:t>Animal</a:t>
            </a:r>
            <a:r>
              <a:rPr lang="en-US" sz="2400" dirty="0" smtClean="0"/>
              <a:t>(</a:t>
            </a:r>
            <a:r>
              <a:rPr lang="en-US" sz="2400" i="1" dirty="0" smtClean="0"/>
              <a:t>y</a:t>
            </a:r>
            <a:r>
              <a:rPr lang="en-US" sz="2400" dirty="0" smtClean="0"/>
              <a:t>) </a:t>
            </a:r>
            <a:r>
              <a:rPr lang="en-US" sz="2400" dirty="0" smtClean="0">
                <a:sym typeface="Symbol" panose="05050102010706020507" pitchFamily="18" charset="2"/>
              </a:rPr>
              <a:t></a:t>
            </a:r>
            <a:r>
              <a:rPr lang="en-US" sz="2400" dirty="0" smtClean="0"/>
              <a:t> </a:t>
            </a:r>
            <a:r>
              <a:rPr lang="en-US" sz="2400" i="1" dirty="0" smtClean="0"/>
              <a:t>Loves</a:t>
            </a:r>
            <a:r>
              <a:rPr lang="en-US" sz="2400" dirty="0" smtClean="0"/>
              <a:t>(</a:t>
            </a:r>
            <a:r>
              <a:rPr lang="en-US" sz="2400" i="1" dirty="0" err="1" smtClean="0"/>
              <a:t>x,y</a:t>
            </a:r>
            <a:r>
              <a:rPr lang="en-US" sz="2400" dirty="0" smtClean="0"/>
              <a:t>)] </a:t>
            </a:r>
            <a:r>
              <a:rPr lang="en-US" sz="2400" dirty="0" smtClean="0">
                <a:sym typeface="Symbol" panose="05050102010706020507" pitchFamily="18" charset="2"/>
              </a:rPr>
              <a:t></a:t>
            </a:r>
            <a:r>
              <a:rPr lang="en-US" sz="2400" dirty="0" smtClean="0"/>
              <a:t> [</a:t>
            </a:r>
            <a:r>
              <a:rPr lang="el-GR" sz="2400" dirty="0" smtClean="0">
                <a:cs typeface="Arial" panose="020B0604020202020204" pitchFamily="34" charset="0"/>
                <a:sym typeface="Symbol" panose="05050102010706020507" pitchFamily="18" charset="2"/>
              </a:rPr>
              <a:t></a:t>
            </a:r>
            <a:r>
              <a:rPr lang="en-US" sz="2400" dirty="0" smtClean="0">
                <a:cs typeface="Arial" panose="020B0604020202020204" pitchFamily="34" charset="0"/>
                <a:sym typeface="Symbol" panose="05050102010706020507" pitchFamily="18" charset="2"/>
              </a:rPr>
              <a:t>y</a:t>
            </a:r>
            <a:r>
              <a:rPr lang="en-US" sz="2400" dirty="0" smtClean="0"/>
              <a:t> </a:t>
            </a:r>
            <a:r>
              <a:rPr lang="en-US" sz="2400" i="1" dirty="0" smtClean="0"/>
              <a:t>Loves</a:t>
            </a:r>
            <a:r>
              <a:rPr lang="en-US" sz="2400" dirty="0" smtClean="0"/>
              <a:t>(</a:t>
            </a:r>
            <a:r>
              <a:rPr lang="en-US" sz="2400" i="1" dirty="0" err="1" smtClean="0"/>
              <a:t>y,x</a:t>
            </a:r>
            <a:r>
              <a:rPr lang="en-US" sz="2400" dirty="0" smtClean="0"/>
              <a:t>)]</a:t>
            </a:r>
          </a:p>
          <a:p>
            <a:pPr lvl="4" eaLnBrk="1" hangingPunct="1">
              <a:lnSpc>
                <a:spcPct val="80000"/>
              </a:lnSpc>
              <a:buFontTx/>
              <a:buNone/>
              <a:defRPr/>
            </a:pPr>
            <a:endParaRPr lang="en-US" sz="2400" dirty="0" smtClean="0"/>
          </a:p>
          <a:p>
            <a:pPr eaLnBrk="1" hangingPunct="1">
              <a:lnSpc>
                <a:spcPct val="80000"/>
              </a:lnSpc>
              <a:defRPr/>
            </a:pPr>
            <a:r>
              <a:rPr lang="en-US" sz="2400" dirty="0" smtClean="0"/>
              <a:t>Move </a:t>
            </a:r>
            <a:r>
              <a:rPr lang="en-US" sz="2400" dirty="0" smtClean="0">
                <a:sym typeface="Symbol" panose="05050102010706020507" pitchFamily="18" charset="2"/>
              </a:rPr>
              <a:t></a:t>
            </a:r>
            <a:r>
              <a:rPr lang="en-US" sz="2400" dirty="0" smtClean="0"/>
              <a:t> inwards: </a:t>
            </a:r>
            <a:r>
              <a:rPr lang="en-US" sz="2400" dirty="0" smtClean="0">
                <a:sym typeface="Symbol" panose="05050102010706020507" pitchFamily="18" charset="2"/>
              </a:rPr>
              <a:t></a:t>
            </a:r>
            <a:r>
              <a:rPr lang="en-US" sz="2400" dirty="0" smtClean="0"/>
              <a:t>x p </a:t>
            </a:r>
            <a:r>
              <a:rPr lang="en-US" sz="2400" dirty="0" smtClean="0">
                <a:cs typeface="Arial" panose="020B0604020202020204" pitchFamily="34" charset="0"/>
              </a:rPr>
              <a:t>≡</a:t>
            </a:r>
            <a:r>
              <a:rPr lang="en-US" sz="2400" dirty="0" smtClean="0"/>
              <a:t> </a:t>
            </a:r>
            <a:r>
              <a:rPr lang="el-GR" sz="2400" dirty="0" smtClean="0">
                <a:cs typeface="Arial" panose="020B0604020202020204" pitchFamily="34" charset="0"/>
                <a:sym typeface="Symbol" panose="05050102010706020507" pitchFamily="18" charset="2"/>
              </a:rPr>
              <a:t></a:t>
            </a:r>
            <a:r>
              <a:rPr lang="en-US" sz="2400" dirty="0" smtClean="0"/>
              <a:t>x </a:t>
            </a:r>
            <a:r>
              <a:rPr lang="en-US" sz="2400" dirty="0" smtClean="0">
                <a:sym typeface="Symbol" panose="05050102010706020507" pitchFamily="18" charset="2"/>
              </a:rPr>
              <a:t></a:t>
            </a:r>
            <a:r>
              <a:rPr lang="en-US" sz="2400" dirty="0" smtClean="0"/>
              <a:t>p,  </a:t>
            </a:r>
            <a:r>
              <a:rPr lang="en-US" sz="2400" dirty="0" smtClean="0">
                <a:sym typeface="Symbol" panose="05050102010706020507" pitchFamily="18" charset="2"/>
              </a:rPr>
              <a:t> </a:t>
            </a:r>
            <a:r>
              <a:rPr lang="el-GR" sz="2400" dirty="0" smtClean="0">
                <a:cs typeface="Arial" panose="020B0604020202020204" pitchFamily="34" charset="0"/>
                <a:sym typeface="Symbol" panose="05050102010706020507" pitchFamily="18" charset="2"/>
              </a:rPr>
              <a:t></a:t>
            </a:r>
            <a:r>
              <a:rPr lang="en-US" sz="2400" dirty="0" smtClean="0"/>
              <a:t>x p </a:t>
            </a:r>
            <a:r>
              <a:rPr lang="en-US" sz="2400" dirty="0" smtClean="0">
                <a:cs typeface="Arial" panose="020B0604020202020204" pitchFamily="34" charset="0"/>
              </a:rPr>
              <a:t>≡</a:t>
            </a:r>
            <a:r>
              <a:rPr lang="en-US" sz="2400" dirty="0" smtClean="0"/>
              <a:t> </a:t>
            </a:r>
            <a:r>
              <a:rPr lang="en-US" sz="2400" dirty="0" smtClean="0">
                <a:sym typeface="Symbol" panose="05050102010706020507" pitchFamily="18" charset="2"/>
              </a:rPr>
              <a:t></a:t>
            </a:r>
            <a:r>
              <a:rPr lang="en-US" sz="2400" dirty="0" smtClean="0"/>
              <a:t>x </a:t>
            </a:r>
            <a:r>
              <a:rPr lang="en-US" sz="2400" dirty="0" smtClean="0">
                <a:sym typeface="Symbol" panose="05050102010706020507" pitchFamily="18" charset="2"/>
              </a:rPr>
              <a:t></a:t>
            </a:r>
            <a:r>
              <a:rPr lang="en-US" sz="2400" dirty="0" smtClean="0"/>
              <a:t>p</a:t>
            </a:r>
          </a:p>
          <a:p>
            <a:pPr lvl="1" eaLnBrk="1" hangingPunct="1">
              <a:lnSpc>
                <a:spcPct val="80000"/>
              </a:lnSpc>
              <a:buFontTx/>
              <a:buNone/>
              <a:defRPr/>
            </a:pPr>
            <a:r>
              <a:rPr lang="en-US" sz="2400" dirty="0" smtClean="0">
                <a:sym typeface="Symbol" panose="05050102010706020507" pitchFamily="18" charset="2"/>
              </a:rPr>
              <a:t></a:t>
            </a:r>
            <a:r>
              <a:rPr lang="en-US" sz="2400" dirty="0" smtClean="0"/>
              <a:t>x [</a:t>
            </a:r>
            <a:r>
              <a:rPr lang="el-GR" sz="2400" dirty="0" smtClean="0">
                <a:cs typeface="Arial" panose="020B0604020202020204" pitchFamily="34" charset="0"/>
                <a:sym typeface="Symbol" panose="05050102010706020507" pitchFamily="18" charset="2"/>
              </a:rPr>
              <a:t></a:t>
            </a:r>
            <a:r>
              <a:rPr lang="en-US" sz="2400" dirty="0" smtClean="0"/>
              <a:t>y </a:t>
            </a:r>
            <a:r>
              <a:rPr lang="en-US" sz="2400" dirty="0" smtClean="0">
                <a:sym typeface="Symbol" panose="05050102010706020507" pitchFamily="18" charset="2"/>
              </a:rPr>
              <a:t></a:t>
            </a:r>
            <a:r>
              <a:rPr lang="en-US" sz="2400" dirty="0" smtClean="0"/>
              <a:t>(</a:t>
            </a:r>
            <a:r>
              <a:rPr lang="en-US" sz="2400" dirty="0" smtClean="0">
                <a:sym typeface="Symbol" panose="05050102010706020507" pitchFamily="18" charset="2"/>
              </a:rPr>
              <a:t></a:t>
            </a:r>
            <a:r>
              <a:rPr lang="en-US" sz="2400" i="1" dirty="0" smtClean="0"/>
              <a:t>Animal</a:t>
            </a:r>
            <a:r>
              <a:rPr lang="en-US" sz="2400" dirty="0" smtClean="0"/>
              <a:t>(</a:t>
            </a:r>
            <a:r>
              <a:rPr lang="en-US" sz="2400" i="1" dirty="0" smtClean="0"/>
              <a:t>y</a:t>
            </a:r>
            <a:r>
              <a:rPr lang="en-US" sz="2400" dirty="0" smtClean="0"/>
              <a:t>) </a:t>
            </a:r>
            <a:r>
              <a:rPr lang="en-US" sz="2400" dirty="0" smtClean="0">
                <a:sym typeface="Symbol" panose="05050102010706020507" pitchFamily="18" charset="2"/>
              </a:rPr>
              <a:t></a:t>
            </a:r>
            <a:r>
              <a:rPr lang="en-US" sz="2400" dirty="0" smtClean="0"/>
              <a:t> </a:t>
            </a:r>
            <a:r>
              <a:rPr lang="en-US" sz="2400" i="1" dirty="0" smtClean="0"/>
              <a:t>Loves</a:t>
            </a:r>
            <a:r>
              <a:rPr lang="en-US" sz="2400" dirty="0" smtClean="0"/>
              <a:t>(</a:t>
            </a:r>
            <a:r>
              <a:rPr lang="en-US" sz="2400" i="1" dirty="0" err="1" smtClean="0"/>
              <a:t>x,y</a:t>
            </a:r>
            <a:r>
              <a:rPr lang="en-US" sz="2400" dirty="0" smtClean="0"/>
              <a:t>))] </a:t>
            </a:r>
            <a:r>
              <a:rPr lang="en-US" sz="2400" dirty="0" smtClean="0">
                <a:sym typeface="Symbol" panose="05050102010706020507" pitchFamily="18" charset="2"/>
              </a:rPr>
              <a:t></a:t>
            </a:r>
            <a:r>
              <a:rPr lang="en-US" sz="2400" dirty="0" smtClean="0"/>
              <a:t> [</a:t>
            </a:r>
            <a:r>
              <a:rPr lang="el-GR" sz="2400" dirty="0" smtClean="0">
                <a:cs typeface="Arial" panose="020B0604020202020204" pitchFamily="34" charset="0"/>
                <a:sym typeface="Symbol" panose="05050102010706020507" pitchFamily="18" charset="2"/>
              </a:rPr>
              <a:t></a:t>
            </a:r>
            <a:r>
              <a:rPr lang="en-US" sz="2400" dirty="0" smtClean="0"/>
              <a:t>y </a:t>
            </a:r>
            <a:r>
              <a:rPr lang="en-US" sz="2400" i="1" dirty="0" smtClean="0"/>
              <a:t>Loves</a:t>
            </a:r>
            <a:r>
              <a:rPr lang="en-US" sz="2400" dirty="0" smtClean="0"/>
              <a:t>(</a:t>
            </a:r>
            <a:r>
              <a:rPr lang="en-US" sz="2400" i="1" dirty="0" err="1" smtClean="0"/>
              <a:t>y,x</a:t>
            </a:r>
            <a:r>
              <a:rPr lang="en-US" sz="2400" dirty="0" smtClean="0"/>
              <a:t>)] </a:t>
            </a:r>
          </a:p>
          <a:p>
            <a:pPr lvl="1" eaLnBrk="1" hangingPunct="1">
              <a:lnSpc>
                <a:spcPct val="80000"/>
              </a:lnSpc>
              <a:buFontTx/>
              <a:buNone/>
              <a:defRPr/>
            </a:pPr>
            <a:r>
              <a:rPr lang="en-US" sz="2400" dirty="0" smtClean="0">
                <a:sym typeface="Symbol" panose="05050102010706020507" pitchFamily="18" charset="2"/>
              </a:rPr>
              <a:t></a:t>
            </a:r>
            <a:r>
              <a:rPr lang="en-US" sz="2400" dirty="0" smtClean="0"/>
              <a:t>x [</a:t>
            </a:r>
            <a:r>
              <a:rPr lang="el-GR" sz="2400" dirty="0" smtClean="0">
                <a:cs typeface="Arial" panose="020B0604020202020204" pitchFamily="34" charset="0"/>
                <a:sym typeface="Symbol" panose="05050102010706020507" pitchFamily="18" charset="2"/>
              </a:rPr>
              <a:t></a:t>
            </a:r>
            <a:r>
              <a:rPr lang="en-US" sz="2400" dirty="0" smtClean="0"/>
              <a:t>y </a:t>
            </a:r>
            <a:r>
              <a:rPr lang="en-US" sz="2400" dirty="0" smtClean="0">
                <a:sym typeface="Symbol" panose="05050102010706020507" pitchFamily="18" charset="2"/>
              </a:rPr>
              <a:t></a:t>
            </a:r>
            <a:r>
              <a:rPr lang="en-US" sz="2400" i="1" dirty="0" smtClean="0"/>
              <a:t>Animal</a:t>
            </a:r>
            <a:r>
              <a:rPr lang="en-US" sz="2400" dirty="0" smtClean="0"/>
              <a:t>(</a:t>
            </a:r>
            <a:r>
              <a:rPr lang="en-US" sz="2400" i="1" dirty="0" smtClean="0"/>
              <a:t>y</a:t>
            </a:r>
            <a:r>
              <a:rPr lang="en-US" sz="2400" dirty="0" smtClean="0"/>
              <a:t>) </a:t>
            </a:r>
            <a:r>
              <a:rPr lang="en-US" sz="2400" dirty="0" smtClean="0">
                <a:sym typeface="Symbol" panose="05050102010706020507" pitchFamily="18" charset="2"/>
              </a:rPr>
              <a:t></a:t>
            </a:r>
            <a:r>
              <a:rPr lang="en-US" sz="2400" dirty="0" smtClean="0"/>
              <a:t> </a:t>
            </a:r>
            <a:r>
              <a:rPr lang="en-US" sz="2400" dirty="0" smtClean="0">
                <a:sym typeface="Symbol" panose="05050102010706020507" pitchFamily="18" charset="2"/>
              </a:rPr>
              <a:t></a:t>
            </a:r>
            <a:r>
              <a:rPr lang="en-US" sz="2400" i="1" dirty="0" smtClean="0"/>
              <a:t>Loves</a:t>
            </a:r>
            <a:r>
              <a:rPr lang="en-US" sz="2400" dirty="0" smtClean="0"/>
              <a:t>(</a:t>
            </a:r>
            <a:r>
              <a:rPr lang="en-US" sz="2400" i="1" dirty="0" err="1" smtClean="0"/>
              <a:t>x,y</a:t>
            </a:r>
            <a:r>
              <a:rPr lang="en-US" sz="2400" dirty="0" smtClean="0"/>
              <a:t>)] </a:t>
            </a:r>
            <a:r>
              <a:rPr lang="en-US" sz="2400" dirty="0" smtClean="0">
                <a:sym typeface="Symbol" panose="05050102010706020507" pitchFamily="18" charset="2"/>
              </a:rPr>
              <a:t></a:t>
            </a:r>
            <a:r>
              <a:rPr lang="en-US" sz="2400" dirty="0" smtClean="0"/>
              <a:t> [</a:t>
            </a:r>
            <a:r>
              <a:rPr lang="el-GR" sz="2400" dirty="0" smtClean="0">
                <a:cs typeface="Arial" panose="020B0604020202020204" pitchFamily="34" charset="0"/>
                <a:sym typeface="Symbol" panose="05050102010706020507" pitchFamily="18" charset="2"/>
              </a:rPr>
              <a:t></a:t>
            </a:r>
            <a:r>
              <a:rPr lang="en-US" sz="2400" dirty="0" smtClean="0"/>
              <a:t>y </a:t>
            </a:r>
            <a:r>
              <a:rPr lang="en-US" sz="2400" i="1" dirty="0" smtClean="0"/>
              <a:t>Loves</a:t>
            </a:r>
            <a:r>
              <a:rPr lang="en-US" sz="2400" dirty="0" smtClean="0"/>
              <a:t>(</a:t>
            </a:r>
            <a:r>
              <a:rPr lang="en-US" sz="2400" i="1" dirty="0" err="1" smtClean="0"/>
              <a:t>y,x</a:t>
            </a:r>
            <a:r>
              <a:rPr lang="en-US" sz="2400" dirty="0" smtClean="0"/>
              <a:t>)] </a:t>
            </a:r>
          </a:p>
          <a:p>
            <a:pPr lvl="1" eaLnBrk="1" hangingPunct="1">
              <a:lnSpc>
                <a:spcPct val="80000"/>
              </a:lnSpc>
              <a:buFontTx/>
              <a:buNone/>
              <a:defRPr/>
            </a:pPr>
            <a:r>
              <a:rPr lang="en-US" sz="2400" dirty="0" smtClean="0">
                <a:sym typeface="Symbol" panose="05050102010706020507" pitchFamily="18" charset="2"/>
              </a:rPr>
              <a:t></a:t>
            </a:r>
            <a:r>
              <a:rPr lang="en-US" sz="2400" dirty="0" smtClean="0"/>
              <a:t>x [</a:t>
            </a:r>
            <a:r>
              <a:rPr lang="el-GR" sz="2400" dirty="0" smtClean="0">
                <a:cs typeface="Arial" panose="020B0604020202020204" pitchFamily="34" charset="0"/>
                <a:sym typeface="Symbol" panose="05050102010706020507" pitchFamily="18" charset="2"/>
              </a:rPr>
              <a:t></a:t>
            </a:r>
            <a:r>
              <a:rPr lang="en-US" sz="2400" dirty="0" smtClean="0"/>
              <a:t>y </a:t>
            </a:r>
            <a:r>
              <a:rPr lang="en-US" sz="2400" i="1" dirty="0" smtClean="0"/>
              <a:t>Animal</a:t>
            </a:r>
            <a:r>
              <a:rPr lang="en-US" sz="2400" dirty="0" smtClean="0"/>
              <a:t>(</a:t>
            </a:r>
            <a:r>
              <a:rPr lang="en-US" sz="2400" i="1" dirty="0" smtClean="0"/>
              <a:t>y</a:t>
            </a:r>
            <a:r>
              <a:rPr lang="en-US" sz="2400" dirty="0" smtClean="0"/>
              <a:t>) </a:t>
            </a:r>
            <a:r>
              <a:rPr lang="en-US" sz="2400" dirty="0" smtClean="0">
                <a:sym typeface="Symbol" panose="05050102010706020507" pitchFamily="18" charset="2"/>
              </a:rPr>
              <a:t></a:t>
            </a:r>
            <a:r>
              <a:rPr lang="en-US" sz="2400" dirty="0" smtClean="0"/>
              <a:t> </a:t>
            </a:r>
            <a:r>
              <a:rPr lang="en-US" sz="2400" dirty="0" smtClean="0">
                <a:sym typeface="Symbol" panose="05050102010706020507" pitchFamily="18" charset="2"/>
              </a:rPr>
              <a:t></a:t>
            </a:r>
            <a:r>
              <a:rPr lang="en-US" sz="2400" i="1" dirty="0" smtClean="0"/>
              <a:t>Loves</a:t>
            </a:r>
            <a:r>
              <a:rPr lang="en-US" sz="2400" dirty="0" smtClean="0"/>
              <a:t>(</a:t>
            </a:r>
            <a:r>
              <a:rPr lang="en-US" sz="2400" i="1" dirty="0" err="1" smtClean="0"/>
              <a:t>x,y</a:t>
            </a:r>
            <a:r>
              <a:rPr lang="en-US" sz="2400" dirty="0" smtClean="0"/>
              <a:t>)] </a:t>
            </a:r>
            <a:r>
              <a:rPr lang="en-US" sz="2400" dirty="0" smtClean="0">
                <a:sym typeface="Symbol" panose="05050102010706020507" pitchFamily="18" charset="2"/>
              </a:rPr>
              <a:t></a:t>
            </a:r>
            <a:r>
              <a:rPr lang="en-US" sz="2400" dirty="0" smtClean="0"/>
              <a:t> [</a:t>
            </a:r>
            <a:r>
              <a:rPr lang="el-GR" sz="2400" dirty="0" smtClean="0">
                <a:cs typeface="Arial" panose="020B0604020202020204" pitchFamily="34" charset="0"/>
                <a:sym typeface="Symbol" panose="05050102010706020507" pitchFamily="18" charset="2"/>
              </a:rPr>
              <a:t></a:t>
            </a:r>
            <a:r>
              <a:rPr lang="en-US" sz="2400" dirty="0" smtClean="0"/>
              <a:t>y </a:t>
            </a:r>
            <a:r>
              <a:rPr lang="en-US" sz="2400" i="1" dirty="0" smtClean="0"/>
              <a:t>Loves</a:t>
            </a:r>
            <a:r>
              <a:rPr lang="en-US" sz="2400" dirty="0" smtClean="0"/>
              <a:t>(</a:t>
            </a:r>
            <a:r>
              <a:rPr lang="en-US" sz="2400" i="1" dirty="0" err="1" smtClean="0"/>
              <a:t>y,x</a:t>
            </a:r>
            <a:r>
              <a:rPr lang="en-US" sz="24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Conversion to CNF contd.</a:t>
            </a:r>
          </a:p>
        </p:txBody>
      </p:sp>
      <p:sp>
        <p:nvSpPr>
          <p:cNvPr id="44035" name="Rectangle 3"/>
          <p:cNvSpPr>
            <a:spLocks noGrp="1" noChangeArrowheads="1"/>
          </p:cNvSpPr>
          <p:nvPr>
            <p:ph type="body" idx="1"/>
          </p:nvPr>
        </p:nvSpPr>
        <p:spPr/>
        <p:txBody>
          <a:bodyPr/>
          <a:lstStyle/>
          <a:p>
            <a:pPr eaLnBrk="1" hangingPunct="1">
              <a:lnSpc>
                <a:spcPct val="80000"/>
              </a:lnSpc>
              <a:buFont typeface="Arial" panose="020B0604020202020204" pitchFamily="34" charset="0"/>
              <a:buChar char="•"/>
              <a:defRPr/>
            </a:pPr>
            <a:r>
              <a:rPr lang="en-US" sz="2000" dirty="0" smtClean="0"/>
              <a:t>Standardize variables: each quantifier should use a different one</a:t>
            </a:r>
          </a:p>
          <a:p>
            <a:pPr marL="457200" lvl="1" indent="0" eaLnBrk="1" hangingPunct="1">
              <a:lnSpc>
                <a:spcPct val="80000"/>
              </a:lnSpc>
              <a:buFontTx/>
              <a:buNone/>
              <a:defRPr/>
            </a:pPr>
            <a:r>
              <a:rPr lang="en-US" sz="1800" dirty="0" smtClean="0">
                <a:sym typeface="Symbol" panose="05050102010706020507" pitchFamily="18" charset="2"/>
              </a:rPr>
              <a:t>   </a:t>
            </a:r>
            <a:r>
              <a:rPr lang="en-US" sz="1800" dirty="0" smtClean="0"/>
              <a:t>x [</a:t>
            </a:r>
            <a:r>
              <a:rPr lang="el-GR" sz="1800" dirty="0" smtClean="0">
                <a:cs typeface="Arial" panose="020B0604020202020204" pitchFamily="34" charset="0"/>
                <a:sym typeface="Symbol" panose="05050102010706020507" pitchFamily="18" charset="2"/>
              </a:rPr>
              <a:t></a:t>
            </a:r>
            <a:r>
              <a:rPr lang="en-US" sz="1800" dirty="0" smtClean="0"/>
              <a:t>y </a:t>
            </a:r>
            <a:r>
              <a:rPr lang="en-US" sz="1800" i="1" dirty="0" smtClean="0"/>
              <a:t>Animal</a:t>
            </a:r>
            <a:r>
              <a:rPr lang="en-US" sz="1800" dirty="0" smtClean="0"/>
              <a:t>(</a:t>
            </a:r>
            <a:r>
              <a:rPr lang="en-US" sz="1800" i="1" dirty="0" smtClean="0"/>
              <a:t>y</a:t>
            </a:r>
            <a:r>
              <a:rPr lang="en-US" sz="1800" dirty="0" smtClean="0"/>
              <a:t>) </a:t>
            </a:r>
            <a:r>
              <a:rPr lang="en-US" sz="1800" dirty="0" smtClean="0">
                <a:sym typeface="Symbol" panose="05050102010706020507" pitchFamily="18" charset="2"/>
              </a:rPr>
              <a:t></a:t>
            </a:r>
            <a:r>
              <a:rPr lang="en-US" sz="1800" dirty="0" smtClean="0"/>
              <a:t> </a:t>
            </a:r>
            <a:r>
              <a:rPr lang="en-US" sz="1800" dirty="0" smtClean="0">
                <a:sym typeface="Symbol" panose="05050102010706020507" pitchFamily="18" charset="2"/>
              </a:rPr>
              <a:t></a:t>
            </a:r>
            <a:r>
              <a:rPr lang="en-US" sz="1800" i="1" dirty="0" smtClean="0"/>
              <a:t>Loves</a:t>
            </a:r>
            <a:r>
              <a:rPr lang="en-US" sz="1800" dirty="0" smtClean="0"/>
              <a:t>(</a:t>
            </a:r>
            <a:r>
              <a:rPr lang="en-US" sz="1800" i="1" dirty="0" err="1" smtClean="0"/>
              <a:t>x,y</a:t>
            </a:r>
            <a:r>
              <a:rPr lang="en-US" sz="1800" dirty="0" smtClean="0"/>
              <a:t>)] </a:t>
            </a:r>
            <a:r>
              <a:rPr lang="en-US" sz="1800" dirty="0" smtClean="0">
                <a:sym typeface="Symbol" panose="05050102010706020507" pitchFamily="18" charset="2"/>
              </a:rPr>
              <a:t></a:t>
            </a:r>
            <a:r>
              <a:rPr lang="en-US" sz="1800" dirty="0" smtClean="0"/>
              <a:t> [</a:t>
            </a:r>
            <a:r>
              <a:rPr lang="el-GR" sz="1800" dirty="0" smtClean="0">
                <a:cs typeface="Arial" panose="020B0604020202020204" pitchFamily="34" charset="0"/>
                <a:sym typeface="Symbol" panose="05050102010706020507" pitchFamily="18" charset="2"/>
              </a:rPr>
              <a:t></a:t>
            </a:r>
            <a:r>
              <a:rPr lang="en-US" sz="1800" dirty="0" smtClean="0"/>
              <a:t>z </a:t>
            </a:r>
            <a:r>
              <a:rPr lang="en-US" sz="1800" i="1" dirty="0" smtClean="0"/>
              <a:t>Loves</a:t>
            </a:r>
            <a:r>
              <a:rPr lang="en-US" sz="1800" dirty="0" smtClean="0"/>
              <a:t>(</a:t>
            </a:r>
            <a:r>
              <a:rPr lang="en-US" sz="1800" i="1" dirty="0" err="1" smtClean="0"/>
              <a:t>z,x</a:t>
            </a:r>
            <a:r>
              <a:rPr lang="en-US" sz="1800" dirty="0" smtClean="0"/>
              <a:t>)]</a:t>
            </a:r>
          </a:p>
          <a:p>
            <a:pPr marL="1828800" lvl="4" indent="0" eaLnBrk="1" hangingPunct="1">
              <a:lnSpc>
                <a:spcPct val="80000"/>
              </a:lnSpc>
              <a:buFontTx/>
              <a:buNone/>
              <a:defRPr/>
            </a:pPr>
            <a:endParaRPr lang="en-US" sz="1400" dirty="0" smtClean="0"/>
          </a:p>
          <a:p>
            <a:pPr eaLnBrk="1" hangingPunct="1">
              <a:lnSpc>
                <a:spcPct val="80000"/>
              </a:lnSpc>
              <a:buFont typeface="Arial" panose="020B0604020202020204" pitchFamily="34" charset="0"/>
              <a:buChar char="•"/>
              <a:defRPr/>
            </a:pPr>
            <a:r>
              <a:rPr lang="en-US" sz="2000" dirty="0" err="1" smtClean="0"/>
              <a:t>Skolemize</a:t>
            </a:r>
            <a:r>
              <a:rPr lang="en-US" sz="2000" dirty="0" smtClean="0"/>
              <a:t>: a more general form of existential instantiation.</a:t>
            </a:r>
          </a:p>
          <a:p>
            <a:pPr marL="457200" lvl="1" indent="0" eaLnBrk="1" hangingPunct="1">
              <a:lnSpc>
                <a:spcPct val="80000"/>
              </a:lnSpc>
              <a:buFontTx/>
              <a:buNone/>
              <a:defRPr/>
            </a:pPr>
            <a:endParaRPr lang="en-US" sz="1800" dirty="0" smtClean="0"/>
          </a:p>
          <a:p>
            <a:pPr marL="457200" lvl="1" indent="0" eaLnBrk="1" hangingPunct="1">
              <a:lnSpc>
                <a:spcPct val="80000"/>
              </a:lnSpc>
              <a:buFontTx/>
              <a:buNone/>
              <a:defRPr/>
            </a:pPr>
            <a:r>
              <a:rPr lang="en-US" sz="1800" dirty="0" smtClean="0"/>
              <a:t>Each existential variable is replaced by a </a:t>
            </a:r>
            <a:r>
              <a:rPr lang="en-US" sz="1800" dirty="0" err="1" smtClean="0">
                <a:solidFill>
                  <a:schemeClr val="accent2"/>
                </a:solidFill>
              </a:rPr>
              <a:t>Skolem</a:t>
            </a:r>
            <a:r>
              <a:rPr lang="en-US" sz="1800" dirty="0" smtClean="0">
                <a:solidFill>
                  <a:schemeClr val="accent2"/>
                </a:solidFill>
              </a:rPr>
              <a:t> function</a:t>
            </a:r>
            <a:r>
              <a:rPr lang="en-US" sz="1800" dirty="0" smtClean="0"/>
              <a:t> of the enclosing universally quantified variables:</a:t>
            </a:r>
          </a:p>
          <a:p>
            <a:pPr marL="457200" lvl="1" indent="0" eaLnBrk="1" hangingPunct="1">
              <a:lnSpc>
                <a:spcPct val="80000"/>
              </a:lnSpc>
              <a:buFontTx/>
              <a:buNone/>
              <a:defRPr/>
            </a:pPr>
            <a:endParaRPr lang="en-US" sz="1800" dirty="0" smtClean="0"/>
          </a:p>
          <a:p>
            <a:pPr marL="457200" lvl="1" indent="0" eaLnBrk="1" hangingPunct="1">
              <a:lnSpc>
                <a:spcPct val="80000"/>
              </a:lnSpc>
              <a:buFontTx/>
              <a:buNone/>
              <a:defRPr/>
            </a:pPr>
            <a:r>
              <a:rPr lang="en-US" sz="1800" dirty="0" smtClean="0"/>
              <a:t> </a:t>
            </a:r>
            <a:r>
              <a:rPr lang="en-US" sz="1800" dirty="0" smtClean="0">
                <a:sym typeface="Symbol" panose="05050102010706020507" pitchFamily="18" charset="2"/>
              </a:rPr>
              <a:t></a:t>
            </a:r>
            <a:r>
              <a:rPr lang="en-US" sz="1800" dirty="0" smtClean="0"/>
              <a:t>x [</a:t>
            </a:r>
            <a:r>
              <a:rPr lang="en-US" sz="1800" i="1" dirty="0" smtClean="0"/>
              <a:t>Animal</a:t>
            </a:r>
            <a:r>
              <a:rPr lang="en-US" sz="1800" dirty="0" smtClean="0"/>
              <a:t>(</a:t>
            </a:r>
            <a:r>
              <a:rPr lang="en-US" sz="1800" i="1" dirty="0" smtClean="0"/>
              <a:t>F</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dirty="0" smtClean="0">
                <a:sym typeface="Symbol" panose="05050102010706020507" pitchFamily="18" charset="2"/>
              </a:rPr>
              <a:t></a:t>
            </a:r>
            <a:r>
              <a:rPr lang="en-US" sz="1800" i="1" dirty="0" smtClean="0"/>
              <a:t>Loves</a:t>
            </a:r>
            <a:r>
              <a:rPr lang="en-US" sz="1800" dirty="0" smtClean="0"/>
              <a:t>(</a:t>
            </a:r>
            <a:r>
              <a:rPr lang="en-US" sz="1800" i="1" dirty="0" err="1" smtClean="0"/>
              <a:t>x,F</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i="1" dirty="0" smtClean="0"/>
              <a:t>Loves</a:t>
            </a:r>
            <a:r>
              <a:rPr lang="en-US" sz="1800" dirty="0" smtClean="0"/>
              <a:t>(</a:t>
            </a:r>
            <a:r>
              <a:rPr lang="en-US" sz="1800" i="1" dirty="0" smtClean="0"/>
              <a:t>G</a:t>
            </a:r>
            <a:r>
              <a:rPr lang="en-US" sz="1800" dirty="0" smtClean="0"/>
              <a:t>(</a:t>
            </a:r>
            <a:r>
              <a:rPr lang="en-US" sz="1800" i="1" dirty="0" smtClean="0"/>
              <a:t>x</a:t>
            </a:r>
            <a:r>
              <a:rPr lang="en-US" sz="1800" dirty="0" smtClean="0"/>
              <a:t>),</a:t>
            </a:r>
            <a:r>
              <a:rPr lang="en-US" sz="1800" i="1" dirty="0" smtClean="0"/>
              <a:t>x</a:t>
            </a:r>
            <a:r>
              <a:rPr lang="en-US" sz="1800" dirty="0" smtClean="0"/>
              <a:t>)</a:t>
            </a:r>
          </a:p>
          <a:p>
            <a:pPr marL="1828800" lvl="4" indent="0" eaLnBrk="1" hangingPunct="1">
              <a:lnSpc>
                <a:spcPct val="80000"/>
              </a:lnSpc>
              <a:buFontTx/>
              <a:buNone/>
              <a:defRPr/>
            </a:pPr>
            <a:endParaRPr lang="en-US" sz="1400" dirty="0" smtClean="0"/>
          </a:p>
          <a:p>
            <a:pPr eaLnBrk="1" hangingPunct="1">
              <a:lnSpc>
                <a:spcPct val="80000"/>
              </a:lnSpc>
              <a:buFont typeface="Arial" panose="020B0604020202020204" pitchFamily="34" charset="0"/>
              <a:buChar char="•"/>
              <a:defRPr/>
            </a:pPr>
            <a:r>
              <a:rPr lang="en-US" sz="2000" dirty="0" smtClean="0"/>
              <a:t>Drop universal quantifiers:</a:t>
            </a:r>
            <a:endParaRPr lang="en-US" sz="2000" dirty="0"/>
          </a:p>
          <a:p>
            <a:pPr marL="719138" indent="0" eaLnBrk="1" hangingPunct="1">
              <a:lnSpc>
                <a:spcPct val="80000"/>
              </a:lnSpc>
              <a:buFontTx/>
              <a:buNone/>
              <a:defRPr/>
            </a:pPr>
            <a:r>
              <a:rPr lang="en-US" sz="1800" dirty="0" smtClean="0"/>
              <a:t> [</a:t>
            </a:r>
            <a:r>
              <a:rPr lang="en-US" sz="1800" i="1" dirty="0" smtClean="0"/>
              <a:t>Animal</a:t>
            </a:r>
            <a:r>
              <a:rPr lang="en-US" sz="1800" dirty="0" smtClean="0"/>
              <a:t>(</a:t>
            </a:r>
            <a:r>
              <a:rPr lang="en-US" sz="1800" i="1" dirty="0" smtClean="0"/>
              <a:t>F</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dirty="0" smtClean="0">
                <a:sym typeface="Symbol" panose="05050102010706020507" pitchFamily="18" charset="2"/>
              </a:rPr>
              <a:t></a:t>
            </a:r>
            <a:r>
              <a:rPr lang="en-US" sz="1800" i="1" dirty="0" smtClean="0"/>
              <a:t>Loves</a:t>
            </a:r>
            <a:r>
              <a:rPr lang="en-US" sz="1800" dirty="0" smtClean="0"/>
              <a:t>(</a:t>
            </a:r>
            <a:r>
              <a:rPr lang="en-US" sz="1800" i="1" dirty="0" err="1" smtClean="0"/>
              <a:t>x,F</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i="1" dirty="0" smtClean="0"/>
              <a:t>Loves</a:t>
            </a:r>
            <a:r>
              <a:rPr lang="en-US" sz="1800" dirty="0" smtClean="0"/>
              <a:t>(</a:t>
            </a:r>
            <a:r>
              <a:rPr lang="en-US" sz="1800" i="1" dirty="0" smtClean="0"/>
              <a:t>G</a:t>
            </a:r>
            <a:r>
              <a:rPr lang="en-US" sz="1800" dirty="0" smtClean="0"/>
              <a:t>(</a:t>
            </a:r>
            <a:r>
              <a:rPr lang="en-US" sz="1800" i="1" dirty="0" smtClean="0"/>
              <a:t>x</a:t>
            </a:r>
            <a:r>
              <a:rPr lang="en-US" sz="1800" dirty="0" smtClean="0"/>
              <a:t>),</a:t>
            </a:r>
            <a:r>
              <a:rPr lang="en-US" sz="1800" i="1" dirty="0" smtClean="0"/>
              <a:t>x</a:t>
            </a:r>
            <a:r>
              <a:rPr lang="en-US" sz="1800" dirty="0" smtClean="0"/>
              <a:t>)</a:t>
            </a:r>
          </a:p>
          <a:p>
            <a:pPr marL="1828800" lvl="4" indent="0" eaLnBrk="1" hangingPunct="1">
              <a:lnSpc>
                <a:spcPct val="80000"/>
              </a:lnSpc>
              <a:buFontTx/>
              <a:buNone/>
              <a:defRPr/>
            </a:pPr>
            <a:endParaRPr lang="en-US" sz="1400" dirty="0" smtClean="0"/>
          </a:p>
          <a:p>
            <a:pPr eaLnBrk="1" hangingPunct="1">
              <a:lnSpc>
                <a:spcPct val="80000"/>
              </a:lnSpc>
              <a:buFont typeface="Arial" panose="020B0604020202020204" pitchFamily="34" charset="0"/>
              <a:buChar char="•"/>
              <a:defRPr/>
            </a:pPr>
            <a:r>
              <a:rPr lang="en-US" sz="2000" dirty="0" smtClean="0"/>
              <a:t>Distribute </a:t>
            </a:r>
            <a:r>
              <a:rPr lang="en-US" sz="2000" dirty="0" smtClean="0">
                <a:sym typeface="Symbol" panose="05050102010706020507" pitchFamily="18" charset="2"/>
              </a:rPr>
              <a:t></a:t>
            </a:r>
            <a:r>
              <a:rPr lang="en-US" sz="2000" dirty="0" smtClean="0"/>
              <a:t> over </a:t>
            </a:r>
            <a:r>
              <a:rPr lang="en-US" sz="2000" dirty="0" smtClean="0">
                <a:sym typeface="Symbol" panose="05050102010706020507" pitchFamily="18" charset="2"/>
              </a:rPr>
              <a:t></a:t>
            </a:r>
            <a:r>
              <a:rPr lang="en-US" sz="2000" dirty="0" smtClean="0"/>
              <a:t> :</a:t>
            </a:r>
            <a:endParaRPr lang="en-US" sz="2000" dirty="0"/>
          </a:p>
          <a:p>
            <a:pPr marL="0" indent="0" eaLnBrk="1" hangingPunct="1">
              <a:lnSpc>
                <a:spcPct val="80000"/>
              </a:lnSpc>
              <a:buFontTx/>
              <a:buNone/>
              <a:defRPr/>
            </a:pPr>
            <a:r>
              <a:rPr lang="en-US" sz="1800" dirty="0" smtClean="0"/>
              <a:t>                      [</a:t>
            </a:r>
            <a:r>
              <a:rPr lang="en-US" sz="1800" i="1" dirty="0" smtClean="0"/>
              <a:t>Animal</a:t>
            </a:r>
            <a:r>
              <a:rPr lang="en-US" sz="1800" dirty="0" smtClean="0"/>
              <a:t>(</a:t>
            </a:r>
            <a:r>
              <a:rPr lang="en-US" sz="1800" i="1" dirty="0" smtClean="0"/>
              <a:t>F</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i="1" dirty="0" smtClean="0"/>
              <a:t>Loves</a:t>
            </a:r>
            <a:r>
              <a:rPr lang="en-US" sz="1800" dirty="0" smtClean="0"/>
              <a:t>(</a:t>
            </a:r>
            <a:r>
              <a:rPr lang="en-US" sz="1800" i="1" dirty="0" smtClean="0"/>
              <a:t>G</a:t>
            </a:r>
            <a:r>
              <a:rPr lang="en-US" sz="1800" dirty="0" smtClean="0"/>
              <a:t>(</a:t>
            </a:r>
            <a:r>
              <a:rPr lang="en-US" sz="1800" i="1" dirty="0" smtClean="0"/>
              <a:t>x</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dirty="0" smtClean="0">
                <a:sym typeface="Symbol" panose="05050102010706020507" pitchFamily="18" charset="2"/>
              </a:rPr>
              <a:t></a:t>
            </a:r>
            <a:r>
              <a:rPr lang="en-US" sz="1800" i="1" dirty="0" smtClean="0"/>
              <a:t>Loves</a:t>
            </a:r>
            <a:r>
              <a:rPr lang="en-US" sz="1800" dirty="0" smtClean="0"/>
              <a:t>(</a:t>
            </a:r>
            <a:r>
              <a:rPr lang="en-US" sz="1800" i="1" dirty="0" err="1" smtClean="0"/>
              <a:t>x,F</a:t>
            </a:r>
            <a:r>
              <a:rPr lang="en-US" sz="1800" dirty="0" smtClean="0"/>
              <a:t>(</a:t>
            </a:r>
            <a:r>
              <a:rPr lang="en-US" sz="1800" i="1" dirty="0" smtClean="0"/>
              <a:t>x</a:t>
            </a:r>
            <a:r>
              <a:rPr lang="en-US" sz="1800" dirty="0" smtClean="0"/>
              <a:t>)) </a:t>
            </a:r>
            <a:r>
              <a:rPr lang="en-US" sz="1800" dirty="0" smtClean="0">
                <a:sym typeface="Symbol" panose="05050102010706020507" pitchFamily="18" charset="2"/>
              </a:rPr>
              <a:t></a:t>
            </a:r>
            <a:r>
              <a:rPr lang="en-US" sz="1800" dirty="0" smtClean="0"/>
              <a:t> </a:t>
            </a:r>
            <a:r>
              <a:rPr lang="en-US" sz="1800" i="1" dirty="0" smtClean="0"/>
              <a:t>Loves</a:t>
            </a:r>
            <a:r>
              <a:rPr lang="en-US" sz="1800" dirty="0" smtClean="0"/>
              <a:t>(</a:t>
            </a:r>
            <a:r>
              <a:rPr lang="en-US" sz="1800" i="1" dirty="0" smtClean="0"/>
              <a:t>G</a:t>
            </a:r>
            <a:r>
              <a:rPr lang="en-US" sz="1800" dirty="0" smtClean="0"/>
              <a:t>(</a:t>
            </a:r>
            <a:r>
              <a:rPr lang="en-US" sz="1800" i="1" dirty="0" smtClean="0"/>
              <a:t>x</a:t>
            </a:r>
            <a:r>
              <a:rPr lang="en-US" sz="1800" dirty="0" smtClean="0"/>
              <a:t>),</a:t>
            </a:r>
            <a:r>
              <a:rPr lang="en-US" sz="1800" i="1" dirty="0" smtClean="0"/>
              <a:t>x</a:t>
            </a:r>
            <a:r>
              <a:rPr lang="en-US" sz="1800" dirty="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8229600" cy="639762"/>
          </a:xfrm>
        </p:spPr>
        <p:txBody>
          <a:bodyPr/>
          <a:lstStyle/>
          <a:p>
            <a:pPr eaLnBrk="1" hangingPunct="1"/>
            <a:r>
              <a:rPr lang="en-US" sz="4000" dirty="0" smtClean="0"/>
              <a:t>Resolution proof: definite clauses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86" y="1066800"/>
            <a:ext cx="8439826" cy="508028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2800" b="1" smtClean="0"/>
              <a:t>Representing Facts in First-Order Logic </a:t>
            </a:r>
          </a:p>
        </p:txBody>
      </p:sp>
      <p:sp>
        <p:nvSpPr>
          <p:cNvPr id="3" name="Content Placeholder 2"/>
          <p:cNvSpPr>
            <a:spLocks noGrp="1"/>
          </p:cNvSpPr>
          <p:nvPr>
            <p:ph idx="1"/>
          </p:nvPr>
        </p:nvSpPr>
        <p:spPr>
          <a:xfrm>
            <a:off x="685800" y="1676400"/>
            <a:ext cx="8382000" cy="4525963"/>
          </a:xfrm>
        </p:spPr>
        <p:txBody>
          <a:bodyPr/>
          <a:lstStyle/>
          <a:p>
            <a:pPr marL="0" indent="0">
              <a:buFontTx/>
              <a:buNone/>
              <a:defRPr/>
            </a:pPr>
            <a:r>
              <a:rPr lang="en-US" sz="2400" dirty="0" smtClean="0"/>
              <a:t>Example: </a:t>
            </a:r>
          </a:p>
          <a:p>
            <a:pPr marL="514350" indent="-514350">
              <a:buFontTx/>
              <a:buAutoNum type="arabicPeriod"/>
              <a:defRPr/>
            </a:pPr>
            <a:r>
              <a:rPr lang="en-US" sz="2400" dirty="0" smtClean="0"/>
              <a:t>Lucy* is a professor </a:t>
            </a:r>
          </a:p>
          <a:p>
            <a:pPr marL="514350" indent="-514350">
              <a:buFontTx/>
              <a:buAutoNum type="arabicPeriod"/>
              <a:defRPr/>
            </a:pPr>
            <a:r>
              <a:rPr lang="en-US" sz="2400" dirty="0" smtClean="0"/>
              <a:t>All professors are people</a:t>
            </a:r>
          </a:p>
          <a:p>
            <a:pPr marL="514350" indent="-514350">
              <a:buFontTx/>
              <a:buAutoNum type="arabicPeriod"/>
              <a:defRPr/>
            </a:pPr>
            <a:r>
              <a:rPr lang="en-US" sz="2400" dirty="0" smtClean="0"/>
              <a:t>John is the dean. </a:t>
            </a:r>
          </a:p>
          <a:p>
            <a:pPr marL="514350" indent="-514350">
              <a:buFontTx/>
              <a:buAutoNum type="arabicPeriod"/>
              <a:defRPr/>
            </a:pPr>
            <a:r>
              <a:rPr lang="en-US" sz="2400" dirty="0" smtClean="0"/>
              <a:t>Deans are professors. </a:t>
            </a:r>
          </a:p>
          <a:p>
            <a:pPr marL="514350" indent="-514350">
              <a:buFontTx/>
              <a:buAutoNum type="arabicPeriod"/>
              <a:defRPr/>
            </a:pPr>
            <a:r>
              <a:rPr lang="en-US" sz="2400" dirty="0" smtClean="0"/>
              <a:t>All professors consider the dean a friend or don’t know him. </a:t>
            </a:r>
          </a:p>
          <a:p>
            <a:pPr marL="514350" indent="-514350">
              <a:buFontTx/>
              <a:buAutoNum type="arabicPeriod"/>
              <a:defRPr/>
            </a:pPr>
            <a:r>
              <a:rPr lang="en-US" sz="2400" dirty="0" smtClean="0"/>
              <a:t>Everyone is a friend of someone. </a:t>
            </a:r>
          </a:p>
          <a:p>
            <a:pPr marL="514350" indent="-514350">
              <a:buFontTx/>
              <a:buAutoNum type="arabicPeriod"/>
              <a:defRPr/>
            </a:pPr>
            <a:r>
              <a:rPr lang="en-US" sz="2400" dirty="0" smtClean="0"/>
              <a:t>People only criticize people that are not their friends. </a:t>
            </a:r>
          </a:p>
          <a:p>
            <a:pPr marL="514350" indent="-514350">
              <a:buFontTx/>
              <a:buAutoNum type="arabicPeriod"/>
              <a:defRPr/>
            </a:pPr>
            <a:r>
              <a:rPr lang="en-US" sz="2400" dirty="0" smtClean="0"/>
              <a:t>Lucy criticized John.</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1020762"/>
          </a:xfrm>
        </p:spPr>
        <p:txBody>
          <a:bodyPr/>
          <a:lstStyle/>
          <a:p>
            <a:pPr eaLnBrk="1" hangingPunct="1"/>
            <a:r>
              <a:rPr lang="en-US" smtClean="0"/>
              <a:t>Existential instantiation (EI)</a:t>
            </a:r>
          </a:p>
        </p:txBody>
      </p:sp>
      <p:sp>
        <p:nvSpPr>
          <p:cNvPr id="5123" name="Rectangle 3"/>
          <p:cNvSpPr>
            <a:spLocks noGrp="1" noChangeArrowheads="1"/>
          </p:cNvSpPr>
          <p:nvPr>
            <p:ph type="body" idx="1"/>
          </p:nvPr>
        </p:nvSpPr>
        <p:spPr/>
        <p:txBody>
          <a:bodyPr/>
          <a:lstStyle/>
          <a:p>
            <a:pPr eaLnBrk="1" hangingPunct="1">
              <a:lnSpc>
                <a:spcPct val="80000"/>
              </a:lnSpc>
            </a:pPr>
            <a:r>
              <a:rPr lang="en-US" sz="2400" dirty="0" smtClean="0"/>
              <a:t>For any sentence </a:t>
            </a:r>
            <a:r>
              <a:rPr lang="el-GR" sz="2400" dirty="0" smtClean="0">
                <a:cs typeface="Arial" panose="020B0604020202020204" pitchFamily="34" charset="0"/>
                <a:sym typeface="Symbol" panose="05050102010706020507" pitchFamily="18" charset="2"/>
              </a:rPr>
              <a:t>α</a:t>
            </a:r>
            <a:r>
              <a:rPr lang="en-US" sz="2400" dirty="0" smtClean="0"/>
              <a:t>, variable </a:t>
            </a:r>
            <a:r>
              <a:rPr lang="en-US" sz="2400" i="1" dirty="0" smtClean="0"/>
              <a:t>v</a:t>
            </a:r>
            <a:r>
              <a:rPr lang="en-US" sz="2400" dirty="0" smtClean="0"/>
              <a:t>, and constant symbol </a:t>
            </a:r>
            <a:r>
              <a:rPr lang="en-US" sz="2400" i="1" dirty="0" smtClean="0"/>
              <a:t>k </a:t>
            </a:r>
            <a:r>
              <a:rPr lang="en-US" sz="2400" dirty="0" smtClean="0"/>
              <a:t>that does </a:t>
            </a:r>
            <a:r>
              <a:rPr lang="en-US" sz="2400" dirty="0" smtClean="0">
                <a:solidFill>
                  <a:srgbClr val="FF0000"/>
                </a:solidFill>
              </a:rPr>
              <a:t>not</a:t>
            </a:r>
            <a:r>
              <a:rPr lang="en-US" sz="2400" dirty="0" smtClean="0"/>
              <a:t> appear elsewhere in the knowledge base:</a:t>
            </a:r>
          </a:p>
          <a:p>
            <a:pPr algn="ctr" eaLnBrk="1" hangingPunct="1">
              <a:lnSpc>
                <a:spcPct val="80000"/>
              </a:lnSpc>
              <a:buFontTx/>
              <a:buNone/>
            </a:pPr>
            <a:r>
              <a:rPr lang="el-GR" sz="2400" dirty="0" smtClean="0">
                <a:cs typeface="Arial" panose="020B0604020202020204" pitchFamily="34" charset="0"/>
                <a:sym typeface="Symbol" panose="05050102010706020507" pitchFamily="18" charset="2"/>
              </a:rPr>
              <a:t></a:t>
            </a:r>
            <a:r>
              <a:rPr lang="en-US" sz="2400" i="1" dirty="0" smtClean="0"/>
              <a:t>v</a:t>
            </a:r>
            <a:r>
              <a:rPr lang="en-US" sz="2400" dirty="0" smtClean="0"/>
              <a:t> </a:t>
            </a:r>
            <a:r>
              <a:rPr lang="el-GR" sz="2400" dirty="0" smtClean="0">
                <a:cs typeface="Arial" panose="020B0604020202020204" pitchFamily="34" charset="0"/>
                <a:sym typeface="Symbol" panose="05050102010706020507" pitchFamily="18" charset="2"/>
              </a:rPr>
              <a:t>α</a:t>
            </a:r>
            <a:endParaRPr lang="en-US" sz="2400" dirty="0" smtClean="0">
              <a:cs typeface="Arial" panose="020B0604020202020204" pitchFamily="34" charset="0"/>
              <a:sym typeface="Symbol" panose="05050102010706020507" pitchFamily="18" charset="2"/>
            </a:endParaRPr>
          </a:p>
          <a:p>
            <a:pPr algn="ctr" eaLnBrk="1" hangingPunct="1">
              <a:lnSpc>
                <a:spcPct val="80000"/>
              </a:lnSpc>
              <a:buFontTx/>
              <a:buNone/>
            </a:pPr>
            <a:r>
              <a:rPr lang="en-US" sz="2400" dirty="0" err="1" smtClean="0"/>
              <a:t>Subst</a:t>
            </a:r>
            <a:r>
              <a:rPr lang="en-US" sz="2400" dirty="0" smtClean="0"/>
              <a:t>({v/k}, </a:t>
            </a:r>
            <a:r>
              <a:rPr lang="el-GR" sz="2400" dirty="0" smtClean="0">
                <a:cs typeface="Arial" panose="020B0604020202020204" pitchFamily="34" charset="0"/>
                <a:sym typeface="Symbol" panose="05050102010706020507" pitchFamily="18" charset="2"/>
              </a:rPr>
              <a:t>α</a:t>
            </a:r>
            <a:r>
              <a:rPr lang="en-US" sz="2400" dirty="0" smtClean="0"/>
              <a:t>)
</a:t>
            </a:r>
          </a:p>
          <a:p>
            <a:pPr lvl="4" eaLnBrk="1" hangingPunct="1">
              <a:lnSpc>
                <a:spcPct val="80000"/>
              </a:lnSpc>
            </a:pPr>
            <a:endParaRPr lang="en-US" sz="2400" dirty="0" smtClean="0"/>
          </a:p>
          <a:p>
            <a:pPr eaLnBrk="1" hangingPunct="1">
              <a:lnSpc>
                <a:spcPct val="80000"/>
              </a:lnSpc>
            </a:pPr>
            <a:r>
              <a:rPr lang="en-US" sz="2400" dirty="0" smtClean="0"/>
              <a:t>E.g., </a:t>
            </a:r>
            <a:r>
              <a:rPr lang="el-GR" sz="2400" dirty="0" smtClean="0">
                <a:cs typeface="Arial" panose="020B0604020202020204" pitchFamily="34" charset="0"/>
                <a:sym typeface="Symbol" panose="05050102010706020507" pitchFamily="18" charset="2"/>
              </a:rPr>
              <a:t></a:t>
            </a:r>
            <a:r>
              <a:rPr lang="en-US" sz="2400" i="1" dirty="0" smtClean="0"/>
              <a:t>x</a:t>
            </a:r>
            <a:r>
              <a:rPr lang="en-US" sz="2400" dirty="0" smtClean="0"/>
              <a:t> </a:t>
            </a:r>
            <a:r>
              <a:rPr lang="en-US" sz="2400" i="1" dirty="0" smtClean="0"/>
              <a:t>Crown</a:t>
            </a:r>
            <a:r>
              <a:rPr lang="en-US" sz="2400" dirty="0" smtClean="0"/>
              <a:t>(</a:t>
            </a:r>
            <a:r>
              <a:rPr lang="en-US" sz="2400" i="1" dirty="0" smtClean="0"/>
              <a:t>x</a:t>
            </a:r>
            <a:r>
              <a:rPr lang="en-US" sz="2400" dirty="0" smtClean="0"/>
              <a:t>) </a:t>
            </a:r>
            <a:r>
              <a:rPr lang="en-US" sz="2400" dirty="0" smtClean="0">
                <a:sym typeface="Symbol" panose="05050102010706020507" pitchFamily="18" charset="2"/>
              </a:rPr>
              <a:t></a:t>
            </a:r>
            <a:r>
              <a:rPr lang="en-US" sz="2400" dirty="0" smtClean="0"/>
              <a:t> </a:t>
            </a:r>
            <a:r>
              <a:rPr lang="en-US" sz="2400" i="1" dirty="0" err="1" smtClean="0"/>
              <a:t>OnHead</a:t>
            </a:r>
            <a:r>
              <a:rPr lang="en-US" sz="2400" dirty="0" smtClean="0"/>
              <a:t>(</a:t>
            </a:r>
            <a:r>
              <a:rPr lang="en-US" sz="2400" i="1" dirty="0" err="1" smtClean="0"/>
              <a:t>x,John</a:t>
            </a:r>
            <a:r>
              <a:rPr lang="en-US" sz="2400" dirty="0" smtClean="0"/>
              <a:t>) yields:</a:t>
            </a:r>
          </a:p>
          <a:p>
            <a:pPr lvl="4" eaLnBrk="1" hangingPunct="1">
              <a:lnSpc>
                <a:spcPct val="80000"/>
              </a:lnSpc>
            </a:pPr>
            <a:endParaRPr lang="en-US" sz="2400" dirty="0" smtClean="0"/>
          </a:p>
          <a:p>
            <a:pPr algn="ctr" eaLnBrk="1" hangingPunct="1">
              <a:lnSpc>
                <a:spcPct val="80000"/>
              </a:lnSpc>
              <a:buFontTx/>
              <a:buNone/>
            </a:pPr>
            <a:r>
              <a:rPr lang="en-US" sz="2400" i="1" dirty="0" smtClean="0"/>
              <a:t>Crown</a:t>
            </a:r>
            <a:r>
              <a:rPr lang="en-US" sz="2400" dirty="0" smtClean="0"/>
              <a:t>(</a:t>
            </a:r>
            <a:r>
              <a:rPr lang="en-US" sz="2400" i="1" dirty="0" smtClean="0"/>
              <a:t>C</a:t>
            </a:r>
            <a:r>
              <a:rPr lang="en-US" sz="2400" i="1" baseline="-25000" dirty="0" smtClean="0"/>
              <a:t>1</a:t>
            </a:r>
            <a:r>
              <a:rPr lang="en-US" sz="2400" dirty="0" smtClean="0"/>
              <a:t>) </a:t>
            </a:r>
            <a:r>
              <a:rPr lang="en-US" sz="2400" dirty="0" smtClean="0">
                <a:sym typeface="Symbol" panose="05050102010706020507" pitchFamily="18" charset="2"/>
              </a:rPr>
              <a:t></a:t>
            </a:r>
            <a:r>
              <a:rPr lang="en-US" sz="2400" dirty="0" smtClean="0"/>
              <a:t> </a:t>
            </a:r>
            <a:r>
              <a:rPr lang="en-US" sz="2400" i="1" dirty="0" err="1" smtClean="0"/>
              <a:t>OnHead</a:t>
            </a:r>
            <a:r>
              <a:rPr lang="en-US" sz="2400" dirty="0" smtClean="0"/>
              <a:t>(</a:t>
            </a:r>
            <a:r>
              <a:rPr lang="en-US" sz="2400" i="1" dirty="0" smtClean="0"/>
              <a:t>C</a:t>
            </a:r>
            <a:r>
              <a:rPr lang="en-US" sz="2400" i="1" baseline="-25000" dirty="0" smtClean="0"/>
              <a:t>1</a:t>
            </a:r>
            <a:r>
              <a:rPr lang="en-US" sz="2400" i="1" dirty="0" smtClean="0"/>
              <a:t>,John</a:t>
            </a:r>
            <a:r>
              <a:rPr lang="en-US" sz="2400" dirty="0" smtClean="0"/>
              <a:t>)
</a:t>
            </a:r>
          </a:p>
          <a:p>
            <a:pPr lvl="4" eaLnBrk="1" hangingPunct="1">
              <a:lnSpc>
                <a:spcPct val="80000"/>
              </a:lnSpc>
            </a:pPr>
            <a:endParaRPr lang="en-US" sz="2400" dirty="0" smtClean="0"/>
          </a:p>
          <a:p>
            <a:pPr eaLnBrk="1" hangingPunct="1">
              <a:lnSpc>
                <a:spcPct val="80000"/>
              </a:lnSpc>
              <a:buFontTx/>
              <a:buNone/>
            </a:pPr>
            <a:r>
              <a:rPr lang="en-US" sz="2400" dirty="0" smtClean="0"/>
              <a:t>	provided </a:t>
            </a:r>
            <a:r>
              <a:rPr lang="en-US" sz="2400" i="1" dirty="0" smtClean="0"/>
              <a:t>C</a:t>
            </a:r>
            <a:r>
              <a:rPr lang="en-US" sz="2400" i="1" baseline="-25000" dirty="0" smtClean="0"/>
              <a:t>1</a:t>
            </a:r>
            <a:r>
              <a:rPr lang="en-US" sz="2400" dirty="0" smtClean="0"/>
              <a:t> is a new constant symbol, called a </a:t>
            </a:r>
            <a:r>
              <a:rPr lang="en-US" sz="2400" dirty="0" err="1" smtClean="0">
                <a:solidFill>
                  <a:schemeClr val="accent2"/>
                </a:solidFill>
              </a:rPr>
              <a:t>Skolem</a:t>
            </a:r>
            <a:r>
              <a:rPr lang="en-US" sz="2400" dirty="0" smtClean="0">
                <a:solidFill>
                  <a:schemeClr val="accent2"/>
                </a:solidFill>
              </a:rPr>
              <a:t> constant.</a:t>
            </a:r>
            <a:r>
              <a:rPr lang="en-US" sz="2400" dirty="0" smtClean="0"/>
              <a:t>
</a:t>
            </a:r>
          </a:p>
        </p:txBody>
      </p:sp>
      <p:sp>
        <p:nvSpPr>
          <p:cNvPr id="5124" name="Line 4"/>
          <p:cNvSpPr>
            <a:spLocks noChangeShapeType="1"/>
          </p:cNvSpPr>
          <p:nvPr/>
        </p:nvSpPr>
        <p:spPr bwMode="auto">
          <a:xfrm>
            <a:off x="3352800" y="3048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Reduction to propositional inference</a:t>
            </a:r>
          </a:p>
        </p:txBody>
      </p:sp>
      <p:sp>
        <p:nvSpPr>
          <p:cNvPr id="6147" name="Rectangle 3"/>
          <p:cNvSpPr>
            <a:spLocks noGrp="1" noChangeArrowheads="1"/>
          </p:cNvSpPr>
          <p:nvPr>
            <p:ph type="body" idx="1"/>
          </p:nvPr>
        </p:nvSpPr>
        <p:spPr/>
        <p:txBody>
          <a:bodyPr/>
          <a:lstStyle/>
          <a:p>
            <a:pPr eaLnBrk="1" hangingPunct="1">
              <a:lnSpc>
                <a:spcPct val="80000"/>
              </a:lnSpc>
              <a:buFontTx/>
              <a:buNone/>
            </a:pPr>
            <a:r>
              <a:rPr lang="en-US" sz="1800" smtClean="0"/>
              <a:t>Suppose the KB contains just the following:
</a:t>
            </a:r>
          </a:p>
          <a:p>
            <a:pPr lvl="1" eaLnBrk="1" hangingPunct="1">
              <a:lnSpc>
                <a:spcPct val="80000"/>
              </a:lnSpc>
              <a:buFontTx/>
              <a:buNone/>
            </a:pPr>
            <a:r>
              <a:rPr lang="en-US" sz="1600" smtClean="0">
                <a:sym typeface="Symbol" panose="05050102010706020507" pitchFamily="18" charset="2"/>
              </a:rPr>
              <a:t></a:t>
            </a:r>
            <a:r>
              <a:rPr lang="en-US" sz="1600" smtClean="0"/>
              <a:t>x King(x) </a:t>
            </a:r>
            <a:r>
              <a:rPr lang="en-US" sz="1600" smtClean="0">
                <a:sym typeface="Symbol" panose="05050102010706020507" pitchFamily="18" charset="2"/>
              </a:rPr>
              <a:t></a:t>
            </a:r>
            <a:r>
              <a:rPr lang="en-US" sz="1600" smtClean="0"/>
              <a:t> Greedy(x) </a:t>
            </a:r>
            <a:r>
              <a:rPr lang="en-US" sz="1600" smtClean="0">
                <a:sym typeface="Symbol" panose="05050102010706020507" pitchFamily="18" charset="2"/>
              </a:rPr>
              <a:t></a:t>
            </a:r>
            <a:r>
              <a:rPr lang="en-US" sz="1600" smtClean="0"/>
              <a:t> Evil(x)</a:t>
            </a:r>
          </a:p>
          <a:p>
            <a:pPr lvl="1" eaLnBrk="1" hangingPunct="1">
              <a:lnSpc>
                <a:spcPct val="80000"/>
              </a:lnSpc>
              <a:buFontTx/>
              <a:buNone/>
            </a:pPr>
            <a:r>
              <a:rPr lang="en-US" sz="1600" smtClean="0"/>
              <a:t>King(John)</a:t>
            </a:r>
          </a:p>
          <a:p>
            <a:pPr lvl="1" eaLnBrk="1" hangingPunct="1">
              <a:lnSpc>
                <a:spcPct val="80000"/>
              </a:lnSpc>
              <a:buFontTx/>
              <a:buNone/>
            </a:pPr>
            <a:r>
              <a:rPr lang="en-US" sz="1600" smtClean="0"/>
              <a:t>Greedy(John)</a:t>
            </a:r>
          </a:p>
          <a:p>
            <a:pPr lvl="1" eaLnBrk="1" hangingPunct="1">
              <a:lnSpc>
                <a:spcPct val="80000"/>
              </a:lnSpc>
              <a:buFontTx/>
              <a:buNone/>
            </a:pPr>
            <a:r>
              <a:rPr lang="en-US" sz="1600" smtClean="0"/>
              <a:t>Brother(Richard,John)</a:t>
            </a:r>
            <a:r>
              <a:rPr lang="en-US" sz="1400" smtClean="0"/>
              <a:t>
</a:t>
            </a:r>
            <a:endParaRPr lang="en-US" sz="1600" smtClean="0"/>
          </a:p>
          <a:p>
            <a:pPr eaLnBrk="1" hangingPunct="1">
              <a:lnSpc>
                <a:spcPct val="80000"/>
              </a:lnSpc>
            </a:pPr>
            <a:r>
              <a:rPr lang="en-US" sz="1800" smtClean="0"/>
              <a:t>  Instantiating the universal sentence in </a:t>
            </a:r>
            <a:r>
              <a:rPr lang="en-US" sz="1800" smtClean="0">
                <a:solidFill>
                  <a:srgbClr val="FF0000"/>
                </a:solidFill>
              </a:rPr>
              <a:t>all possible</a:t>
            </a:r>
            <a:r>
              <a:rPr lang="en-US" sz="1800" smtClean="0"/>
              <a:t> ways, we have:</a:t>
            </a:r>
          </a:p>
          <a:p>
            <a:pPr lvl="1" eaLnBrk="1" hangingPunct="1">
              <a:lnSpc>
                <a:spcPct val="80000"/>
              </a:lnSpc>
              <a:buFontTx/>
              <a:buNone/>
            </a:pPr>
            <a:r>
              <a:rPr lang="en-US" sz="1600" smtClean="0"/>
              <a:t>King(John) </a:t>
            </a:r>
            <a:r>
              <a:rPr lang="en-US" sz="1600" smtClean="0">
                <a:sym typeface="Symbol" panose="05050102010706020507" pitchFamily="18" charset="2"/>
              </a:rPr>
              <a:t></a:t>
            </a:r>
            <a:r>
              <a:rPr lang="en-US" sz="1600" smtClean="0"/>
              <a:t> Greedy(John) </a:t>
            </a:r>
            <a:r>
              <a:rPr lang="en-US" sz="1600" smtClean="0">
                <a:sym typeface="Symbol" panose="05050102010706020507" pitchFamily="18" charset="2"/>
              </a:rPr>
              <a:t></a:t>
            </a:r>
            <a:r>
              <a:rPr lang="en-US" sz="1600" smtClean="0"/>
              <a:t> Evil(John)</a:t>
            </a:r>
          </a:p>
          <a:p>
            <a:pPr lvl="1" eaLnBrk="1" hangingPunct="1">
              <a:lnSpc>
                <a:spcPct val="80000"/>
              </a:lnSpc>
              <a:buFontTx/>
              <a:buNone/>
            </a:pPr>
            <a:r>
              <a:rPr lang="en-US" sz="1600" smtClean="0"/>
              <a:t>King(Richard) </a:t>
            </a:r>
            <a:r>
              <a:rPr lang="en-US" sz="1600" smtClean="0">
                <a:sym typeface="Symbol" panose="05050102010706020507" pitchFamily="18" charset="2"/>
              </a:rPr>
              <a:t></a:t>
            </a:r>
            <a:r>
              <a:rPr lang="en-US" sz="1600" smtClean="0"/>
              <a:t> Greedy(Richard) </a:t>
            </a:r>
            <a:r>
              <a:rPr lang="en-US" sz="1600" smtClean="0">
                <a:sym typeface="Symbol" panose="05050102010706020507" pitchFamily="18" charset="2"/>
              </a:rPr>
              <a:t></a:t>
            </a:r>
            <a:r>
              <a:rPr lang="en-US" sz="1600" smtClean="0"/>
              <a:t> Evil(Richard)</a:t>
            </a:r>
          </a:p>
          <a:p>
            <a:pPr lvl="1" eaLnBrk="1" hangingPunct="1">
              <a:lnSpc>
                <a:spcPct val="80000"/>
              </a:lnSpc>
              <a:buFontTx/>
              <a:buNone/>
            </a:pPr>
            <a:r>
              <a:rPr lang="en-US" sz="1600" smtClean="0"/>
              <a:t>King(John)</a:t>
            </a:r>
          </a:p>
          <a:p>
            <a:pPr lvl="1" eaLnBrk="1" hangingPunct="1">
              <a:lnSpc>
                <a:spcPct val="80000"/>
              </a:lnSpc>
              <a:buFontTx/>
              <a:buNone/>
            </a:pPr>
            <a:r>
              <a:rPr lang="en-US" sz="1600" smtClean="0"/>
              <a:t>Greedy(John)</a:t>
            </a:r>
          </a:p>
          <a:p>
            <a:pPr lvl="1" eaLnBrk="1" hangingPunct="1">
              <a:lnSpc>
                <a:spcPct val="80000"/>
              </a:lnSpc>
              <a:buFontTx/>
              <a:buNone/>
            </a:pPr>
            <a:r>
              <a:rPr lang="en-US" sz="1600" smtClean="0"/>
              <a:t>Brother(Richard,John)</a:t>
            </a:r>
          </a:p>
          <a:p>
            <a:pPr lvl="1" eaLnBrk="1" hangingPunct="1">
              <a:lnSpc>
                <a:spcPct val="80000"/>
              </a:lnSpc>
              <a:buFontTx/>
              <a:buNone/>
            </a:pPr>
            <a:endParaRPr lang="en-US" sz="1600" smtClean="0"/>
          </a:p>
          <a:p>
            <a:pPr eaLnBrk="1" hangingPunct="1">
              <a:lnSpc>
                <a:spcPct val="80000"/>
              </a:lnSpc>
            </a:pPr>
            <a:r>
              <a:rPr lang="en-US" sz="1800" smtClean="0"/>
              <a:t>The new KB is </a:t>
            </a:r>
            <a:r>
              <a:rPr lang="en-US" sz="1800" smtClean="0">
                <a:solidFill>
                  <a:schemeClr val="accent2"/>
                </a:solidFill>
              </a:rPr>
              <a:t>propositionalized</a:t>
            </a:r>
            <a:r>
              <a:rPr lang="en-US" sz="1800" smtClean="0"/>
              <a:t>: proposition symbols are</a:t>
            </a:r>
          </a:p>
          <a:p>
            <a:pPr lvl="4" eaLnBrk="1" hangingPunct="1">
              <a:lnSpc>
                <a:spcPct val="80000"/>
              </a:lnSpc>
              <a:buFontTx/>
              <a:buNone/>
            </a:pPr>
            <a:r>
              <a:rPr lang="en-US" sz="1200" smtClean="0"/>
              <a:t>		
</a:t>
            </a:r>
          </a:p>
          <a:p>
            <a:pPr lvl="1" algn="ctr" eaLnBrk="1" hangingPunct="1">
              <a:lnSpc>
                <a:spcPct val="80000"/>
              </a:lnSpc>
              <a:buFontTx/>
              <a:buNone/>
            </a:pPr>
            <a:r>
              <a:rPr lang="en-US" sz="1600" smtClean="0"/>
              <a:t> King(John), Greedy(John), Evil(John), King(Richard), etc.
</a:t>
            </a:r>
          </a:p>
          <a:p>
            <a:pPr eaLnBrk="1" hangingPunct="1">
              <a:lnSpc>
                <a:spcPct val="80000"/>
              </a:lnSpc>
              <a:buFontTx/>
              <a:buNone/>
            </a:pPr>
            <a:r>
              <a:rPr lang="en-US" sz="18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944562"/>
          </a:xfrm>
        </p:spPr>
        <p:txBody>
          <a:bodyPr/>
          <a:lstStyle/>
          <a:p>
            <a:pPr eaLnBrk="1" hangingPunct="1"/>
            <a:r>
              <a:rPr lang="en-US" smtClean="0"/>
              <a:t>Unification</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r>
              <a:rPr lang="en-US" sz="2000" smtClean="0"/>
              <a:t>We can get the inference immediately if we can find a substitution </a:t>
            </a:r>
            <a:r>
              <a:rPr lang="el-GR" sz="2000" smtClean="0">
                <a:cs typeface="Arial" panose="020B0604020202020204" pitchFamily="34" charset="0"/>
              </a:rPr>
              <a:t>θ</a:t>
            </a:r>
            <a:r>
              <a:rPr lang="en-US" sz="2000" smtClean="0"/>
              <a:t> such that </a:t>
            </a:r>
            <a:r>
              <a:rPr lang="en-US" sz="2000" i="1" smtClean="0"/>
              <a:t>King(x) </a:t>
            </a:r>
            <a:r>
              <a:rPr lang="en-US" sz="2000" smtClean="0"/>
              <a:t>and </a:t>
            </a:r>
            <a:r>
              <a:rPr lang="en-US" sz="2000" i="1" smtClean="0"/>
              <a:t>Greedy(x) </a:t>
            </a:r>
            <a:r>
              <a:rPr lang="en-US" sz="2000" smtClean="0"/>
              <a:t>match </a:t>
            </a:r>
            <a:r>
              <a:rPr lang="en-US" sz="2000" i="1" smtClean="0"/>
              <a:t>King(John)</a:t>
            </a:r>
            <a:r>
              <a:rPr lang="en-US" sz="2000" smtClean="0"/>
              <a:t> and </a:t>
            </a:r>
            <a:r>
              <a:rPr lang="en-US" sz="2000" i="1" smtClean="0"/>
              <a:t>Greedy(y)</a:t>
            </a:r>
            <a:endParaRPr lang="en-US" sz="2000" smtClean="0"/>
          </a:p>
          <a:p>
            <a:pPr lvl="4" eaLnBrk="1" hangingPunct="1"/>
            <a:endParaRPr lang="en-US" sz="1400" smtClean="0">
              <a:cs typeface="Arial" panose="020B0604020202020204" pitchFamily="34" charset="0"/>
            </a:endParaRPr>
          </a:p>
          <a:p>
            <a:pPr eaLnBrk="1" hangingPunct="1">
              <a:buFontTx/>
              <a:buNone/>
            </a:pPr>
            <a:r>
              <a:rPr lang="el-GR" sz="2000" smtClean="0">
                <a:cs typeface="Arial" panose="020B0604020202020204" pitchFamily="34" charset="0"/>
              </a:rPr>
              <a:t>θ</a:t>
            </a:r>
            <a:r>
              <a:rPr lang="en-US" sz="2000" smtClean="0"/>
              <a:t> = {x/John,y/John} works</a:t>
            </a:r>
          </a:p>
          <a:p>
            <a:pPr lvl="4" eaLnBrk="1" hangingPunct="1"/>
            <a:endParaRPr lang="en-US" sz="1400" smtClean="0"/>
          </a:p>
          <a:p>
            <a:pPr eaLnBrk="1" hangingPunct="1"/>
            <a:r>
              <a:rPr lang="en-US" sz="2000" smtClean="0"/>
              <a:t>Unify(</a:t>
            </a:r>
            <a:r>
              <a:rPr lang="el-GR" sz="2000" smtClean="0">
                <a:cs typeface="Arial" panose="020B0604020202020204" pitchFamily="34" charset="0"/>
              </a:rPr>
              <a:t>α</a:t>
            </a:r>
            <a:r>
              <a:rPr lang="en-US" sz="2000" smtClean="0"/>
              <a:t>,</a:t>
            </a:r>
            <a:r>
              <a:rPr lang="el-GR" sz="2000" smtClean="0">
                <a:cs typeface="Arial" panose="020B0604020202020204" pitchFamily="34" charset="0"/>
              </a:rPr>
              <a:t>β</a:t>
            </a:r>
            <a:r>
              <a:rPr lang="en-US" sz="2000" smtClean="0"/>
              <a:t>) = </a:t>
            </a:r>
            <a:r>
              <a:rPr lang="el-GR" sz="2000" smtClean="0">
                <a:cs typeface="Arial" panose="020B0604020202020204" pitchFamily="34" charset="0"/>
              </a:rPr>
              <a:t>θ</a:t>
            </a:r>
            <a:r>
              <a:rPr lang="en-US" sz="2000" smtClean="0"/>
              <a:t> if </a:t>
            </a:r>
            <a:r>
              <a:rPr lang="el-GR" sz="2000" smtClean="0">
                <a:cs typeface="Arial" panose="020B0604020202020204" pitchFamily="34" charset="0"/>
              </a:rPr>
              <a:t>αθ</a:t>
            </a:r>
            <a:r>
              <a:rPr lang="en-US" sz="2000" smtClean="0"/>
              <a:t> = </a:t>
            </a:r>
            <a:r>
              <a:rPr lang="el-GR" sz="2000" smtClean="0">
                <a:cs typeface="Arial" panose="020B0604020202020204" pitchFamily="34" charset="0"/>
              </a:rPr>
              <a:t>βθ </a:t>
            </a:r>
            <a:endParaRPr lang="en-US" sz="1400" smtClean="0"/>
          </a:p>
          <a:p>
            <a:pPr eaLnBrk="1" hangingPunct="1">
              <a:buFontTx/>
              <a:buNone/>
            </a:pPr>
            <a:r>
              <a:rPr lang="en-US" sz="2000" smtClean="0"/>
              <a:t>p 			q	 		</a:t>
            </a:r>
            <a:r>
              <a:rPr lang="el-GR" sz="2000" smtClean="0">
                <a:cs typeface="Arial" panose="020B0604020202020204" pitchFamily="34" charset="0"/>
              </a:rPr>
              <a:t>θ</a:t>
            </a:r>
            <a:r>
              <a:rPr lang="en-US" sz="2000" smtClean="0"/>
              <a:t>  </a:t>
            </a:r>
          </a:p>
          <a:p>
            <a:pPr eaLnBrk="1" hangingPunct="1">
              <a:buFontTx/>
              <a:buNone/>
            </a:pPr>
            <a:endParaRPr lang="en-US" sz="2000" smtClean="0"/>
          </a:p>
          <a:p>
            <a:pPr eaLnBrk="1" hangingPunct="1">
              <a:buFontTx/>
              <a:buNone/>
            </a:pPr>
            <a:r>
              <a:rPr lang="en-US" sz="2000" smtClean="0"/>
              <a:t>Knows(John,x) 	Knows(John,Jane) 	</a:t>
            </a:r>
            <a:endParaRPr lang="en-US" sz="2000" smtClean="0">
              <a:solidFill>
                <a:srgbClr val="CC0099"/>
              </a:solidFill>
            </a:endParaRPr>
          </a:p>
          <a:p>
            <a:pPr eaLnBrk="1" hangingPunct="1">
              <a:buFontTx/>
              <a:buNone/>
            </a:pPr>
            <a:r>
              <a:rPr lang="en-US" sz="2000" smtClean="0"/>
              <a:t>Knows(John,x)	Knows(y,OJ) 		</a:t>
            </a:r>
            <a:endParaRPr lang="en-US" sz="2000" smtClean="0">
              <a:solidFill>
                <a:srgbClr val="CC0099"/>
              </a:solidFill>
            </a:endParaRPr>
          </a:p>
          <a:p>
            <a:pPr eaLnBrk="1" hangingPunct="1">
              <a:buFontTx/>
              <a:buNone/>
            </a:pPr>
            <a:r>
              <a:rPr lang="en-US" sz="2000" smtClean="0"/>
              <a:t>Knows(John,x) 	Knows(y,Mother(y))	</a:t>
            </a:r>
            <a:endParaRPr lang="en-US" sz="2000" smtClean="0">
              <a:solidFill>
                <a:srgbClr val="CC0099"/>
              </a:solidFill>
            </a:endParaRPr>
          </a:p>
          <a:p>
            <a:pPr eaLnBrk="1" hangingPunct="1">
              <a:buFontTx/>
              <a:buNone/>
            </a:pPr>
            <a:r>
              <a:rPr lang="en-US" sz="2000" smtClean="0"/>
              <a:t>Knows(John,x)	Knows(x,OJ) 		</a:t>
            </a:r>
            <a:r>
              <a:rPr lang="en-US" sz="2000" smtClean="0">
                <a:solidFill>
                  <a:srgbClr val="CC0099"/>
                </a:solidFill>
              </a:rPr>
              <a:t>
</a:t>
            </a:r>
            <a:endParaRPr lang="en-US" sz="1400" smtClean="0">
              <a:solidFill>
                <a:srgbClr val="CC0099"/>
              </a:solidFill>
            </a:endParaRPr>
          </a:p>
          <a:p>
            <a:pPr eaLnBrk="1" hangingPunct="1"/>
            <a:r>
              <a:rPr lang="en-US" sz="2000" smtClean="0">
                <a:solidFill>
                  <a:schemeClr val="accent2"/>
                </a:solidFill>
              </a:rPr>
              <a:t>Standardizing apart </a:t>
            </a:r>
            <a:r>
              <a:rPr lang="en-US" sz="2000" smtClean="0"/>
              <a:t>eliminates overlap of variables, e.g., Knows(z</a:t>
            </a:r>
            <a:r>
              <a:rPr lang="en-US" sz="2000" baseline="-25000" smtClean="0"/>
              <a:t>17</a:t>
            </a:r>
            <a:r>
              <a:rPr lang="en-US" sz="2000" smtClean="0"/>
              <a:t>,OJ)</a:t>
            </a:r>
          </a:p>
        </p:txBody>
      </p:sp>
      <p:sp>
        <p:nvSpPr>
          <p:cNvPr id="7172"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Unification</a:t>
            </a:r>
          </a:p>
        </p:txBody>
      </p:sp>
      <p:sp>
        <p:nvSpPr>
          <p:cNvPr id="8195" name="Rectangle 3"/>
          <p:cNvSpPr>
            <a:spLocks noGrp="1" noChangeArrowheads="1"/>
          </p:cNvSpPr>
          <p:nvPr>
            <p:ph type="body" idx="1"/>
          </p:nvPr>
        </p:nvSpPr>
        <p:spPr/>
        <p:txBody>
          <a:bodyPr/>
          <a:lstStyle/>
          <a:p>
            <a:pPr eaLnBrk="1" hangingPunct="1"/>
            <a:r>
              <a:rPr lang="en-US" sz="2000" smtClean="0"/>
              <a:t>We can get the inference immediately if we can find a substitution </a:t>
            </a:r>
            <a:r>
              <a:rPr lang="el-GR" sz="2000" smtClean="0">
                <a:cs typeface="Arial" panose="020B0604020202020204" pitchFamily="34" charset="0"/>
              </a:rPr>
              <a:t>θ</a:t>
            </a:r>
            <a:r>
              <a:rPr lang="en-US" sz="2000" smtClean="0"/>
              <a:t> such that </a:t>
            </a:r>
            <a:r>
              <a:rPr lang="en-US" sz="2000" i="1" smtClean="0"/>
              <a:t>King(x) </a:t>
            </a:r>
            <a:r>
              <a:rPr lang="en-US" sz="2000" smtClean="0"/>
              <a:t>and </a:t>
            </a:r>
            <a:r>
              <a:rPr lang="en-US" sz="2000" i="1" smtClean="0"/>
              <a:t>Greedy(x) </a:t>
            </a:r>
            <a:r>
              <a:rPr lang="en-US" sz="2000" smtClean="0"/>
              <a:t>match </a:t>
            </a:r>
            <a:r>
              <a:rPr lang="en-US" sz="2000" i="1" smtClean="0"/>
              <a:t>King(John)</a:t>
            </a:r>
            <a:r>
              <a:rPr lang="en-US" sz="2000" smtClean="0"/>
              <a:t> and </a:t>
            </a:r>
            <a:r>
              <a:rPr lang="en-US" sz="2000" i="1" smtClean="0"/>
              <a:t>Greedy(y)</a:t>
            </a:r>
            <a:endParaRPr lang="en-US" sz="2000" smtClean="0"/>
          </a:p>
          <a:p>
            <a:pPr lvl="4" eaLnBrk="1" hangingPunct="1"/>
            <a:endParaRPr lang="en-US" sz="1400" smtClean="0">
              <a:cs typeface="Arial" panose="020B0604020202020204" pitchFamily="34" charset="0"/>
            </a:endParaRPr>
          </a:p>
          <a:p>
            <a:pPr eaLnBrk="1" hangingPunct="1">
              <a:buFontTx/>
              <a:buNone/>
            </a:pPr>
            <a:r>
              <a:rPr lang="el-GR" sz="2000" smtClean="0">
                <a:cs typeface="Arial" panose="020B0604020202020204" pitchFamily="34" charset="0"/>
              </a:rPr>
              <a:t>θ</a:t>
            </a:r>
            <a:r>
              <a:rPr lang="en-US" sz="2000" smtClean="0"/>
              <a:t> = {x/John,y/John} works</a:t>
            </a:r>
          </a:p>
          <a:p>
            <a:pPr lvl="4" eaLnBrk="1" hangingPunct="1"/>
            <a:endParaRPr lang="en-US" sz="1400" smtClean="0"/>
          </a:p>
          <a:p>
            <a:pPr eaLnBrk="1" hangingPunct="1"/>
            <a:r>
              <a:rPr lang="en-US" sz="2000" smtClean="0"/>
              <a:t>Unify(</a:t>
            </a:r>
            <a:r>
              <a:rPr lang="el-GR" sz="2000" smtClean="0">
                <a:cs typeface="Arial" panose="020B0604020202020204" pitchFamily="34" charset="0"/>
              </a:rPr>
              <a:t>α</a:t>
            </a:r>
            <a:r>
              <a:rPr lang="en-US" sz="2000" smtClean="0"/>
              <a:t>,</a:t>
            </a:r>
            <a:r>
              <a:rPr lang="el-GR" sz="2000" smtClean="0">
                <a:cs typeface="Arial" panose="020B0604020202020204" pitchFamily="34" charset="0"/>
              </a:rPr>
              <a:t>β</a:t>
            </a:r>
            <a:r>
              <a:rPr lang="en-US" sz="2000" smtClean="0"/>
              <a:t>) = </a:t>
            </a:r>
            <a:r>
              <a:rPr lang="el-GR" sz="2000" smtClean="0">
                <a:cs typeface="Arial" panose="020B0604020202020204" pitchFamily="34" charset="0"/>
              </a:rPr>
              <a:t>θ</a:t>
            </a:r>
            <a:r>
              <a:rPr lang="en-US" sz="2000" smtClean="0"/>
              <a:t> if </a:t>
            </a:r>
            <a:r>
              <a:rPr lang="el-GR" sz="2000" smtClean="0">
                <a:cs typeface="Arial" panose="020B0604020202020204" pitchFamily="34" charset="0"/>
              </a:rPr>
              <a:t>αθ</a:t>
            </a:r>
            <a:r>
              <a:rPr lang="en-US" sz="2000" smtClean="0"/>
              <a:t> = </a:t>
            </a:r>
            <a:r>
              <a:rPr lang="el-GR" sz="2000" smtClean="0">
                <a:cs typeface="Arial" panose="020B0604020202020204" pitchFamily="34" charset="0"/>
              </a:rPr>
              <a:t>βθ </a:t>
            </a:r>
            <a:endParaRPr lang="en-US" sz="1400" smtClean="0"/>
          </a:p>
          <a:p>
            <a:pPr eaLnBrk="1" hangingPunct="1">
              <a:buFontTx/>
              <a:buNone/>
            </a:pPr>
            <a:r>
              <a:rPr lang="en-US" sz="2000" smtClean="0"/>
              <a:t>p 			q	 		</a:t>
            </a:r>
            <a:r>
              <a:rPr lang="el-GR" sz="2000" smtClean="0">
                <a:cs typeface="Arial" panose="020B0604020202020204" pitchFamily="34" charset="0"/>
              </a:rPr>
              <a:t>θ</a:t>
            </a:r>
            <a:r>
              <a:rPr lang="en-US" sz="2000" smtClean="0"/>
              <a:t>  </a:t>
            </a:r>
          </a:p>
          <a:p>
            <a:pPr eaLnBrk="1" hangingPunct="1">
              <a:buFontTx/>
              <a:buNone/>
            </a:pPr>
            <a:r>
              <a:rPr lang="en-US" sz="2000" smtClean="0"/>
              <a:t>Knows(John,x) 	Knows(John,Jane) 	</a:t>
            </a:r>
            <a:r>
              <a:rPr lang="en-US" sz="2000" smtClean="0">
                <a:solidFill>
                  <a:srgbClr val="CC0099"/>
                </a:solidFill>
              </a:rPr>
              <a:t>{x/Jane}}</a:t>
            </a:r>
          </a:p>
          <a:p>
            <a:pPr eaLnBrk="1" hangingPunct="1">
              <a:buFontTx/>
              <a:buNone/>
            </a:pPr>
            <a:r>
              <a:rPr lang="en-US" sz="2000" smtClean="0"/>
              <a:t>Knows(John,x)	Knows(y,OJ) 		</a:t>
            </a:r>
            <a:endParaRPr lang="en-US" sz="2000" smtClean="0">
              <a:solidFill>
                <a:srgbClr val="CC0099"/>
              </a:solidFill>
            </a:endParaRPr>
          </a:p>
          <a:p>
            <a:pPr eaLnBrk="1" hangingPunct="1">
              <a:buFontTx/>
              <a:buNone/>
            </a:pPr>
            <a:r>
              <a:rPr lang="en-US" sz="2000" smtClean="0"/>
              <a:t>Knows(John,x) 	Knows(y,Mother(y))	</a:t>
            </a:r>
            <a:endParaRPr lang="en-US" sz="2000" smtClean="0">
              <a:solidFill>
                <a:srgbClr val="CC0099"/>
              </a:solidFill>
            </a:endParaRPr>
          </a:p>
          <a:p>
            <a:pPr eaLnBrk="1" hangingPunct="1">
              <a:buFontTx/>
              <a:buNone/>
            </a:pPr>
            <a:r>
              <a:rPr lang="en-US" sz="2000" smtClean="0"/>
              <a:t>Knows(John,x)	Knows(x,OJ) 		</a:t>
            </a:r>
            <a:endParaRPr lang="en-US" sz="2000" smtClean="0">
              <a:solidFill>
                <a:srgbClr val="CC0099"/>
              </a:solidFill>
            </a:endParaRPr>
          </a:p>
          <a:p>
            <a:pPr lvl="4" eaLnBrk="1" hangingPunct="1"/>
            <a:endParaRPr lang="en-US" sz="1400" smtClean="0">
              <a:solidFill>
                <a:srgbClr val="CC0099"/>
              </a:solidFill>
            </a:endParaRPr>
          </a:p>
          <a:p>
            <a:pPr eaLnBrk="1" hangingPunct="1"/>
            <a:r>
              <a:rPr lang="en-US" sz="2000" smtClean="0">
                <a:solidFill>
                  <a:schemeClr val="accent2"/>
                </a:solidFill>
              </a:rPr>
              <a:t>Standardizing apart </a:t>
            </a:r>
            <a:r>
              <a:rPr lang="en-US" sz="2000" smtClean="0"/>
              <a:t>eliminates overlap of variables, e.g., Knows(z</a:t>
            </a:r>
            <a:r>
              <a:rPr lang="en-US" sz="2000" baseline="-25000" smtClean="0"/>
              <a:t>17</a:t>
            </a:r>
            <a:r>
              <a:rPr lang="en-US" sz="2000" smtClean="0"/>
              <a:t>,OJ)</a:t>
            </a:r>
          </a:p>
        </p:txBody>
      </p:sp>
      <p:sp>
        <p:nvSpPr>
          <p:cNvPr id="8196"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Unification</a:t>
            </a:r>
          </a:p>
        </p:txBody>
      </p:sp>
      <p:sp>
        <p:nvSpPr>
          <p:cNvPr id="9219" name="Rectangle 3"/>
          <p:cNvSpPr>
            <a:spLocks noGrp="1" noChangeArrowheads="1"/>
          </p:cNvSpPr>
          <p:nvPr>
            <p:ph type="body" idx="1"/>
          </p:nvPr>
        </p:nvSpPr>
        <p:spPr/>
        <p:txBody>
          <a:bodyPr/>
          <a:lstStyle/>
          <a:p>
            <a:pPr eaLnBrk="1" hangingPunct="1"/>
            <a:r>
              <a:rPr lang="en-US" sz="2000" smtClean="0"/>
              <a:t>We can get the inference immediately if we can find a substitution </a:t>
            </a:r>
            <a:r>
              <a:rPr lang="el-GR" sz="2000" smtClean="0">
                <a:cs typeface="Arial" panose="020B0604020202020204" pitchFamily="34" charset="0"/>
              </a:rPr>
              <a:t>θ</a:t>
            </a:r>
            <a:r>
              <a:rPr lang="en-US" sz="2000" smtClean="0"/>
              <a:t> such that </a:t>
            </a:r>
            <a:r>
              <a:rPr lang="en-US" sz="2000" i="1" smtClean="0"/>
              <a:t>King(x) </a:t>
            </a:r>
            <a:r>
              <a:rPr lang="en-US" sz="2000" smtClean="0"/>
              <a:t>and </a:t>
            </a:r>
            <a:r>
              <a:rPr lang="en-US" sz="2000" i="1" smtClean="0"/>
              <a:t>Greedy(x) </a:t>
            </a:r>
            <a:r>
              <a:rPr lang="en-US" sz="2000" smtClean="0"/>
              <a:t>match </a:t>
            </a:r>
            <a:r>
              <a:rPr lang="en-US" sz="2000" i="1" smtClean="0"/>
              <a:t>King(John)</a:t>
            </a:r>
            <a:r>
              <a:rPr lang="en-US" sz="2000" smtClean="0"/>
              <a:t> and </a:t>
            </a:r>
            <a:r>
              <a:rPr lang="en-US" sz="2000" i="1" smtClean="0"/>
              <a:t>Greedy(y)</a:t>
            </a:r>
            <a:endParaRPr lang="en-US" sz="2000" smtClean="0"/>
          </a:p>
          <a:p>
            <a:pPr lvl="4" eaLnBrk="1" hangingPunct="1"/>
            <a:endParaRPr lang="en-US" sz="1400" smtClean="0">
              <a:cs typeface="Arial" panose="020B0604020202020204" pitchFamily="34" charset="0"/>
            </a:endParaRPr>
          </a:p>
          <a:p>
            <a:pPr eaLnBrk="1" hangingPunct="1">
              <a:buFontTx/>
              <a:buNone/>
            </a:pPr>
            <a:r>
              <a:rPr lang="el-GR" sz="2000" smtClean="0">
                <a:cs typeface="Arial" panose="020B0604020202020204" pitchFamily="34" charset="0"/>
              </a:rPr>
              <a:t>θ</a:t>
            </a:r>
            <a:r>
              <a:rPr lang="en-US" sz="2000" smtClean="0"/>
              <a:t> = {x/John,y/John} works</a:t>
            </a:r>
          </a:p>
          <a:p>
            <a:pPr lvl="4" eaLnBrk="1" hangingPunct="1"/>
            <a:endParaRPr lang="en-US" sz="1400" smtClean="0"/>
          </a:p>
          <a:p>
            <a:pPr eaLnBrk="1" hangingPunct="1"/>
            <a:r>
              <a:rPr lang="en-US" sz="2000" smtClean="0"/>
              <a:t>Unify(</a:t>
            </a:r>
            <a:r>
              <a:rPr lang="el-GR" sz="2000" smtClean="0">
                <a:cs typeface="Arial" panose="020B0604020202020204" pitchFamily="34" charset="0"/>
              </a:rPr>
              <a:t>α</a:t>
            </a:r>
            <a:r>
              <a:rPr lang="en-US" sz="2000" smtClean="0"/>
              <a:t>,</a:t>
            </a:r>
            <a:r>
              <a:rPr lang="el-GR" sz="2000" smtClean="0">
                <a:cs typeface="Arial" panose="020B0604020202020204" pitchFamily="34" charset="0"/>
              </a:rPr>
              <a:t>β</a:t>
            </a:r>
            <a:r>
              <a:rPr lang="en-US" sz="2000" smtClean="0"/>
              <a:t>) = </a:t>
            </a:r>
            <a:r>
              <a:rPr lang="el-GR" sz="2000" smtClean="0">
                <a:cs typeface="Arial" panose="020B0604020202020204" pitchFamily="34" charset="0"/>
              </a:rPr>
              <a:t>θ</a:t>
            </a:r>
            <a:r>
              <a:rPr lang="en-US" sz="2000" smtClean="0"/>
              <a:t> if </a:t>
            </a:r>
            <a:r>
              <a:rPr lang="el-GR" sz="2000" smtClean="0">
                <a:cs typeface="Arial" panose="020B0604020202020204" pitchFamily="34" charset="0"/>
              </a:rPr>
              <a:t>αθ</a:t>
            </a:r>
            <a:r>
              <a:rPr lang="en-US" sz="2000" smtClean="0"/>
              <a:t> = </a:t>
            </a:r>
            <a:r>
              <a:rPr lang="el-GR" sz="2000" smtClean="0">
                <a:cs typeface="Arial" panose="020B0604020202020204" pitchFamily="34" charset="0"/>
              </a:rPr>
              <a:t>βθ </a:t>
            </a:r>
            <a:endParaRPr lang="en-US" sz="1400" smtClean="0"/>
          </a:p>
          <a:p>
            <a:pPr eaLnBrk="1" hangingPunct="1">
              <a:buFontTx/>
              <a:buNone/>
            </a:pPr>
            <a:r>
              <a:rPr lang="en-US" sz="2000" smtClean="0"/>
              <a:t>p 			q	 		</a:t>
            </a:r>
            <a:r>
              <a:rPr lang="el-GR" sz="2000" smtClean="0">
                <a:cs typeface="Arial" panose="020B0604020202020204" pitchFamily="34" charset="0"/>
              </a:rPr>
              <a:t>θ</a:t>
            </a:r>
            <a:r>
              <a:rPr lang="en-US" sz="2000" smtClean="0"/>
              <a:t>  </a:t>
            </a:r>
          </a:p>
          <a:p>
            <a:pPr eaLnBrk="1" hangingPunct="1">
              <a:buFontTx/>
              <a:buNone/>
            </a:pPr>
            <a:r>
              <a:rPr lang="en-US" sz="2000" smtClean="0"/>
              <a:t>Knows(John,x) 	Knows(John,Jane) 	</a:t>
            </a:r>
            <a:r>
              <a:rPr lang="en-US" sz="2000" smtClean="0">
                <a:solidFill>
                  <a:srgbClr val="CC0099"/>
                </a:solidFill>
              </a:rPr>
              <a:t>{x/Jane}}</a:t>
            </a:r>
          </a:p>
          <a:p>
            <a:pPr eaLnBrk="1" hangingPunct="1">
              <a:buFontTx/>
              <a:buNone/>
            </a:pPr>
            <a:r>
              <a:rPr lang="en-US" sz="2000" smtClean="0"/>
              <a:t>Knows(John,x)	Knows(y,OJ) 		</a:t>
            </a:r>
            <a:r>
              <a:rPr lang="en-US" sz="2000" smtClean="0">
                <a:solidFill>
                  <a:srgbClr val="CC0099"/>
                </a:solidFill>
              </a:rPr>
              <a:t>{x/OJ,y/John}}</a:t>
            </a:r>
          </a:p>
          <a:p>
            <a:pPr eaLnBrk="1" hangingPunct="1">
              <a:buFontTx/>
              <a:buNone/>
            </a:pPr>
            <a:r>
              <a:rPr lang="en-US" sz="2000" smtClean="0"/>
              <a:t>Knows(John,x) 	Knows(y,Mother(y))	</a:t>
            </a:r>
          </a:p>
          <a:p>
            <a:pPr eaLnBrk="1" hangingPunct="1">
              <a:buFontTx/>
              <a:buNone/>
            </a:pPr>
            <a:r>
              <a:rPr lang="en-US" sz="2000" smtClean="0"/>
              <a:t>Knows(John,x)	Knows(x,OJ) 		</a:t>
            </a:r>
            <a:endParaRPr lang="en-US" sz="2000" smtClean="0">
              <a:solidFill>
                <a:srgbClr val="CC0099"/>
              </a:solidFill>
            </a:endParaRPr>
          </a:p>
          <a:p>
            <a:pPr lvl="4" eaLnBrk="1" hangingPunct="1"/>
            <a:endParaRPr lang="en-US" sz="1400" smtClean="0">
              <a:solidFill>
                <a:srgbClr val="CC0099"/>
              </a:solidFill>
            </a:endParaRPr>
          </a:p>
          <a:p>
            <a:pPr eaLnBrk="1" hangingPunct="1"/>
            <a:r>
              <a:rPr lang="en-US" sz="2000" smtClean="0">
                <a:solidFill>
                  <a:schemeClr val="accent2"/>
                </a:solidFill>
              </a:rPr>
              <a:t>Standardizing apart </a:t>
            </a:r>
            <a:r>
              <a:rPr lang="en-US" sz="2000" smtClean="0"/>
              <a:t>eliminates overlap of variables, e.g., Knows(z</a:t>
            </a:r>
            <a:r>
              <a:rPr lang="en-US" sz="2000" baseline="-25000" smtClean="0"/>
              <a:t>17</a:t>
            </a:r>
            <a:r>
              <a:rPr lang="en-US" sz="2000" smtClean="0"/>
              <a:t>,OJ)</a:t>
            </a:r>
          </a:p>
        </p:txBody>
      </p:sp>
      <p:sp>
        <p:nvSpPr>
          <p:cNvPr id="9220"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Unification</a:t>
            </a:r>
          </a:p>
        </p:txBody>
      </p:sp>
      <p:sp>
        <p:nvSpPr>
          <p:cNvPr id="10243" name="Rectangle 3"/>
          <p:cNvSpPr>
            <a:spLocks noGrp="1" noChangeArrowheads="1"/>
          </p:cNvSpPr>
          <p:nvPr>
            <p:ph type="body" idx="1"/>
          </p:nvPr>
        </p:nvSpPr>
        <p:spPr/>
        <p:txBody>
          <a:bodyPr/>
          <a:lstStyle/>
          <a:p>
            <a:pPr eaLnBrk="1" hangingPunct="1"/>
            <a:r>
              <a:rPr lang="en-US" sz="2000" smtClean="0"/>
              <a:t>We can get the inference immediately if we can find a substitution </a:t>
            </a:r>
            <a:r>
              <a:rPr lang="el-GR" sz="2000" smtClean="0">
                <a:cs typeface="Arial" panose="020B0604020202020204" pitchFamily="34" charset="0"/>
              </a:rPr>
              <a:t>θ</a:t>
            </a:r>
            <a:r>
              <a:rPr lang="en-US" sz="2000" smtClean="0"/>
              <a:t> such that </a:t>
            </a:r>
            <a:r>
              <a:rPr lang="en-US" sz="2000" i="1" smtClean="0"/>
              <a:t>King(x) </a:t>
            </a:r>
            <a:r>
              <a:rPr lang="en-US" sz="2000" smtClean="0"/>
              <a:t>and </a:t>
            </a:r>
            <a:r>
              <a:rPr lang="en-US" sz="2000" i="1" smtClean="0"/>
              <a:t>Greedy(x) </a:t>
            </a:r>
            <a:r>
              <a:rPr lang="en-US" sz="2000" smtClean="0"/>
              <a:t>match </a:t>
            </a:r>
            <a:r>
              <a:rPr lang="en-US" sz="2000" i="1" smtClean="0"/>
              <a:t>King(John)</a:t>
            </a:r>
            <a:r>
              <a:rPr lang="en-US" sz="2000" smtClean="0"/>
              <a:t> and </a:t>
            </a:r>
            <a:r>
              <a:rPr lang="en-US" sz="2000" i="1" smtClean="0"/>
              <a:t>Greedy(y)</a:t>
            </a:r>
            <a:endParaRPr lang="en-US" sz="2000" smtClean="0"/>
          </a:p>
          <a:p>
            <a:pPr lvl="4" eaLnBrk="1" hangingPunct="1"/>
            <a:endParaRPr lang="en-US" sz="1400" smtClean="0">
              <a:cs typeface="Arial" panose="020B0604020202020204" pitchFamily="34" charset="0"/>
            </a:endParaRPr>
          </a:p>
          <a:p>
            <a:pPr eaLnBrk="1" hangingPunct="1">
              <a:buFontTx/>
              <a:buNone/>
            </a:pPr>
            <a:r>
              <a:rPr lang="el-GR" sz="2000" smtClean="0">
                <a:cs typeface="Arial" panose="020B0604020202020204" pitchFamily="34" charset="0"/>
              </a:rPr>
              <a:t>θ</a:t>
            </a:r>
            <a:r>
              <a:rPr lang="en-US" sz="2000" smtClean="0"/>
              <a:t> = {x/John,y/John} works</a:t>
            </a:r>
          </a:p>
          <a:p>
            <a:pPr lvl="4" eaLnBrk="1" hangingPunct="1"/>
            <a:endParaRPr lang="en-US" sz="1400" smtClean="0"/>
          </a:p>
          <a:p>
            <a:pPr eaLnBrk="1" hangingPunct="1"/>
            <a:r>
              <a:rPr lang="en-US" sz="2000" smtClean="0"/>
              <a:t>Unify(</a:t>
            </a:r>
            <a:r>
              <a:rPr lang="el-GR" sz="2000" smtClean="0">
                <a:cs typeface="Arial" panose="020B0604020202020204" pitchFamily="34" charset="0"/>
              </a:rPr>
              <a:t>α</a:t>
            </a:r>
            <a:r>
              <a:rPr lang="en-US" sz="2000" smtClean="0"/>
              <a:t>,</a:t>
            </a:r>
            <a:r>
              <a:rPr lang="el-GR" sz="2000" smtClean="0">
                <a:cs typeface="Arial" panose="020B0604020202020204" pitchFamily="34" charset="0"/>
              </a:rPr>
              <a:t>β</a:t>
            </a:r>
            <a:r>
              <a:rPr lang="en-US" sz="2000" smtClean="0"/>
              <a:t>) = </a:t>
            </a:r>
            <a:r>
              <a:rPr lang="el-GR" sz="2000" smtClean="0">
                <a:cs typeface="Arial" panose="020B0604020202020204" pitchFamily="34" charset="0"/>
              </a:rPr>
              <a:t>θ</a:t>
            </a:r>
            <a:r>
              <a:rPr lang="en-US" sz="2000" smtClean="0"/>
              <a:t> if </a:t>
            </a:r>
            <a:r>
              <a:rPr lang="el-GR" sz="2000" smtClean="0">
                <a:cs typeface="Arial" panose="020B0604020202020204" pitchFamily="34" charset="0"/>
              </a:rPr>
              <a:t>αθ</a:t>
            </a:r>
            <a:r>
              <a:rPr lang="en-US" sz="2000" smtClean="0"/>
              <a:t> = </a:t>
            </a:r>
            <a:r>
              <a:rPr lang="el-GR" sz="2000" smtClean="0">
                <a:cs typeface="Arial" panose="020B0604020202020204" pitchFamily="34" charset="0"/>
              </a:rPr>
              <a:t>βθ </a:t>
            </a:r>
            <a:endParaRPr lang="en-US" sz="1400" smtClean="0"/>
          </a:p>
          <a:p>
            <a:pPr eaLnBrk="1" hangingPunct="1">
              <a:buFontTx/>
              <a:buNone/>
            </a:pPr>
            <a:r>
              <a:rPr lang="en-US" sz="2000" smtClean="0"/>
              <a:t>p 			q	 		</a:t>
            </a:r>
            <a:r>
              <a:rPr lang="el-GR" sz="2000" smtClean="0">
                <a:cs typeface="Arial" panose="020B0604020202020204" pitchFamily="34" charset="0"/>
              </a:rPr>
              <a:t>θ</a:t>
            </a:r>
            <a:r>
              <a:rPr lang="en-US" sz="2000" smtClean="0"/>
              <a:t>  </a:t>
            </a:r>
          </a:p>
          <a:p>
            <a:pPr eaLnBrk="1" hangingPunct="1">
              <a:buFontTx/>
              <a:buNone/>
            </a:pPr>
            <a:r>
              <a:rPr lang="en-US" sz="2000" smtClean="0"/>
              <a:t>Knows(John,x) 	Knows(John,Jane) 	</a:t>
            </a:r>
            <a:r>
              <a:rPr lang="en-US" sz="2000" smtClean="0">
                <a:solidFill>
                  <a:srgbClr val="CC0099"/>
                </a:solidFill>
              </a:rPr>
              <a:t>{x/Jane}}</a:t>
            </a:r>
          </a:p>
          <a:p>
            <a:pPr eaLnBrk="1" hangingPunct="1">
              <a:buFontTx/>
              <a:buNone/>
            </a:pPr>
            <a:r>
              <a:rPr lang="en-US" sz="2000" smtClean="0"/>
              <a:t>Knows(John,x)	Knows(y,OJ) 		</a:t>
            </a:r>
            <a:r>
              <a:rPr lang="en-US" sz="2000" smtClean="0">
                <a:solidFill>
                  <a:srgbClr val="CC0099"/>
                </a:solidFill>
              </a:rPr>
              <a:t>{x/OJ,y/John}}</a:t>
            </a:r>
          </a:p>
          <a:p>
            <a:pPr eaLnBrk="1" hangingPunct="1">
              <a:buFontTx/>
              <a:buNone/>
            </a:pPr>
            <a:r>
              <a:rPr lang="en-US" sz="2000" smtClean="0"/>
              <a:t>Knows(John,x) 	Knows(y,Mother(y))	</a:t>
            </a:r>
            <a:r>
              <a:rPr lang="en-US" sz="2000" smtClean="0">
                <a:solidFill>
                  <a:srgbClr val="CC0099"/>
                </a:solidFill>
              </a:rPr>
              <a:t>{y/John,x/Mother(John)}}</a:t>
            </a:r>
          </a:p>
          <a:p>
            <a:pPr eaLnBrk="1" hangingPunct="1">
              <a:buFontTx/>
              <a:buNone/>
            </a:pPr>
            <a:r>
              <a:rPr lang="en-US" sz="2000" smtClean="0"/>
              <a:t>Knows(John,x)	Knows(x,OJ) 		</a:t>
            </a:r>
            <a:endParaRPr lang="en-US" sz="2000" smtClean="0">
              <a:solidFill>
                <a:srgbClr val="CC0099"/>
              </a:solidFill>
            </a:endParaRPr>
          </a:p>
          <a:p>
            <a:pPr lvl="4" eaLnBrk="1" hangingPunct="1"/>
            <a:endParaRPr lang="en-US" sz="1400" smtClean="0">
              <a:solidFill>
                <a:srgbClr val="CC0099"/>
              </a:solidFill>
            </a:endParaRPr>
          </a:p>
          <a:p>
            <a:pPr eaLnBrk="1" hangingPunct="1"/>
            <a:r>
              <a:rPr lang="en-US" sz="2000" smtClean="0">
                <a:solidFill>
                  <a:schemeClr val="accent2"/>
                </a:solidFill>
              </a:rPr>
              <a:t>Standardizing apart </a:t>
            </a:r>
            <a:r>
              <a:rPr lang="en-US" sz="2000" smtClean="0"/>
              <a:t>eliminates overlap of variables, e.g., Knows(z</a:t>
            </a:r>
            <a:r>
              <a:rPr lang="en-US" sz="2000" baseline="-25000" smtClean="0"/>
              <a:t>17</a:t>
            </a:r>
            <a:r>
              <a:rPr lang="en-US" sz="2000" smtClean="0"/>
              <a:t>,OJ)</a:t>
            </a:r>
          </a:p>
        </p:txBody>
      </p:sp>
      <p:sp>
        <p:nvSpPr>
          <p:cNvPr id="1024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995</Words>
  <Application>Microsoft Office PowerPoint</Application>
  <PresentationFormat>On-screen Show (4:3)</PresentationFormat>
  <Paragraphs>245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Courier New</vt:lpstr>
      <vt:lpstr>Monotype Corsiva</vt:lpstr>
      <vt:lpstr>Symbol</vt:lpstr>
      <vt:lpstr>Default Design</vt:lpstr>
      <vt:lpstr>Inference in first-order logic</vt:lpstr>
      <vt:lpstr>Outline</vt:lpstr>
      <vt:lpstr>Universal instantiation (UI)</vt:lpstr>
      <vt:lpstr>Existential instantiation (EI)</vt:lpstr>
      <vt:lpstr>Reduction to propositional inference</vt:lpstr>
      <vt:lpstr>Unification</vt:lpstr>
      <vt:lpstr>Unification</vt:lpstr>
      <vt:lpstr>Unification</vt:lpstr>
      <vt:lpstr>Unification</vt:lpstr>
      <vt:lpstr>Unification</vt:lpstr>
      <vt:lpstr>Unification</vt:lpstr>
      <vt:lpstr>The unification algorithm</vt:lpstr>
      <vt:lpstr>The unification algorithm</vt:lpstr>
      <vt:lpstr>Generalized Modus Ponens (GMP) </vt:lpstr>
      <vt:lpstr>Example knowledge base</vt:lpstr>
      <vt:lpstr>Example knowledge base </vt:lpstr>
      <vt:lpstr>Forward chaining algorithm</vt:lpstr>
      <vt:lpstr>Forward chaining proof</vt:lpstr>
      <vt:lpstr>Forward chaining proof</vt:lpstr>
      <vt:lpstr>Forward chaining proof</vt:lpstr>
      <vt:lpstr>Properties of forward chaining</vt:lpstr>
      <vt:lpstr>Efficiency of forward chaining</vt:lpstr>
      <vt:lpstr>Backward chaining algorithm</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Properties of backward chaining</vt:lpstr>
      <vt:lpstr>Resolution: brief summary</vt:lpstr>
      <vt:lpstr>Conversion to CNF</vt:lpstr>
      <vt:lpstr>Conversion to CNF contd.</vt:lpstr>
      <vt:lpstr>Resolution proof: definite clauses</vt:lpstr>
      <vt:lpstr>Representing Facts in First-Order Logic </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in first-order logic</dc:title>
  <dc:creator>Min-Yen Kan</dc:creator>
  <cp:lastModifiedBy>Dade Nurjanah</cp:lastModifiedBy>
  <cp:revision>31</cp:revision>
  <dcterms:created xsi:type="dcterms:W3CDTF">2004-01-02T09:40:15Z</dcterms:created>
  <dcterms:modified xsi:type="dcterms:W3CDTF">2017-09-25T08:43:58Z</dcterms:modified>
</cp:coreProperties>
</file>