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69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71" r:id="rId13"/>
    <p:sldId id="275" r:id="rId14"/>
    <p:sldId id="272" r:id="rId15"/>
    <p:sldId id="273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Priority Queue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50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3225397"/>
              </p:ext>
            </p:extLst>
          </p:nvPr>
        </p:nvGraphicFramePr>
        <p:xfrm>
          <a:off x="253559" y="2134860"/>
          <a:ext cx="8549569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Bitmap Image" r:id="rId3" imgW="5638680" imgH="1371600" progId="Paint.Picture">
                  <p:embed/>
                </p:oleObj>
              </mc:Choice>
              <mc:Fallback>
                <p:oleObj name="Bitmap Image" r:id="rId3" imgW="5638680" imgH="13716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59" y="2134860"/>
                        <a:ext cx="8549569" cy="20796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650654"/>
              </p:ext>
            </p:extLst>
          </p:nvPr>
        </p:nvGraphicFramePr>
        <p:xfrm>
          <a:off x="990600" y="4343400"/>
          <a:ext cx="716280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Bitmap Image" r:id="rId5" imgW="3924848" imgH="1076475" progId="Paint.Picture">
                  <p:embed/>
                </p:oleObj>
              </mc:Choice>
              <mc:Fallback>
                <p:oleObj name="Bitmap Image" r:id="rId5" imgW="3924848" imgH="10764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716280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1242626" y="2206863"/>
            <a:ext cx="325295" cy="3078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02782" y="2049659"/>
            <a:ext cx="10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8960000" flipV="1">
            <a:off x="825200" y="2769462"/>
            <a:ext cx="1188720" cy="8229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9176" y="3791670"/>
            <a:ext cx="325295" cy="3078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08582" y="4035623"/>
            <a:ext cx="130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Copy to root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20076623">
            <a:off x="3615745" y="2178817"/>
            <a:ext cx="323630" cy="950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69658" y="1913239"/>
            <a:ext cx="7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swap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 rot="20076623">
            <a:off x="6114324" y="2874274"/>
            <a:ext cx="271750" cy="7964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87199" y="3586782"/>
            <a:ext cx="7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swap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613934" y="4460784"/>
            <a:ext cx="325295" cy="3078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9350" y="4430048"/>
            <a:ext cx="10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10"/>
          <p:cNvCxnSpPr>
            <a:endCxn id="37" idx="6"/>
          </p:cNvCxnSpPr>
          <p:nvPr/>
        </p:nvCxnSpPr>
        <p:spPr>
          <a:xfrm rot="16200000" flipV="1">
            <a:off x="1589847" y="4964096"/>
            <a:ext cx="1327592" cy="6288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309382" y="5844163"/>
            <a:ext cx="325295" cy="3078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98788" y="6088116"/>
            <a:ext cx="130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Copy to root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 rot="12175429">
            <a:off x="4057613" y="4415796"/>
            <a:ext cx="361160" cy="120889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91320" y="4035623"/>
            <a:ext cx="7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7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37" grpId="0" animBg="1"/>
      <p:bldP spid="38" grpId="0"/>
      <p:bldP spid="40" grpId="0" animBg="1"/>
      <p:bldP spid="41" grpId="0"/>
      <p:bldP spid="45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Building heap tree is usually coded in array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Index array start at 1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Heap Tree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885837" y="2645088"/>
            <a:ext cx="3124200" cy="1766489"/>
            <a:chOff x="1632" y="912"/>
            <a:chExt cx="2705" cy="1664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024" y="912"/>
              <a:ext cx="257" cy="290"/>
              <a:chOff x="2784" y="1344"/>
              <a:chExt cx="434" cy="503"/>
            </a:xfrm>
          </p:grpSpPr>
          <p:sp>
            <p:nvSpPr>
              <p:cNvPr id="45" name="Oval 5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2786" y="1344"/>
                <a:ext cx="43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>
                    <a:latin typeface="Times New Roman" panose="02020603050405020304" pitchFamily="18" charset="0"/>
                  </a:rPr>
                  <a:t>A</a:t>
                </a:r>
                <a:endParaRPr lang="th-TH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3760" y="1345"/>
              <a:ext cx="256" cy="290"/>
              <a:chOff x="2784" y="1343"/>
              <a:chExt cx="432" cy="503"/>
            </a:xfrm>
          </p:grpSpPr>
          <p:sp>
            <p:nvSpPr>
              <p:cNvPr id="43" name="Oval 8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44" name="Text Box 9"/>
              <p:cNvSpPr txBox="1">
                <a:spLocks noChangeArrowheads="1"/>
              </p:cNvSpPr>
              <p:nvPr/>
            </p:nvSpPr>
            <p:spPr bwMode="auto">
              <a:xfrm>
                <a:off x="2784" y="1343"/>
                <a:ext cx="43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>
                    <a:latin typeface="Times New Roman" panose="02020603050405020304" pitchFamily="18" charset="0"/>
                  </a:rPr>
                  <a:t>C</a:t>
                </a:r>
                <a:endParaRPr lang="th-TH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4080" y="1780"/>
              <a:ext cx="257" cy="290"/>
              <a:chOff x="2784" y="1343"/>
              <a:chExt cx="434" cy="503"/>
            </a:xfrm>
          </p:grpSpPr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42" name="Text Box 12"/>
              <p:cNvSpPr txBox="1">
                <a:spLocks noChangeArrowheads="1"/>
              </p:cNvSpPr>
              <p:nvPr/>
            </p:nvSpPr>
            <p:spPr bwMode="auto">
              <a:xfrm>
                <a:off x="2784" y="1343"/>
                <a:ext cx="434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>
                    <a:latin typeface="Times New Roman" panose="02020603050405020304" pitchFamily="18" charset="0"/>
                  </a:rPr>
                  <a:t>G</a:t>
                </a:r>
                <a:endParaRPr lang="th-TH" sz="1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952" y="1563"/>
              <a:ext cx="256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3408" y="1758"/>
              <a:ext cx="257" cy="290"/>
              <a:chOff x="2784" y="1343"/>
              <a:chExt cx="434" cy="503"/>
            </a:xfrm>
          </p:grpSpPr>
          <p:sp>
            <p:nvSpPr>
              <p:cNvPr id="39" name="Oval 15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2784" y="1343"/>
                <a:ext cx="434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>
                    <a:latin typeface="Times New Roman" panose="02020603050405020304" pitchFamily="18" charset="0"/>
                  </a:rPr>
                  <a:t>F</a:t>
                </a:r>
                <a:endParaRPr lang="th-TH" sz="1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3600" y="156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2224" y="1345"/>
              <a:ext cx="256" cy="290"/>
              <a:chOff x="2784" y="1343"/>
              <a:chExt cx="432" cy="503"/>
            </a:xfrm>
          </p:grpSpPr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38" name="Text Box 20"/>
              <p:cNvSpPr txBox="1">
                <a:spLocks noChangeArrowheads="1"/>
              </p:cNvSpPr>
              <p:nvPr/>
            </p:nvSpPr>
            <p:spPr bwMode="auto">
              <a:xfrm>
                <a:off x="2784" y="1343"/>
                <a:ext cx="43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>
                    <a:latin typeface="Times New Roman" panose="02020603050405020304" pitchFamily="18" charset="0"/>
                  </a:rPr>
                  <a:t>B</a:t>
                </a:r>
                <a:endParaRPr lang="th-TH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2544" y="1781"/>
              <a:ext cx="257" cy="290"/>
              <a:chOff x="2784" y="1344"/>
              <a:chExt cx="434" cy="503"/>
            </a:xfrm>
          </p:grpSpPr>
          <p:sp>
            <p:nvSpPr>
              <p:cNvPr id="35" name="Oval 22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36" name="Text Box 23"/>
              <p:cNvSpPr txBox="1">
                <a:spLocks noChangeArrowheads="1"/>
              </p:cNvSpPr>
              <p:nvPr/>
            </p:nvSpPr>
            <p:spPr bwMode="auto">
              <a:xfrm>
                <a:off x="2784" y="1344"/>
                <a:ext cx="434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 dirty="0">
                    <a:latin typeface="Times New Roman" panose="02020603050405020304" pitchFamily="18" charset="0"/>
                  </a:rPr>
                  <a:t>E</a:t>
                </a:r>
                <a:endParaRPr lang="th-TH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2352" y="2286"/>
              <a:ext cx="257" cy="290"/>
              <a:chOff x="2784" y="1344"/>
              <a:chExt cx="434" cy="503"/>
            </a:xfrm>
          </p:grpSpPr>
          <p:sp>
            <p:nvSpPr>
              <p:cNvPr id="33" name="Oval 25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34" name="Text Box 26"/>
              <p:cNvSpPr txBox="1">
                <a:spLocks noChangeArrowheads="1"/>
              </p:cNvSpPr>
              <p:nvPr/>
            </p:nvSpPr>
            <p:spPr bwMode="auto">
              <a:xfrm>
                <a:off x="2786" y="1344"/>
                <a:ext cx="43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>
                    <a:latin typeface="Times New Roman" panose="02020603050405020304" pitchFamily="18" charset="0"/>
                  </a:rPr>
                  <a:t>J</a:t>
                </a:r>
                <a:endParaRPr lang="th-TH" sz="1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416" y="1563"/>
              <a:ext cx="256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H="1">
              <a:off x="2496" y="2046"/>
              <a:ext cx="128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19" name="Group 29"/>
            <p:cNvGrpSpPr>
              <a:grpSpLocks/>
            </p:cNvGrpSpPr>
            <p:nvPr/>
          </p:nvGrpSpPr>
          <p:grpSpPr bwMode="auto">
            <a:xfrm>
              <a:off x="1872" y="1758"/>
              <a:ext cx="257" cy="290"/>
              <a:chOff x="2784" y="1343"/>
              <a:chExt cx="434" cy="503"/>
            </a:xfrm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2784" y="1343"/>
                <a:ext cx="434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 dirty="0">
                    <a:latin typeface="Times New Roman" panose="02020603050405020304" pitchFamily="18" charset="0"/>
                  </a:rPr>
                  <a:t>D</a:t>
                </a:r>
                <a:endParaRPr lang="th-TH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 flipV="1">
              <a:off x="2064" y="156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1632" y="2286"/>
              <a:ext cx="257" cy="290"/>
              <a:chOff x="2784" y="1344"/>
              <a:chExt cx="434" cy="503"/>
            </a:xfrm>
          </p:grpSpPr>
          <p:sp>
            <p:nvSpPr>
              <p:cNvPr id="29" name="Oval 34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30" name="Text Box 35"/>
              <p:cNvSpPr txBox="1">
                <a:spLocks noChangeArrowheads="1"/>
              </p:cNvSpPr>
              <p:nvPr/>
            </p:nvSpPr>
            <p:spPr bwMode="auto">
              <a:xfrm>
                <a:off x="2786" y="1344"/>
                <a:ext cx="43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>
                    <a:latin typeface="Times New Roman" panose="02020603050405020304" pitchFamily="18" charset="0"/>
                  </a:rPr>
                  <a:t>H</a:t>
                </a:r>
                <a:endParaRPr lang="th-TH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36"/>
            <p:cNvGrpSpPr>
              <a:grpSpLocks/>
            </p:cNvGrpSpPr>
            <p:nvPr/>
          </p:nvGrpSpPr>
          <p:grpSpPr bwMode="auto">
            <a:xfrm>
              <a:off x="2016" y="2286"/>
              <a:ext cx="257" cy="290"/>
              <a:chOff x="2784" y="1344"/>
              <a:chExt cx="434" cy="503"/>
            </a:xfrm>
          </p:grpSpPr>
          <p:sp>
            <p:nvSpPr>
              <p:cNvPr id="27" name="Oval 37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endParaRPr lang="en-US" sz="1600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786" y="1344"/>
                <a:ext cx="43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gsana New" panose="02020603050405020304" pitchFamily="18" charset="-34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h-TH" sz="1400">
                    <a:latin typeface="Times New Roman" panose="02020603050405020304" pitchFamily="18" charset="0"/>
                  </a:rPr>
                  <a:t>I</a:t>
                </a:r>
                <a:endParaRPr lang="th-TH" sz="1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 flipH="1">
              <a:off x="1824" y="1998"/>
              <a:ext cx="128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2064" y="199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 flipV="1">
              <a:off x="2400" y="1152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3216" y="115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47" name="Group 43"/>
          <p:cNvGrpSpPr>
            <a:grpSpLocks/>
          </p:cNvGrpSpPr>
          <p:nvPr/>
        </p:nvGrpSpPr>
        <p:grpSpPr bwMode="auto">
          <a:xfrm>
            <a:off x="775825" y="4800600"/>
            <a:ext cx="5334000" cy="685800"/>
            <a:chOff x="1440" y="2976"/>
            <a:chExt cx="3360" cy="432"/>
          </a:xfrm>
        </p:grpSpPr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144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endParaRPr lang="th-TH" sz="2800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168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>
                  <a:latin typeface="Times New Roman" panose="02020603050405020304" pitchFamily="18" charset="0"/>
                </a:rPr>
                <a:t>A</a:t>
              </a:r>
              <a:endParaRPr lang="th-TH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192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 dirty="0">
                  <a:latin typeface="Times New Roman" panose="02020603050405020304" pitchFamily="18" charset="0"/>
                </a:rPr>
                <a:t>B</a:t>
              </a:r>
              <a:endParaRPr lang="th-TH" sz="2800" dirty="0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>
                  <a:latin typeface="Times New Roman" panose="02020603050405020304" pitchFamily="18" charset="0"/>
                </a:rPr>
                <a:t>C</a:t>
              </a:r>
              <a:endParaRPr lang="th-TH" sz="2800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240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>
                  <a:latin typeface="Times New Roman" panose="02020603050405020304" pitchFamily="18" charset="0"/>
                </a:rPr>
                <a:t>D</a:t>
              </a:r>
              <a:endParaRPr lang="th-TH" sz="2800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264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>
                  <a:latin typeface="Times New Roman" panose="02020603050405020304" pitchFamily="18" charset="0"/>
                </a:rPr>
                <a:t>E</a:t>
              </a:r>
              <a:endParaRPr lang="th-TH" sz="2800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288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>
                  <a:latin typeface="Times New Roman" panose="02020603050405020304" pitchFamily="18" charset="0"/>
                </a:rPr>
                <a:t>F</a:t>
              </a:r>
              <a:endParaRPr lang="th-TH" sz="2800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312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>
                  <a:latin typeface="Times New Roman" panose="02020603050405020304" pitchFamily="18" charset="0"/>
                </a:rPr>
                <a:t>G</a:t>
              </a:r>
              <a:endParaRPr lang="th-TH" sz="2800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36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>
                  <a:latin typeface="Times New Roman" panose="02020603050405020304" pitchFamily="18" charset="0"/>
                </a:rPr>
                <a:t>H</a:t>
              </a:r>
              <a:endParaRPr lang="th-TH" sz="2800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60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>
                  <a:latin typeface="Times New Roman" panose="02020603050405020304" pitchFamily="18" charset="0"/>
                </a:rPr>
                <a:t>I</a:t>
              </a:r>
              <a:endParaRPr lang="th-TH" sz="2800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384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r>
                <a:rPr lang="th-TH" sz="2000">
                  <a:latin typeface="Times New Roman" panose="02020603050405020304" pitchFamily="18" charset="0"/>
                </a:rPr>
                <a:t>J</a:t>
              </a:r>
              <a:endParaRPr lang="th-TH" sz="2000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408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endParaRPr lang="th-TH" sz="2800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432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endParaRPr lang="th-TH" sz="2800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456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/>
              <a:endParaRPr lang="th-TH" sz="2800"/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144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0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168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1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192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2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216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3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62"/>
            <p:cNvSpPr txBox="1">
              <a:spLocks noChangeArrowheads="1"/>
            </p:cNvSpPr>
            <p:nvPr/>
          </p:nvSpPr>
          <p:spPr bwMode="auto">
            <a:xfrm>
              <a:off x="240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4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63"/>
            <p:cNvSpPr txBox="1">
              <a:spLocks noChangeArrowheads="1"/>
            </p:cNvSpPr>
            <p:nvPr/>
          </p:nvSpPr>
          <p:spPr bwMode="auto">
            <a:xfrm>
              <a:off x="264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5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288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6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312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7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66"/>
            <p:cNvSpPr txBox="1">
              <a:spLocks noChangeArrowheads="1"/>
            </p:cNvSpPr>
            <p:nvPr/>
          </p:nvSpPr>
          <p:spPr bwMode="auto">
            <a:xfrm>
              <a:off x="336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8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67"/>
            <p:cNvSpPr txBox="1">
              <a:spLocks noChangeArrowheads="1"/>
            </p:cNvSpPr>
            <p:nvPr/>
          </p:nvSpPr>
          <p:spPr bwMode="auto">
            <a:xfrm>
              <a:off x="360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9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384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10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69"/>
            <p:cNvSpPr txBox="1">
              <a:spLocks noChangeArrowheads="1"/>
            </p:cNvSpPr>
            <p:nvPr/>
          </p:nvSpPr>
          <p:spPr bwMode="auto">
            <a:xfrm>
              <a:off x="408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11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70"/>
            <p:cNvSpPr txBox="1">
              <a:spLocks noChangeArrowheads="1"/>
            </p:cNvSpPr>
            <p:nvPr/>
          </p:nvSpPr>
          <p:spPr bwMode="auto">
            <a:xfrm>
              <a:off x="432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12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71"/>
            <p:cNvSpPr txBox="1">
              <a:spLocks noChangeArrowheads="1"/>
            </p:cNvSpPr>
            <p:nvPr/>
          </p:nvSpPr>
          <p:spPr bwMode="auto">
            <a:xfrm>
              <a:off x="4560" y="3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gsana New" panose="02020603050405020304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h-TH" sz="1400">
                  <a:latin typeface="Times New Roman" panose="02020603050405020304" pitchFamily="18" charset="0"/>
                </a:rPr>
                <a:t>13</a:t>
              </a:r>
              <a:endParaRPr lang="th-TH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4876479" y="3002921"/>
            <a:ext cx="396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Times New Roman" panose="02020603050405020304" pitchFamily="18" charset="0"/>
              </a:rPr>
              <a:t>If root is indexed in </a:t>
            </a:r>
            <a:r>
              <a:rPr lang="en-US" dirty="0" err="1" smtClean="0">
                <a:latin typeface="Times New Roman" panose="02020603050405020304" pitchFamily="18" charset="0"/>
              </a:rPr>
              <a:t>i</a:t>
            </a:r>
            <a:endParaRPr lang="en-US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th-TH" dirty="0" smtClean="0">
                <a:latin typeface="Times New Roman" panose="02020603050405020304" pitchFamily="18" charset="0"/>
              </a:rPr>
              <a:t>left </a:t>
            </a:r>
            <a:r>
              <a:rPr lang="th-TH" dirty="0">
                <a:latin typeface="Times New Roman" panose="02020603050405020304" pitchFamily="18" charset="0"/>
              </a:rPr>
              <a:t>child is in position 2i</a:t>
            </a:r>
          </a:p>
          <a:p>
            <a:pPr>
              <a:spcBef>
                <a:spcPct val="50000"/>
              </a:spcBef>
            </a:pPr>
            <a:r>
              <a:rPr lang="th-TH" dirty="0">
                <a:latin typeface="Times New Roman" panose="02020603050405020304" pitchFamily="18" charset="0"/>
              </a:rPr>
              <a:t>right child is in position (2i+1) </a:t>
            </a:r>
          </a:p>
        </p:txBody>
      </p:sp>
    </p:spTree>
    <p:extLst>
      <p:ext uri="{BB962C8B-B14F-4D97-AF65-F5344CB8AC3E}">
        <p14:creationId xmlns:p14="http://schemas.microsoft.com/office/powerpoint/2010/main" val="186811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1405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sz="1900" u="sng" dirty="0"/>
              <a:t>Type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/>
              <a:t>	Max </a:t>
            </a:r>
            <a:r>
              <a:rPr lang="en-US" sz="1900" dirty="0"/>
              <a:t>: 10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/>
              <a:t>	Root </a:t>
            </a:r>
            <a:r>
              <a:rPr lang="en-US" sz="1900" dirty="0"/>
              <a:t>: 1  </a:t>
            </a:r>
            <a:r>
              <a:rPr lang="en-US" sz="1900" dirty="0">
                <a:solidFill>
                  <a:srgbClr val="00B050"/>
                </a:solidFill>
              </a:rPr>
              <a:t>//head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/>
              <a:t>	</a:t>
            </a:r>
            <a:r>
              <a:rPr lang="en-US" sz="1900" dirty="0" err="1" smtClean="0"/>
              <a:t>heapTree</a:t>
            </a:r>
            <a:r>
              <a:rPr lang="en-US" sz="1900" dirty="0" smtClean="0"/>
              <a:t> </a:t>
            </a:r>
            <a:r>
              <a:rPr lang="en-US" sz="1900" dirty="0"/>
              <a:t>: array[1..max] of integer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u="sng" dirty="0"/>
              <a:t>Dictionary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/>
              <a:t>	tail </a:t>
            </a:r>
            <a:r>
              <a:rPr lang="en-US" sz="1900" dirty="0"/>
              <a:t>: integer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/>
              <a:t>	H </a:t>
            </a:r>
            <a:r>
              <a:rPr lang="en-US" sz="1900" dirty="0"/>
              <a:t>: </a:t>
            </a:r>
            <a:r>
              <a:rPr lang="en-US" sz="1900" dirty="0" err="1"/>
              <a:t>heapTree</a:t>
            </a:r>
            <a:endParaRPr lang="en-US" sz="1900" dirty="0"/>
          </a:p>
          <a:p>
            <a:pPr marL="0" indent="0">
              <a:spcBef>
                <a:spcPts val="500"/>
              </a:spcBef>
              <a:buNone/>
            </a:pPr>
            <a:endParaRPr lang="en-US" sz="1900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Priority Queue using Heap Tree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3322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sz="1900" u="sng" dirty="0" smtClean="0"/>
              <a:t>Dictionary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parent, new : integer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u="sng" dirty="0" smtClean="0"/>
              <a:t>Algorithm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/>
              <a:t>	</a:t>
            </a:r>
            <a:r>
              <a:rPr lang="en-US" sz="1900" u="sng" dirty="0" smtClean="0"/>
              <a:t>If</a:t>
            </a:r>
            <a:r>
              <a:rPr lang="en-US" sz="1900" dirty="0" smtClean="0"/>
              <a:t> (</a:t>
            </a:r>
            <a:r>
              <a:rPr lang="en-US" sz="1900" dirty="0" smtClean="0"/>
              <a:t>tail &lt; max) </a:t>
            </a:r>
            <a:r>
              <a:rPr lang="en-US" sz="1900" u="sng" dirty="0" smtClean="0"/>
              <a:t>then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/>
              <a:t>		Tail </a:t>
            </a:r>
            <a:r>
              <a:rPr lang="en-US" sz="1900" dirty="0" smtClean="0">
                <a:sym typeface="Wingdings" panose="05000000000000000000" pitchFamily="2" charset="2"/>
              </a:rPr>
              <a:t> tail + 1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>
                <a:sym typeface="Wingdings" panose="05000000000000000000" pitchFamily="2" charset="2"/>
              </a:rPr>
              <a:t>	</a:t>
            </a:r>
            <a:r>
              <a:rPr lang="en-US" sz="1900" dirty="0" smtClean="0">
                <a:sym typeface="Wingdings" panose="05000000000000000000" pitchFamily="2" charset="2"/>
              </a:rPr>
              <a:t>	new  tail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>
                <a:sym typeface="Wingdings" panose="05000000000000000000" pitchFamily="2" charset="2"/>
              </a:rPr>
              <a:t>	</a:t>
            </a:r>
            <a:r>
              <a:rPr lang="en-US" sz="1900" dirty="0">
                <a:sym typeface="Wingdings" panose="05000000000000000000" pitchFamily="2" charset="2"/>
              </a:rPr>
              <a:t>	</a:t>
            </a:r>
            <a:r>
              <a:rPr lang="en-US" sz="1900" dirty="0" smtClean="0">
                <a:sym typeface="Wingdings" panose="05000000000000000000" pitchFamily="2" charset="2"/>
              </a:rPr>
              <a:t>H[new]  x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>
                <a:sym typeface="Wingdings" panose="05000000000000000000" pitchFamily="2" charset="2"/>
              </a:rPr>
              <a:t>	</a:t>
            </a:r>
            <a:r>
              <a:rPr lang="en-US" sz="1900" dirty="0">
                <a:sym typeface="Wingdings" panose="05000000000000000000" pitchFamily="2" charset="2"/>
              </a:rPr>
              <a:t>	</a:t>
            </a:r>
            <a:r>
              <a:rPr lang="en-US" sz="1900" dirty="0" smtClean="0">
                <a:sym typeface="Wingdings" panose="05000000000000000000" pitchFamily="2" charset="2"/>
              </a:rPr>
              <a:t>parent  (new-1) div 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 smtClean="0">
                <a:sym typeface="Wingdings" panose="05000000000000000000" pitchFamily="2" charset="2"/>
              </a:rPr>
              <a:t>	</a:t>
            </a:r>
            <a:r>
              <a:rPr lang="en-US" sz="1900" dirty="0">
                <a:sym typeface="Wingdings" panose="05000000000000000000" pitchFamily="2" charset="2"/>
              </a:rPr>
              <a:t>	</a:t>
            </a:r>
            <a:r>
              <a:rPr lang="en-US" sz="1900" u="sng" dirty="0" smtClean="0">
                <a:sym typeface="Wingdings" panose="05000000000000000000" pitchFamily="2" charset="2"/>
              </a:rPr>
              <a:t>while</a:t>
            </a:r>
            <a:r>
              <a:rPr lang="en-US" sz="1900" dirty="0" smtClean="0">
                <a:sym typeface="Wingdings" panose="05000000000000000000" pitchFamily="2" charset="2"/>
              </a:rPr>
              <a:t> (parent ≥ 0) </a:t>
            </a:r>
            <a:r>
              <a:rPr lang="en-US" sz="1900" u="sng" dirty="0" smtClean="0">
                <a:sym typeface="Wingdings" panose="05000000000000000000" pitchFamily="2" charset="2"/>
              </a:rPr>
              <a:t>and</a:t>
            </a:r>
            <a:r>
              <a:rPr lang="en-US" sz="1900" dirty="0" smtClean="0">
                <a:sym typeface="Wingdings" panose="05000000000000000000" pitchFamily="2" charset="2"/>
              </a:rPr>
              <a:t> (H[parent] &lt; H[new]) </a:t>
            </a:r>
            <a:r>
              <a:rPr lang="en-US" sz="1900" u="sng" dirty="0" smtClean="0">
                <a:sym typeface="Wingdings" panose="05000000000000000000" pitchFamily="2" charset="2"/>
              </a:rPr>
              <a:t>do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>
                <a:sym typeface="Wingdings" panose="05000000000000000000" pitchFamily="2" charset="2"/>
              </a:rPr>
              <a:t>	</a:t>
            </a:r>
            <a:r>
              <a:rPr lang="en-US" sz="1900" dirty="0" smtClean="0">
                <a:sym typeface="Wingdings" panose="05000000000000000000" pitchFamily="2" charset="2"/>
              </a:rPr>
              <a:t>		swap(H[parent], H[new])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>
                <a:sym typeface="Wingdings" panose="05000000000000000000" pitchFamily="2" charset="2"/>
              </a:rPr>
              <a:t>	</a:t>
            </a:r>
            <a:r>
              <a:rPr lang="en-US" sz="1900" dirty="0" smtClean="0">
                <a:sym typeface="Wingdings" panose="05000000000000000000" pitchFamily="2" charset="2"/>
              </a:rPr>
              <a:t>	</a:t>
            </a:r>
            <a:r>
              <a:rPr lang="en-US" sz="1900" dirty="0">
                <a:sym typeface="Wingdings" panose="05000000000000000000" pitchFamily="2" charset="2"/>
              </a:rPr>
              <a:t>	</a:t>
            </a:r>
            <a:r>
              <a:rPr lang="en-US" sz="1900" dirty="0" smtClean="0">
                <a:sym typeface="Wingdings" panose="05000000000000000000" pitchFamily="2" charset="2"/>
              </a:rPr>
              <a:t>new  parent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900" dirty="0">
                <a:sym typeface="Wingdings" panose="05000000000000000000" pitchFamily="2" charset="2"/>
              </a:rPr>
              <a:t>	</a:t>
            </a:r>
            <a:r>
              <a:rPr lang="en-US" sz="1900" dirty="0" smtClean="0">
                <a:sym typeface="Wingdings" panose="05000000000000000000" pitchFamily="2" charset="2"/>
              </a:rPr>
              <a:t>		parent  (new-1) div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 H : </a:t>
            </a:r>
            <a:r>
              <a:rPr lang="en-US" dirty="0" err="1" smtClean="0"/>
              <a:t>heapTree</a:t>
            </a:r>
            <a:r>
              <a:rPr lang="en-US" dirty="0" smtClean="0"/>
              <a:t>, x : integer 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1735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u="sng" dirty="0" smtClean="0"/>
              <a:t>Algorithm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smtClean="0"/>
              <a:t>tail &gt; 1 ) </a:t>
            </a:r>
            <a:r>
              <a:rPr lang="en-US" sz="2000" u="sng" dirty="0" smtClean="0"/>
              <a:t>then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H[root] </a:t>
            </a:r>
            <a:r>
              <a:rPr lang="en-US" sz="2000" dirty="0" smtClean="0">
                <a:sym typeface="Wingdings" panose="05000000000000000000" pitchFamily="2" charset="2"/>
              </a:rPr>
              <a:t> H[tail]</a:t>
            </a:r>
            <a:endParaRPr lang="en-US" sz="20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 smtClean="0"/>
              <a:t>		tail </a:t>
            </a:r>
            <a:r>
              <a:rPr lang="en-US" sz="2000" dirty="0" smtClean="0">
                <a:sym typeface="Wingdings" panose="05000000000000000000" pitchFamily="2" charset="2"/>
              </a:rPr>
              <a:t> tail –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sym typeface="Wingdings" panose="05000000000000000000" pitchFamily="2" charset="2"/>
              </a:rPr>
              <a:t>RebuildHeap</a:t>
            </a:r>
            <a:r>
              <a:rPr lang="en-US" sz="2000" dirty="0" smtClean="0">
                <a:sym typeface="Wingdings" panose="05000000000000000000" pitchFamily="2" charset="2"/>
              </a:rPr>
              <a:t>( H, root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RemoveMin</a:t>
            </a:r>
            <a:r>
              <a:rPr lang="en-US" dirty="0" smtClean="0"/>
              <a:t>( H : </a:t>
            </a:r>
            <a:r>
              <a:rPr lang="en-US" dirty="0" err="1" smtClean="0"/>
              <a:t>heapTree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6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1735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u="sng" dirty="0" smtClean="0"/>
              <a:t>Dictionary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child, </a:t>
            </a:r>
            <a:r>
              <a:rPr lang="en-US" sz="2000" dirty="0" err="1" smtClean="0">
                <a:sym typeface="Wingdings" panose="05000000000000000000" pitchFamily="2" charset="2"/>
              </a:rPr>
              <a:t>rightchild</a:t>
            </a:r>
            <a:r>
              <a:rPr lang="en-US" sz="2000" dirty="0" smtClean="0">
                <a:sym typeface="Wingdings" panose="05000000000000000000" pitchFamily="2" charset="2"/>
              </a:rPr>
              <a:t> : integer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u="sng" dirty="0" smtClean="0">
                <a:sym typeface="Wingdings" panose="05000000000000000000" pitchFamily="2" charset="2"/>
              </a:rPr>
              <a:t>Algorithm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child  2 * root + 1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u="sng" dirty="0" smtClean="0">
                <a:sym typeface="Wingdings" panose="05000000000000000000" pitchFamily="2" charset="2"/>
              </a:rPr>
              <a:t>if</a:t>
            </a:r>
            <a:r>
              <a:rPr lang="en-US" sz="2000" dirty="0" smtClean="0">
                <a:sym typeface="Wingdings" panose="05000000000000000000" pitchFamily="2" charset="2"/>
              </a:rPr>
              <a:t> ( child &lt; tail 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u="sng" dirty="0" smtClean="0">
                <a:sym typeface="Wingdings" panose="05000000000000000000" pitchFamily="2" charset="2"/>
              </a:rPr>
              <a:t>then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sym typeface="Wingdings" panose="05000000000000000000" pitchFamily="2" charset="2"/>
              </a:rPr>
              <a:t>rightchild</a:t>
            </a:r>
            <a:r>
              <a:rPr lang="en-US" sz="2000" dirty="0" smtClean="0">
                <a:sym typeface="Wingdings" panose="05000000000000000000" pitchFamily="2" charset="2"/>
              </a:rPr>
              <a:t>  child + 1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  <a:r>
              <a:rPr lang="en-US" sz="2000" u="sng" dirty="0" smtClean="0">
                <a:sym typeface="Wingdings" panose="05000000000000000000" pitchFamily="2" charset="2"/>
              </a:rPr>
              <a:t>if</a:t>
            </a:r>
            <a:r>
              <a:rPr lang="en-US" sz="2000" dirty="0" smtClean="0">
                <a:sym typeface="Wingdings" panose="05000000000000000000" pitchFamily="2" charset="2"/>
              </a:rPr>
              <a:t> ( </a:t>
            </a:r>
            <a:r>
              <a:rPr lang="en-US" sz="2000" dirty="0" err="1" smtClean="0">
                <a:sym typeface="Wingdings" panose="05000000000000000000" pitchFamily="2" charset="2"/>
              </a:rPr>
              <a:t>rightchild</a:t>
            </a:r>
            <a:r>
              <a:rPr lang="en-US" sz="2000" dirty="0" smtClean="0">
                <a:sym typeface="Wingdings" panose="05000000000000000000" pitchFamily="2" charset="2"/>
              </a:rPr>
              <a:t> &lt; tail and H[</a:t>
            </a:r>
            <a:r>
              <a:rPr lang="en-US" sz="2000" dirty="0" err="1" smtClean="0">
                <a:sym typeface="Wingdings" panose="05000000000000000000" pitchFamily="2" charset="2"/>
              </a:rPr>
              <a:t>rightchild</a:t>
            </a:r>
            <a:r>
              <a:rPr lang="en-US" sz="2000" dirty="0" smtClean="0">
                <a:sym typeface="Wingdings" panose="05000000000000000000" pitchFamily="2" charset="2"/>
              </a:rPr>
              <a:t>] &gt; H[child] 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u="sng" dirty="0" smtClean="0">
                <a:sym typeface="Wingdings" panose="05000000000000000000" pitchFamily="2" charset="2"/>
              </a:rPr>
              <a:t>then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child  </a:t>
            </a:r>
            <a:r>
              <a:rPr lang="en-US" sz="2000" dirty="0" err="1" smtClean="0">
                <a:sym typeface="Wingdings" panose="05000000000000000000" pitchFamily="2" charset="2"/>
              </a:rPr>
              <a:t>rightchild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  <a:r>
              <a:rPr lang="en-US" sz="2000" u="sng" dirty="0" smtClean="0">
                <a:sym typeface="Wingdings" panose="05000000000000000000" pitchFamily="2" charset="2"/>
              </a:rPr>
              <a:t>if</a:t>
            </a:r>
            <a:r>
              <a:rPr lang="en-US" sz="2000" dirty="0" smtClean="0">
                <a:sym typeface="Wingdings" panose="05000000000000000000" pitchFamily="2" charset="2"/>
              </a:rPr>
              <a:t> ( H[root] &lt; H[child] 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u="sng" dirty="0" smtClean="0">
                <a:sym typeface="Wingdings" panose="05000000000000000000" pitchFamily="2" charset="2"/>
              </a:rPr>
              <a:t>then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swap( H[root], H[child] 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</a:t>
            </a:r>
            <a:r>
              <a:rPr lang="en-US" sz="2000" dirty="0" err="1" smtClean="0">
                <a:sym typeface="Wingdings" panose="05000000000000000000" pitchFamily="2" charset="2"/>
              </a:rPr>
              <a:t>RebuildHeap</a:t>
            </a:r>
            <a:r>
              <a:rPr lang="en-US" sz="2000" dirty="0" smtClean="0">
                <a:sym typeface="Wingdings" panose="05000000000000000000" pitchFamily="2" charset="2"/>
              </a:rPr>
              <a:t>( H, child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RebuildHeap</a:t>
            </a:r>
            <a:r>
              <a:rPr lang="en-US" dirty="0" smtClean="0"/>
              <a:t>( H:heapTree, </a:t>
            </a:r>
            <a:r>
              <a:rPr lang="en-US" dirty="0" err="1" smtClean="0"/>
              <a:t>root:integer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6/16/2015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 Special form of queue from which items are removed according to their designated priority and not the order in which they entered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Items entered the queue in sequential order but will be removed in the order #2, #1, #4, #3.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Generally </a:t>
            </a:r>
            <a:r>
              <a:rPr lang="en-US" sz="2000" dirty="0"/>
              <a:t>we use </a:t>
            </a:r>
            <a:r>
              <a:rPr lang="en-US" sz="2000" b="1" dirty="0">
                <a:solidFill>
                  <a:schemeClr val="folHlink"/>
                </a:solidFill>
              </a:rPr>
              <a:t>Integer objects</a:t>
            </a:r>
            <a:r>
              <a:rPr lang="en-US" sz="2000" dirty="0"/>
              <a:t> as our keys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314561"/>
              </p:ext>
            </p:extLst>
          </p:nvPr>
        </p:nvGraphicFramePr>
        <p:xfrm>
          <a:off x="1632127" y="2921496"/>
          <a:ext cx="5224463" cy="220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SmartDraw" r:id="rId3" imgW="3191040" imgH="1343880" progId="SmartDraw.2">
                  <p:embed/>
                </p:oleObj>
              </mc:Choice>
              <mc:Fallback>
                <p:oleObj name="SmartDraw" r:id="rId3" imgW="3191040" imgH="13438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127" y="2921496"/>
                        <a:ext cx="5224463" cy="2201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075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folHlink"/>
                </a:solidFill>
              </a:rPr>
              <a:t>insert"</a:t>
            </a:r>
            <a:r>
              <a:rPr lang="en-US" sz="2000" dirty="0"/>
              <a:t> adds an entry to the priority queue.</a:t>
            </a:r>
          </a:p>
          <a:p>
            <a:r>
              <a:rPr lang="en-US" sz="2000" b="1" dirty="0" smtClean="0">
                <a:solidFill>
                  <a:schemeClr val="folHlink"/>
                </a:solidFill>
              </a:rPr>
              <a:t>"</a:t>
            </a:r>
            <a:r>
              <a:rPr lang="en-US" sz="2000" b="1" dirty="0">
                <a:solidFill>
                  <a:schemeClr val="folHlink"/>
                </a:solidFill>
              </a:rPr>
              <a:t>min"</a:t>
            </a:r>
            <a:r>
              <a:rPr lang="en-US" sz="2000" dirty="0"/>
              <a:t> returns the entry with the minimum key.</a:t>
            </a:r>
          </a:p>
          <a:p>
            <a:r>
              <a:rPr lang="en-US" sz="2000" b="1" dirty="0" smtClean="0">
                <a:solidFill>
                  <a:schemeClr val="folHlink"/>
                </a:solidFill>
              </a:rPr>
              <a:t>"</a:t>
            </a:r>
            <a:r>
              <a:rPr lang="en-US" sz="2000" b="1" dirty="0" err="1">
                <a:solidFill>
                  <a:schemeClr val="folHlink"/>
                </a:solidFill>
              </a:rPr>
              <a:t>removeMin</a:t>
            </a:r>
            <a:r>
              <a:rPr lang="en-US" sz="2000" b="1" dirty="0">
                <a:solidFill>
                  <a:schemeClr val="folHlink"/>
                </a:solidFill>
              </a:rPr>
              <a:t>"</a:t>
            </a:r>
            <a:r>
              <a:rPr lang="en-US" sz="2000" dirty="0"/>
              <a:t> both removes and returns the entry with the minimum key.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155552"/>
              </p:ext>
            </p:extLst>
          </p:nvPr>
        </p:nvGraphicFramePr>
        <p:xfrm>
          <a:off x="365125" y="3990978"/>
          <a:ext cx="82296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3" imgW="5458587" imgH="1142857" progId="Paint.Picture">
                  <p:embed/>
                </p:oleObj>
              </mc:Choice>
              <mc:Fallback>
                <p:oleObj name="Bitmap Image" r:id="rId3" imgW="5458587" imgH="1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3990978"/>
                        <a:ext cx="82296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2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Most commonly </a:t>
            </a:r>
            <a:r>
              <a:rPr lang="en-US" dirty="0"/>
              <a:t>used as "event queues" in simulations.  </a:t>
            </a:r>
            <a:endParaRPr lang="en-US" dirty="0" smtClean="0"/>
          </a:p>
          <a:p>
            <a:pPr lvl="1"/>
            <a:r>
              <a:rPr lang="en-US" sz="1800" dirty="0" smtClean="0"/>
              <a:t>Each </a:t>
            </a:r>
            <a:r>
              <a:rPr lang="en-US" sz="1800" dirty="0"/>
              <a:t>value on the queue is an event that is expected to take place, and each </a:t>
            </a:r>
            <a:r>
              <a:rPr lang="en-US" sz="1800" dirty="0" smtClean="0"/>
              <a:t>key is </a:t>
            </a:r>
            <a:r>
              <a:rPr lang="en-US" sz="1800" dirty="0"/>
              <a:t>the time it is expected to take place.  </a:t>
            </a:r>
          </a:p>
          <a:p>
            <a:r>
              <a:rPr lang="en-US" dirty="0"/>
              <a:t>A simulation operates by removing successive events from the queue and simulating them. 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why </a:t>
            </a:r>
            <a:r>
              <a:rPr lang="en-US" dirty="0" smtClean="0"/>
              <a:t>most priority </a:t>
            </a:r>
            <a:r>
              <a:rPr lang="en-US" dirty="0"/>
              <a:t>queues return the minimum, rather than maximum, </a:t>
            </a:r>
            <a:endParaRPr lang="en-US" dirty="0" smtClean="0"/>
          </a:p>
          <a:p>
            <a:pPr lvl="1"/>
            <a:r>
              <a:rPr lang="en-US" sz="1800" dirty="0" smtClean="0"/>
              <a:t>key</a:t>
            </a:r>
            <a:r>
              <a:rPr lang="en-US" sz="1800" dirty="0"/>
              <a:t>:  we want to simulate the events that occur </a:t>
            </a:r>
            <a:r>
              <a:rPr lang="en-US" sz="1800" dirty="0" smtClean="0"/>
              <a:t>first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Application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To solve this problem, we may use a sorting technique each time inserting or removal an element to the queue, such as</a:t>
            </a:r>
            <a:r>
              <a:rPr lang="en-US" sz="2000" dirty="0"/>
              <a:t> </a:t>
            </a:r>
            <a:r>
              <a:rPr lang="en-US" sz="2000" dirty="0" smtClean="0"/>
              <a:t>selection sort or insertion sort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For a better performance, here we use a heap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SzPct val="120000"/>
              <a:tabLst>
                <a:tab pos="571500" algn="l"/>
              </a:tabLst>
            </a:pPr>
            <a:r>
              <a:rPr lang="en-US" sz="2000" dirty="0"/>
              <a:t>Recall that a binary tree of height </a:t>
            </a:r>
            <a:r>
              <a:rPr lang="en-US" sz="2000" i="1" dirty="0"/>
              <a:t>h</a:t>
            </a:r>
            <a:r>
              <a:rPr lang="en-US" sz="2000" dirty="0"/>
              <a:t> is said to be </a:t>
            </a:r>
            <a:r>
              <a:rPr lang="en-US" sz="2000" b="1" i="1" dirty="0"/>
              <a:t>complete</a:t>
            </a:r>
            <a:r>
              <a:rPr lang="en-US" sz="2000" dirty="0"/>
              <a:t> if it is </a:t>
            </a:r>
            <a:r>
              <a:rPr lang="en-US" sz="2000" i="1" dirty="0"/>
              <a:t>full</a:t>
            </a:r>
            <a:r>
              <a:rPr lang="en-US" sz="2000" dirty="0"/>
              <a:t> down to level </a:t>
            </a:r>
            <a:r>
              <a:rPr lang="en-US" sz="2000" i="1" dirty="0"/>
              <a:t>h – 1</a:t>
            </a:r>
            <a:r>
              <a:rPr lang="en-US" sz="2000" dirty="0"/>
              <a:t>, and level </a:t>
            </a:r>
            <a:r>
              <a:rPr lang="en-US" sz="2000" i="1" dirty="0"/>
              <a:t>h</a:t>
            </a:r>
            <a:r>
              <a:rPr lang="en-US" sz="2000" dirty="0"/>
              <a:t> is filled from left to right.</a:t>
            </a:r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r>
              <a:rPr lang="en-US" sz="2000" dirty="0"/>
              <a:t>Examples:</a:t>
            </a:r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sz="2000" dirty="0"/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sz="2000" dirty="0"/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sz="2000" dirty="0"/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sz="2000" dirty="0"/>
          </a:p>
          <a:p>
            <a:pPr>
              <a:spcBef>
                <a:spcPct val="0"/>
              </a:spcBef>
              <a:buSzPct val="120000"/>
              <a:tabLst>
                <a:tab pos="571500" algn="l"/>
              </a:tabLst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Complete</a:t>
            </a:r>
            <a:r>
              <a:rPr lang="en-US" dirty="0"/>
              <a:t> Binary Tree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838200" y="3352800"/>
            <a:ext cx="7543800" cy="1828800"/>
            <a:chOff x="528" y="2736"/>
            <a:chExt cx="4752" cy="1152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792" y="2736"/>
              <a:ext cx="1488" cy="1152"/>
              <a:chOff x="3072" y="2736"/>
              <a:chExt cx="1488" cy="1152"/>
            </a:xfrm>
          </p:grpSpPr>
          <p:sp>
            <p:nvSpPr>
              <p:cNvPr id="42" name="AutoShape 5"/>
              <p:cNvSpPr>
                <a:spLocks noChangeArrowheads="1"/>
              </p:cNvSpPr>
              <p:nvPr/>
            </p:nvSpPr>
            <p:spPr bwMode="auto">
              <a:xfrm>
                <a:off x="403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6"/>
              <p:cNvSpPr>
                <a:spLocks noChangeArrowheads="1"/>
              </p:cNvSpPr>
              <p:nvPr/>
            </p:nvSpPr>
            <p:spPr bwMode="auto">
              <a:xfrm>
                <a:off x="3792" y="2736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7"/>
              <p:cNvSpPr>
                <a:spLocks noChangeArrowheads="1"/>
              </p:cNvSpPr>
              <p:nvPr/>
            </p:nvSpPr>
            <p:spPr bwMode="auto">
              <a:xfrm>
                <a:off x="355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8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312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4464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 flipH="1">
                <a:off x="3360" y="283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 flipH="1">
                <a:off x="312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>
                <a:off x="336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 flipH="1">
                <a:off x="4080" y="336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>
                <a:off x="4272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528" y="2832"/>
              <a:ext cx="816" cy="1008"/>
              <a:chOff x="384" y="2880"/>
              <a:chExt cx="816" cy="1008"/>
            </a:xfrm>
          </p:grpSpPr>
          <p:grpSp>
            <p:nvGrpSpPr>
              <p:cNvPr id="34" name="Group 19"/>
              <p:cNvGrpSpPr>
                <a:grpSpLocks/>
              </p:cNvGrpSpPr>
              <p:nvPr/>
            </p:nvGrpSpPr>
            <p:grpSpPr bwMode="auto">
              <a:xfrm>
                <a:off x="624" y="2880"/>
                <a:ext cx="576" cy="624"/>
                <a:chOff x="1776" y="2688"/>
                <a:chExt cx="576" cy="624"/>
              </a:xfrm>
            </p:grpSpPr>
            <p:sp>
              <p:nvSpPr>
                <p:cNvPr id="37" name="AutoShape 20"/>
                <p:cNvSpPr>
                  <a:spLocks noChangeArrowheads="1"/>
                </p:cNvSpPr>
                <p:nvPr/>
              </p:nvSpPr>
              <p:spPr bwMode="auto">
                <a:xfrm>
                  <a:off x="2256" y="3216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21"/>
                <p:cNvSpPr>
                  <a:spLocks noChangeArrowheads="1"/>
                </p:cNvSpPr>
                <p:nvPr/>
              </p:nvSpPr>
              <p:spPr bwMode="auto">
                <a:xfrm>
                  <a:off x="1776" y="3216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824" y="2784"/>
                  <a:ext cx="24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4"/>
                <p:cNvSpPr>
                  <a:spLocks noChangeShapeType="1"/>
                </p:cNvSpPr>
                <p:nvPr/>
              </p:nvSpPr>
              <p:spPr bwMode="auto">
                <a:xfrm>
                  <a:off x="2064" y="2784"/>
                  <a:ext cx="24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AutoShape 25"/>
              <p:cNvSpPr>
                <a:spLocks noChangeArrowheads="1"/>
              </p:cNvSpPr>
              <p:nvPr/>
            </p:nvSpPr>
            <p:spPr bwMode="auto">
              <a:xfrm>
                <a:off x="384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 flipH="1">
                <a:off x="432" y="3504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352" y="2736"/>
              <a:ext cx="1248" cy="1152"/>
              <a:chOff x="2352" y="2736"/>
              <a:chExt cx="1248" cy="1152"/>
            </a:xfrm>
          </p:grpSpPr>
          <p:sp>
            <p:nvSpPr>
              <p:cNvPr id="23" name="AutoShape 28"/>
              <p:cNvSpPr>
                <a:spLocks noChangeArrowheads="1"/>
              </p:cNvSpPr>
              <p:nvPr/>
            </p:nvSpPr>
            <p:spPr bwMode="auto">
              <a:xfrm>
                <a:off x="331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29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30"/>
              <p:cNvSpPr>
                <a:spLocks noChangeArrowheads="1"/>
              </p:cNvSpPr>
              <p:nvPr/>
            </p:nvSpPr>
            <p:spPr bwMode="auto">
              <a:xfrm>
                <a:off x="283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31"/>
              <p:cNvSpPr>
                <a:spLocks noChangeArrowheads="1"/>
              </p:cNvSpPr>
              <p:nvPr/>
            </p:nvSpPr>
            <p:spPr bwMode="auto">
              <a:xfrm>
                <a:off x="235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32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33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 flipH="1">
                <a:off x="2640" y="283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3120" y="2832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 flipH="1">
                <a:off x="240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>
                <a:off x="264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8"/>
              <p:cNvSpPr>
                <a:spLocks noChangeShapeType="1"/>
              </p:cNvSpPr>
              <p:nvPr/>
            </p:nvSpPr>
            <p:spPr bwMode="auto">
              <a:xfrm flipH="1">
                <a:off x="3360" y="336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1488" y="2832"/>
              <a:ext cx="816" cy="1008"/>
              <a:chOff x="1315" y="2832"/>
              <a:chExt cx="816" cy="1008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>
                <a:off x="1315" y="2832"/>
                <a:ext cx="816" cy="1008"/>
                <a:chOff x="384" y="2880"/>
                <a:chExt cx="816" cy="1008"/>
              </a:xfrm>
            </p:grpSpPr>
            <p:grpSp>
              <p:nvGrpSpPr>
                <p:cNvPr id="15" name="Group 41"/>
                <p:cNvGrpSpPr>
                  <a:grpSpLocks/>
                </p:cNvGrpSpPr>
                <p:nvPr/>
              </p:nvGrpSpPr>
              <p:grpSpPr bwMode="auto">
                <a:xfrm>
                  <a:off x="624" y="2880"/>
                  <a:ext cx="576" cy="624"/>
                  <a:chOff x="1776" y="2688"/>
                  <a:chExt cx="576" cy="624"/>
                </a:xfrm>
              </p:grpSpPr>
              <p:sp>
                <p:nvSpPr>
                  <p:cNvPr id="18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216"/>
                    <a:ext cx="96" cy="96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216"/>
                    <a:ext cx="96" cy="96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688"/>
                    <a:ext cx="96" cy="96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24" y="2784"/>
                    <a:ext cx="24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784"/>
                    <a:ext cx="24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AutoShape 47"/>
                <p:cNvSpPr>
                  <a:spLocks noChangeArrowheads="1"/>
                </p:cNvSpPr>
                <p:nvPr/>
              </p:nvSpPr>
              <p:spPr bwMode="auto">
                <a:xfrm>
                  <a:off x="384" y="3792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432" y="3504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AutoShape 49"/>
              <p:cNvSpPr>
                <a:spLocks noChangeArrowheads="1"/>
              </p:cNvSpPr>
              <p:nvPr/>
            </p:nvSpPr>
            <p:spPr bwMode="auto">
              <a:xfrm>
                <a:off x="1728" y="374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50"/>
              <p:cNvSpPr>
                <a:spLocks noChangeShapeType="1"/>
              </p:cNvSpPr>
              <p:nvPr/>
            </p:nvSpPr>
            <p:spPr bwMode="auto">
              <a:xfrm>
                <a:off x="1632" y="345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26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dirty="0"/>
              <a:t>A </a:t>
            </a:r>
            <a:r>
              <a:rPr lang="en-US" b="1" i="1" dirty="0"/>
              <a:t>heap</a:t>
            </a:r>
            <a:r>
              <a:rPr lang="en-US" dirty="0"/>
              <a:t> is a </a:t>
            </a:r>
            <a:r>
              <a:rPr lang="en-US" b="1" i="1" dirty="0"/>
              <a:t>complete</a:t>
            </a:r>
            <a:r>
              <a:rPr lang="en-US" i="1" dirty="0"/>
              <a:t> binary tree</a:t>
            </a:r>
            <a:r>
              <a:rPr lang="en-US" dirty="0"/>
              <a:t> that is either:</a:t>
            </a:r>
          </a:p>
          <a:p>
            <a:r>
              <a:rPr lang="en-US" i="1" dirty="0"/>
              <a:t>empty</a:t>
            </a:r>
            <a:r>
              <a:rPr lang="en-US" dirty="0"/>
              <a:t>, or</a:t>
            </a:r>
          </a:p>
          <a:p>
            <a:r>
              <a:rPr lang="en-US" dirty="0"/>
              <a:t>consists of a root and two </a:t>
            </a:r>
            <a:r>
              <a:rPr lang="en-US" dirty="0" smtClean="0"/>
              <a:t>sub trees, </a:t>
            </a:r>
            <a:r>
              <a:rPr lang="en-US" dirty="0"/>
              <a:t>such that</a:t>
            </a:r>
          </a:p>
          <a:p>
            <a:pPr lvl="1"/>
            <a:r>
              <a:rPr lang="en-US" dirty="0"/>
              <a:t>both </a:t>
            </a:r>
            <a:r>
              <a:rPr lang="en-US" dirty="0" smtClean="0"/>
              <a:t>sub trees </a:t>
            </a:r>
            <a:r>
              <a:rPr lang="en-US" dirty="0"/>
              <a:t>are </a:t>
            </a:r>
            <a:r>
              <a:rPr lang="en-US" i="1" dirty="0"/>
              <a:t>heaps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the root contains a search key that is </a:t>
            </a:r>
            <a:r>
              <a:rPr lang="en-US" dirty="0">
                <a:sym typeface="Symbol" panose="05050102010706020507" pitchFamily="18" charset="2"/>
              </a:rPr>
              <a:t> the search key of each of its children.</a:t>
            </a:r>
          </a:p>
          <a:p>
            <a:r>
              <a:rPr lang="en-US" dirty="0"/>
              <a:t>No child has a key less than its parent's key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Insert a new node in a complete binary tree manner (Level Order)</a:t>
            </a:r>
          </a:p>
          <a:p>
            <a:r>
              <a:rPr lang="en-US" dirty="0" smtClean="0"/>
              <a:t>If new node &lt; its parent, swap new node and parent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18156"/>
              </p:ext>
            </p:extLst>
          </p:nvPr>
        </p:nvGraphicFramePr>
        <p:xfrm>
          <a:off x="0" y="4054597"/>
          <a:ext cx="91440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3" imgW="5885714" imgH="1333333" progId="Paint.Picture">
                  <p:embed/>
                </p:oleObj>
              </mc:Choice>
              <mc:Fallback>
                <p:oleObj name="Bitmap Image" r:id="rId3" imgW="5885714" imgH="1333333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54597"/>
                        <a:ext cx="91440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477085" y="5765300"/>
            <a:ext cx="325295" cy="3078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7754" y="368526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(2)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1288524" y="3869931"/>
            <a:ext cx="189230" cy="21656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83142" y="6074526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20076623">
            <a:off x="5633597" y="5281125"/>
            <a:ext cx="271750" cy="7964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69686" y="5962954"/>
            <a:ext cx="7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swap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 rot="20076623">
            <a:off x="7625186" y="4797488"/>
            <a:ext cx="271750" cy="7964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64486" y="4408358"/>
            <a:ext cx="7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9" grpId="0"/>
      <p:bldP spid="17" grpId="0"/>
      <p:bldP spid="18" grpId="0" animBg="1"/>
      <p:bldP spid="20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Remove root, replace root with the last child</a:t>
            </a:r>
          </a:p>
          <a:p>
            <a:r>
              <a:rPr lang="en-US" dirty="0" smtClean="0"/>
              <a:t>If new root &gt; its child, swap with the smaller child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Min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1256</TotalTime>
  <Words>524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Lucida Grande</vt:lpstr>
      <vt:lpstr>ＭＳ Ｐゴシック</vt:lpstr>
      <vt:lpstr>Aharoni</vt:lpstr>
      <vt:lpstr>Angsana New</vt:lpstr>
      <vt:lpstr>Arial</vt:lpstr>
      <vt:lpstr>Berlin Sans FB Demi</vt:lpstr>
      <vt:lpstr>Brush Script Std</vt:lpstr>
      <vt:lpstr>Calibri</vt:lpstr>
      <vt:lpstr>Symbol</vt:lpstr>
      <vt:lpstr>Times New Roman</vt:lpstr>
      <vt:lpstr>Verdana</vt:lpstr>
      <vt:lpstr>Wingdings</vt:lpstr>
      <vt:lpstr>template_informatika_slide</vt:lpstr>
      <vt:lpstr>SmartDraw</vt:lpstr>
      <vt:lpstr>Bitmap Image</vt:lpstr>
      <vt:lpstr>CSG2A3 ALGORITMA dan STRUKTUR DATA</vt:lpstr>
      <vt:lpstr>PRIORITY QUEUES</vt:lpstr>
      <vt:lpstr>Main Operations</vt:lpstr>
      <vt:lpstr>Important Application</vt:lpstr>
      <vt:lpstr>Solution </vt:lpstr>
      <vt:lpstr>Complete Binary Tree</vt:lpstr>
      <vt:lpstr>Heaps</vt:lpstr>
      <vt:lpstr>Insert</vt:lpstr>
      <vt:lpstr>Remove Min</vt:lpstr>
      <vt:lpstr>Example</vt:lpstr>
      <vt:lpstr>Array Heap Tree</vt:lpstr>
      <vt:lpstr>ADT Priority Queue using Heap Tree</vt:lpstr>
      <vt:lpstr>Insert( H : heapTree, x : integer )</vt:lpstr>
      <vt:lpstr>RemoveMin( H : heapTree )</vt:lpstr>
      <vt:lpstr>RebuildHeap( H:heapTree, root:integer )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139</cp:revision>
  <dcterms:created xsi:type="dcterms:W3CDTF">2012-11-14T18:53:32Z</dcterms:created>
  <dcterms:modified xsi:type="dcterms:W3CDTF">2015-06-15T17:56:16Z</dcterms:modified>
</cp:coreProperties>
</file>