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8" r:id="rId2"/>
    <p:sldId id="301" r:id="rId3"/>
    <p:sldId id="328" r:id="rId4"/>
    <p:sldId id="305" r:id="rId5"/>
    <p:sldId id="306" r:id="rId6"/>
    <p:sldId id="307" r:id="rId7"/>
    <p:sldId id="302" r:id="rId8"/>
    <p:sldId id="299" r:id="rId9"/>
    <p:sldId id="300" r:id="rId10"/>
    <p:sldId id="303" r:id="rId11"/>
    <p:sldId id="304" r:id="rId12"/>
    <p:sldId id="268" r:id="rId13"/>
    <p:sldId id="294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97" r:id="rId22"/>
    <p:sldId id="316" r:id="rId23"/>
    <p:sldId id="258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6/15/2015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8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4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59231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ransition>
    <p:wipe/>
  </p:transition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CSG2A3</a:t>
            </a:r>
            <a:b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ALGORITMA </a:t>
            </a:r>
            <a:r>
              <a:rPr lang="en-US" dirty="0" err="1" smtClean="0">
                <a:latin typeface="Berlin Sans FB Demi" panose="020E0802020502020306" pitchFamily="34" charset="0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 STRUKTUR DATA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8" y="3450467"/>
            <a:ext cx="4362132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Tree Data Structure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981382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Descendant</a:t>
            </a:r>
            <a:r>
              <a:rPr lang="en-US" dirty="0" smtClean="0"/>
              <a:t> is a list of all child / successor </a:t>
            </a:r>
            <a:r>
              <a:rPr lang="en-US" dirty="0"/>
              <a:t>to the leaf</a:t>
            </a:r>
            <a:endParaRPr lang="en-US" dirty="0" smtClean="0"/>
          </a:p>
          <a:p>
            <a:r>
              <a:rPr lang="en-US" b="1" dirty="0" smtClean="0"/>
              <a:t>Ancestor</a:t>
            </a:r>
            <a:r>
              <a:rPr lang="en-US" dirty="0" smtClean="0"/>
              <a:t> is a list of predecessor / from parent to root</a:t>
            </a:r>
          </a:p>
          <a:p>
            <a:r>
              <a:rPr lang="en-US" dirty="0"/>
              <a:t>The </a:t>
            </a:r>
            <a:r>
              <a:rPr lang="en-US" b="1" dirty="0"/>
              <a:t>level</a:t>
            </a:r>
            <a:r>
              <a:rPr lang="en-US" dirty="0"/>
              <a:t> of a node is defined by 1 + the number of connections between the node and the root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23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/>
              <a:t>height</a:t>
            </a:r>
            <a:r>
              <a:rPr lang="en-US" dirty="0"/>
              <a:t> of a </a:t>
            </a:r>
            <a:r>
              <a:rPr lang="en-US" dirty="0">
                <a:solidFill>
                  <a:srgbClr val="FF0000"/>
                </a:solidFill>
              </a:rPr>
              <a:t>tree</a:t>
            </a:r>
            <a:r>
              <a:rPr lang="en-US" dirty="0"/>
              <a:t> is the number of edges on the longest downward path between the root and a leaf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height</a:t>
            </a:r>
            <a:r>
              <a:rPr lang="en-US" dirty="0"/>
              <a:t> of a </a:t>
            </a:r>
            <a:r>
              <a:rPr lang="en-US" dirty="0">
                <a:solidFill>
                  <a:srgbClr val="FF0000"/>
                </a:solidFill>
              </a:rPr>
              <a:t>node</a:t>
            </a:r>
            <a:r>
              <a:rPr lang="en-US" dirty="0"/>
              <a:t> is the number of edges on the longest downward path between that node and a leaf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depth</a:t>
            </a:r>
            <a:r>
              <a:rPr lang="en-US" dirty="0"/>
              <a:t> of a node is the number of edges from the node to the tree's root node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41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511043"/>
              </p:ext>
            </p:extLst>
          </p:nvPr>
        </p:nvGraphicFramePr>
        <p:xfrm>
          <a:off x="1590575" y="2964581"/>
          <a:ext cx="7091363" cy="3414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Bitmap Image" r:id="rId3" imgW="2457360" imgH="1200240" progId="Paint.Picture">
                  <p:embed/>
                </p:oleObj>
              </mc:Choice>
              <mc:Fallback>
                <p:oleObj name="Bitmap Image" r:id="rId3" imgW="2457360" imgH="120024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575" y="2964581"/>
                        <a:ext cx="7091363" cy="34140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cxnSp>
        <p:nvCxnSpPr>
          <p:cNvPr id="4" name="Straight Arrow Connector 3"/>
          <p:cNvCxnSpPr>
            <a:stCxn id="5" idx="2"/>
          </p:cNvCxnSpPr>
          <p:nvPr/>
        </p:nvCxnSpPr>
        <p:spPr>
          <a:xfrm>
            <a:off x="2754435" y="2849086"/>
            <a:ext cx="768411" cy="34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359935" y="2479754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Root</a:t>
            </a:r>
            <a:endParaRPr lang="id-ID" b="1" dirty="0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226" y="3418112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Node / Vertex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 rot="15375331" flipH="1">
            <a:off x="993000" y="3041221"/>
            <a:ext cx="1195149" cy="1291752"/>
          </a:xfrm>
          <a:prstGeom prst="arc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ounded Rectangle 15"/>
          <p:cNvSpPr/>
          <p:nvPr/>
        </p:nvSpPr>
        <p:spPr>
          <a:xfrm>
            <a:off x="1742173" y="3773103"/>
            <a:ext cx="4225490" cy="24351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9" name="Straight Arrow Connector 38"/>
          <p:cNvCxnSpPr>
            <a:stCxn id="40" idx="2"/>
          </p:cNvCxnSpPr>
          <p:nvPr/>
        </p:nvCxnSpPr>
        <p:spPr>
          <a:xfrm flipH="1">
            <a:off x="3907858" y="2400719"/>
            <a:ext cx="1088141" cy="770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177505" y="2031387"/>
            <a:ext cx="1636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Degree = 2</a:t>
            </a:r>
            <a:endParaRPr lang="id-ID" b="1" dirty="0">
              <a:solidFill>
                <a:srgbClr val="0070C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755242" y="3225237"/>
            <a:ext cx="787666" cy="759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24889" y="2844502"/>
            <a:ext cx="1636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Degree = 3</a:t>
            </a:r>
            <a:endParaRPr lang="id-ID" b="1" dirty="0">
              <a:solidFill>
                <a:srgbClr val="0070C0"/>
              </a:solidFill>
            </a:endParaRPr>
          </a:p>
        </p:txBody>
      </p:sp>
      <p:cxnSp>
        <p:nvCxnSpPr>
          <p:cNvPr id="47" name="Straight Arrow Connector 46"/>
          <p:cNvCxnSpPr>
            <a:stCxn id="48" idx="2"/>
          </p:cNvCxnSpPr>
          <p:nvPr/>
        </p:nvCxnSpPr>
        <p:spPr>
          <a:xfrm rot="16200000" flipH="1">
            <a:off x="1490207" y="4902915"/>
            <a:ext cx="264240" cy="14752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6226" y="5139071"/>
            <a:ext cx="1636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Degree = 0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77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0" grpId="0"/>
      <p:bldP spid="20" grpId="1"/>
      <p:bldP spid="13" grpId="0" animBg="1"/>
      <p:bldP spid="13" grpId="1" animBg="1"/>
      <p:bldP spid="16" grpId="0" animBg="1"/>
      <p:bldP spid="16" grpId="1" animBg="1"/>
      <p:bldP spid="40" grpId="0"/>
      <p:bldP spid="45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224370"/>
              </p:ext>
            </p:extLst>
          </p:nvPr>
        </p:nvGraphicFramePr>
        <p:xfrm>
          <a:off x="4450381" y="2751781"/>
          <a:ext cx="4452938" cy="341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" name="Bitmap Image" r:id="rId3" imgW="1542960" imgH="1200240" progId="Paint.Picture">
                  <p:embed/>
                </p:oleObj>
              </mc:Choice>
              <mc:Fallback>
                <p:oleObj name="Bitmap Image" r:id="rId3" imgW="1542960" imgH="120024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381" y="2751781"/>
                        <a:ext cx="4452938" cy="3414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on Tree Terminology</a:t>
            </a:r>
            <a:endParaRPr lang="en-US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2017986"/>
            <a:ext cx="4114800" cy="410817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2000" dirty="0" smtClean="0"/>
              <a:t>Root 			=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2000" dirty="0" smtClean="0"/>
              <a:t>Sibling C 		=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2000" dirty="0" smtClean="0"/>
              <a:t>Parent F 		=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2000" dirty="0" smtClean="0"/>
              <a:t>Child B 			=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2000" dirty="0" smtClean="0"/>
              <a:t>Leaf 			=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2000" dirty="0" smtClean="0"/>
              <a:t>Internal Node 	=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2000" dirty="0" smtClean="0"/>
              <a:t>Level E 			=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2000" dirty="0" smtClean="0"/>
              <a:t>Tree height		=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2000" dirty="0" smtClean="0"/>
              <a:t>Degree B 		=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2000" dirty="0" smtClean="0"/>
              <a:t>Ancestor I		=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2000" dirty="0" smtClean="0"/>
              <a:t>Descendant B 	=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endParaRPr 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5447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Exercise on Tree </a:t>
            </a:r>
            <a:r>
              <a:rPr lang="en-US" dirty="0" smtClean="0"/>
              <a:t>T</a:t>
            </a:r>
            <a:r>
              <a:rPr lang="id-ID" dirty="0" smtClean="0"/>
              <a:t>erminology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tree</a:t>
            </a:r>
          </a:p>
          <a:p>
            <a:r>
              <a:rPr lang="en-US" dirty="0"/>
              <a:t>Dataset: {A, X, W, H, B, E, S}</a:t>
            </a:r>
          </a:p>
          <a:p>
            <a:r>
              <a:rPr lang="en-US" dirty="0"/>
              <a:t>Root: A</a:t>
            </a:r>
          </a:p>
          <a:p>
            <a:r>
              <a:rPr lang="en-US" dirty="0"/>
              <a:t>Ancestor of S: {E, A}</a:t>
            </a:r>
          </a:p>
          <a:p>
            <a:r>
              <a:rPr lang="en-US" dirty="0"/>
              <a:t>{X, W, E} are siblings</a:t>
            </a:r>
          </a:p>
          <a:p>
            <a:r>
              <a:rPr lang="en-US" dirty="0"/>
              <a:t>{H, B} are descendant and both are children of W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704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393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Notations / Representing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Diagram Notation</a:t>
            </a:r>
          </a:p>
          <a:p>
            <a:pPr lvl="1"/>
            <a:r>
              <a:rPr lang="en-US" dirty="0"/>
              <a:t>Classical node-link diagrams</a:t>
            </a:r>
            <a:endParaRPr lang="en-US" dirty="0" smtClean="0"/>
          </a:p>
          <a:p>
            <a:r>
              <a:rPr lang="en-US" dirty="0" smtClean="0"/>
              <a:t>Venn Diagram Notation</a:t>
            </a:r>
          </a:p>
          <a:p>
            <a:pPr lvl="1"/>
            <a:r>
              <a:rPr lang="en-US" dirty="0" smtClean="0"/>
              <a:t>Nested sets / Tree Maps</a:t>
            </a:r>
          </a:p>
          <a:p>
            <a:r>
              <a:rPr lang="en-US" dirty="0" smtClean="0"/>
              <a:t>Bracket Notation</a:t>
            </a:r>
          </a:p>
          <a:p>
            <a:pPr lvl="1"/>
            <a:r>
              <a:rPr lang="en-US" dirty="0" smtClean="0"/>
              <a:t>Nested Parentheses</a:t>
            </a:r>
          </a:p>
          <a:p>
            <a:r>
              <a:rPr lang="en-US" dirty="0" smtClean="0"/>
              <a:t>Level Notation</a:t>
            </a:r>
          </a:p>
          <a:p>
            <a:pPr lvl="1"/>
            <a:r>
              <a:rPr lang="en-US" dirty="0" smtClean="0"/>
              <a:t>Outlines / tree views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50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Diagram </a:t>
            </a:r>
            <a:r>
              <a:rPr lang="en-US" dirty="0" smtClean="0"/>
              <a:t>Notation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748" y="2300065"/>
            <a:ext cx="4455191" cy="341039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31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</a:t>
            </a:r>
            <a:r>
              <a:rPr lang="en-US" dirty="0" smtClean="0"/>
              <a:t>Notation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953" y="2853246"/>
            <a:ext cx="5540782" cy="230403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774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Bracket</a:t>
            </a:r>
            <a:r>
              <a:rPr lang="en-US" dirty="0"/>
              <a:t> </a:t>
            </a:r>
            <a:r>
              <a:rPr lang="id-ID" dirty="0"/>
              <a:t>Notation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877"/>
          <a:stretch/>
        </p:blipFill>
        <p:spPr>
          <a:xfrm>
            <a:off x="1659927" y="2636408"/>
            <a:ext cx="5736833" cy="61254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/>
          <a:srcRect t="68733"/>
          <a:stretch/>
        </p:blipFill>
        <p:spPr bwMode="auto">
          <a:xfrm>
            <a:off x="1659927" y="4097389"/>
            <a:ext cx="5736833" cy="65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1023679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800" dirty="0"/>
              <a:t>The data structure consists of a root, and sub trees in a hierarchical arrangement.</a:t>
            </a:r>
          </a:p>
          <a:p>
            <a:r>
              <a:rPr lang="en-US" sz="2800" dirty="0" smtClean="0"/>
              <a:t>A form </a:t>
            </a:r>
            <a:r>
              <a:rPr lang="en-US" sz="2800" dirty="0"/>
              <a:t>of non-linear data </a:t>
            </a:r>
            <a:r>
              <a:rPr lang="en-US" sz="2800" dirty="0" smtClean="0"/>
              <a:t>structures</a:t>
            </a:r>
            <a:endParaRPr lang="id-ID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4880" y="3863187"/>
            <a:ext cx="2331720" cy="229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267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Notation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344" y="2179080"/>
            <a:ext cx="5184000" cy="365236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938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Exercise on </a:t>
            </a:r>
            <a:r>
              <a:rPr lang="en-US" dirty="0" smtClean="0"/>
              <a:t>Tree Notation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</a:t>
            </a:r>
            <a:r>
              <a:rPr lang="en-US" dirty="0" smtClean="0"/>
              <a:t>tree in Venn Diagram, Bracket, and level notation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276945" y="2789118"/>
            <a:ext cx="742510" cy="5193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74320" anchor="ctr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2557841" y="3473331"/>
            <a:ext cx="719969" cy="5193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74320" anchor="ctr">
            <a:spAutoFit/>
          </a:bodyPr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4223431" y="3549531"/>
            <a:ext cx="744765" cy="5193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74320" anchor="ctr">
            <a:spAutoFit/>
          </a:bodyPr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5976697" y="3549531"/>
            <a:ext cx="740255" cy="5193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74320" anchor="ctr">
            <a:spAutoFit/>
          </a:bodyPr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1694179" y="4235331"/>
            <a:ext cx="774068" cy="5193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74320" anchor="ctr">
            <a:spAutoFit/>
          </a:bodyPr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3397629" y="4311531"/>
            <a:ext cx="719969" cy="5193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74320" anchor="ctr">
            <a:spAutoFit/>
          </a:bodyPr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4996038" y="4311531"/>
            <a:ext cx="839438" cy="5193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74320" anchor="ctr">
            <a:spAutoFit/>
          </a:bodyPr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4141595" y="4311531"/>
            <a:ext cx="756035" cy="5193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74320" anchor="ctr">
            <a:spAutoFit/>
          </a:bodyPr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6661370" y="4311531"/>
            <a:ext cx="742510" cy="5193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74320" anchor="ctr">
            <a:spAutoFit/>
          </a:bodyPr>
          <a:lstStyle/>
          <a:p>
            <a:pPr algn="ctr"/>
            <a:r>
              <a:rPr lang="en-US"/>
              <a:t>Z</a:t>
            </a: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1264695" y="5225931"/>
            <a:ext cx="715460" cy="5193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74320" anchor="ctr"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2141569" y="5302131"/>
            <a:ext cx="792101" cy="5193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74320" anchor="ctr">
            <a:spAutoFit/>
          </a:bodyPr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4138214" y="5302131"/>
            <a:ext cx="762798" cy="5193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74320" anchor="ctr">
            <a:spAutoFit/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19" name="AutoShape 24"/>
          <p:cNvCxnSpPr>
            <a:cxnSpLocks noChangeShapeType="1"/>
            <a:stCxn id="7" idx="2"/>
            <a:endCxn id="8" idx="7"/>
          </p:cNvCxnSpPr>
          <p:nvPr/>
        </p:nvCxnSpPr>
        <p:spPr bwMode="auto">
          <a:xfrm flipH="1">
            <a:off x="3172373" y="3048794"/>
            <a:ext cx="1104572" cy="500594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AutoShape 25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4595814" y="3308469"/>
            <a:ext cx="52386" cy="241062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AutoShape 26"/>
          <p:cNvCxnSpPr>
            <a:cxnSpLocks noChangeShapeType="1"/>
            <a:stCxn id="7" idx="6"/>
            <a:endCxn id="10" idx="1"/>
          </p:cNvCxnSpPr>
          <p:nvPr/>
        </p:nvCxnSpPr>
        <p:spPr bwMode="auto">
          <a:xfrm>
            <a:off x="5019455" y="3048794"/>
            <a:ext cx="1065650" cy="576794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AutoShape 27"/>
          <p:cNvCxnSpPr>
            <a:cxnSpLocks noChangeShapeType="1"/>
            <a:stCxn id="8" idx="3"/>
            <a:endCxn id="11" idx="7"/>
          </p:cNvCxnSpPr>
          <p:nvPr/>
        </p:nvCxnSpPr>
        <p:spPr bwMode="auto">
          <a:xfrm flipH="1">
            <a:off x="2354887" y="3916625"/>
            <a:ext cx="308391" cy="394763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AutoShape 28"/>
          <p:cNvCxnSpPr>
            <a:cxnSpLocks noChangeShapeType="1"/>
            <a:stCxn id="11" idx="3"/>
            <a:endCxn id="16" idx="0"/>
          </p:cNvCxnSpPr>
          <p:nvPr/>
        </p:nvCxnSpPr>
        <p:spPr bwMode="auto">
          <a:xfrm flipH="1">
            <a:off x="1622425" y="4678625"/>
            <a:ext cx="185114" cy="547306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AutoShape 29"/>
          <p:cNvCxnSpPr>
            <a:cxnSpLocks noChangeShapeType="1"/>
            <a:stCxn id="11" idx="5"/>
            <a:endCxn id="17" idx="0"/>
          </p:cNvCxnSpPr>
          <p:nvPr/>
        </p:nvCxnSpPr>
        <p:spPr bwMode="auto">
          <a:xfrm>
            <a:off x="2354887" y="4678625"/>
            <a:ext cx="182733" cy="623506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AutoShape 30"/>
          <p:cNvCxnSpPr>
            <a:cxnSpLocks noChangeShapeType="1"/>
            <a:stCxn id="9" idx="3"/>
            <a:endCxn id="12" idx="7"/>
          </p:cNvCxnSpPr>
          <p:nvPr/>
        </p:nvCxnSpPr>
        <p:spPr bwMode="auto">
          <a:xfrm flipH="1">
            <a:off x="4012161" y="3992825"/>
            <a:ext cx="320338" cy="394763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AutoShape 31"/>
          <p:cNvCxnSpPr>
            <a:cxnSpLocks noChangeShapeType="1"/>
            <a:stCxn id="9" idx="4"/>
            <a:endCxn id="14" idx="0"/>
          </p:cNvCxnSpPr>
          <p:nvPr/>
        </p:nvCxnSpPr>
        <p:spPr bwMode="auto">
          <a:xfrm flipH="1">
            <a:off x="4519613" y="4068882"/>
            <a:ext cx="76201" cy="242649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AutoShape 32"/>
          <p:cNvCxnSpPr>
            <a:cxnSpLocks noChangeShapeType="1"/>
            <a:stCxn id="9" idx="5"/>
            <a:endCxn id="13" idx="1"/>
          </p:cNvCxnSpPr>
          <p:nvPr/>
        </p:nvCxnSpPr>
        <p:spPr bwMode="auto">
          <a:xfrm>
            <a:off x="4859128" y="3992825"/>
            <a:ext cx="259843" cy="394763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AutoShape 33"/>
          <p:cNvCxnSpPr>
            <a:cxnSpLocks noChangeShapeType="1"/>
            <a:stCxn id="10" idx="5"/>
            <a:endCxn id="15" idx="1"/>
          </p:cNvCxnSpPr>
          <p:nvPr/>
        </p:nvCxnSpPr>
        <p:spPr bwMode="auto">
          <a:xfrm>
            <a:off x="6608544" y="3992825"/>
            <a:ext cx="161564" cy="394763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AutoShape 34"/>
          <p:cNvCxnSpPr>
            <a:cxnSpLocks noChangeShapeType="1"/>
            <a:stCxn id="14" idx="4"/>
            <a:endCxn id="18" idx="0"/>
          </p:cNvCxnSpPr>
          <p:nvPr/>
        </p:nvCxnSpPr>
        <p:spPr bwMode="auto">
          <a:xfrm>
            <a:off x="4519613" y="4830882"/>
            <a:ext cx="0" cy="471249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389121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294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800" dirty="0" smtClean="0"/>
              <a:t>Usually </a:t>
            </a:r>
            <a:r>
              <a:rPr lang="en-US" sz="2800" dirty="0"/>
              <a:t>used to describe, </a:t>
            </a:r>
            <a:r>
              <a:rPr lang="id-ID" sz="2800" dirty="0">
                <a:solidFill>
                  <a:srgbClr val="FF0000"/>
                </a:solidFill>
              </a:rPr>
              <a:t>hierarchical data relationships</a:t>
            </a:r>
            <a:r>
              <a:rPr lang="id-ID" sz="2800" dirty="0"/>
              <a:t>, </a:t>
            </a:r>
            <a:r>
              <a:rPr lang="en-US" sz="2800" dirty="0"/>
              <a:t>such as </a:t>
            </a:r>
            <a:r>
              <a:rPr lang="id-ID" sz="2800" dirty="0"/>
              <a:t>:</a:t>
            </a:r>
            <a:endParaRPr lang="en-US" sz="2800" dirty="0"/>
          </a:p>
          <a:p>
            <a:pPr lvl="1"/>
            <a:r>
              <a:rPr lang="en-US" sz="2400" dirty="0"/>
              <a:t>organizational structure</a:t>
            </a:r>
          </a:p>
          <a:p>
            <a:pPr lvl="1"/>
            <a:r>
              <a:rPr lang="en-US" sz="2400" dirty="0"/>
              <a:t>classification tree / genealogy</a:t>
            </a:r>
          </a:p>
          <a:p>
            <a:pPr lvl="1"/>
            <a:r>
              <a:rPr lang="en-US" sz="2400" dirty="0"/>
              <a:t>syntax tree / tree expression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8540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Organization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Family tree</a:t>
            </a:r>
          </a:p>
          <a:p>
            <a:pPr lvl="1"/>
            <a:r>
              <a:rPr lang="en-US" dirty="0" smtClean="0"/>
              <a:t>Tournament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8512" y="2360571"/>
            <a:ext cx="3468288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316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Organization Structure</a:t>
            </a:r>
          </a:p>
          <a:p>
            <a:r>
              <a:rPr lang="en-US" dirty="0"/>
              <a:t>Arithmetic expression</a:t>
            </a:r>
          </a:p>
          <a:p>
            <a:pPr lvl="1">
              <a:buNone/>
            </a:pPr>
            <a:r>
              <a:rPr lang="en-US" dirty="0" smtClean="0"/>
              <a:t>Example : (4+3*7)-(5/(3+4)+6</a:t>
            </a:r>
            <a:endParaRPr lang="en-US" dirty="0"/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314" y="3413760"/>
            <a:ext cx="4048249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96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Organization Structure</a:t>
            </a:r>
          </a:p>
          <a:p>
            <a:r>
              <a:rPr lang="en-US" dirty="0"/>
              <a:t>Arithmetic expression</a:t>
            </a:r>
          </a:p>
          <a:p>
            <a:r>
              <a:rPr lang="en-US" dirty="0" smtClean="0"/>
              <a:t>Decision Tree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61" y="3544252"/>
            <a:ext cx="5313680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82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Leaf 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Connection between nodes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(parent, child, sibling)</a:t>
            </a:r>
          </a:p>
          <a:p>
            <a:pPr>
              <a:spcBef>
                <a:spcPts val="600"/>
              </a:spcBef>
            </a:pPr>
            <a:r>
              <a:rPr lang="en-US" dirty="0"/>
              <a:t>Level</a:t>
            </a:r>
          </a:p>
          <a:p>
            <a:pPr>
              <a:spcBef>
                <a:spcPts val="600"/>
              </a:spcBef>
            </a:pPr>
            <a:r>
              <a:rPr lang="en-US" dirty="0"/>
              <a:t>Degree</a:t>
            </a:r>
          </a:p>
          <a:p>
            <a:pPr>
              <a:spcBef>
                <a:spcPts val="600"/>
              </a:spcBef>
            </a:pPr>
            <a:r>
              <a:rPr lang="en-US" dirty="0"/>
              <a:t>Height and depth</a:t>
            </a:r>
          </a:p>
          <a:p>
            <a:pPr>
              <a:spcBef>
                <a:spcPts val="600"/>
              </a:spcBef>
            </a:pPr>
            <a:r>
              <a:rPr lang="en-US" dirty="0"/>
              <a:t>Ancestor and Descendant</a:t>
            </a:r>
          </a:p>
          <a:p>
            <a:pPr>
              <a:spcBef>
                <a:spcPts val="600"/>
              </a:spcBef>
            </a:pPr>
            <a:r>
              <a:rPr lang="en-US" dirty="0"/>
              <a:t>Forest</a:t>
            </a:r>
          </a:p>
          <a:p>
            <a:pPr>
              <a:spcBef>
                <a:spcPts val="600"/>
              </a:spcBef>
            </a:pP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 descr="in-the-queue-color.jpg"/>
          <p:cNvPicPr>
            <a:picLocks noChangeAspect="1"/>
          </p:cNvPicPr>
          <p:nvPr/>
        </p:nvPicPr>
        <p:blipFill>
          <a:blip r:embed="rId2" cstate="print">
            <a:lum contrast="20000"/>
          </a:blip>
          <a:srcRect b="12985"/>
          <a:stretch>
            <a:fillRect/>
          </a:stretch>
        </p:blipFill>
        <p:spPr>
          <a:xfrm>
            <a:off x="5930988" y="3744485"/>
            <a:ext cx="2640269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771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/>
              <a:t>Terminology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Tree is a collection of many </a:t>
            </a:r>
            <a:r>
              <a:rPr lang="en-US" b="1" dirty="0"/>
              <a:t>nodes</a:t>
            </a:r>
          </a:p>
          <a:p>
            <a:pPr>
              <a:spcBef>
                <a:spcPts val="1200"/>
              </a:spcBef>
            </a:pPr>
            <a:r>
              <a:rPr lang="en-US" dirty="0"/>
              <a:t>Each node may have </a:t>
            </a:r>
            <a:r>
              <a:rPr lang="en-US" b="1" dirty="0">
                <a:solidFill>
                  <a:srgbClr val="FF0000"/>
                </a:solidFill>
              </a:rPr>
              <a:t>0 or more </a:t>
            </a:r>
            <a:r>
              <a:rPr lang="en-US" b="1" dirty="0"/>
              <a:t>successor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</a:pPr>
            <a:r>
              <a:rPr lang="en-US" dirty="0"/>
              <a:t>Each node has precisely </a:t>
            </a:r>
            <a:r>
              <a:rPr lang="en-US" b="1" dirty="0">
                <a:solidFill>
                  <a:srgbClr val="FF0000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 smtClean="0"/>
              <a:t>predecessor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except </a:t>
            </a:r>
            <a:r>
              <a:rPr lang="en-US" sz="1800" dirty="0"/>
              <a:t>the peak node (</a:t>
            </a:r>
            <a:r>
              <a:rPr lang="en-US" sz="1800" b="1" dirty="0"/>
              <a:t>root</a:t>
            </a:r>
            <a:r>
              <a:rPr lang="en-US" sz="1800" dirty="0"/>
              <a:t>)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Root</a:t>
            </a:r>
            <a:r>
              <a:rPr lang="en-US" dirty="0" smtClean="0"/>
              <a:t> is the top node in a tree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Links </a:t>
            </a:r>
            <a:r>
              <a:rPr lang="en-US" dirty="0"/>
              <a:t>that connect a node to its successors are called </a:t>
            </a:r>
            <a:r>
              <a:rPr lang="en-US" b="1" dirty="0" smtClean="0"/>
              <a:t>branches / edges</a:t>
            </a:r>
            <a:endParaRPr lang="en-US" b="1" dirty="0"/>
          </a:p>
          <a:p>
            <a:pPr>
              <a:spcBef>
                <a:spcPts val="1200"/>
              </a:spcBef>
            </a:pP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76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/>
              <a:t>Terminology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Successors </a:t>
            </a:r>
            <a:r>
              <a:rPr lang="en-US" dirty="0"/>
              <a:t>of a node are called </a:t>
            </a:r>
            <a:r>
              <a:rPr lang="en-US" b="1" dirty="0" smtClean="0"/>
              <a:t>children </a:t>
            </a:r>
            <a:r>
              <a:rPr lang="en-US" dirty="0" smtClean="0"/>
              <a:t>(child)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en-US" dirty="0"/>
              <a:t>Predecessor of a node is called </a:t>
            </a:r>
            <a:r>
              <a:rPr lang="en-US" b="1" dirty="0"/>
              <a:t>parent</a:t>
            </a:r>
            <a:r>
              <a:rPr lang="en-US" dirty="0"/>
              <a:t> 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Nodes </a:t>
            </a:r>
            <a:r>
              <a:rPr lang="en-US" dirty="0"/>
              <a:t>with the same parent are called </a:t>
            </a:r>
            <a:r>
              <a:rPr lang="en-US" b="1" dirty="0"/>
              <a:t>siblings</a:t>
            </a:r>
          </a:p>
          <a:p>
            <a:pPr>
              <a:spcBef>
                <a:spcPts val="1200"/>
              </a:spcBef>
            </a:pPr>
            <a:r>
              <a:rPr lang="en-US" dirty="0"/>
              <a:t>Nodes with no children are called </a:t>
            </a:r>
            <a:r>
              <a:rPr lang="en-US" b="1" dirty="0"/>
              <a:t>leaf/external</a:t>
            </a:r>
            <a:r>
              <a:rPr lang="en-US" dirty="0"/>
              <a:t> </a:t>
            </a:r>
            <a:r>
              <a:rPr lang="en-US" b="1" dirty="0" smtClean="0"/>
              <a:t>node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Number of children / sub trees of a node     is called </a:t>
            </a:r>
            <a:r>
              <a:rPr lang="en-US" b="1" dirty="0" smtClean="0"/>
              <a:t>degree</a:t>
            </a:r>
            <a:endParaRPr lang="en-US" b="1" dirty="0"/>
          </a:p>
          <a:p>
            <a:pPr>
              <a:spcBef>
                <a:spcPts val="1200"/>
              </a:spcBef>
            </a:pP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AE37-9809-4BC2-84C2-83842B81515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379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2506</TotalTime>
  <Words>481</Words>
  <Application>Microsoft Office PowerPoint</Application>
  <PresentationFormat>On-screen Show (4:3)</PresentationFormat>
  <Paragraphs>128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Lucida Grande</vt:lpstr>
      <vt:lpstr>ＭＳ Ｐゴシック</vt:lpstr>
      <vt:lpstr>Aharoni</vt:lpstr>
      <vt:lpstr>Arial</vt:lpstr>
      <vt:lpstr>Berlin Sans FB Demi</vt:lpstr>
      <vt:lpstr>Brush Script Std</vt:lpstr>
      <vt:lpstr>Calibri</vt:lpstr>
      <vt:lpstr>Verdana</vt:lpstr>
      <vt:lpstr>Wingdings</vt:lpstr>
      <vt:lpstr>template_informatika_slide</vt:lpstr>
      <vt:lpstr>Bitmap Image</vt:lpstr>
      <vt:lpstr>CSG2A3 ALGORITMA dan STRUKTUR DATA</vt:lpstr>
      <vt:lpstr>Definition</vt:lpstr>
      <vt:lpstr>Definition</vt:lpstr>
      <vt:lpstr>Example</vt:lpstr>
      <vt:lpstr>Example</vt:lpstr>
      <vt:lpstr>Example</vt:lpstr>
      <vt:lpstr>Tree Terminology</vt:lpstr>
      <vt:lpstr>Tree Terminology </vt:lpstr>
      <vt:lpstr>Tree Terminology </vt:lpstr>
      <vt:lpstr>Tree Terminology</vt:lpstr>
      <vt:lpstr>Tree Terminology</vt:lpstr>
      <vt:lpstr>Terminology</vt:lpstr>
      <vt:lpstr>Exercise on Tree Terminology</vt:lpstr>
      <vt:lpstr>Exercise on Tree Terminology</vt:lpstr>
      <vt:lpstr>Question?</vt:lpstr>
      <vt:lpstr>Tree Notations / Representing Tree</vt:lpstr>
      <vt:lpstr>Tree Diagram Notation</vt:lpstr>
      <vt:lpstr>Venn Diagram Notation</vt:lpstr>
      <vt:lpstr>Bracket Notation </vt:lpstr>
      <vt:lpstr>Level Notation</vt:lpstr>
      <vt:lpstr>Exercise on Tree Notation</vt:lpstr>
      <vt:lpstr>Question?</vt:lpstr>
      <vt:lpstr>PowerPoint Presentation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anditya.arifianto@gmail.com</dc:creator>
  <cp:lastModifiedBy>anditya arifianto</cp:lastModifiedBy>
  <cp:revision>251</cp:revision>
  <dcterms:created xsi:type="dcterms:W3CDTF">2012-11-14T18:53:32Z</dcterms:created>
  <dcterms:modified xsi:type="dcterms:W3CDTF">2015-06-15T11:23:58Z</dcterms:modified>
</cp:coreProperties>
</file>