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98" r:id="rId2"/>
    <p:sldId id="327" r:id="rId3"/>
    <p:sldId id="317" r:id="rId4"/>
    <p:sldId id="321" r:id="rId5"/>
    <p:sldId id="359" r:id="rId6"/>
    <p:sldId id="360" r:id="rId7"/>
    <p:sldId id="361" r:id="rId8"/>
    <p:sldId id="362" r:id="rId9"/>
    <p:sldId id="326" r:id="rId10"/>
    <p:sldId id="325" r:id="rId11"/>
    <p:sldId id="329" r:id="rId12"/>
    <p:sldId id="324" r:id="rId13"/>
    <p:sldId id="350" r:id="rId14"/>
    <p:sldId id="323" r:id="rId15"/>
    <p:sldId id="291" r:id="rId16"/>
    <p:sldId id="331" r:id="rId17"/>
    <p:sldId id="351" r:id="rId18"/>
    <p:sldId id="352" r:id="rId19"/>
    <p:sldId id="353" r:id="rId20"/>
    <p:sldId id="354" r:id="rId21"/>
    <p:sldId id="357" r:id="rId22"/>
    <p:sldId id="358" r:id="rId23"/>
    <p:sldId id="332" r:id="rId24"/>
    <p:sldId id="330" r:id="rId25"/>
    <p:sldId id="335" r:id="rId26"/>
    <p:sldId id="336" r:id="rId27"/>
    <p:sldId id="337" r:id="rId28"/>
    <p:sldId id="338" r:id="rId29"/>
    <p:sldId id="339" r:id="rId30"/>
    <p:sldId id="342" r:id="rId31"/>
    <p:sldId id="341" r:id="rId32"/>
    <p:sldId id="343" r:id="rId33"/>
    <p:sldId id="344" r:id="rId34"/>
    <p:sldId id="346" r:id="rId35"/>
    <p:sldId id="347" r:id="rId36"/>
    <p:sldId id="348" r:id="rId37"/>
    <p:sldId id="349" r:id="rId38"/>
    <p:sldId id="345" r:id="rId39"/>
    <p:sldId id="258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6/15/2015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5923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ransition>
    <p:wipe/>
  </p:transition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CSG2A3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dirty="0" err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8" y="3450467"/>
            <a:ext cx="4362132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Tree Data Structure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981382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id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 node has an index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, </a:t>
                </a:r>
                <a:r>
                  <a:rPr lang="en-US" dirty="0"/>
                  <a:t>its children are found at </a:t>
                </a:r>
                <a:r>
                  <a:rPr lang="en-US" dirty="0" smtClean="0"/>
                  <a:t>indices :</a:t>
                </a:r>
              </a:p>
              <a:p>
                <a:pPr lvl="1"/>
                <a:r>
                  <a:rPr lang="en-US" dirty="0" smtClean="0"/>
                  <a:t>Left child : </a:t>
                </a:r>
                <a:r>
                  <a:rPr lang="en-US" i="1" dirty="0" smtClean="0"/>
                  <a:t>2i + 1</a:t>
                </a:r>
              </a:p>
              <a:p>
                <a:pPr lvl="1"/>
                <a:r>
                  <a:rPr lang="en-US" dirty="0" smtClean="0"/>
                  <a:t>Right child : </a:t>
                </a:r>
                <a:r>
                  <a:rPr lang="en-US" i="1" dirty="0" smtClean="0"/>
                  <a:t>2i + 2</a:t>
                </a:r>
                <a:endParaRPr lang="en-US" dirty="0" smtClean="0"/>
              </a:p>
              <a:p>
                <a:r>
                  <a:rPr lang="en-US" dirty="0"/>
                  <a:t>while its parent (if any) is found at </a:t>
                </a:r>
                <a:r>
                  <a:rPr lang="en-US" dirty="0" smtClean="0"/>
                  <a:t>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sz="1800" dirty="0"/>
                  <a:t>(assuming the root has index zero)</a:t>
                </a:r>
                <a:endParaRPr lang="en-US" sz="1800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0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296" name="Picture 8" descr="A small complete binary tree stored in an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44" y="5279851"/>
            <a:ext cx="2857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1712" r="65304" b="12140"/>
          <a:stretch/>
        </p:blipFill>
        <p:spPr>
          <a:xfrm>
            <a:off x="6013574" y="4662016"/>
            <a:ext cx="1656080" cy="158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90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: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Waste space</a:t>
            </a:r>
          </a:p>
          <a:p>
            <a:pPr lvl="1"/>
            <a:r>
              <a:rPr lang="en-US" dirty="0" smtClean="0"/>
              <a:t>Insertion / deletion </a:t>
            </a:r>
            <a:r>
              <a:rPr lang="en-US" dirty="0" smtClean="0"/>
              <a:t>problem</a:t>
            </a:r>
          </a:p>
          <a:p>
            <a:pPr lvl="1"/>
            <a:endParaRPr lang="en-US" dirty="0" smtClean="0"/>
          </a:p>
          <a:p>
            <a:r>
              <a:rPr lang="en-US" sz="2000" dirty="0" smtClean="0"/>
              <a:t>Array Representation is g</a:t>
            </a:r>
            <a:r>
              <a:rPr lang="en-US" sz="2000" dirty="0" smtClean="0"/>
              <a:t>ood </a:t>
            </a:r>
            <a:r>
              <a:rPr lang="en-US" sz="2000" dirty="0" smtClean="0"/>
              <a:t>for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Complete </a:t>
            </a:r>
            <a:r>
              <a:rPr lang="en-US" sz="2000" dirty="0" smtClean="0"/>
              <a:t>Binary Tree types</a:t>
            </a:r>
          </a:p>
          <a:p>
            <a:pPr lvl="1"/>
            <a:r>
              <a:rPr lang="en-US" dirty="0" smtClean="0"/>
              <a:t>Binary Heap Tree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1" y="1657036"/>
            <a:ext cx="1882328" cy="3991642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13352"/>
              </p:ext>
            </p:extLst>
          </p:nvPr>
        </p:nvGraphicFramePr>
        <p:xfrm>
          <a:off x="810596" y="2710033"/>
          <a:ext cx="460035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035"/>
                <a:gridCol w="460035"/>
                <a:gridCol w="460035"/>
                <a:gridCol w="460035"/>
                <a:gridCol w="460035"/>
                <a:gridCol w="460035"/>
                <a:gridCol w="460035"/>
                <a:gridCol w="460035"/>
                <a:gridCol w="460035"/>
                <a:gridCol w="460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id-ID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8440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Representation</a:t>
            </a: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5761" y="2122368"/>
            <a:ext cx="4419600" cy="292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Type </a:t>
            </a:r>
            <a:r>
              <a:rPr lang="en-US" sz="2000" dirty="0" err="1">
                <a:solidFill>
                  <a:schemeClr val="tx1"/>
                </a:solidFill>
              </a:rPr>
              <a:t>infotype</a:t>
            </a:r>
            <a:r>
              <a:rPr lang="en-US" sz="2000" dirty="0">
                <a:solidFill>
                  <a:schemeClr val="tx1"/>
                </a:solidFill>
              </a:rPr>
              <a:t> : integer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Type </a:t>
            </a:r>
            <a:r>
              <a:rPr lang="en-US" sz="2000" dirty="0" smtClean="0">
                <a:solidFill>
                  <a:schemeClr val="tx1"/>
                </a:solidFill>
              </a:rPr>
              <a:t>address : </a:t>
            </a:r>
            <a:r>
              <a:rPr lang="en-US" sz="2000" dirty="0">
                <a:solidFill>
                  <a:schemeClr val="tx1"/>
                </a:solidFill>
              </a:rPr>
              <a:t>pointer to </a:t>
            </a:r>
            <a:r>
              <a:rPr lang="en-US" sz="2000" dirty="0" smtClean="0">
                <a:solidFill>
                  <a:schemeClr val="tx1"/>
                </a:solidFill>
              </a:rPr>
              <a:t>Node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Type Node &lt;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info  : </a:t>
            </a:r>
            <a:r>
              <a:rPr lang="en-US" sz="2000" dirty="0" err="1">
                <a:solidFill>
                  <a:schemeClr val="tx1"/>
                </a:solidFill>
              </a:rPr>
              <a:t>infotype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left : address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right : </a:t>
            </a:r>
            <a:r>
              <a:rPr lang="en-US" sz="2000" dirty="0">
                <a:solidFill>
                  <a:schemeClr val="tx1"/>
                </a:solidFill>
              </a:rPr>
              <a:t>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7385"/>
              </p:ext>
            </p:extLst>
          </p:nvPr>
        </p:nvGraphicFramePr>
        <p:xfrm>
          <a:off x="5191760" y="2420752"/>
          <a:ext cx="2800952" cy="596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397"/>
                <a:gridCol w="1164657"/>
                <a:gridCol w="798898"/>
              </a:tblGrid>
              <a:tr h="5967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5191760" y="4155439"/>
            <a:ext cx="3362960" cy="1808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Type </a:t>
            </a:r>
            <a:r>
              <a:rPr lang="en-US" sz="2000" dirty="0" err="1">
                <a:solidFill>
                  <a:schemeClr val="tx1"/>
                </a:solidFill>
              </a:rPr>
              <a:t>BinTree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:  </a:t>
            </a:r>
            <a:r>
              <a:rPr lang="en-US" sz="2000" dirty="0">
                <a:solidFill>
                  <a:schemeClr val="tx1"/>
                </a:solidFill>
              </a:rPr>
              <a:t>address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 smtClean="0">
                <a:solidFill>
                  <a:schemeClr val="tx1"/>
                </a:solidFill>
              </a:rPr>
              <a:t>Dictionary</a:t>
            </a:r>
            <a:endParaRPr lang="en-US" sz="2000" u="sng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root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</a:rPr>
              <a:t>BinTree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67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: Create New Node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7569835" cy="32344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u="sng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createNode</a:t>
            </a:r>
            <a:r>
              <a:rPr lang="en-US" dirty="0" smtClean="0"/>
              <a:t>( x : </a:t>
            </a:r>
            <a:r>
              <a:rPr lang="en-US" dirty="0" err="1" smtClean="0"/>
              <a:t>infotype</a:t>
            </a:r>
            <a:r>
              <a:rPr lang="en-US" dirty="0" smtClean="0"/>
              <a:t> ) </a:t>
            </a:r>
            <a:r>
              <a:rPr lang="en-US" dirty="0" smtClean="0">
                <a:sym typeface="Wingdings" panose="05000000000000000000" pitchFamily="2" charset="2"/>
              </a:rPr>
              <a:t>: address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 smtClean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allocate( N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info( N ) </a:t>
            </a:r>
            <a:r>
              <a:rPr lang="en-US" dirty="0" smtClean="0">
                <a:sym typeface="Wingdings" panose="05000000000000000000" pitchFamily="2" charset="2"/>
              </a:rPr>
              <a:t> x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left( N )  Null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right( N )  Null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66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 of 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Expression Tree</a:t>
            </a:r>
            <a:endParaRPr lang="id-ID" dirty="0"/>
          </a:p>
          <a:p>
            <a:r>
              <a:rPr lang="en-US" dirty="0" smtClean="0"/>
              <a:t>Binary Search Tree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AVL Tree</a:t>
            </a:r>
          </a:p>
          <a:p>
            <a:r>
              <a:rPr lang="en-US" dirty="0" smtClean="0"/>
              <a:t>Priority Queue</a:t>
            </a:r>
          </a:p>
          <a:p>
            <a:pPr lvl="1"/>
            <a:r>
              <a:rPr lang="en-US" dirty="0" smtClean="0"/>
              <a:t>Binary Heap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09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specific application of a binary tree to evaluate certain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Example : </a:t>
            </a:r>
          </a:p>
          <a:p>
            <a:pPr lvl="1"/>
            <a:r>
              <a:rPr lang="en-US" dirty="0" smtClean="0"/>
              <a:t>(a-b) / ((</a:t>
            </a:r>
            <a:r>
              <a:rPr lang="en-US" dirty="0" err="1" smtClean="0"/>
              <a:t>c+d</a:t>
            </a:r>
            <a:r>
              <a:rPr lang="en-US" dirty="0" smtClean="0"/>
              <a:t>) * 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1363" y="2924944"/>
            <a:ext cx="5410200" cy="327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036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create the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 a + b ) / ( c – d * e ) + f + g * h / i</a:t>
            </a:r>
          </a:p>
          <a:p>
            <a:r>
              <a:rPr lang="pt-BR" dirty="0" smtClean="0"/>
              <a:t>(( </a:t>
            </a:r>
            <a:r>
              <a:rPr lang="pt-BR" dirty="0"/>
              <a:t>A + B ) * ( C + D )) / ( E + F * H )</a:t>
            </a:r>
          </a:p>
          <a:p>
            <a:r>
              <a:rPr lang="pt-BR" dirty="0" smtClean="0"/>
              <a:t>(</a:t>
            </a:r>
            <a:r>
              <a:rPr lang="pt-BR" dirty="0"/>
              <a:t>6 - (12 - (3 + 7))) </a:t>
            </a:r>
            <a:r>
              <a:rPr lang="pt-BR" dirty="0" smtClean="0"/>
              <a:t>/ </a:t>
            </a:r>
            <a:br>
              <a:rPr lang="pt-BR" dirty="0" smtClean="0"/>
            </a:br>
            <a:r>
              <a:rPr lang="pt-BR" dirty="0" smtClean="0"/>
              <a:t>((</a:t>
            </a:r>
            <a:r>
              <a:rPr lang="pt-BR" dirty="0"/>
              <a:t>1 + 0) + 2) </a:t>
            </a:r>
            <a:r>
              <a:rPr lang="pt-BR" dirty="0" smtClean="0"/>
              <a:t>*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/>
              <a:t>2 *(3 + 1))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05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Ordered / sorted binary tree</a:t>
            </a:r>
          </a:p>
          <a:p>
            <a:pPr lvl="1"/>
            <a:r>
              <a:rPr lang="en-US" dirty="0"/>
              <a:t>Internal nodes each store a key </a:t>
            </a:r>
            <a:endParaRPr lang="en-US" dirty="0" smtClean="0"/>
          </a:p>
          <a:p>
            <a:pPr lvl="1"/>
            <a:r>
              <a:rPr lang="id-ID" dirty="0"/>
              <a:t>two distinguished </a:t>
            </a:r>
            <a:r>
              <a:rPr lang="id-ID" dirty="0" smtClean="0"/>
              <a:t>sub-trees</a:t>
            </a:r>
            <a:endParaRPr lang="en-US" dirty="0" smtClean="0"/>
          </a:p>
          <a:p>
            <a:r>
              <a:rPr lang="en-US" dirty="0"/>
              <a:t>the key in each node must </a:t>
            </a:r>
            <a:r>
              <a:rPr lang="en-US" dirty="0" smtClean="0"/>
              <a:t>be:</a:t>
            </a:r>
          </a:p>
          <a:p>
            <a:pPr lvl="1"/>
            <a:r>
              <a:rPr lang="en-US" dirty="0" smtClean="0"/>
              <a:t>greater </a:t>
            </a:r>
            <a:r>
              <a:rPr lang="en-US" dirty="0"/>
              <a:t>than all keys stored in the left </a:t>
            </a:r>
            <a:r>
              <a:rPr lang="en-US" dirty="0" smtClean="0"/>
              <a:t>sub-tree</a:t>
            </a:r>
          </a:p>
          <a:p>
            <a:pPr lvl="1"/>
            <a:r>
              <a:rPr lang="en-US" dirty="0"/>
              <a:t>and smaller than all keys in right sub-tree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926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: Insert new Node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7569835" cy="39964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Procedure</a:t>
            </a:r>
            <a:r>
              <a:rPr lang="en-US" sz="1800" dirty="0" smtClean="0"/>
              <a:t> </a:t>
            </a:r>
            <a:r>
              <a:rPr lang="en-US" sz="1800" dirty="0" err="1" smtClean="0"/>
              <a:t>insertBST</a:t>
            </a:r>
            <a:r>
              <a:rPr lang="en-US" sz="1800" dirty="0" smtClean="0"/>
              <a:t>( i: x: </a:t>
            </a:r>
            <a:r>
              <a:rPr lang="en-US" sz="1800" dirty="0" err="1" smtClean="0"/>
              <a:t>infotype</a:t>
            </a:r>
            <a:r>
              <a:rPr lang="en-US" sz="1800" dirty="0" smtClean="0"/>
              <a:t>, </a:t>
            </a:r>
            <a:r>
              <a:rPr lang="en-US" sz="1800" dirty="0" err="1" smtClean="0"/>
              <a:t>i</a:t>
            </a:r>
            <a:r>
              <a:rPr lang="en-US" sz="1800" dirty="0" smtClean="0"/>
              <a:t>/o: N: </a:t>
            </a:r>
            <a:r>
              <a:rPr lang="en-US" sz="1800" dirty="0" err="1" smtClean="0"/>
              <a:t>BinTree</a:t>
            </a:r>
            <a:r>
              <a:rPr lang="en-US" sz="1800" dirty="0" smtClean="0"/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u="sng" dirty="0" smtClean="0"/>
              <a:t>if</a:t>
            </a:r>
            <a:r>
              <a:rPr lang="en-US" sz="1800" dirty="0" smtClean="0"/>
              <a:t> ( N = Nil ) </a:t>
            </a:r>
            <a:r>
              <a:rPr lang="en-US" sz="1800" u="sng" dirty="0" smtClean="0"/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N </a:t>
            </a:r>
            <a:r>
              <a:rPr lang="en-US" sz="1800" dirty="0" smtClean="0">
                <a:sym typeface="Wingdings" panose="05000000000000000000" pitchFamily="2" charset="2"/>
              </a:rPr>
              <a:t> </a:t>
            </a:r>
            <a:r>
              <a:rPr lang="en-US" sz="1800" dirty="0" err="1" smtClean="0">
                <a:sym typeface="Wingdings" panose="05000000000000000000" pitchFamily="2" charset="2"/>
              </a:rPr>
              <a:t>createNode</a:t>
            </a:r>
            <a:r>
              <a:rPr lang="en-US" sz="1800" dirty="0" smtClean="0">
                <a:sym typeface="Wingdings" panose="05000000000000000000" pitchFamily="2" charset="2"/>
              </a:rPr>
              <a:t>( x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if</a:t>
            </a:r>
            <a:r>
              <a:rPr lang="en-US" sz="1800" dirty="0" smtClean="0">
                <a:sym typeface="Wingdings" panose="05000000000000000000" pitchFamily="2" charset="2"/>
              </a:rPr>
              <a:t> ( info( N ) &gt; x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</a:t>
            </a:r>
            <a:r>
              <a:rPr lang="en-US" sz="1800" dirty="0" err="1" smtClean="0">
                <a:sym typeface="Wingdings" panose="05000000000000000000" pitchFamily="2" charset="2"/>
              </a:rPr>
              <a:t>insertBST</a:t>
            </a:r>
            <a:r>
              <a:rPr lang="en-US" sz="1800" dirty="0" smtClean="0">
                <a:sym typeface="Wingdings" panose="05000000000000000000" pitchFamily="2" charset="2"/>
              </a:rPr>
              <a:t>( x , left( N 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else if </a:t>
            </a:r>
            <a:r>
              <a:rPr lang="en-US" sz="1800" dirty="0" smtClean="0">
                <a:sym typeface="Wingdings" panose="05000000000000000000" pitchFamily="2" charset="2"/>
              </a:rPr>
              <a:t>( info( N ) &lt; x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</a:t>
            </a:r>
            <a:r>
              <a:rPr lang="en-US" sz="1800" dirty="0" err="1" smtClean="0">
                <a:sym typeface="Wingdings" panose="05000000000000000000" pitchFamily="2" charset="2"/>
              </a:rPr>
              <a:t>insertBST</a:t>
            </a:r>
            <a:r>
              <a:rPr lang="en-US" sz="1800" dirty="0" smtClean="0">
                <a:sym typeface="Wingdings" panose="05000000000000000000" pitchFamily="2" charset="2"/>
              </a:rPr>
              <a:t>( x , right( N 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	</a:t>
            </a:r>
            <a:r>
              <a:rPr lang="en-US" sz="1800" u="sng" dirty="0" smtClean="0">
                <a:sym typeface="Wingdings" panose="05000000000000000000" pitchFamily="2" charset="2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output(‘duplicate’)</a:t>
            </a:r>
            <a:endParaRPr lang="id-ID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499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: Search Node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7569835" cy="30312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Function</a:t>
            </a:r>
            <a:r>
              <a:rPr lang="en-US" sz="1800" dirty="0" smtClean="0"/>
              <a:t> </a:t>
            </a:r>
            <a:r>
              <a:rPr lang="en-US" sz="1800" dirty="0" err="1" smtClean="0"/>
              <a:t>findNode</a:t>
            </a:r>
            <a:r>
              <a:rPr lang="en-US" sz="1800" dirty="0" smtClean="0"/>
              <a:t>( i: x: </a:t>
            </a:r>
            <a:r>
              <a:rPr lang="en-US" sz="1800" dirty="0" err="1" smtClean="0"/>
              <a:t>infotype</a:t>
            </a:r>
            <a:r>
              <a:rPr lang="en-US" sz="1800" dirty="0" smtClean="0"/>
              <a:t>, </a:t>
            </a:r>
            <a:r>
              <a:rPr lang="en-US" sz="1800" dirty="0" err="1" smtClean="0"/>
              <a:t>i</a:t>
            </a:r>
            <a:r>
              <a:rPr lang="en-US" sz="1800" dirty="0" smtClean="0"/>
              <a:t>/o: N: </a:t>
            </a:r>
            <a:r>
              <a:rPr lang="en-US" sz="1800" dirty="0" err="1" smtClean="0"/>
              <a:t>BinTree</a:t>
            </a:r>
            <a:r>
              <a:rPr lang="en-US" sz="1800" dirty="0" smtClean="0"/>
              <a:t> ) </a:t>
            </a:r>
            <a:r>
              <a:rPr lang="en-US" sz="1800" dirty="0" smtClean="0">
                <a:sym typeface="Wingdings" panose="05000000000000000000" pitchFamily="2" charset="2"/>
              </a:rPr>
              <a:t>: address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u="sng" dirty="0" smtClean="0"/>
              <a:t>if</a:t>
            </a:r>
            <a:r>
              <a:rPr lang="en-US" sz="1800" dirty="0" smtClean="0"/>
              <a:t> ( info( N ) = x ) or ( N = Nil ) </a:t>
            </a:r>
            <a:r>
              <a:rPr lang="en-US" sz="1800" u="sng" dirty="0" smtClean="0"/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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if</a:t>
            </a:r>
            <a:r>
              <a:rPr lang="en-US" sz="1800" dirty="0" smtClean="0">
                <a:sym typeface="Wingdings" panose="05000000000000000000" pitchFamily="2" charset="2"/>
              </a:rPr>
              <a:t> ( info( N ) &gt; x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</a:t>
            </a:r>
            <a:r>
              <a:rPr lang="en-US" sz="1800" dirty="0" err="1" smtClean="0"/>
              <a:t>findNode</a:t>
            </a:r>
            <a:r>
              <a:rPr lang="en-US" sz="1800" dirty="0" smtClean="0">
                <a:sym typeface="Wingdings" panose="05000000000000000000" pitchFamily="2" charset="2"/>
              </a:rPr>
              <a:t>( x , left( N 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else if </a:t>
            </a:r>
            <a:r>
              <a:rPr lang="en-US" sz="1800" dirty="0" smtClean="0">
                <a:sym typeface="Wingdings" panose="05000000000000000000" pitchFamily="2" charset="2"/>
              </a:rPr>
              <a:t>( info( N ) &lt; x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</a:t>
            </a:r>
            <a:r>
              <a:rPr lang="en-US" sz="1800" dirty="0" err="1" smtClean="0"/>
              <a:t>findNode</a:t>
            </a:r>
            <a:r>
              <a:rPr lang="en-US" sz="1800" dirty="0" smtClean="0">
                <a:sym typeface="Wingdings" panose="05000000000000000000" pitchFamily="2" charset="2"/>
              </a:rPr>
              <a:t>( x , right( N )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86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Data Structure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3344" y="2100262"/>
            <a:ext cx="3810000" cy="3810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756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: Delete Node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node P - Logic: </a:t>
            </a:r>
            <a:endParaRPr lang="en-US" dirty="0"/>
          </a:p>
          <a:p>
            <a:pPr lvl="1"/>
            <a:r>
              <a:rPr lang="en-US" dirty="0" smtClean="0"/>
              <a:t>P has no children : remove P</a:t>
            </a:r>
          </a:p>
          <a:p>
            <a:pPr lvl="1"/>
            <a:r>
              <a:rPr lang="en-US" dirty="0" smtClean="0"/>
              <a:t>P has 1 child : replace P with its child</a:t>
            </a:r>
          </a:p>
          <a:p>
            <a:pPr lvl="1"/>
            <a:r>
              <a:rPr lang="en-US" dirty="0" smtClean="0"/>
              <a:t>P has 2 children : </a:t>
            </a:r>
          </a:p>
          <a:p>
            <a:pPr lvl="2"/>
            <a:r>
              <a:rPr lang="en-US" dirty="0"/>
              <a:t>Find Q where Q is either:</a:t>
            </a:r>
          </a:p>
          <a:p>
            <a:pPr lvl="3"/>
            <a:r>
              <a:rPr lang="en-US" dirty="0"/>
              <a:t>The leftmost child from the right </a:t>
            </a:r>
            <a:r>
              <a:rPr lang="en-US" dirty="0" smtClean="0"/>
              <a:t>sub-tree (</a:t>
            </a:r>
            <a:r>
              <a:rPr lang="en-US" dirty="0"/>
              <a:t>successor of P</a:t>
            </a:r>
            <a:r>
              <a:rPr lang="en-US" dirty="0" smtClean="0"/>
              <a:t>) or</a:t>
            </a:r>
            <a:endParaRPr lang="en-US" dirty="0"/>
          </a:p>
          <a:p>
            <a:pPr lvl="3"/>
            <a:r>
              <a:rPr lang="en-US" dirty="0"/>
              <a:t>The rightmost child from the left </a:t>
            </a:r>
            <a:r>
              <a:rPr lang="en-US" dirty="0" smtClean="0"/>
              <a:t>sub-tree (</a:t>
            </a:r>
            <a:r>
              <a:rPr lang="en-US" dirty="0"/>
              <a:t>predecessor of 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Replace P with Q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7410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8225" y="4827899"/>
            <a:ext cx="4973338" cy="141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246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: Delete Node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6" y="1977656"/>
            <a:ext cx="5498962" cy="27931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u="sng" dirty="0" smtClean="0"/>
              <a:t>Procedure</a:t>
            </a:r>
            <a:r>
              <a:rPr lang="en-US" sz="1700" dirty="0" smtClean="0"/>
              <a:t> </a:t>
            </a:r>
            <a:r>
              <a:rPr lang="en-US" sz="1700" dirty="0" err="1" smtClean="0"/>
              <a:t>delMostRight</a:t>
            </a:r>
            <a:r>
              <a:rPr lang="en-US" sz="1700" dirty="0" smtClean="0"/>
              <a:t>( i/o : P , Q : </a:t>
            </a:r>
            <a:r>
              <a:rPr lang="en-US" sz="1700" dirty="0" err="1" smtClean="0"/>
              <a:t>BinTree</a:t>
            </a:r>
            <a:r>
              <a:rPr lang="en-US" sz="1700" dirty="0" smtClean="0"/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u="sng" dirty="0" smtClean="0"/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if ( right( Q ) &lt;&gt; Nil 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</a:t>
            </a:r>
            <a:r>
              <a:rPr lang="en-US" sz="1700" dirty="0" err="1" smtClean="0"/>
              <a:t>delMostRight</a:t>
            </a:r>
            <a:r>
              <a:rPr lang="en-US" sz="1700" dirty="0" smtClean="0"/>
              <a:t>( P, right(Q)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if( info( P ) = info( right( Q ) ) 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	free( right( Q 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	right( Q ) = Nil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smtClean="0"/>
              <a:t>	info( P ) </a:t>
            </a:r>
            <a:r>
              <a:rPr lang="en-US" sz="1700" dirty="0" smtClean="0">
                <a:sym typeface="Wingdings" panose="05000000000000000000" pitchFamily="2" charset="2"/>
              </a:rPr>
              <a:t> info( Q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ym typeface="Wingdings" panose="05000000000000000000" pitchFamily="2" charset="2"/>
              </a:rPr>
              <a:t>	</a:t>
            </a:r>
            <a:r>
              <a:rPr lang="en-US" sz="1700" dirty="0" smtClean="0">
                <a:sym typeface="Wingdings" panose="05000000000000000000" pitchFamily="2" charset="2"/>
              </a:rPr>
              <a:t>	</a:t>
            </a:r>
            <a:r>
              <a:rPr lang="en-US" sz="1700" dirty="0" err="1" smtClean="0">
                <a:sym typeface="Wingdings" panose="05000000000000000000" pitchFamily="2" charset="2"/>
              </a:rPr>
              <a:t>deleteBST</a:t>
            </a:r>
            <a:r>
              <a:rPr lang="en-US" sz="1700" dirty="0" smtClean="0">
                <a:sym typeface="Wingdings" panose="05000000000000000000" pitchFamily="2" charset="2"/>
              </a:rPr>
              <a:t>( Q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ym typeface="Wingdings" panose="05000000000000000000" pitchFamily="2" charset="2"/>
              </a:rPr>
              <a:t>	</a:t>
            </a:r>
            <a:r>
              <a:rPr lang="en-US" sz="1700" dirty="0" smtClean="0">
                <a:sym typeface="Wingdings" panose="05000000000000000000" pitchFamily="2" charset="2"/>
              </a:rPr>
              <a:t>	</a:t>
            </a:r>
            <a:endParaRPr lang="id-ID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737113" y="3737112"/>
            <a:ext cx="5264647" cy="2743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1700" u="sng" dirty="0" smtClean="0"/>
              <a:t>Procedure</a:t>
            </a:r>
            <a:r>
              <a:rPr lang="en-US" sz="1700" dirty="0" smtClean="0"/>
              <a:t> </a:t>
            </a:r>
            <a:r>
              <a:rPr lang="en-US" sz="1700" dirty="0" err="1" smtClean="0"/>
              <a:t>delMostLeft</a:t>
            </a:r>
            <a:r>
              <a:rPr lang="en-US" sz="1700" dirty="0" smtClean="0"/>
              <a:t>( i/o : P , Q : </a:t>
            </a:r>
            <a:r>
              <a:rPr lang="en-US" sz="1700" dirty="0" err="1" smtClean="0"/>
              <a:t>BinTree</a:t>
            </a:r>
            <a:r>
              <a:rPr lang="en-US" sz="1700" dirty="0" smtClean="0"/>
              <a:t> 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00" u="sng" dirty="0" smtClean="0"/>
              <a:t>Algorithm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00" dirty="0" smtClean="0"/>
              <a:t>	if ( left( Q ) &lt;&gt; Nil ) then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delMostLeft</a:t>
            </a:r>
            <a:r>
              <a:rPr lang="en-US" sz="1700" dirty="0" smtClean="0"/>
              <a:t>( P, left(Q)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	if( info( P ) = </a:t>
            </a:r>
            <a:r>
              <a:rPr lang="en-US" sz="1700" dirty="0" smtClean="0"/>
              <a:t>info( left( </a:t>
            </a:r>
            <a:r>
              <a:rPr lang="en-US" sz="1700" dirty="0"/>
              <a:t>Q ) ) ) </a:t>
            </a:r>
            <a:r>
              <a:rPr lang="en-US" sz="1700" dirty="0" smtClean="0"/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		free( </a:t>
            </a:r>
            <a:r>
              <a:rPr lang="en-US" sz="1700" dirty="0" smtClean="0"/>
              <a:t>left( </a:t>
            </a:r>
            <a:r>
              <a:rPr lang="en-US" sz="1700" dirty="0"/>
              <a:t>Q 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		</a:t>
            </a:r>
            <a:r>
              <a:rPr lang="en-US" sz="1700" dirty="0" smtClean="0"/>
              <a:t>left( </a:t>
            </a:r>
            <a:r>
              <a:rPr lang="en-US" sz="1700" dirty="0"/>
              <a:t>Q ) = Nil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00" dirty="0" smtClean="0"/>
              <a:t>	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00" dirty="0" smtClean="0"/>
              <a:t>		info( P ) </a:t>
            </a:r>
            <a:r>
              <a:rPr lang="en-US" sz="1700" dirty="0" smtClean="0">
                <a:sym typeface="Wingdings" panose="05000000000000000000" pitchFamily="2" charset="2"/>
              </a:rPr>
              <a:t> info( Q 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00" dirty="0" smtClean="0">
                <a:sym typeface="Wingdings" panose="05000000000000000000" pitchFamily="2" charset="2"/>
              </a:rPr>
              <a:t>		</a:t>
            </a:r>
            <a:r>
              <a:rPr lang="en-US" sz="1700" dirty="0" err="1" smtClean="0">
                <a:sym typeface="Wingdings" panose="05000000000000000000" pitchFamily="2" charset="2"/>
              </a:rPr>
              <a:t>deleteBST</a:t>
            </a:r>
            <a:r>
              <a:rPr lang="en-US" sz="1700" dirty="0" smtClean="0">
                <a:sym typeface="Wingdings" panose="05000000000000000000" pitchFamily="2" charset="2"/>
              </a:rPr>
              <a:t>( Q 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00" dirty="0" smtClean="0">
                <a:sym typeface="Wingdings" panose="05000000000000000000" pitchFamily="2" charset="2"/>
              </a:rPr>
              <a:t>		</a:t>
            </a:r>
            <a:endParaRPr lang="id-ID" sz="1700" dirty="0"/>
          </a:p>
        </p:txBody>
      </p:sp>
    </p:spTree>
    <p:extLst>
      <p:ext uri="{BB962C8B-B14F-4D97-AF65-F5344CB8AC3E}">
        <p14:creationId xmlns:p14="http://schemas.microsoft.com/office/powerpoint/2010/main" val="29039907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: Delete Node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6492875" cy="42707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Procedure</a:t>
            </a:r>
            <a:r>
              <a:rPr lang="en-US" sz="1800" dirty="0" smtClean="0"/>
              <a:t> </a:t>
            </a:r>
            <a:r>
              <a:rPr lang="en-US" sz="1800" dirty="0" err="1" smtClean="0"/>
              <a:t>deleteBST</a:t>
            </a:r>
            <a:r>
              <a:rPr lang="en-US" sz="1800" dirty="0" smtClean="0"/>
              <a:t>( i/o : P : </a:t>
            </a:r>
            <a:r>
              <a:rPr lang="en-US" sz="1800" dirty="0" err="1" smtClean="0"/>
              <a:t>BinTree</a:t>
            </a:r>
            <a:r>
              <a:rPr lang="en-US" sz="1800" dirty="0" smtClean="0"/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Dictionary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Q 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u="sng" dirty="0"/>
              <a:t>procedure</a:t>
            </a:r>
            <a:r>
              <a:rPr lang="en-US" sz="1800" dirty="0"/>
              <a:t> </a:t>
            </a:r>
            <a:r>
              <a:rPr lang="en-US" sz="1800" dirty="0" err="1"/>
              <a:t>delMostRight</a:t>
            </a:r>
            <a:r>
              <a:rPr lang="en-US" sz="1800" dirty="0"/>
              <a:t>( i/o : P , Q : </a:t>
            </a:r>
            <a:r>
              <a:rPr lang="en-US" sz="1800" dirty="0" err="1"/>
              <a:t>BinTree</a:t>
            </a:r>
            <a:r>
              <a:rPr lang="en-US" sz="1800" dirty="0"/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u="sng" dirty="0" smtClean="0"/>
              <a:t>procedure</a:t>
            </a:r>
            <a:r>
              <a:rPr lang="en-US" sz="1800" dirty="0" smtClean="0"/>
              <a:t> </a:t>
            </a:r>
            <a:r>
              <a:rPr lang="en-US" sz="1800" dirty="0" err="1" smtClean="0"/>
              <a:t>delMostLeft</a:t>
            </a:r>
            <a:r>
              <a:rPr lang="en-US" sz="1800" dirty="0" smtClean="0"/>
              <a:t>( </a:t>
            </a:r>
            <a:r>
              <a:rPr lang="en-US" sz="1800" dirty="0"/>
              <a:t>i/o : P , Q : </a:t>
            </a:r>
            <a:r>
              <a:rPr lang="en-US" sz="1800" dirty="0" err="1"/>
              <a:t>BinTree</a:t>
            </a:r>
            <a:r>
              <a:rPr lang="en-US" sz="1800" dirty="0"/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u="sng" dirty="0" smtClean="0"/>
              <a:t>if</a:t>
            </a:r>
            <a:r>
              <a:rPr lang="en-US" sz="1800" dirty="0" smtClean="0"/>
              <a:t>( left( P ) &lt;&gt; Nil ) </a:t>
            </a:r>
            <a:r>
              <a:rPr lang="en-US" sz="1800" u="sng" dirty="0" smtClean="0"/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Q </a:t>
            </a:r>
            <a:r>
              <a:rPr lang="en-US" sz="1800" dirty="0" smtClean="0">
                <a:sym typeface="Wingdings" panose="05000000000000000000" pitchFamily="2" charset="2"/>
              </a:rPr>
              <a:t> left( P )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delMostRight</a:t>
            </a:r>
            <a:r>
              <a:rPr lang="en-US" sz="1800" dirty="0" smtClean="0"/>
              <a:t>( P , Q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u="sng" dirty="0" smtClean="0"/>
              <a:t>else</a:t>
            </a:r>
            <a:r>
              <a:rPr lang="en-US" sz="1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Q </a:t>
            </a:r>
            <a:r>
              <a:rPr lang="en-US" sz="1800" dirty="0" smtClean="0">
                <a:sym typeface="Wingdings" panose="05000000000000000000" pitchFamily="2" charset="2"/>
              </a:rPr>
              <a:t> right( P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dirty="0" err="1" smtClean="0">
                <a:sym typeface="Wingdings" panose="05000000000000000000" pitchFamily="2" charset="2"/>
              </a:rPr>
              <a:t>delMostLeft</a:t>
            </a:r>
            <a:r>
              <a:rPr lang="en-US" sz="1800" dirty="0" smtClean="0">
                <a:sym typeface="Wingdings" panose="05000000000000000000" pitchFamily="2" charset="2"/>
              </a:rPr>
              <a:t>( P , Q )</a:t>
            </a:r>
            <a:endParaRPr lang="id-ID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827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026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on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</a:p>
          <a:p>
            <a:pPr lvl="1"/>
            <a:r>
              <a:rPr lang="en-US" dirty="0" smtClean="0"/>
              <a:t>Pre-order</a:t>
            </a:r>
          </a:p>
          <a:p>
            <a:pPr lvl="1"/>
            <a:r>
              <a:rPr lang="en-US" dirty="0" smtClean="0"/>
              <a:t>In-order</a:t>
            </a:r>
          </a:p>
          <a:p>
            <a:pPr lvl="1"/>
            <a:r>
              <a:rPr lang="en-US" dirty="0" smtClean="0"/>
              <a:t>Post-order</a:t>
            </a:r>
          </a:p>
          <a:p>
            <a:r>
              <a:rPr lang="en-US" dirty="0" smtClean="0"/>
              <a:t>BFS traversal</a:t>
            </a:r>
          </a:p>
          <a:p>
            <a:pPr lvl="1"/>
            <a:r>
              <a:rPr lang="en-US" dirty="0" smtClean="0"/>
              <a:t>Level-order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2292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483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First Search</a:t>
            </a:r>
          </a:p>
          <a:p>
            <a:r>
              <a:rPr lang="en-US" dirty="0" smtClean="0"/>
              <a:t>Root </a:t>
            </a:r>
            <a:r>
              <a:rPr lang="en-US" dirty="0" smtClean="0">
                <a:sym typeface="Wingdings" panose="05000000000000000000" pitchFamily="2" charset="2"/>
              </a:rPr>
              <a:t> Left  Right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Prefix notation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Result :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FBADCEGIH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2292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2669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5070475" cy="2888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Procedure </a:t>
            </a:r>
            <a:r>
              <a:rPr lang="en-US" sz="2000" dirty="0" err="1" smtClean="0"/>
              <a:t>preOrder</a:t>
            </a:r>
            <a:r>
              <a:rPr lang="en-US" sz="2000" dirty="0" smtClean="0"/>
              <a:t>( i/o root : tree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if ( root != null ) then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output( info( root )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preOrder</a:t>
            </a:r>
            <a:r>
              <a:rPr lang="en-US" sz="2000" dirty="0" smtClean="0"/>
              <a:t>( left( root )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preOrder</a:t>
            </a:r>
            <a:r>
              <a:rPr lang="en-US" sz="2000" dirty="0" smtClean="0"/>
              <a:t>( right( root ) )</a:t>
            </a:r>
          </a:p>
          <a:p>
            <a:pPr>
              <a:spcBef>
                <a:spcPts val="600"/>
              </a:spcBef>
            </a:pP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763" y="1524837"/>
            <a:ext cx="1828800" cy="142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File:Sorted binary tree preorder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44" y="3284076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4901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Left  Root  Right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Infix notation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Result :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ABCDEFGHI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2292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646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5070475" cy="2888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Procedure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( i/o root : tree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if ( root != null ) then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inOrder</a:t>
            </a:r>
            <a:r>
              <a:rPr lang="en-US" sz="2000" dirty="0" smtClean="0"/>
              <a:t>( left( root ) )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output( info( root ) 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</a:t>
            </a:r>
            <a:r>
              <a:rPr lang="en-US" sz="2000" dirty="0" err="1" smtClean="0"/>
              <a:t>inOrder</a:t>
            </a:r>
            <a:r>
              <a:rPr lang="en-US" sz="2000" dirty="0"/>
              <a:t>( </a:t>
            </a:r>
            <a:r>
              <a:rPr lang="en-US" sz="2000" dirty="0" smtClean="0"/>
              <a:t>right( root ) )</a:t>
            </a:r>
          </a:p>
          <a:p>
            <a:pPr>
              <a:spcBef>
                <a:spcPts val="600"/>
              </a:spcBef>
            </a:pP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5881" y="1535116"/>
            <a:ext cx="17553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File:Sorted binary tree inorder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575" y="3290068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772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Left  right  Root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Postfix notation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Result :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ACEDBHIGF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2292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5585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Data Structure with maximum child </a:t>
            </a:r>
            <a:r>
              <a:rPr lang="en-US" dirty="0" smtClean="0"/>
              <a:t>(degree) of </a:t>
            </a:r>
            <a:r>
              <a:rPr lang="en-US" dirty="0"/>
              <a:t>2, which are referred to as the </a:t>
            </a:r>
            <a:r>
              <a:rPr lang="en-US" i="1" dirty="0"/>
              <a:t>left</a:t>
            </a:r>
            <a:r>
              <a:rPr lang="en-US" dirty="0"/>
              <a:t> child and the </a:t>
            </a:r>
            <a:r>
              <a:rPr lang="en-US" i="1" dirty="0"/>
              <a:t>right</a:t>
            </a:r>
            <a:r>
              <a:rPr lang="en-US" dirty="0"/>
              <a:t> child.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44" y="3421360"/>
            <a:ext cx="5707675" cy="26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055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5070475" cy="2888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Procedure </a:t>
            </a:r>
            <a:r>
              <a:rPr lang="en-US" sz="2000" dirty="0" err="1"/>
              <a:t>postOrder</a:t>
            </a:r>
            <a:r>
              <a:rPr lang="en-US" sz="2000" dirty="0"/>
              <a:t>( i/o root : tree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if ( root != null ) then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</a:t>
            </a:r>
            <a:r>
              <a:rPr lang="en-US" sz="2000" dirty="0" err="1"/>
              <a:t>postOrder</a:t>
            </a:r>
            <a:r>
              <a:rPr lang="en-US" sz="2000" dirty="0"/>
              <a:t>( left( root )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</a:t>
            </a:r>
            <a:r>
              <a:rPr lang="en-US" sz="2000" dirty="0" err="1"/>
              <a:t>postOrder</a:t>
            </a:r>
            <a:r>
              <a:rPr lang="en-US" sz="2000" dirty="0"/>
              <a:t>( right( root )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output( info( root ) )</a:t>
            </a: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8682" y="1492615"/>
            <a:ext cx="1889760" cy="145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File:Sorted binary tree postorder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1323" y="3290068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399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Breadth First Search</a:t>
            </a:r>
          </a:p>
          <a:p>
            <a:r>
              <a:rPr lang="id-ID" dirty="0"/>
              <a:t>recursively at each node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Result :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FBGADICEH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2292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909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5070475" cy="30515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Procedure </a:t>
            </a:r>
            <a:r>
              <a:rPr lang="en-US" sz="2000" dirty="0" err="1" smtClean="0"/>
              <a:t>levelOrder</a:t>
            </a:r>
            <a:r>
              <a:rPr lang="en-US" sz="2000" dirty="0" smtClean="0"/>
              <a:t>( </a:t>
            </a:r>
            <a:r>
              <a:rPr lang="en-US" sz="2000" dirty="0"/>
              <a:t>root : tree 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Dictionary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Q : Queue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enqueue</a:t>
            </a:r>
            <a:r>
              <a:rPr lang="en-US" sz="2000" dirty="0" smtClean="0"/>
              <a:t>( Q, root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while ( not </a:t>
            </a:r>
            <a:r>
              <a:rPr lang="en-US" sz="2000" dirty="0" err="1" smtClean="0"/>
              <a:t>isEmpty</a:t>
            </a:r>
            <a:r>
              <a:rPr lang="en-US" sz="2000" dirty="0" smtClean="0"/>
              <a:t>(Q)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n </a:t>
            </a:r>
            <a:r>
              <a:rPr lang="en-US" sz="2000" dirty="0" smtClean="0">
                <a:sym typeface="Wingdings" panose="05000000000000000000" pitchFamily="2" charset="2"/>
              </a:rPr>
              <a:t> </a:t>
            </a:r>
            <a:r>
              <a:rPr lang="en-US" sz="2000" dirty="0" err="1" smtClean="0">
                <a:sym typeface="Wingdings" panose="05000000000000000000" pitchFamily="2" charset="2"/>
              </a:rPr>
              <a:t>dequeue</a:t>
            </a:r>
            <a:r>
              <a:rPr lang="en-US" sz="2000" dirty="0" smtClean="0">
                <a:sym typeface="Wingdings" panose="05000000000000000000" pitchFamily="2" charset="2"/>
              </a:rPr>
              <a:t>( Q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output( 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sym typeface="Wingdings" panose="05000000000000000000" pitchFamily="2" charset="2"/>
              </a:rPr>
              <a:t>enqueue</a:t>
            </a:r>
            <a:r>
              <a:rPr lang="en-US" sz="2000" dirty="0" smtClean="0">
                <a:sym typeface="Wingdings" panose="05000000000000000000" pitchFamily="2" charset="2"/>
              </a:rPr>
              <a:t>( child ( n 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</a:t>
            </a: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" name="Picture 2" descr="File:Sorted binary tree breadth-first traversal.sv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15" y="3519948"/>
            <a:ext cx="3159760" cy="25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7963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write the traversal - 1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0831" y="2490787"/>
            <a:ext cx="59150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39792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write the traversal - 2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1819" y="2033587"/>
            <a:ext cx="53530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88314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write the traversal - 3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b="-5523"/>
          <a:stretch/>
        </p:blipFill>
        <p:spPr bwMode="auto">
          <a:xfrm>
            <a:off x="1170781" y="2105611"/>
            <a:ext cx="6715125" cy="379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08344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write the traversal - 4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4" descr="traversal pada tre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3941" t="12437" r="27850" b="27261"/>
          <a:stretch>
            <a:fillRect/>
          </a:stretch>
        </p:blipFill>
        <p:spPr bwMode="auto">
          <a:xfrm>
            <a:off x="1965007" y="1926887"/>
            <a:ext cx="5126674" cy="415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58630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Create the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there is ONE tree, which if traversed by </a:t>
            </a:r>
            <a:r>
              <a:rPr lang="en-US" dirty="0" err="1" smtClean="0"/>
              <a:t>Inorder</a:t>
            </a:r>
            <a:r>
              <a:rPr lang="en-US" dirty="0" smtClean="0"/>
              <a:t> </a:t>
            </a:r>
            <a:r>
              <a:rPr lang="en-US" dirty="0"/>
              <a:t>resulting : </a:t>
            </a:r>
            <a:r>
              <a:rPr lang="en-US" dirty="0" smtClean="0"/>
              <a:t>EACKFHDBG, and when traversed </a:t>
            </a:r>
            <a:r>
              <a:rPr lang="en-US" dirty="0"/>
              <a:t>by Preorder </a:t>
            </a:r>
            <a:r>
              <a:rPr lang="en-US" dirty="0" smtClean="0"/>
              <a:t>resulting : </a:t>
            </a:r>
            <a:r>
              <a:rPr lang="en-US" dirty="0"/>
              <a:t>FAEKCDHGB</a:t>
            </a:r>
            <a:endParaRPr lang="en-US" dirty="0" smtClean="0"/>
          </a:p>
          <a:p>
            <a:r>
              <a:rPr lang="en-US" dirty="0" smtClean="0"/>
              <a:t>Draw the tree that satisfy the condition above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8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619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</a:t>
            </a:r>
            <a:r>
              <a:rPr lang="en-US" dirty="0"/>
              <a:t>of nodes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full binary </a:t>
            </a:r>
            <a:r>
              <a:rPr lang="en-US" dirty="0" smtClean="0"/>
              <a:t>tree is</a:t>
            </a:r>
          </a:p>
          <a:p>
            <a:pPr lvl="1"/>
            <a:r>
              <a:rPr lang="en-US" dirty="0" smtClean="0"/>
              <a:t>At least : </a:t>
            </a:r>
          </a:p>
          <a:p>
            <a:pPr lvl="1"/>
            <a:r>
              <a:rPr lang="en-US" dirty="0" smtClean="0"/>
              <a:t>At most : </a:t>
            </a:r>
          </a:p>
          <a:p>
            <a:pPr lvl="1"/>
            <a:r>
              <a:rPr lang="en-US" dirty="0" smtClean="0"/>
              <a:t>Where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/>
              <a:t> is the height of the tree</a:t>
            </a:r>
          </a:p>
          <a:p>
            <a:r>
              <a:rPr lang="en-US" dirty="0"/>
              <a:t>Maximum Node for each level </a:t>
            </a:r>
            <a:r>
              <a:rPr lang="en-US" dirty="0" smtClean="0"/>
              <a:t>= 2</a:t>
            </a:r>
            <a:r>
              <a:rPr lang="en-US" baseline="30000" dirty="0" smtClean="0"/>
              <a:t>n</a:t>
            </a:r>
            <a:endParaRPr lang="en-US" baseline="30000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314" name="Picture 2" descr="n = 2(h+1) -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494" y="2537615"/>
            <a:ext cx="2026050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n = 2^{h+1} -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413" y="2958572"/>
            <a:ext cx="1706292" cy="30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15211"/>
          <a:stretch/>
        </p:blipFill>
        <p:spPr>
          <a:xfrm>
            <a:off x="6386513" y="4438079"/>
            <a:ext cx="2406593" cy="171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899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Binary Tree</a:t>
            </a:r>
          </a:p>
          <a:p>
            <a:r>
              <a:rPr lang="en-US" dirty="0" smtClean="0"/>
              <a:t>Complete </a:t>
            </a:r>
            <a:r>
              <a:rPr lang="en-US" dirty="0"/>
              <a:t>Binary </a:t>
            </a:r>
            <a:r>
              <a:rPr lang="en-US" dirty="0" smtClean="0"/>
              <a:t>Tree</a:t>
            </a:r>
            <a:endParaRPr lang="en-US" dirty="0"/>
          </a:p>
          <a:p>
            <a:r>
              <a:rPr lang="en-US" dirty="0" smtClean="0"/>
              <a:t>Skewed </a:t>
            </a:r>
            <a:r>
              <a:rPr lang="en-US" dirty="0"/>
              <a:t>Binary </a:t>
            </a:r>
            <a:r>
              <a:rPr lang="en-US" dirty="0" smtClean="0"/>
              <a:t>Tree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292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4503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tree in which every node other than the leaves has two </a:t>
            </a:r>
            <a:r>
              <a:rPr lang="en-US" dirty="0" smtClean="0"/>
              <a:t>children</a:t>
            </a:r>
          </a:p>
          <a:p>
            <a:pPr lvl="1"/>
            <a:r>
              <a:rPr lang="en-US" dirty="0" smtClean="0"/>
              <a:t>sometimes called proper </a:t>
            </a:r>
            <a:r>
              <a:rPr lang="en-US" dirty="0"/>
              <a:t>binary tree or </a:t>
            </a:r>
            <a:r>
              <a:rPr lang="en-US" dirty="0" smtClean="0"/>
              <a:t>2-tree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3" y="3384693"/>
            <a:ext cx="3048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32" y="3635185"/>
            <a:ext cx="2615252" cy="239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181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in which every level, except possibly the last, is completely filled, and all nodes are as far left as possible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10" y="3281018"/>
            <a:ext cx="3626485" cy="279306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69680" y="3643723"/>
            <a:ext cx="277125" cy="292492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id-ID" dirty="0"/>
          </a:p>
        </p:txBody>
      </p:sp>
      <p:grpSp>
        <p:nvGrpSpPr>
          <p:cNvPr id="41" name="Group 40"/>
          <p:cNvGrpSpPr/>
          <p:nvPr/>
        </p:nvGrpSpPr>
        <p:grpSpPr>
          <a:xfrm>
            <a:off x="963799" y="3638138"/>
            <a:ext cx="622757" cy="834545"/>
            <a:chOff x="1120116" y="3601683"/>
            <a:chExt cx="830376" cy="1112771"/>
          </a:xfrm>
        </p:grpSpPr>
        <p:sp>
          <p:nvSpPr>
            <p:cNvPr id="9" name="Oval 8"/>
            <p:cNvSpPr/>
            <p:nvPr/>
          </p:nvSpPr>
          <p:spPr>
            <a:xfrm>
              <a:off x="1540935" y="3601683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id-ID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120116" y="4318214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cxnSp>
          <p:nvCxnSpPr>
            <p:cNvPr id="16" name="Straight Connector 15"/>
            <p:cNvCxnSpPr>
              <a:stCxn id="9" idx="3"/>
              <a:endCxn id="10" idx="0"/>
            </p:cNvCxnSpPr>
            <p:nvPr/>
          </p:nvCxnSpPr>
          <p:spPr>
            <a:xfrm flipH="1">
              <a:off x="1324895" y="3939895"/>
              <a:ext cx="276018" cy="378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765561" y="3634198"/>
            <a:ext cx="982803" cy="838485"/>
            <a:chOff x="2358982" y="3601683"/>
            <a:chExt cx="1304299" cy="1112771"/>
          </a:xfrm>
        </p:grpSpPr>
        <p:sp>
          <p:nvSpPr>
            <p:cNvPr id="12" name="Oval 11"/>
            <p:cNvSpPr/>
            <p:nvPr/>
          </p:nvSpPr>
          <p:spPr>
            <a:xfrm>
              <a:off x="2781072" y="3601683"/>
              <a:ext cx="409558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id-ID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358982" y="4318214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253724" y="4318214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cxnSp>
          <p:nvCxnSpPr>
            <p:cNvPr id="20" name="Straight Connector 19"/>
            <p:cNvCxnSpPr>
              <a:stCxn id="12" idx="3"/>
              <a:endCxn id="13" idx="0"/>
            </p:cNvCxnSpPr>
            <p:nvPr/>
          </p:nvCxnSpPr>
          <p:spPr>
            <a:xfrm flipH="1">
              <a:off x="2563761" y="3939894"/>
              <a:ext cx="277289" cy="378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5"/>
              <a:endCxn id="14" idx="0"/>
            </p:cNvCxnSpPr>
            <p:nvPr/>
          </p:nvCxnSpPr>
          <p:spPr>
            <a:xfrm>
              <a:off x="3130651" y="3939894"/>
              <a:ext cx="327851" cy="378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837516" y="3605623"/>
            <a:ext cx="1262231" cy="1555890"/>
            <a:chOff x="3755475" y="3555963"/>
            <a:chExt cx="1623435" cy="1952130"/>
          </a:xfrm>
        </p:grpSpPr>
        <p:sp>
          <p:nvSpPr>
            <p:cNvPr id="27" name="Oval 26"/>
            <p:cNvSpPr/>
            <p:nvPr/>
          </p:nvSpPr>
          <p:spPr>
            <a:xfrm>
              <a:off x="4497481" y="3555963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id-ID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086861" y="4260544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969353" y="4272494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755475" y="5111853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id-ID" dirty="0"/>
            </a:p>
          </p:txBody>
        </p:sp>
        <p:cxnSp>
          <p:nvCxnSpPr>
            <p:cNvPr id="31" name="Straight Connector 30"/>
            <p:cNvCxnSpPr>
              <a:stCxn id="28" idx="3"/>
              <a:endCxn id="30" idx="0"/>
            </p:cNvCxnSpPr>
            <p:nvPr/>
          </p:nvCxnSpPr>
          <p:spPr>
            <a:xfrm flipH="1">
              <a:off x="3960254" y="4598755"/>
              <a:ext cx="186585" cy="5130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7" idx="3"/>
              <a:endCxn id="28" idx="0"/>
            </p:cNvCxnSpPr>
            <p:nvPr/>
          </p:nvCxnSpPr>
          <p:spPr>
            <a:xfrm flipH="1">
              <a:off x="4291640" y="3894175"/>
              <a:ext cx="265818" cy="3663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5"/>
              <a:endCxn id="29" idx="0"/>
            </p:cNvCxnSpPr>
            <p:nvPr/>
          </p:nvCxnSpPr>
          <p:spPr>
            <a:xfrm>
              <a:off x="4847060" y="3894175"/>
              <a:ext cx="327073" cy="378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252758" y="3605623"/>
            <a:ext cx="1262231" cy="1555890"/>
            <a:chOff x="4052124" y="3605623"/>
            <a:chExt cx="1262231" cy="1555890"/>
          </a:xfrm>
        </p:grpSpPr>
        <p:sp>
          <p:nvSpPr>
            <p:cNvPr id="45" name="Oval 44"/>
            <p:cNvSpPr/>
            <p:nvPr/>
          </p:nvSpPr>
          <p:spPr>
            <a:xfrm>
              <a:off x="4648088" y="3605623"/>
              <a:ext cx="318433" cy="315812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id-ID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300254" y="4176714"/>
              <a:ext cx="318433" cy="315812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995922" y="4176714"/>
              <a:ext cx="318433" cy="315812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052124" y="4845701"/>
              <a:ext cx="318433" cy="315812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id-ID" dirty="0"/>
            </a:p>
          </p:txBody>
        </p:sp>
        <p:cxnSp>
          <p:nvCxnSpPr>
            <p:cNvPr id="49" name="Straight Connector 48"/>
            <p:cNvCxnSpPr>
              <a:stCxn id="46" idx="3"/>
              <a:endCxn id="48" idx="0"/>
            </p:cNvCxnSpPr>
            <p:nvPr/>
          </p:nvCxnSpPr>
          <p:spPr>
            <a:xfrm flipH="1">
              <a:off x="4211341" y="4446276"/>
              <a:ext cx="135547" cy="399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5" idx="3"/>
              <a:endCxn id="46" idx="0"/>
            </p:cNvCxnSpPr>
            <p:nvPr/>
          </p:nvCxnSpPr>
          <p:spPr>
            <a:xfrm flipH="1">
              <a:off x="4459471" y="3875185"/>
              <a:ext cx="235250" cy="3015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5"/>
              <a:endCxn id="47" idx="0"/>
            </p:cNvCxnSpPr>
            <p:nvPr/>
          </p:nvCxnSpPr>
          <p:spPr>
            <a:xfrm>
              <a:off x="4919888" y="3875185"/>
              <a:ext cx="235251" cy="3015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580854" y="4845701"/>
              <a:ext cx="318433" cy="315812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id-ID" dirty="0"/>
            </a:p>
          </p:txBody>
        </p:sp>
        <p:cxnSp>
          <p:nvCxnSpPr>
            <p:cNvPr id="53" name="Straight Connector 52"/>
            <p:cNvCxnSpPr>
              <a:stCxn id="46" idx="5"/>
              <a:endCxn id="52" idx="0"/>
            </p:cNvCxnSpPr>
            <p:nvPr/>
          </p:nvCxnSpPr>
          <p:spPr>
            <a:xfrm>
              <a:off x="4572054" y="4446276"/>
              <a:ext cx="168017" cy="399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29167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Skewed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Tree with an </a:t>
            </a:r>
            <a:r>
              <a:rPr lang="en-US" dirty="0"/>
              <a:t>unbalanced branch between left and right branch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7702" r="22712"/>
          <a:stretch/>
        </p:blipFill>
        <p:spPr bwMode="auto">
          <a:xfrm>
            <a:off x="1488255" y="3383279"/>
            <a:ext cx="6080177" cy="232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6671224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Representation</a:t>
            </a:r>
            <a:endParaRPr lang="id-ID" dirty="0"/>
          </a:p>
          <a:p>
            <a:r>
              <a:rPr lang="en-US" dirty="0" smtClean="0"/>
              <a:t>Linked list representation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12" r="65304" b="12140"/>
          <a:stretch/>
        </p:blipFill>
        <p:spPr>
          <a:xfrm>
            <a:off x="3459162" y="3745397"/>
            <a:ext cx="2138363" cy="204035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66346"/>
              </p:ext>
            </p:extLst>
          </p:nvPr>
        </p:nvGraphicFramePr>
        <p:xfrm>
          <a:off x="1435436" y="3280553"/>
          <a:ext cx="1249680" cy="2961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0204"/>
                <a:gridCol w="7394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value</a:t>
                      </a:r>
                      <a:endParaRPr lang="id-ID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1360" r="1167"/>
          <a:stretch/>
        </p:blipFill>
        <p:spPr>
          <a:xfrm>
            <a:off x="6030424" y="3889030"/>
            <a:ext cx="2862853" cy="189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691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2670</TotalTime>
  <Words>820</Words>
  <Application>Microsoft Office PowerPoint</Application>
  <PresentationFormat>On-screen Show (4:3)</PresentationFormat>
  <Paragraphs>312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Lucida Grande</vt:lpstr>
      <vt:lpstr>ＭＳ Ｐゴシック</vt:lpstr>
      <vt:lpstr>Aharoni</vt:lpstr>
      <vt:lpstr>Arial</vt:lpstr>
      <vt:lpstr>Berlin Sans FB Demi</vt:lpstr>
      <vt:lpstr>Brush Script Std</vt:lpstr>
      <vt:lpstr>Calibri</vt:lpstr>
      <vt:lpstr>Cambria Math</vt:lpstr>
      <vt:lpstr>Times New Roman</vt:lpstr>
      <vt:lpstr>Verdana</vt:lpstr>
      <vt:lpstr>Wingdings</vt:lpstr>
      <vt:lpstr>template_informatika_slide</vt:lpstr>
      <vt:lpstr>CSG2A3 ALGORITMA dan STRUKTUR DATA</vt:lpstr>
      <vt:lpstr>Binary Tree Data Structure</vt:lpstr>
      <vt:lpstr>Binary Tree</vt:lpstr>
      <vt:lpstr>Properties of Binary Tree</vt:lpstr>
      <vt:lpstr>Types of Binary Tree</vt:lpstr>
      <vt:lpstr>Full Binary Tree</vt:lpstr>
      <vt:lpstr>Complete Binary Tree</vt:lpstr>
      <vt:lpstr>Skewed Tree</vt:lpstr>
      <vt:lpstr>ADT Binary Tree</vt:lpstr>
      <vt:lpstr>Array Representation</vt:lpstr>
      <vt:lpstr>Array Representation</vt:lpstr>
      <vt:lpstr>Linked List Representation</vt:lpstr>
      <vt:lpstr>Binary Tree : Create New Node</vt:lpstr>
      <vt:lpstr>Example Application of Binary Tree</vt:lpstr>
      <vt:lpstr>Arithmetic Expression Tree</vt:lpstr>
      <vt:lpstr>Exercise – create the tree</vt:lpstr>
      <vt:lpstr>Binary Search Tree</vt:lpstr>
      <vt:lpstr>Binary Search Tree : Insert new Node</vt:lpstr>
      <vt:lpstr>Binary Search Tree : Search Node</vt:lpstr>
      <vt:lpstr>Binary Search Tree : Delete Node</vt:lpstr>
      <vt:lpstr>Binary Search Tree : Delete Node</vt:lpstr>
      <vt:lpstr>Binary Search Tree : Delete Node</vt:lpstr>
      <vt:lpstr>Question?</vt:lpstr>
      <vt:lpstr>Traversal on Binary Tree</vt:lpstr>
      <vt:lpstr>Pre-order Traversal</vt:lpstr>
      <vt:lpstr>Pre-order Traversal</vt:lpstr>
      <vt:lpstr>In-order Traversal</vt:lpstr>
      <vt:lpstr>In-order Traversal</vt:lpstr>
      <vt:lpstr>Post-order Traversal</vt:lpstr>
      <vt:lpstr>Post-order Traversal</vt:lpstr>
      <vt:lpstr>Level-order Traversal</vt:lpstr>
      <vt:lpstr>Level-order Traversal</vt:lpstr>
      <vt:lpstr>Exercise – write the traversal - 1</vt:lpstr>
      <vt:lpstr>Exercise – write the traversal - 2</vt:lpstr>
      <vt:lpstr>Exercise – write the traversal - 3</vt:lpstr>
      <vt:lpstr>Exercise – write the traversal - 4</vt:lpstr>
      <vt:lpstr>Exercise – Create the Tree</vt:lpstr>
      <vt:lpstr>Question?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Anditya Arifianto</cp:lastModifiedBy>
  <cp:revision>256</cp:revision>
  <dcterms:created xsi:type="dcterms:W3CDTF">2012-11-14T18:53:32Z</dcterms:created>
  <dcterms:modified xsi:type="dcterms:W3CDTF">2015-06-15T17:39:19Z</dcterms:modified>
</cp:coreProperties>
</file>