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8" r:id="rId2"/>
    <p:sldId id="291" r:id="rId3"/>
    <p:sldId id="292" r:id="rId4"/>
    <p:sldId id="293" r:id="rId5"/>
    <p:sldId id="294" r:id="rId6"/>
    <p:sldId id="295" r:id="rId7"/>
    <p:sldId id="279" r:id="rId8"/>
    <p:sldId id="296" r:id="rId9"/>
    <p:sldId id="289" r:id="rId10"/>
    <p:sldId id="290" r:id="rId11"/>
    <p:sldId id="278" r:id="rId12"/>
    <p:sldId id="280" r:id="rId13"/>
    <p:sldId id="281" r:id="rId14"/>
    <p:sldId id="264" r:id="rId15"/>
    <p:sldId id="284" r:id="rId16"/>
    <p:sldId id="299" r:id="rId17"/>
    <p:sldId id="300" r:id="rId18"/>
    <p:sldId id="285" r:id="rId19"/>
    <p:sldId id="287" r:id="rId20"/>
    <p:sldId id="297" r:id="rId21"/>
    <p:sldId id="288" r:id="rId22"/>
    <p:sldId id="258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5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6/15/2015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A844A-0A95-4B69-8224-116BE0919053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78317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31C19-8ADB-41F9-BFC2-C2066BC9E2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9566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transition spd="slow">
    <p:wipe/>
  </p:transition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4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CSG2A3</a:t>
            </a:r>
            <a:b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ALGORITMA </a:t>
            </a:r>
            <a:r>
              <a:rPr lang="en-US" dirty="0" err="1" smtClean="0">
                <a:latin typeface="Berlin Sans FB Demi" panose="020E0802020502020306" pitchFamily="34" charset="0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 STRUKTUR DATA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8" y="3450467"/>
            <a:ext cx="4565332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Recursive Algorithm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685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Mincho" panose="02020609040205080304" pitchFamily="49" charset="-128"/>
              </a:rPr>
              <a:t>Careful when writing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977656"/>
            <a:ext cx="8005763" cy="41183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Similarly, if we use recursion we must be careful not to create an infinite chain of function calls 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898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Rule!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 must stop!</a:t>
            </a:r>
          </a:p>
          <a:p>
            <a:r>
              <a:rPr lang="en-US" dirty="0" smtClean="0"/>
              <a:t>Define a rule that will stop the recursion</a:t>
            </a:r>
          </a:p>
          <a:p>
            <a:pPr marL="411162" lvl="1" indent="0">
              <a:buNone/>
            </a:pPr>
            <a:r>
              <a:rPr lang="en-US" dirty="0" smtClean="0"/>
              <a:t>(initial set / base case)</a:t>
            </a:r>
          </a:p>
          <a:p>
            <a:pPr lvl="1"/>
            <a:r>
              <a:rPr lang="en-US" dirty="0"/>
              <a:t>X! = X * (X-1)!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0!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r>
              <a:rPr lang="en-US" dirty="0" smtClean="0"/>
              <a:t>Define a rule to reach the next iteration</a:t>
            </a:r>
          </a:p>
          <a:p>
            <a:pPr marL="411162" lvl="1" indent="0">
              <a:buNone/>
            </a:pPr>
            <a:r>
              <a:rPr lang="en-US" dirty="0" smtClean="0"/>
              <a:t>(construct new element / step)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44A-0A95-4B69-8224-116BE0919053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1644" y="1558270"/>
            <a:ext cx="1599919" cy="13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28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Mincho" panose="02020609040205080304" pitchFamily="49" charset="-128"/>
              </a:rPr>
              <a:t>Algorithm of the </a:t>
            </a:r>
            <a:r>
              <a:rPr lang="en-US" dirty="0">
                <a:ea typeface="MS Mincho" panose="02020609040205080304" pitchFamily="49" charset="-128"/>
              </a:rPr>
              <a:t>factorial function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Function Factorial(input : n : integer)</a:t>
            </a:r>
            <a:endParaRPr lang="en-US" sz="2400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n == 0</a:t>
            </a:r>
            <a:r>
              <a:rPr 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then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// base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case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endParaRPr lang="en-US" sz="2400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else</a:t>
            </a:r>
            <a:endParaRPr lang="en-US" sz="2400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* Factorial(n-1</a:t>
            </a:r>
            <a:r>
              <a:rPr lang="en-US" sz="24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01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A:\Recursion_fig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94"/>
          <a:stretch/>
        </p:blipFill>
        <p:spPr bwMode="auto">
          <a:xfrm>
            <a:off x="381000" y="1524000"/>
            <a:ext cx="2850931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A:\Recursion_fig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5"/>
          <a:stretch/>
        </p:blipFill>
        <p:spPr bwMode="auto">
          <a:xfrm>
            <a:off x="3499944" y="1524000"/>
            <a:ext cx="5339255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95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8243-98FD-4E74-A6FE-D5A2A412CAAF}" type="slidenum">
              <a:rPr lang="en-CA" sz="1000"/>
              <a:pPr/>
              <a:t>14</a:t>
            </a:fld>
            <a:endParaRPr lang="en-CA" sz="1000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00150"/>
            <a:ext cx="7772400" cy="92300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A famous example: The Fibonacci numbers 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26640"/>
            <a:ext cx="8591550" cy="392176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sz="2000" dirty="0" smtClean="0">
                <a:sym typeface="Symbol" panose="05050102010706020507" pitchFamily="18" charset="2"/>
              </a:rPr>
              <a:t>f(0</a:t>
            </a:r>
            <a:r>
              <a:rPr lang="en-US" sz="2000" dirty="0">
                <a:sym typeface="Symbol" panose="05050102010706020507" pitchFamily="18" charset="2"/>
              </a:rPr>
              <a:t>) = 0, f(1) = 1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>
                <a:sym typeface="Symbol" panose="05050102010706020507" pitchFamily="18" charset="2"/>
              </a:rPr>
              <a:t>f(n) = f(n – 1) + f(n - 2) </a:t>
            </a:r>
          </a:p>
          <a:p>
            <a:pPr marL="0" indent="0">
              <a:lnSpc>
                <a:spcPct val="90000"/>
              </a:lnSpc>
            </a:pPr>
            <a:endParaRPr lang="en-US" sz="600" dirty="0">
              <a:sym typeface="Symbol" panose="05050102010706020507" pitchFamily="18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76750" y="2705100"/>
            <a:ext cx="44958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sz="2000" dirty="0">
                <a:sym typeface="Symbol" panose="05050102010706020507" pitchFamily="18" charset="2"/>
              </a:rPr>
              <a:t>f(0) = 0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>
                <a:sym typeface="Symbol" panose="05050102010706020507" pitchFamily="18" charset="2"/>
              </a:rPr>
              <a:t>f(1) = 1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 smtClean="0">
                <a:sym typeface="Symbol" panose="05050102010706020507" pitchFamily="18" charset="2"/>
              </a:rPr>
              <a:t>f(2) = f(1) + f(0) = 1 + 0 = 1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 smtClean="0">
                <a:sym typeface="Symbol" panose="05050102010706020507" pitchFamily="18" charset="2"/>
              </a:rPr>
              <a:t>f(3) = f(2) + f(1) = 1 + 1 = 2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 smtClean="0">
                <a:sym typeface="Symbol" panose="05050102010706020507" pitchFamily="18" charset="2"/>
              </a:rPr>
              <a:t>f(4) = f(3) + f(2) = 2 + 1 = 3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 smtClean="0">
                <a:sym typeface="Symbol" panose="05050102010706020507" pitchFamily="18" charset="2"/>
              </a:rPr>
              <a:t>f(5) = f(4) + f(3) = 3 + 2 = 5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 smtClean="0">
                <a:sym typeface="Symbol" panose="05050102010706020507" pitchFamily="18" charset="2"/>
              </a:rPr>
              <a:t>f(6) = f(5) + f(4) = 5 + 3 = 8</a:t>
            </a:r>
            <a:endParaRPr 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577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uiExpand="1" build="p" autoUpdateAnimBg="0"/>
      <p:bldP spid="7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called recursive if it solves a problem by reducing it to an instance of the same problem with smaller </a:t>
            </a:r>
            <a:r>
              <a:rPr lang="en-US" dirty="0" smtClean="0"/>
              <a:t>input</a:t>
            </a:r>
          </a:p>
          <a:p>
            <a:r>
              <a:rPr lang="en-US" dirty="0"/>
              <a:t>A recursive function must contain at least one non-recursive branch.</a:t>
            </a:r>
          </a:p>
          <a:p>
            <a:r>
              <a:rPr lang="en-US" dirty="0"/>
              <a:t>The recursive calls must eventually lead to a non-recursive branch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44A-0A95-4B69-8224-116BE0919053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910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Mincho" panose="02020609040205080304" pitchFamily="49" charset="-128"/>
              </a:rPr>
              <a:t>Recursion vs. iteration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ym typeface="Symbol" panose="05050102010706020507" pitchFamily="18" charset="2"/>
              </a:rPr>
              <a:t>For every recursive algorithm, there is an equivalent iterative algorithm</a:t>
            </a:r>
            <a:endParaRPr 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Iteration can be used in place of recursion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anose="02020603050405020304" pitchFamily="18" charset="0"/>
              </a:rPr>
              <a:t>An iterative algorithm uses a </a:t>
            </a:r>
            <a:r>
              <a:rPr lang="en-US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looping construct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anose="02020603050405020304" pitchFamily="18" charset="0"/>
              </a:rPr>
              <a:t>A recursive algorithm uses a </a:t>
            </a:r>
            <a:r>
              <a:rPr lang="en-US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branching structure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44A-0A95-4B69-8224-116BE0919053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713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Mincho" panose="02020609040205080304" pitchFamily="49" charset="-128"/>
              </a:rPr>
              <a:t>Recursion vs. iteration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Recursive </a:t>
            </a:r>
            <a:r>
              <a:rPr lang="en-US" dirty="0">
                <a:cs typeface="Times New Roman" panose="02020603050405020304" pitchFamily="18" charset="0"/>
              </a:rPr>
              <a:t>solutions are often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less</a:t>
            </a:r>
            <a:r>
              <a:rPr lang="en-US" dirty="0">
                <a:cs typeface="Times New Roman" panose="02020603050405020304" pitchFamily="18" charset="0"/>
              </a:rPr>
              <a:t> efficient, in terms of both </a:t>
            </a:r>
            <a:r>
              <a:rPr lang="en-US" i="1" dirty="0">
                <a:solidFill>
                  <a:srgbClr val="FF0000"/>
                </a:solidFill>
                <a:cs typeface="Times New Roman" panose="02020603050405020304" pitchFamily="18" charset="0"/>
              </a:rPr>
              <a:t>time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i="1" dirty="0">
                <a:solidFill>
                  <a:srgbClr val="FF0000"/>
                </a:solidFill>
                <a:cs typeface="Times New Roman" panose="02020603050405020304" pitchFamily="18" charset="0"/>
              </a:rPr>
              <a:t>space</a:t>
            </a:r>
            <a:r>
              <a:rPr lang="en-US" dirty="0">
                <a:cs typeface="Times New Roman" panose="02020603050405020304" pitchFamily="18" charset="0"/>
              </a:rPr>
              <a:t>, than iterative solutions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MS Mincho" panose="02020609040205080304" pitchFamily="49" charset="-128"/>
              </a:rPr>
              <a:t>Recursion can simplify the solution of a problem, often resulting in </a:t>
            </a:r>
            <a:r>
              <a:rPr lang="en-US" dirty="0">
                <a:solidFill>
                  <a:srgbClr val="FF0000"/>
                </a:solidFill>
                <a:ea typeface="MS Mincho" panose="02020609040205080304" pitchFamily="49" charset="-128"/>
              </a:rPr>
              <a:t>shorter</a:t>
            </a:r>
            <a:r>
              <a:rPr lang="en-US" dirty="0">
                <a:ea typeface="MS Mincho" panose="02020609040205080304" pitchFamily="49" charset="-128"/>
              </a:rPr>
              <a:t>, more easily understood source code</a:t>
            </a:r>
            <a:r>
              <a:rPr lang="en-US" dirty="0"/>
              <a:t> 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44A-0A95-4B69-8224-116BE0919053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710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>
                <a:ea typeface="MS Mincho" panose="02020609040205080304" pitchFamily="49" charset="-128"/>
              </a:rPr>
              <a:t>How do I write a </a:t>
            </a:r>
            <a:r>
              <a:rPr lang="en-US" dirty="0" smtClean="0">
                <a:ea typeface="MS Mincho" panose="02020609040205080304" pitchFamily="49" charset="-128"/>
              </a:rPr>
              <a:t>recursive </a:t>
            </a:r>
            <a:r>
              <a:rPr lang="en-US" dirty="0">
                <a:ea typeface="MS Mincho" panose="02020609040205080304" pitchFamily="49" charset="-128"/>
              </a:rPr>
              <a:t>function?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Determine the </a:t>
            </a:r>
            <a:r>
              <a:rPr lang="en-US" u="sng" dirty="0">
                <a:cs typeface="Times New Roman" panose="02020603050405020304" pitchFamily="18" charset="0"/>
              </a:rPr>
              <a:t>size factor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Determine the </a:t>
            </a:r>
            <a:r>
              <a:rPr lang="en-US" u="sng" dirty="0">
                <a:cs typeface="Times New Roman" panose="02020603050405020304" pitchFamily="18" charset="0"/>
              </a:rPr>
              <a:t>base case(s)</a:t>
            </a:r>
            <a:r>
              <a:rPr lang="en-US" dirty="0"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(the one for which you know the answer)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Determine the </a:t>
            </a:r>
            <a:r>
              <a:rPr lang="en-US" u="sng" dirty="0">
                <a:cs typeface="Times New Roman" panose="02020603050405020304" pitchFamily="18" charset="0"/>
              </a:rPr>
              <a:t>general case(s</a:t>
            </a:r>
            <a:r>
              <a:rPr lang="en-US" dirty="0">
                <a:cs typeface="Times New Roman" panose="02020603050405020304" pitchFamily="18" charset="0"/>
              </a:rPr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(the one where the problem is expressed as a smaller version of itself)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MS Mincho" panose="02020609040205080304" pitchFamily="49" charset="-128"/>
              </a:rPr>
              <a:t>Verify the algorithm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ea typeface="MS Mincho" panose="02020609040205080304" pitchFamily="49" charset="-128"/>
              </a:rPr>
              <a:t>	(use the "Three-Question-Method")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76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Three-Question Verification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Base-Case </a:t>
            </a:r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there a </a:t>
            </a:r>
            <a:r>
              <a:rPr lang="en-US" dirty="0" smtClean="0"/>
              <a:t>non-recursive </a:t>
            </a:r>
            <a:r>
              <a:rPr lang="en-US" dirty="0"/>
              <a:t>way out of the function, and does the routine work correctly for this "base" case? </a:t>
            </a:r>
          </a:p>
          <a:p>
            <a:r>
              <a:rPr lang="en-US" dirty="0"/>
              <a:t>The Smaller-Caller Question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each recursive call to the function involve a smaller case of the original problem, leading inescapably to the base case? </a:t>
            </a:r>
          </a:p>
          <a:p>
            <a:r>
              <a:rPr lang="en-US" dirty="0"/>
              <a:t>The General-Case Question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Assuming </a:t>
            </a:r>
            <a:r>
              <a:rPr lang="en-US" dirty="0"/>
              <a:t>that the recursive call(s) work correctly, does the whole function work correctly?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44A-0A95-4B69-8224-116BE0919053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24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Sometimes, the best way to solve a problem is by solving a smaller version of the exact same problem </a:t>
            </a:r>
            <a:r>
              <a:rPr lang="en-US" dirty="0" smtClean="0"/>
              <a:t>first </a:t>
            </a:r>
          </a:p>
          <a:p>
            <a:r>
              <a:rPr lang="en-US" dirty="0" smtClean="0"/>
              <a:t>Example problem:</a:t>
            </a:r>
          </a:p>
          <a:p>
            <a:pPr lvl="1"/>
            <a:r>
              <a:rPr lang="en-US" dirty="0" smtClean="0"/>
              <a:t>Try to tear a sheet of paper into the same 8 pieces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368" y="4318000"/>
            <a:ext cx="1959195" cy="19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84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37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Binary Search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Reverse an Array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Counts number </a:t>
            </a:r>
            <a:r>
              <a:rPr lang="en-US" dirty="0"/>
              <a:t>of </a:t>
            </a:r>
            <a:r>
              <a:rPr lang="en-US" dirty="0" smtClean="0"/>
              <a:t>zero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Checking a Palindrome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Drawing a triangle</a:t>
            </a:r>
          </a:p>
          <a:p>
            <a:pPr marL="411162" lvl="1" indent="0">
              <a:spcBef>
                <a:spcPts val="0"/>
              </a:spcBef>
              <a:buNone/>
            </a:pPr>
            <a:r>
              <a:rPr lang="en-US" sz="1800" dirty="0" smtClean="0"/>
              <a:t>Example : </a:t>
            </a:r>
          </a:p>
          <a:p>
            <a:pPr marL="411162" lvl="1" indent="0">
              <a:spcBef>
                <a:spcPts val="0"/>
              </a:spcBef>
              <a:buNone/>
            </a:pPr>
            <a:r>
              <a:rPr lang="en-US" sz="1100" dirty="0" smtClean="0"/>
              <a:t>*</a:t>
            </a:r>
          </a:p>
          <a:p>
            <a:pPr marL="411162" lvl="1" indent="0">
              <a:spcBef>
                <a:spcPts val="0"/>
              </a:spcBef>
              <a:buNone/>
            </a:pPr>
            <a:r>
              <a:rPr lang="en-US" sz="1100" dirty="0" smtClean="0"/>
              <a:t>**</a:t>
            </a:r>
          </a:p>
          <a:p>
            <a:pPr marL="411162" lvl="1" indent="0">
              <a:spcBef>
                <a:spcPts val="0"/>
              </a:spcBef>
              <a:buNone/>
            </a:pPr>
            <a:r>
              <a:rPr lang="en-US" sz="1100" dirty="0" smtClean="0"/>
              <a:t>***</a:t>
            </a:r>
          </a:p>
          <a:p>
            <a:pPr marL="411162" lvl="1" indent="0">
              <a:spcBef>
                <a:spcPts val="0"/>
              </a:spcBef>
              <a:buNone/>
            </a:pPr>
            <a:r>
              <a:rPr lang="en-US" sz="1100" dirty="0" smtClean="0"/>
              <a:t>****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44A-0A95-4B69-8224-116BE0919053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041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To solve this, one solution is that we can just tear it 7 times as follows: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That </a:t>
            </a:r>
            <a:r>
              <a:rPr lang="en-US" dirty="0" smtClean="0"/>
              <a:t>was an example </a:t>
            </a:r>
            <a:r>
              <a:rPr lang="en-US" dirty="0"/>
              <a:t>of the application of looping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Tear paper into the same 8 pieces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48683" y="2834481"/>
          <a:ext cx="2733672" cy="196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709"/>
                <a:gridCol w="341709"/>
                <a:gridCol w="341709"/>
                <a:gridCol w="341709"/>
                <a:gridCol w="341709"/>
                <a:gridCol w="341709"/>
                <a:gridCol w="341709"/>
                <a:gridCol w="341709"/>
              </a:tblGrid>
              <a:tr h="19661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262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Or we can tear it into 2, and repeat the process for each pieces 2 times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That is </a:t>
            </a:r>
            <a:r>
              <a:rPr lang="en-US" dirty="0" smtClean="0"/>
              <a:t>an example </a:t>
            </a:r>
            <a:r>
              <a:rPr lang="en-US" dirty="0"/>
              <a:t>of the application of </a:t>
            </a:r>
            <a:r>
              <a:rPr lang="en-US" dirty="0" smtClean="0"/>
              <a:t>recursive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Tear paper into the same 8 pieces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19128" y="3679427"/>
          <a:ext cx="17373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680"/>
                <a:gridCol w="868680"/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128713" y="3679427"/>
            <a:ext cx="1738312" cy="1478361"/>
            <a:chOff x="1128713" y="3679427"/>
            <a:chExt cx="1738312" cy="1478361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028825" y="3679427"/>
              <a:ext cx="685800" cy="32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128713" y="4729164"/>
              <a:ext cx="1738312" cy="428624"/>
            </a:xfrm>
            <a:prstGeom prst="bentConnector3">
              <a:avLst>
                <a:gd name="adj1" fmla="val -959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497978" y="3127928"/>
            <a:ext cx="781793" cy="2187022"/>
            <a:chOff x="3497978" y="3127928"/>
            <a:chExt cx="781793" cy="218702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497978" y="3127928"/>
              <a:ext cx="685800" cy="32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656093" y="4567379"/>
              <a:ext cx="623678" cy="9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629978" y="5157788"/>
              <a:ext cx="553800" cy="1571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56093" y="3912326"/>
              <a:ext cx="553800" cy="881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385595" y="3244377"/>
            <a:ext cx="553800" cy="2125164"/>
            <a:chOff x="5385595" y="3244377"/>
            <a:chExt cx="553800" cy="2125164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5385595" y="3244377"/>
              <a:ext cx="553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385595" y="3952765"/>
              <a:ext cx="553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85595" y="4661153"/>
              <a:ext cx="553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85595" y="5369541"/>
              <a:ext cx="553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243" y="2815475"/>
            <a:ext cx="1255885" cy="27983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263" y="2871034"/>
            <a:ext cx="944962" cy="27190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446" y="3140068"/>
            <a:ext cx="944962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78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Function that calls </a:t>
            </a:r>
            <a:r>
              <a:rPr lang="en-US" dirty="0"/>
              <a:t>itself within the program text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5726" y="3757488"/>
            <a:ext cx="3725837" cy="24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43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seen this movie?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641" y="1977656"/>
            <a:ext cx="3054034" cy="44537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48706" y="2147638"/>
            <a:ext cx="42428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movie tells about someone who can dream inside a dream</a:t>
            </a:r>
          </a:p>
          <a:p>
            <a:endParaRPr lang="en-US" dirty="0"/>
          </a:p>
          <a:p>
            <a:r>
              <a:rPr lang="en-US" dirty="0" smtClean="0"/>
              <a:t>If you think that the “dream” in the movie is a function, then you’ll find it really similar concept to the recursive function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4550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r>
              <a:rPr lang="en-US" dirty="0"/>
              <a:t>is a technique that solves a problem by solving a smaller problem of the same type</a:t>
            </a:r>
          </a:p>
          <a:p>
            <a:r>
              <a:rPr lang="en-US" dirty="0"/>
              <a:t>Recursion is a principle closely related to mathematical induction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F(0) = 0</a:t>
            </a:r>
          </a:p>
          <a:p>
            <a:r>
              <a:rPr lang="en-US" dirty="0"/>
              <a:t>F(x) = F(x-1) + </a:t>
            </a:r>
            <a:r>
              <a:rPr lang="en-US" dirty="0" smtClean="0"/>
              <a:t>2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360121" y="4396430"/>
            <a:ext cx="3373820" cy="1200329"/>
            <a:chOff x="4382814" y="4540497"/>
            <a:chExt cx="3373820" cy="1200329"/>
          </a:xfrm>
        </p:grpSpPr>
        <p:sp>
          <p:nvSpPr>
            <p:cNvPr id="7" name="Rectangle 6"/>
            <p:cNvSpPr/>
            <p:nvPr/>
          </p:nvSpPr>
          <p:spPr>
            <a:xfrm>
              <a:off x="4382814" y="4540497"/>
              <a:ext cx="33738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			 </a:t>
              </a:r>
              <a:r>
                <a:rPr lang="en-US" sz="2400" dirty="0"/>
                <a:t>0</a:t>
              </a:r>
            </a:p>
            <a:p>
              <a:r>
                <a:rPr lang="en-US" sz="2400" dirty="0"/>
                <a:t>F(x</a:t>
              </a:r>
              <a:r>
                <a:rPr lang="en-US" sz="2400" dirty="0" smtClean="0"/>
                <a:t>) = </a:t>
              </a:r>
            </a:p>
            <a:p>
              <a:r>
                <a:rPr lang="en-US" sz="2400" dirty="0"/>
                <a:t>	</a:t>
              </a:r>
              <a:r>
                <a:rPr lang="en-US" sz="2400" dirty="0" smtClean="0"/>
                <a:t>		 </a:t>
              </a:r>
              <a:r>
                <a:rPr lang="en-US" sz="2400" dirty="0"/>
                <a:t>F(x-1) + 2</a:t>
              </a:r>
            </a:p>
          </p:txBody>
        </p:sp>
        <p:sp>
          <p:nvSpPr>
            <p:cNvPr id="8" name="Left Brace 7"/>
            <p:cNvSpPr/>
            <p:nvPr/>
          </p:nvSpPr>
          <p:spPr>
            <a:xfrm>
              <a:off x="5644055" y="4730256"/>
              <a:ext cx="231308" cy="81980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7444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of two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= 2 * 2</a:t>
            </a:r>
            <a:r>
              <a:rPr lang="en-US" baseline="30000" dirty="0" smtClean="0"/>
              <a:t>n-1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0</a:t>
            </a:r>
            <a:r>
              <a:rPr lang="en-US" dirty="0" smtClean="0"/>
              <a:t> = 1</a:t>
            </a:r>
          </a:p>
          <a:p>
            <a:endParaRPr lang="en-US" dirty="0"/>
          </a:p>
          <a:p>
            <a:r>
              <a:rPr lang="en-US" dirty="0" smtClean="0"/>
              <a:t>Factorial</a:t>
            </a:r>
          </a:p>
          <a:p>
            <a:r>
              <a:rPr lang="en-US" dirty="0" smtClean="0"/>
              <a:t>X! = X * (X-1)!</a:t>
            </a:r>
          </a:p>
          <a:p>
            <a:r>
              <a:rPr lang="en-US" dirty="0" smtClean="0"/>
              <a:t>0! =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44A-0A95-4B69-8224-116BE0919053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9695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Mincho" panose="02020609040205080304" pitchFamily="49" charset="-128"/>
              </a:rPr>
              <a:t>Careful when writing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977656"/>
            <a:ext cx="8005763" cy="41183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If we use iteration, we must be careful not to create an infinite loop by accident</a:t>
            </a:r>
            <a:r>
              <a:rPr lang="en-US" sz="2800" dirty="0" smtClean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 result &gt; 0 ) do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result ++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330262" y="3820510"/>
            <a:ext cx="1676400" cy="658813"/>
          </a:xfrm>
          <a:prstGeom prst="wedgeRoundRectCallout">
            <a:avLst>
              <a:gd name="adj1" fmla="val -52843"/>
              <a:gd name="adj2" fmla="val -128556"/>
              <a:gd name="adj3" fmla="val 16667"/>
            </a:avLst>
          </a:prstGeom>
          <a:noFill/>
          <a:ln w="3810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Font typeface="Monotype Sorts" pitchFamily="2" charset="2"/>
              <a:buNone/>
            </a:pPr>
            <a:r>
              <a:rPr 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Oops!</a:t>
            </a:r>
          </a:p>
        </p:txBody>
      </p:sp>
    </p:spTree>
    <p:extLst>
      <p:ext uri="{BB962C8B-B14F-4D97-AF65-F5344CB8AC3E}">
        <p14:creationId xmlns:p14="http://schemas.microsoft.com/office/powerpoint/2010/main" val="504312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1503</TotalTime>
  <Words>665</Words>
  <Application>Microsoft Office PowerPoint</Application>
  <PresentationFormat>On-screen Show (4:3)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Lucida Grande</vt:lpstr>
      <vt:lpstr>Monotype Sorts</vt:lpstr>
      <vt:lpstr>MS Mincho</vt:lpstr>
      <vt:lpstr>ＭＳ Ｐゴシック</vt:lpstr>
      <vt:lpstr>Aharoni</vt:lpstr>
      <vt:lpstr>Arial</vt:lpstr>
      <vt:lpstr>Berlin Sans FB Demi</vt:lpstr>
      <vt:lpstr>Brush Script Std</vt:lpstr>
      <vt:lpstr>Calibri</vt:lpstr>
      <vt:lpstr>Courier New</vt:lpstr>
      <vt:lpstr>Symbol</vt:lpstr>
      <vt:lpstr>Times New Roman</vt:lpstr>
      <vt:lpstr>Verdana</vt:lpstr>
      <vt:lpstr>Wingdings</vt:lpstr>
      <vt:lpstr>template_informatika_slide</vt:lpstr>
      <vt:lpstr>CSG2A3 ALGORITMA dan STRUKTUR DATA</vt:lpstr>
      <vt:lpstr>What is recursion?</vt:lpstr>
      <vt:lpstr>Tear paper into the same 8 pieces</vt:lpstr>
      <vt:lpstr>Tear paper into the same 8 pieces</vt:lpstr>
      <vt:lpstr>Recursive Function</vt:lpstr>
      <vt:lpstr>Have you seen this movie?</vt:lpstr>
      <vt:lpstr>Some Definitions</vt:lpstr>
      <vt:lpstr>Example</vt:lpstr>
      <vt:lpstr>Careful when writing</vt:lpstr>
      <vt:lpstr>Careful when writing</vt:lpstr>
      <vt:lpstr>Remember the Rule!</vt:lpstr>
      <vt:lpstr>Algorithm of the factorial function</vt:lpstr>
      <vt:lpstr>PowerPoint Presentation</vt:lpstr>
      <vt:lpstr>A famous example: The Fibonacci numbers </vt:lpstr>
      <vt:lpstr>Recursive Algorithm</vt:lpstr>
      <vt:lpstr>Recursion vs. iteration</vt:lpstr>
      <vt:lpstr>Recursion vs. iteration</vt:lpstr>
      <vt:lpstr>How do I write a recursive function?</vt:lpstr>
      <vt:lpstr>Three-Question Verification Method </vt:lpstr>
      <vt:lpstr>Question?</vt:lpstr>
      <vt:lpstr>Write a recursive Algorithm</vt:lpstr>
      <vt:lpstr>PowerPoint Presentation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anditya arifianto</cp:lastModifiedBy>
  <cp:revision>167</cp:revision>
  <dcterms:created xsi:type="dcterms:W3CDTF">2012-11-14T18:53:32Z</dcterms:created>
  <dcterms:modified xsi:type="dcterms:W3CDTF">2015-06-15T11:18:19Z</dcterms:modified>
</cp:coreProperties>
</file>