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4" r:id="rId4"/>
    <p:sldId id="258" r:id="rId5"/>
    <p:sldId id="260" r:id="rId6"/>
    <p:sldId id="262" r:id="rId7"/>
    <p:sldId id="263" r:id="rId8"/>
    <p:sldId id="259" r:id="rId9"/>
    <p:sldId id="265" r:id="rId10"/>
    <p:sldId id="267" r:id="rId11"/>
    <p:sldId id="266" r:id="rId12"/>
    <p:sldId id="278" r:id="rId13"/>
    <p:sldId id="279" r:id="rId14"/>
    <p:sldId id="274" r:id="rId15"/>
    <p:sldId id="275" r:id="rId16"/>
    <p:sldId id="268" r:id="rId17"/>
    <p:sldId id="269" r:id="rId18"/>
    <p:sldId id="270" r:id="rId19"/>
    <p:sldId id="271" r:id="rId20"/>
    <p:sldId id="272" r:id="rId21"/>
    <p:sldId id="261" r:id="rId22"/>
    <p:sldId id="276" r:id="rId23"/>
    <p:sldId id="277" r:id="rId2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89F55-F81D-4AFD-B771-98B773304A88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65DB-F9D8-4EF3-92AD-8CC1C95B8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3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altLang="sl-SI"/>
              <a:t>HTML (HyperText Markup Language) je jezik, s katerim opišemo gradiva, ki jih želimo objaviti na spletu. </a:t>
            </a:r>
          </a:p>
          <a:p>
            <a:pPr eaLnBrk="1" hangingPunct="1">
              <a:lnSpc>
                <a:spcPct val="90000"/>
              </a:lnSpc>
            </a:pPr>
            <a:r>
              <a:rPr lang="sl-SI" altLang="sl-SI"/>
              <a:t>Datoteka HTML (uporabljata se končnici .htm ali .html), je običajna znakovna datoteka, kar pomeni, da jo lahko odpremo in urejamo s poljubnimi urejevalniki besedil.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l-SI" altLang="sl-SI"/>
          </a:p>
          <a:p>
            <a:endParaRPr lang="sl-SI" altLang="sl-SI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0FDFC21-2D5C-487D-A18C-913ED3EBCCC1}" type="slidenum">
              <a:rPr lang="en-US" altLang="sl-SI" smtClean="0">
                <a:latin typeface="Arial" panose="020B0604020202020204" pitchFamily="34" charset="0"/>
              </a:rPr>
              <a:pPr/>
              <a:t>2</a:t>
            </a:fld>
            <a:endParaRPr lang="en-US" altLang="sl-SI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1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Uredite slog podnaslova matrice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DA0-9896-4D43-B759-7B675637180D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D9C-B6C9-4EF7-A020-B1E2666E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2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DA0-9896-4D43-B759-7B675637180D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D9C-B6C9-4EF7-A020-B1E2666E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97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DA0-9896-4D43-B759-7B675637180D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D9C-B6C9-4EF7-A020-B1E2666E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07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DA0-9896-4D43-B759-7B675637180D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D9C-B6C9-4EF7-A020-B1E2666E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8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DA0-9896-4D43-B759-7B675637180D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D9C-B6C9-4EF7-A020-B1E2666E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24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DA0-9896-4D43-B759-7B675637180D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D9C-B6C9-4EF7-A020-B1E2666E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54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DA0-9896-4D43-B759-7B675637180D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D9C-B6C9-4EF7-A020-B1E2666E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39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DA0-9896-4D43-B759-7B675637180D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D9C-B6C9-4EF7-A020-B1E2666E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14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DA0-9896-4D43-B759-7B675637180D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D9C-B6C9-4EF7-A020-B1E2666E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4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DA0-9896-4D43-B759-7B675637180D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D9C-B6C9-4EF7-A020-B1E2666E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1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DA0-9896-4D43-B759-7B675637180D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7D9C-B6C9-4EF7-A020-B1E2666E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8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80DA0-9896-4D43-B759-7B675637180D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B7D9C-B6C9-4EF7-A020-B1E2666E4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31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hyperlink" Target="https://www.w3schools.com/tags/ref_av_dom.asp" TargetMode="External"/><Relationship Id="rId2" Type="http://schemas.openxmlformats.org/officeDocument/2006/relationships/hyperlink" Target="https://www.w3schools.com/html/html_media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tml/html5_svg.asp" TargetMode="External"/><Relationship Id="rId5" Type="http://schemas.openxmlformats.org/officeDocument/2006/relationships/hyperlink" Target="https://www.w3schools.com/html/html_images.asp" TargetMode="Externa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eventattributes.asp" TargetMode="External"/><Relationship Id="rId2" Type="http://schemas.openxmlformats.org/officeDocument/2006/relationships/hyperlink" Target="https://www.w3schools.com/tags/ref_standardattributes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element_gt.asp" TargetMode="External"/><Relationship Id="rId3" Type="http://schemas.openxmlformats.org/officeDocument/2006/relationships/hyperlink" Target="https://www.w3schools.com/cssref/sel_class.asp" TargetMode="External"/><Relationship Id="rId7" Type="http://schemas.openxmlformats.org/officeDocument/2006/relationships/hyperlink" Target="https://www.w3schools.com/cssref/sel_element_element.asp" TargetMode="External"/><Relationship Id="rId12" Type="http://schemas.openxmlformats.org/officeDocument/2006/relationships/hyperlink" Target="https://www.w3schools.com/cssref/sel_selection.asp" TargetMode="External"/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element_comma.asp" TargetMode="External"/><Relationship Id="rId11" Type="http://schemas.openxmlformats.org/officeDocument/2006/relationships/hyperlink" Target="https://www.w3schools.com/cssref/sel_nth-child.asp" TargetMode="External"/><Relationship Id="rId5" Type="http://schemas.openxmlformats.org/officeDocument/2006/relationships/hyperlink" Target="Select%20and%20style%20all%20%3cp%3e%20elements" TargetMode="External"/><Relationship Id="rId10" Type="http://schemas.openxmlformats.org/officeDocument/2006/relationships/hyperlink" Target="https://www.w3schools.com/cssref/sel_attr_begin.asp" TargetMode="External"/><Relationship Id="rId4" Type="http://schemas.openxmlformats.org/officeDocument/2006/relationships/hyperlink" Target="https://www.w3schools.com/cssref/sel_id.asp" TargetMode="External"/><Relationship Id="rId9" Type="http://schemas.openxmlformats.org/officeDocument/2006/relationships/hyperlink" Target="https://www.w3schools.com/cssref/sel_hover.asp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design/spec/material-design/introduction.html" TargetMode="External"/><Relationship Id="rId3" Type="http://schemas.openxmlformats.org/officeDocument/2006/relationships/hyperlink" Target="http://www.w3.org/Style/CSS/" TargetMode="External"/><Relationship Id="rId7" Type="http://schemas.openxmlformats.org/officeDocument/2006/relationships/hyperlink" Target="http://www.csszengarden.com/" TargetMode="External"/><Relationship Id="rId2" Type="http://schemas.openxmlformats.org/officeDocument/2006/relationships/hyperlink" Target="http://www.w3schools.com/css/demo_defaul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igsaw.w3.org/css-validator/" TargetMode="External"/><Relationship Id="rId11" Type="http://schemas.openxmlformats.org/officeDocument/2006/relationships/hyperlink" Target="http://www.dynamicdrive.com/style/" TargetMode="External"/><Relationship Id="rId5" Type="http://schemas.openxmlformats.org/officeDocument/2006/relationships/hyperlink" Target="https://www.w3schools.com/cssref/default.asp" TargetMode="External"/><Relationship Id="rId10" Type="http://schemas.openxmlformats.org/officeDocument/2006/relationships/hyperlink" Target="https://css-tricks.com/" TargetMode="External"/><Relationship Id="rId4" Type="http://schemas.openxmlformats.org/officeDocument/2006/relationships/hyperlink" Target="https://www.w3schools.com/css/css3_intro.asp" TargetMode="External"/><Relationship Id="rId9" Type="http://schemas.openxmlformats.org/officeDocument/2006/relationships/hyperlink" Target="https://www.w3schools.com/cssref/css_units.asp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HSL_and_HSV" TargetMode="External"/><Relationship Id="rId3" Type="http://schemas.openxmlformats.org/officeDocument/2006/relationships/hyperlink" Target="https://www.w3schools.com/colors/default.asp" TargetMode="External"/><Relationship Id="rId7" Type="http://schemas.openxmlformats.org/officeDocument/2006/relationships/hyperlink" Target="http://en.wikipedia.org/wiki/Adobe_RGB_color_space" TargetMode="External"/><Relationship Id="rId2" Type="http://schemas.openxmlformats.org/officeDocument/2006/relationships/hyperlink" Target="https://www.w3schools.com/tags/ref_colornam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css_colors_legal.asp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www.workwithcolor.com/color-chart-full-01.htm" TargetMode="External"/><Relationship Id="rId9" Type="http://schemas.openxmlformats.org/officeDocument/2006/relationships/hyperlink" Target="https://www.w3schools.com/colors/colors_picker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schools.com/colors/colors_hsl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2/box.html" TargetMode="External"/><Relationship Id="rId2" Type="http://schemas.openxmlformats.org/officeDocument/2006/relationships/hyperlink" Target="https://www.w3schools.com/html/html_block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css_units.asp" TargetMode="Externa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w3schools.com/css/css3_mediaqueries.asp" TargetMode="External"/><Relationship Id="rId18" Type="http://schemas.openxmlformats.org/officeDocument/2006/relationships/hyperlink" Target="https://www.w3schools.com/cssref/css3_pr_border-radius.asp" TargetMode="External"/><Relationship Id="rId26" Type="http://schemas.openxmlformats.org/officeDocument/2006/relationships/hyperlink" Target="https://www.w3schools.com/cssref/pr_pos_z-index.asp" TargetMode="External"/><Relationship Id="rId21" Type="http://schemas.openxmlformats.org/officeDocument/2006/relationships/hyperlink" Target="https://www.w3schools.com/cssref/pr_background-image.asp" TargetMode="External"/><Relationship Id="rId34" Type="http://schemas.openxmlformats.org/officeDocument/2006/relationships/hyperlink" Target="https://www.w3schools.com/cssref/css3_pr_resize.asp" TargetMode="External"/><Relationship Id="rId7" Type="http://schemas.openxmlformats.org/officeDocument/2006/relationships/hyperlink" Target="https://www.w3schools.com/cssref/pr_pos_left.asp" TargetMode="External"/><Relationship Id="rId12" Type="http://schemas.openxmlformats.org/officeDocument/2006/relationships/hyperlink" Target="https://www.w3schools.com/cssref/pr_dim_min-height.asp" TargetMode="External"/><Relationship Id="rId17" Type="http://schemas.openxmlformats.org/officeDocument/2006/relationships/hyperlink" Target="https://www.w3schools.com/cssref/pr_border.asp" TargetMode="External"/><Relationship Id="rId25" Type="http://schemas.openxmlformats.org/officeDocument/2006/relationships/hyperlink" Target="https://www.w3schools.com/cssref/pr_class_display.asp" TargetMode="External"/><Relationship Id="rId33" Type="http://schemas.openxmlformats.org/officeDocument/2006/relationships/hyperlink" Target="https://www.w3schools.com/cssref/css3_pr_columns.asp" TargetMode="External"/><Relationship Id="rId38" Type="http://schemas.openxmlformats.org/officeDocument/2006/relationships/hyperlink" Target="https://www.w3schools.com/css/css_grid.asp" TargetMode="External"/><Relationship Id="rId2" Type="http://schemas.openxmlformats.org/officeDocument/2006/relationships/hyperlink" Target="https://www.w3schools.com/cssref/pr_dim_width.asp" TargetMode="External"/><Relationship Id="rId16" Type="http://schemas.openxmlformats.org/officeDocument/2006/relationships/hyperlink" Target="https://www.w3schools.com/cssref/pr_class_clear.asp" TargetMode="External"/><Relationship Id="rId20" Type="http://schemas.openxmlformats.org/officeDocument/2006/relationships/hyperlink" Target="https://www.w3schools.com/cssref/pr_background-color.asp" TargetMode="External"/><Relationship Id="rId29" Type="http://schemas.openxmlformats.org/officeDocument/2006/relationships/hyperlink" Target="https://www.w3schools.com/cssref/css3_pr_box-shadow.as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cssref/pr_pos_bottom.asp" TargetMode="External"/><Relationship Id="rId11" Type="http://schemas.openxmlformats.org/officeDocument/2006/relationships/hyperlink" Target="https://www.w3schools.com/cssref/pr_dim_max-height.asp" TargetMode="External"/><Relationship Id="rId24" Type="http://schemas.openxmlformats.org/officeDocument/2006/relationships/hyperlink" Target="https://www.w3schools.com/cssref/pr_outline.asp" TargetMode="External"/><Relationship Id="rId32" Type="http://schemas.openxmlformats.org/officeDocument/2006/relationships/hyperlink" Target="https://www.w3schools.com/cssref/css3_pr_flex.asp" TargetMode="External"/><Relationship Id="rId37" Type="http://schemas.openxmlformats.org/officeDocument/2006/relationships/hyperlink" Target="https://www.w3schools.com/cssref/css3_pr_animation.asp" TargetMode="External"/><Relationship Id="rId5" Type="http://schemas.openxmlformats.org/officeDocument/2006/relationships/hyperlink" Target="https://www.w3schools.com/cssref/pr_pos_top.asp" TargetMode="External"/><Relationship Id="rId15" Type="http://schemas.openxmlformats.org/officeDocument/2006/relationships/hyperlink" Target="https://www.w3schools.com/cssref/pr_class_float.asp" TargetMode="External"/><Relationship Id="rId23" Type="http://schemas.openxmlformats.org/officeDocument/2006/relationships/hyperlink" Target="https://www.w3schools.com/cssref/pr_margin.asp" TargetMode="External"/><Relationship Id="rId28" Type="http://schemas.openxmlformats.org/officeDocument/2006/relationships/hyperlink" Target="https://www.w3schools.com/cssref/pr_pos_overflow.asp" TargetMode="External"/><Relationship Id="rId36" Type="http://schemas.openxmlformats.org/officeDocument/2006/relationships/hyperlink" Target="https://www.w3schools.com/cssref/css3_pr_transition.asp" TargetMode="External"/><Relationship Id="rId10" Type="http://schemas.openxmlformats.org/officeDocument/2006/relationships/hyperlink" Target="https://www.w3schools.com/cssref/pr_dim_min-width.asp" TargetMode="External"/><Relationship Id="rId19" Type="http://schemas.openxmlformats.org/officeDocument/2006/relationships/hyperlink" Target="https://www.w3schools.com/cssref/css3_pr_background.asp" TargetMode="External"/><Relationship Id="rId31" Type="http://schemas.openxmlformats.org/officeDocument/2006/relationships/hyperlink" Target="https://www.w3schools.com/css/css3_object-fit.asp" TargetMode="External"/><Relationship Id="rId4" Type="http://schemas.openxmlformats.org/officeDocument/2006/relationships/hyperlink" Target="https://www.w3schools.com/css/css_align.asp" TargetMode="External"/><Relationship Id="rId9" Type="http://schemas.openxmlformats.org/officeDocument/2006/relationships/hyperlink" Target="https://www.w3schools.com/css/css_max-width.asp" TargetMode="External"/><Relationship Id="rId14" Type="http://schemas.openxmlformats.org/officeDocument/2006/relationships/hyperlink" Target="https://www.w3schools.com/cssref/pr_class_position.asp" TargetMode="External"/><Relationship Id="rId22" Type="http://schemas.openxmlformats.org/officeDocument/2006/relationships/hyperlink" Target="https://www.w3schools.com/cssref/pr_padding.asp" TargetMode="External"/><Relationship Id="rId27" Type="http://schemas.openxmlformats.org/officeDocument/2006/relationships/hyperlink" Target="https://www.w3schools.com/cssref/pr_class_visibility.asp" TargetMode="External"/><Relationship Id="rId30" Type="http://schemas.openxmlformats.org/officeDocument/2006/relationships/hyperlink" Target="https://www.w3schools.com/cssref/css3_pr_box-sizing.asp" TargetMode="External"/><Relationship Id="rId35" Type="http://schemas.openxmlformats.org/officeDocument/2006/relationships/hyperlink" Target="https://www.w3schools.com/cssref/css3_pr_transform.asp" TargetMode="External"/><Relationship Id="rId8" Type="http://schemas.openxmlformats.org/officeDocument/2006/relationships/hyperlink" Target="https://www.w3schools.com/cssref/pr_pos_right.asp" TargetMode="External"/><Relationship Id="rId3" Type="http://schemas.openxmlformats.org/officeDocument/2006/relationships/hyperlink" Target="https://www.w3schools.com/cssref/pr_dim_height.asp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word-break.asp" TargetMode="External"/><Relationship Id="rId13" Type="http://schemas.openxmlformats.org/officeDocument/2006/relationships/hyperlink" Target="https://www.w3schools.com/cssref/css_ref_aural.asp" TargetMode="External"/><Relationship Id="rId3" Type="http://schemas.openxmlformats.org/officeDocument/2006/relationships/hyperlink" Target="https://www.w3schools.com/cssref/pr_text_color.asp" TargetMode="External"/><Relationship Id="rId7" Type="http://schemas.openxmlformats.org/officeDocument/2006/relationships/hyperlink" Target="https://www.w3schools.com/cssref/css_websafe_fonts.asp" TargetMode="External"/><Relationship Id="rId12" Type="http://schemas.openxmlformats.org/officeDocument/2006/relationships/hyperlink" Target="https://www.w3schools.com/cssref/pr_text_letter-spacing.asp" TargetMode="External"/><Relationship Id="rId2" Type="http://schemas.openxmlformats.org/officeDocument/2006/relationships/hyperlink" Target="https://www.w3schools.com/css/css_fo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_text.asp" TargetMode="External"/><Relationship Id="rId11" Type="http://schemas.openxmlformats.org/officeDocument/2006/relationships/hyperlink" Target="https://www.w3schools.com/cssref/pr_dim_line-height.asp" TargetMode="External"/><Relationship Id="rId5" Type="http://schemas.openxmlformats.org/officeDocument/2006/relationships/hyperlink" Target="https://www.w3schools.com/cssref/pr_charset_rule.asp" TargetMode="External"/><Relationship Id="rId10" Type="http://schemas.openxmlformats.org/officeDocument/2006/relationships/hyperlink" Target="https://www.w3schools.com/cssref/pr_text_word-spacing.asp" TargetMode="External"/><Relationship Id="rId4" Type="http://schemas.openxmlformats.org/officeDocument/2006/relationships/hyperlink" Target="https://www.w3schools.com/css/css3_fonts.asp" TargetMode="External"/><Relationship Id="rId9" Type="http://schemas.openxmlformats.org/officeDocument/2006/relationships/hyperlink" Target="https://www.w3schools.com/cssref/css3_pr_word-wrap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odingtree.com/html/html-introduction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link_media.asp" TargetMode="External"/><Relationship Id="rId2" Type="http://schemas.openxmlformats.org/officeDocument/2006/relationships/hyperlink" Target="https://www.w3schools.com/tags/att_link_rel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ref_charactersets.asp" TargetMode="External"/><Relationship Id="rId13" Type="http://schemas.openxmlformats.org/officeDocument/2006/relationships/hyperlink" Target="http://www.miketaylr.com/code/input-type-attr.html" TargetMode="External"/><Relationship Id="rId3" Type="http://schemas.openxmlformats.org/officeDocument/2006/relationships/hyperlink" Target="https://www.w3schools.com/tags/default.asp" TargetMode="External"/><Relationship Id="rId7" Type="http://schemas.openxmlformats.org/officeDocument/2006/relationships/hyperlink" Target="https://www.sitepoint.com/mime-types-complete-list/" TargetMode="External"/><Relationship Id="rId12" Type="http://schemas.openxmlformats.org/officeDocument/2006/relationships/hyperlink" Target="http://html5test.com/" TargetMode="External"/><Relationship Id="rId2" Type="http://schemas.openxmlformats.org/officeDocument/2006/relationships/hyperlink" Target="https://www.w3.org/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alidator.w3.org/" TargetMode="External"/><Relationship Id="rId11" Type="http://schemas.openxmlformats.org/officeDocument/2006/relationships/hyperlink" Target="http://caniuse.com/" TargetMode="External"/><Relationship Id="rId5" Type="http://schemas.openxmlformats.org/officeDocument/2006/relationships/hyperlink" Target="https://www.w3.org/TR/html5/the-xhtml-syntax.html#the-xhtml-syntax" TargetMode="External"/><Relationship Id="rId10" Type="http://schemas.openxmlformats.org/officeDocument/2006/relationships/hyperlink" Target="http://www.w3schools.com/html/html_symbols.asp" TargetMode="External"/><Relationship Id="rId4" Type="http://schemas.openxmlformats.org/officeDocument/2006/relationships/hyperlink" Target="https://www.w3schools.com/html/default.asp" TargetMode="External"/><Relationship Id="rId9" Type="http://schemas.openxmlformats.org/officeDocument/2006/relationships/hyperlink" Target="http://www.w3schools.com/html/html_entities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html/html5_semantic_element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HTML </a:t>
            </a:r>
            <a:r>
              <a:rPr lang="sl-SI" dirty="0" err="1"/>
              <a:t>and</a:t>
            </a:r>
            <a:r>
              <a:rPr lang="sl-SI" dirty="0"/>
              <a:t> CSS</a:t>
            </a:r>
            <a:endParaRPr lang="en-GB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Milan Ojsteršek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543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76560" y="427741"/>
            <a:ext cx="10515600" cy="1325563"/>
          </a:xfrm>
        </p:spPr>
        <p:txBody>
          <a:bodyPr/>
          <a:lstStyle/>
          <a:p>
            <a:r>
              <a:rPr lang="sl-SI" dirty="0" err="1">
                <a:hlinkClick r:id="rId2"/>
              </a:rPr>
              <a:t>Multimedia</a:t>
            </a:r>
            <a:endParaRPr lang="en-GB" dirty="0"/>
          </a:p>
        </p:txBody>
      </p:sp>
      <p:pic>
        <p:nvPicPr>
          <p:cNvPr id="8194" name="Picture 2" descr="File:Bitmap VS SVG.sv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0" y="1701785"/>
            <a:ext cx="4981073" cy="318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90688"/>
            <a:ext cx="685800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5334000" y="675025"/>
            <a:ext cx="7014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err="1">
                <a:hlinkClick r:id="rId5"/>
              </a:rPr>
              <a:t>Images</a:t>
            </a:r>
            <a:r>
              <a:rPr lang="sl-SI" sz="2400" dirty="0"/>
              <a:t>  </a:t>
            </a:r>
            <a:r>
              <a:rPr lang="sl-SI" sz="2400" dirty="0">
                <a:hlinkClick r:id="rId6"/>
              </a:rPr>
              <a:t>SVG</a:t>
            </a:r>
            <a:endParaRPr lang="sl-SI" sz="2400" dirty="0"/>
          </a:p>
          <a:p>
            <a:r>
              <a:rPr lang="sl-SI" sz="2400" dirty="0">
                <a:hlinkClick r:id="rId7"/>
              </a:rPr>
              <a:t>HTML5 </a:t>
            </a:r>
            <a:r>
              <a:rPr lang="sl-SI" sz="2400" dirty="0" err="1">
                <a:hlinkClick r:id="rId7"/>
              </a:rPr>
              <a:t>audio</a:t>
            </a:r>
            <a:r>
              <a:rPr lang="sl-SI" sz="2400" dirty="0">
                <a:hlinkClick r:id="rId7"/>
              </a:rPr>
              <a:t> </a:t>
            </a:r>
            <a:r>
              <a:rPr lang="sl-SI" sz="2400" dirty="0" err="1">
                <a:hlinkClick r:id="rId7"/>
              </a:rPr>
              <a:t>and</a:t>
            </a:r>
            <a:r>
              <a:rPr lang="sl-SI" sz="2400" dirty="0">
                <a:hlinkClick r:id="rId7"/>
              </a:rPr>
              <a:t> video reference</a:t>
            </a: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DBC0A3-986B-4C17-83A8-BCA80DE36047}"/>
              </a:ext>
            </a:extLst>
          </p:cNvPr>
          <p:cNvSpPr/>
          <p:nvPr/>
        </p:nvSpPr>
        <p:spPr>
          <a:xfrm>
            <a:off x="5334000" y="4077359"/>
            <a:ext cx="49810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SVG stands for Scalable Vector Graphics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SVG is used to define graphics for the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SVG is a W3C recommendation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928ACA-A06C-4F4A-9083-9D05F49803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4856085"/>
            <a:ext cx="12192000" cy="200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9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HTML </a:t>
            </a:r>
            <a:r>
              <a:rPr lang="sl-SI" dirty="0" err="1"/>
              <a:t>attributes</a:t>
            </a:r>
            <a:endParaRPr lang="en-GB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sz="4800" dirty="0">
                <a:hlinkClick r:id="rId2"/>
              </a:rPr>
              <a:t>Global attributes</a:t>
            </a:r>
            <a:endParaRPr lang="en-US" sz="4800" dirty="0"/>
          </a:p>
          <a:p>
            <a:r>
              <a:rPr lang="en-US" sz="3200" dirty="0"/>
              <a:t>HTML attributes give elements meaning and context.</a:t>
            </a:r>
          </a:p>
          <a:p>
            <a:r>
              <a:rPr lang="en-US" sz="3200" dirty="0"/>
              <a:t>The global attributes below can be used on </a:t>
            </a:r>
            <a:r>
              <a:rPr lang="en-US" sz="3200" b="1" dirty="0"/>
              <a:t>any</a:t>
            </a:r>
            <a:r>
              <a:rPr lang="en-US" sz="3200" dirty="0"/>
              <a:t> HTML element.</a:t>
            </a:r>
          </a:p>
          <a:p>
            <a:pPr marL="0" indent="0">
              <a:buNone/>
            </a:pPr>
            <a:endParaRPr lang="en-US" sz="4800" dirty="0"/>
          </a:p>
          <a:p>
            <a:endParaRPr lang="sl-SI" sz="4000" dirty="0"/>
          </a:p>
          <a:p>
            <a:r>
              <a:rPr lang="sl-SI" sz="4800" dirty="0">
                <a:hlinkClick r:id="rId3"/>
              </a:rPr>
              <a:t>Event attributes</a:t>
            </a:r>
            <a:endParaRPr lang="en-US" sz="4800" dirty="0"/>
          </a:p>
          <a:p>
            <a:r>
              <a:rPr lang="en-US" sz="2900" dirty="0"/>
              <a:t>events trigger actions in a browser, like starting a JavaScript when a user clicks on an element.</a:t>
            </a:r>
          </a:p>
          <a:p>
            <a:r>
              <a:rPr lang="en-US" sz="2900" dirty="0"/>
              <a:t>Events triggered for the window object (applies to the &lt;body&gt; tag)</a:t>
            </a:r>
          </a:p>
          <a:p>
            <a:r>
              <a:rPr lang="en-US" sz="2900" dirty="0"/>
              <a:t>Events triggered by actions inside a HTML form (applies to almost all HTML elements, but is most used in form elements)</a:t>
            </a:r>
          </a:p>
          <a:p>
            <a:endParaRPr lang="sl-SI" sz="4800" dirty="0"/>
          </a:p>
          <a:p>
            <a:endParaRPr lang="sl-SI" sz="4800" dirty="0"/>
          </a:p>
        </p:txBody>
      </p:sp>
    </p:spTree>
    <p:extLst>
      <p:ext uri="{BB962C8B-B14F-4D97-AF65-F5344CB8AC3E}">
        <p14:creationId xmlns:p14="http://schemas.microsoft.com/office/powerpoint/2010/main" val="298942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0C9-83FD-4975-9C99-846496FB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CSS</a:t>
            </a:r>
            <a:endParaRPr lang="mk-M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D34F09-475A-4D2B-B9BE-8D9FE3711E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8966" y="1201130"/>
            <a:ext cx="1111406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Cascading Style Sheets (CSS) tell the browser how to display the text and other content that you write</a:t>
            </a:r>
            <a:endParaRPr kumimoji="0" lang="en-US" altLang="mk-M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HTML.</a:t>
            </a:r>
            <a:b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that CSS is case-sensitive so be careful with your capitalization. CSS has been adopted by all </a:t>
            </a:r>
            <a:endParaRPr kumimoji="0" lang="en-US" altLang="mk-M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browsers and allows you to control:</a:t>
            </a:r>
            <a:b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mk-MK" altLang="mk-M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three main ways to apply CSS styling. You can apply inline styles directly to HTML elements with</a:t>
            </a:r>
            <a:endParaRPr kumimoji="0" lang="en-US" altLang="mk-M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style</a:t>
            </a: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attribute. Alternatively, you can place CSS rules within </a:t>
            </a: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style</a:t>
            </a: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tags in an HTML document. Finally, you can write </a:t>
            </a:r>
            <a:endParaRPr kumimoji="0" lang="en-US" altLang="mk-M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CSS rules in an external style sheet, then reference that file in the HTML document. Even though the first two options</a:t>
            </a:r>
            <a:endParaRPr kumimoji="0" lang="en-US" altLang="mk-M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their use cases, most developers prefer external style sheets because they keep the styles separate from the HTML elements. </a:t>
            </a:r>
            <a:endParaRPr kumimoji="0" lang="en-US" altLang="mk-M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improves the readability and reusability of your code. The idea behind CSS is that you can use a selector </a:t>
            </a:r>
            <a:endParaRPr kumimoji="0" lang="en-US" altLang="mk-M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target an HTML element in the DOM (Document Object Model) and then apply a variety of attributes to that element to change</a:t>
            </a:r>
            <a:endParaRPr kumimoji="0" lang="en-US" altLang="mk-M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k-MK" altLang="mk-M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way it is displayed on the page.</a:t>
            </a:r>
            <a:br>
              <a:rPr kumimoji="0" lang="mk-MK" altLang="mk-M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mk-MK" altLang="mk-M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19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B4B9-18B9-42F3-9D50-7E846E44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72" y="201012"/>
            <a:ext cx="7728752" cy="645597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When you create a variable, it becomes available for you to use inside the element in which you create it. It also becomes available within any elements nested within it. This effect is known as </a:t>
            </a:r>
            <a:r>
              <a:rPr lang="en-US" i="1" dirty="0"/>
              <a:t>cascading</a:t>
            </a:r>
            <a:r>
              <a:rPr lang="en-US" dirty="0"/>
              <a:t>. </a:t>
            </a:r>
          </a:p>
          <a:p>
            <a:r>
              <a:rPr lang="en-US" dirty="0"/>
              <a:t>Because of cascading, CSS variables are often defined in the :root element.</a:t>
            </a:r>
          </a:p>
          <a:p>
            <a:endParaRPr lang="en-US" dirty="0"/>
          </a:p>
          <a:p>
            <a:r>
              <a:rPr lang="en-US" dirty="0"/>
              <a:t>You can think of the :root element as a container for your entire HTML document, in the same way that an html element is a container for the body element.</a:t>
            </a:r>
          </a:p>
          <a:p>
            <a:endParaRPr lang="en-US" dirty="0"/>
          </a:p>
          <a:p>
            <a:r>
              <a:rPr lang="en-US" dirty="0"/>
              <a:t>By creating your variables in :root, they will be available throughout the whole web page.</a:t>
            </a:r>
          </a:p>
          <a:p>
            <a:r>
              <a:rPr lang="en-US" dirty="0"/>
              <a:t>CSS Variables can simplify the way you use media queries.</a:t>
            </a:r>
          </a:p>
          <a:p>
            <a:endParaRPr lang="en-US" dirty="0"/>
          </a:p>
          <a:p>
            <a:r>
              <a:rPr lang="en-US" dirty="0"/>
              <a:t>For instance, when your screen is smaller or larger than your media query break point, you can change the value of a variable, and it will apply its style wherever it is used.</a:t>
            </a:r>
          </a:p>
          <a:p>
            <a:endParaRPr lang="mk-M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7FB76-C32A-44C0-99A3-372A4FC8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243" y="3283751"/>
            <a:ext cx="3843226" cy="333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1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CSS </a:t>
            </a:r>
            <a:r>
              <a:rPr lang="sl-SI" dirty="0" err="1"/>
              <a:t>example</a:t>
            </a:r>
            <a:endParaRPr lang="en-GB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4463" cy="48879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&lt;!DOCTYPE html&gt;</a:t>
            </a:r>
          </a:p>
          <a:p>
            <a:pPr marL="0" indent="0">
              <a:buNone/>
            </a:pPr>
            <a:r>
              <a:rPr lang="en-GB" sz="3500" dirty="0"/>
              <a:t>&lt;html&gt;</a:t>
            </a:r>
          </a:p>
          <a:p>
            <a:pPr marL="0" indent="0">
              <a:buNone/>
            </a:pPr>
            <a:r>
              <a:rPr lang="sl-SI" sz="3500" dirty="0"/>
              <a:t>   </a:t>
            </a:r>
            <a:r>
              <a:rPr lang="en-GB" sz="3500" dirty="0"/>
              <a:t>&lt;head&gt;</a:t>
            </a:r>
          </a:p>
          <a:p>
            <a:pPr marL="0" indent="0">
              <a:buNone/>
            </a:pPr>
            <a:r>
              <a:rPr lang="sl-SI" sz="3500" dirty="0"/>
              <a:t>  	</a:t>
            </a:r>
            <a:r>
              <a:rPr lang="en-GB" sz="3500" dirty="0"/>
              <a:t>&lt;style&gt;</a:t>
            </a:r>
          </a:p>
          <a:p>
            <a:pPr marL="0" indent="0">
              <a:buNone/>
            </a:pPr>
            <a:r>
              <a:rPr lang="sl-SI" sz="3500" dirty="0"/>
              <a:t>		</a:t>
            </a:r>
            <a:r>
              <a:rPr lang="en-GB" sz="3500" dirty="0"/>
              <a:t>.</a:t>
            </a:r>
            <a:r>
              <a:rPr lang="en-GB" sz="3500" dirty="0" err="1"/>
              <a:t>center</a:t>
            </a:r>
            <a:r>
              <a:rPr lang="en-GB" sz="3500" dirty="0"/>
              <a:t> {</a:t>
            </a:r>
          </a:p>
          <a:p>
            <a:pPr marL="0" indent="0">
              <a:buNone/>
            </a:pPr>
            <a:r>
              <a:rPr lang="en-GB" sz="3500" dirty="0"/>
              <a:t>    </a:t>
            </a:r>
            <a:r>
              <a:rPr lang="sl-SI" sz="3500" dirty="0"/>
              <a:t>			</a:t>
            </a:r>
            <a:r>
              <a:rPr lang="en-GB" sz="3500" dirty="0"/>
              <a:t>text-align: </a:t>
            </a:r>
            <a:r>
              <a:rPr lang="en-GB" sz="3500" dirty="0" err="1"/>
              <a:t>center</a:t>
            </a:r>
            <a:r>
              <a:rPr lang="en-GB" sz="3500" dirty="0"/>
              <a:t>;</a:t>
            </a:r>
          </a:p>
          <a:p>
            <a:pPr marL="0" indent="0">
              <a:buNone/>
            </a:pPr>
            <a:r>
              <a:rPr lang="en-GB" sz="3500" dirty="0"/>
              <a:t>   </a:t>
            </a:r>
            <a:r>
              <a:rPr lang="sl-SI" sz="3500" dirty="0"/>
              <a:t>		</a:t>
            </a:r>
            <a:r>
              <a:rPr lang="en-GB" sz="3500" dirty="0"/>
              <a:t> </a:t>
            </a:r>
            <a:r>
              <a:rPr lang="sl-SI" sz="3500" dirty="0"/>
              <a:t>	</a:t>
            </a:r>
            <a:r>
              <a:rPr lang="en-GB" sz="3500" dirty="0" err="1"/>
              <a:t>color</a:t>
            </a:r>
            <a:r>
              <a:rPr lang="en-GB" sz="3500" dirty="0"/>
              <a:t>: red;</a:t>
            </a:r>
          </a:p>
          <a:p>
            <a:pPr marL="0" indent="0">
              <a:buNone/>
            </a:pPr>
            <a:r>
              <a:rPr lang="sl-SI" sz="3500" dirty="0"/>
              <a:t>		</a:t>
            </a:r>
            <a:r>
              <a:rPr lang="en-GB" sz="3500" dirty="0"/>
              <a:t>}</a:t>
            </a:r>
          </a:p>
          <a:p>
            <a:pPr marL="0" indent="0">
              <a:buNone/>
            </a:pPr>
            <a:r>
              <a:rPr lang="sl-SI" sz="3500" dirty="0"/>
              <a:t>	</a:t>
            </a:r>
            <a:r>
              <a:rPr lang="en-GB" sz="3500" dirty="0"/>
              <a:t>&lt;/style&gt;</a:t>
            </a:r>
          </a:p>
          <a:p>
            <a:pPr marL="0" indent="0">
              <a:buNone/>
            </a:pPr>
            <a:r>
              <a:rPr lang="sl-SI" sz="3500" dirty="0"/>
              <a:t>  </a:t>
            </a:r>
            <a:r>
              <a:rPr lang="en-GB" sz="3500" dirty="0"/>
              <a:t>&lt;/head&gt;</a:t>
            </a:r>
          </a:p>
          <a:p>
            <a:pPr marL="0" indent="0">
              <a:buNone/>
            </a:pPr>
            <a:r>
              <a:rPr lang="sl-SI" sz="3500" dirty="0"/>
              <a:t>  </a:t>
            </a:r>
            <a:r>
              <a:rPr lang="en-GB" sz="3500" dirty="0"/>
              <a:t>&lt;body&gt;</a:t>
            </a:r>
          </a:p>
          <a:p>
            <a:pPr marL="0" indent="0">
              <a:buNone/>
            </a:pPr>
            <a:r>
              <a:rPr lang="sl-SI" sz="3500" dirty="0"/>
              <a:t>	</a:t>
            </a:r>
            <a:r>
              <a:rPr lang="en-GB" sz="3500" dirty="0"/>
              <a:t>&lt;h1 class="</a:t>
            </a:r>
            <a:r>
              <a:rPr lang="en-GB" sz="3500" dirty="0" err="1"/>
              <a:t>center</a:t>
            </a:r>
            <a:r>
              <a:rPr lang="en-GB" sz="3500" dirty="0"/>
              <a:t>"&gt;Red and </a:t>
            </a:r>
            <a:r>
              <a:rPr lang="en-GB" sz="3500" dirty="0" err="1"/>
              <a:t>center</a:t>
            </a:r>
            <a:r>
              <a:rPr lang="en-GB" sz="3500" dirty="0"/>
              <a:t>-aligned heading&lt;/h1&gt;</a:t>
            </a:r>
          </a:p>
          <a:p>
            <a:pPr marL="0" indent="0">
              <a:buNone/>
            </a:pPr>
            <a:r>
              <a:rPr lang="sl-SI" sz="3500" dirty="0"/>
              <a:t>	</a:t>
            </a:r>
            <a:r>
              <a:rPr lang="en-GB" sz="3500" dirty="0"/>
              <a:t>&lt;p class="</a:t>
            </a:r>
            <a:r>
              <a:rPr lang="en-GB" sz="3500" dirty="0" err="1"/>
              <a:t>center</a:t>
            </a:r>
            <a:r>
              <a:rPr lang="en-GB" sz="3500" dirty="0"/>
              <a:t>"&gt;Red and </a:t>
            </a:r>
            <a:r>
              <a:rPr lang="en-GB" sz="3500" dirty="0" err="1"/>
              <a:t>center</a:t>
            </a:r>
            <a:r>
              <a:rPr lang="en-GB" sz="3500" dirty="0"/>
              <a:t>-aligned paragraph.&lt;/p&gt; </a:t>
            </a:r>
          </a:p>
          <a:p>
            <a:pPr marL="0" indent="0">
              <a:buNone/>
            </a:pPr>
            <a:r>
              <a:rPr lang="sl-SI" sz="3500" dirty="0"/>
              <a:t>  </a:t>
            </a:r>
            <a:r>
              <a:rPr lang="en-GB" sz="3500" dirty="0"/>
              <a:t>&lt;/body&gt;</a:t>
            </a:r>
          </a:p>
          <a:p>
            <a:pPr marL="0" indent="0">
              <a:buNone/>
            </a:pPr>
            <a:r>
              <a:rPr lang="en-GB" sz="35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5314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hlinkClick r:id="rId2"/>
              </a:rPr>
              <a:t>CSS </a:t>
            </a:r>
            <a:r>
              <a:rPr lang="sl-SI" dirty="0" err="1">
                <a:hlinkClick r:id="rId2"/>
              </a:rPr>
              <a:t>selectors</a:t>
            </a:r>
            <a:endParaRPr lang="en-GB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7130" cy="4351338"/>
          </a:xfrm>
        </p:spPr>
        <p:txBody>
          <a:bodyPr>
            <a:normAutofit lnSpcReduction="10000"/>
          </a:bodyPr>
          <a:lstStyle/>
          <a:p>
            <a:r>
              <a:rPr lang="sl-SI" dirty="0" err="1"/>
              <a:t>Examples</a:t>
            </a:r>
            <a:r>
              <a:rPr lang="sl-SI" dirty="0"/>
              <a:t>:</a:t>
            </a:r>
          </a:p>
          <a:p>
            <a:pPr lvl="1"/>
            <a:r>
              <a:rPr lang="sl-SI" dirty="0">
                <a:hlinkClick r:id="rId3"/>
              </a:rPr>
              <a:t>.</a:t>
            </a:r>
            <a:r>
              <a:rPr lang="sl-SI" dirty="0" err="1">
                <a:hlinkClick r:id="rId3"/>
              </a:rPr>
              <a:t>intro</a:t>
            </a:r>
            <a:r>
              <a:rPr lang="sl-SI" dirty="0"/>
              <a:t>		</a:t>
            </a:r>
            <a:r>
              <a:rPr lang="en-US" sz="2000" dirty="0"/>
              <a:t>Select and style all elements with class="intro"</a:t>
            </a:r>
            <a:endParaRPr lang="sl-SI" dirty="0"/>
          </a:p>
          <a:p>
            <a:pPr lvl="1"/>
            <a:r>
              <a:rPr lang="sl-SI" dirty="0">
                <a:hlinkClick r:id="rId4"/>
              </a:rPr>
              <a:t>#</a:t>
            </a:r>
            <a:r>
              <a:rPr lang="sl-SI" dirty="0" err="1">
                <a:hlinkClick r:id="rId4"/>
              </a:rPr>
              <a:t>firstname</a:t>
            </a:r>
            <a:r>
              <a:rPr lang="sl-SI" dirty="0"/>
              <a:t>	</a:t>
            </a:r>
            <a:r>
              <a:rPr lang="sl-SI" sz="2000" dirty="0" err="1"/>
              <a:t>Select</a:t>
            </a:r>
            <a:r>
              <a:rPr lang="sl-SI" sz="2000" dirty="0"/>
              <a:t> </a:t>
            </a:r>
            <a:r>
              <a:rPr lang="sl-SI" sz="2000" dirty="0" err="1"/>
              <a:t>and</a:t>
            </a:r>
            <a:r>
              <a:rPr lang="sl-SI" sz="2000" dirty="0"/>
              <a:t> s</a:t>
            </a:r>
            <a:r>
              <a:rPr lang="en-US" sz="2000" dirty="0" err="1"/>
              <a:t>tyle</a:t>
            </a:r>
            <a:r>
              <a:rPr lang="en-US" sz="2000" dirty="0"/>
              <a:t> the element with id="</a:t>
            </a:r>
            <a:r>
              <a:rPr lang="en-US" sz="2000" dirty="0" err="1"/>
              <a:t>firstname</a:t>
            </a:r>
            <a:r>
              <a:rPr lang="en-US" sz="2000" dirty="0"/>
              <a:t>"</a:t>
            </a:r>
            <a:endParaRPr lang="sl-SI" sz="2000" dirty="0"/>
          </a:p>
          <a:p>
            <a:pPr lvl="1"/>
            <a:r>
              <a:rPr lang="sl-SI" dirty="0">
                <a:hlinkClick r:id="rId5" action="ppaction://hlinkfile"/>
              </a:rPr>
              <a:t>p</a:t>
            </a:r>
            <a:r>
              <a:rPr lang="sl-SI" dirty="0"/>
              <a:t>			</a:t>
            </a:r>
            <a:r>
              <a:rPr lang="en-US" sz="2000" dirty="0"/>
              <a:t>Select and style all &lt;p&gt; elements</a:t>
            </a:r>
            <a:endParaRPr lang="sl-SI" sz="2000" dirty="0">
              <a:hlinkClick r:id="rId6"/>
            </a:endParaRPr>
          </a:p>
          <a:p>
            <a:pPr lvl="1"/>
            <a:r>
              <a:rPr lang="sl-SI" dirty="0">
                <a:hlinkClick r:id="rId6"/>
              </a:rPr>
              <a:t>h1, p</a:t>
            </a:r>
            <a:r>
              <a:rPr lang="sl-SI" dirty="0"/>
              <a:t>		</a:t>
            </a:r>
            <a:r>
              <a:rPr lang="en-US" sz="2000" dirty="0"/>
              <a:t>Selects all &lt;</a:t>
            </a:r>
            <a:r>
              <a:rPr lang="sl-SI" sz="2000" dirty="0"/>
              <a:t>h1</a:t>
            </a:r>
            <a:r>
              <a:rPr lang="en-US" sz="2000" dirty="0"/>
              <a:t>&gt; elements and all &lt;p&gt; elements</a:t>
            </a:r>
            <a:endParaRPr lang="sl-SI" sz="2000" dirty="0"/>
          </a:p>
          <a:p>
            <a:pPr lvl="1"/>
            <a:r>
              <a:rPr lang="sl-SI" dirty="0">
                <a:hlinkClick r:id="rId7"/>
              </a:rPr>
              <a:t>div p</a:t>
            </a:r>
            <a:r>
              <a:rPr lang="sl-SI" dirty="0"/>
              <a:t>		</a:t>
            </a:r>
            <a:r>
              <a:rPr lang="en-US" sz="2000" dirty="0"/>
              <a:t>Selects all &lt;p&gt; elements inside &lt;div&gt; elements</a:t>
            </a:r>
            <a:endParaRPr lang="sl-SI" sz="2000" dirty="0"/>
          </a:p>
          <a:p>
            <a:pPr lvl="1"/>
            <a:r>
              <a:rPr lang="sl-SI" dirty="0">
                <a:hlinkClick r:id="rId8"/>
              </a:rPr>
              <a:t>div &gt; p</a:t>
            </a:r>
            <a:r>
              <a:rPr lang="sl-SI" dirty="0"/>
              <a:t>		</a:t>
            </a:r>
            <a:r>
              <a:rPr lang="en-US" sz="2000" dirty="0"/>
              <a:t>Select and style every &lt;p&gt; element where the parent is a &lt;div&gt; element</a:t>
            </a:r>
            <a:endParaRPr lang="sl-SI" sz="2000" dirty="0"/>
          </a:p>
          <a:p>
            <a:pPr lvl="1"/>
            <a:r>
              <a:rPr lang="sl-SI" dirty="0">
                <a:hlinkClick r:id="rId9"/>
              </a:rPr>
              <a:t>a:hover</a:t>
            </a:r>
            <a:r>
              <a:rPr lang="sl-SI" sz="2000" dirty="0"/>
              <a:t>		</a:t>
            </a:r>
            <a:r>
              <a:rPr lang="en-US" sz="2000" dirty="0"/>
              <a:t>Selects links on mouse over</a:t>
            </a:r>
            <a:endParaRPr lang="sl-SI" sz="2000" dirty="0"/>
          </a:p>
          <a:p>
            <a:pPr lvl="1"/>
            <a:r>
              <a:rPr lang="sl-SI" dirty="0">
                <a:hlinkClick r:id="rId10"/>
              </a:rPr>
              <a:t>a[</a:t>
            </a:r>
            <a:r>
              <a:rPr lang="sl-SI" dirty="0" err="1">
                <a:hlinkClick r:id="rId10"/>
              </a:rPr>
              <a:t>href</a:t>
            </a:r>
            <a:r>
              <a:rPr lang="sl-SI" dirty="0">
                <a:hlinkClick r:id="rId10"/>
              </a:rPr>
              <a:t>^="</a:t>
            </a:r>
            <a:r>
              <a:rPr lang="sl-SI" dirty="0" err="1">
                <a:hlinkClick r:id="rId10"/>
              </a:rPr>
              <a:t>https</a:t>
            </a:r>
            <a:r>
              <a:rPr lang="sl-SI" dirty="0">
                <a:hlinkClick r:id="rId10"/>
              </a:rPr>
              <a:t>"]	</a:t>
            </a:r>
            <a:r>
              <a:rPr lang="en-US" sz="2000" dirty="0"/>
              <a:t>Selects every &lt;a&gt; element whose </a:t>
            </a:r>
            <a:r>
              <a:rPr lang="en-US" sz="2000" dirty="0" err="1"/>
              <a:t>href</a:t>
            </a:r>
            <a:r>
              <a:rPr lang="en-US" sz="2000" dirty="0"/>
              <a:t> attribute value begins with "https„</a:t>
            </a:r>
            <a:endParaRPr lang="sl-SI" sz="2000" dirty="0"/>
          </a:p>
          <a:p>
            <a:pPr lvl="1"/>
            <a:r>
              <a:rPr lang="sl-SI" dirty="0">
                <a:hlinkClick r:id="rId11"/>
              </a:rPr>
              <a:t>p:nth-child(2)</a:t>
            </a:r>
            <a:r>
              <a:rPr lang="sl-SI" sz="2000" dirty="0"/>
              <a:t>	</a:t>
            </a:r>
            <a:r>
              <a:rPr lang="en-US" sz="2000" dirty="0"/>
              <a:t>Selects every &lt;p&gt; element that is the second child of its parent</a:t>
            </a:r>
            <a:endParaRPr lang="sl-SI" sz="2000" dirty="0"/>
          </a:p>
          <a:p>
            <a:pPr lvl="1"/>
            <a:r>
              <a:rPr lang="sl-SI" dirty="0">
                <a:hlinkClick r:id="rId12"/>
              </a:rPr>
              <a:t>::</a:t>
            </a:r>
            <a:r>
              <a:rPr lang="sl-SI" dirty="0" err="1">
                <a:hlinkClick r:id="rId12"/>
              </a:rPr>
              <a:t>selection</a:t>
            </a:r>
            <a:r>
              <a:rPr lang="sl-SI" sz="2000" dirty="0"/>
              <a:t>	</a:t>
            </a:r>
            <a:r>
              <a:rPr lang="en-US" sz="2000" dirty="0"/>
              <a:t>Selects the portion of an element that is selected by a user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4365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CSS </a:t>
            </a:r>
            <a:r>
              <a:rPr lang="sl-SI" dirty="0" err="1"/>
              <a:t>links</a:t>
            </a:r>
            <a:endParaRPr lang="en-GB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err="1">
                <a:hlinkClick r:id="rId2"/>
              </a:rPr>
              <a:t>Usage</a:t>
            </a:r>
            <a:r>
              <a:rPr lang="sl-SI" dirty="0">
                <a:hlinkClick r:id="rId2"/>
              </a:rPr>
              <a:t> </a:t>
            </a:r>
            <a:r>
              <a:rPr lang="sl-SI" dirty="0" err="1">
                <a:hlinkClick r:id="rId2"/>
              </a:rPr>
              <a:t>of</a:t>
            </a:r>
            <a:r>
              <a:rPr lang="sl-SI" dirty="0">
                <a:hlinkClick r:id="rId2"/>
              </a:rPr>
              <a:t> CSS </a:t>
            </a:r>
            <a:r>
              <a:rPr lang="sl-SI" dirty="0" err="1">
                <a:hlinkClick r:id="rId2"/>
              </a:rPr>
              <a:t>styles</a:t>
            </a:r>
            <a:endParaRPr lang="sl-SI" dirty="0"/>
          </a:p>
          <a:p>
            <a:r>
              <a:rPr lang="sl-SI" dirty="0">
                <a:hlinkClick r:id="rId3"/>
              </a:rPr>
              <a:t>CSS </a:t>
            </a:r>
            <a:r>
              <a:rPr lang="sl-SI" dirty="0" err="1">
                <a:hlinkClick r:id="rId3"/>
              </a:rPr>
              <a:t>recomendation</a:t>
            </a:r>
            <a:r>
              <a:rPr lang="sl-SI" dirty="0">
                <a:hlinkClick r:id="rId3"/>
              </a:rPr>
              <a:t> on W3C</a:t>
            </a:r>
            <a:endParaRPr lang="sl-SI" dirty="0"/>
          </a:p>
          <a:p>
            <a:r>
              <a:rPr lang="sl-SI" dirty="0">
                <a:hlinkClick r:id="rId4"/>
              </a:rPr>
              <a:t>CSS on W3chools</a:t>
            </a:r>
            <a:endParaRPr lang="sl-SI" dirty="0"/>
          </a:p>
          <a:p>
            <a:r>
              <a:rPr lang="sl-SI" dirty="0">
                <a:hlinkClick r:id="rId5"/>
              </a:rPr>
              <a:t>CSS reference</a:t>
            </a:r>
            <a:endParaRPr lang="sl-SI" dirty="0">
              <a:hlinkClick r:id="rId6"/>
            </a:endParaRPr>
          </a:p>
          <a:p>
            <a:r>
              <a:rPr lang="sl-SI" altLang="sl-SI" dirty="0">
                <a:hlinkClick r:id="rId7"/>
              </a:rPr>
              <a:t>CSS Zen Garden</a:t>
            </a:r>
            <a:endParaRPr lang="sl-SI" altLang="sl-SI" dirty="0"/>
          </a:p>
          <a:p>
            <a:r>
              <a:rPr lang="sl-SI" dirty="0" err="1">
                <a:hlinkClick r:id="rId8"/>
              </a:rPr>
              <a:t>Google‘s</a:t>
            </a:r>
            <a:r>
              <a:rPr lang="sl-SI" dirty="0">
                <a:hlinkClick r:id="rId8"/>
              </a:rPr>
              <a:t> material design</a:t>
            </a:r>
            <a:endParaRPr lang="sl-SI" dirty="0">
              <a:hlinkClick r:id="rId6"/>
            </a:endParaRPr>
          </a:p>
          <a:p>
            <a:r>
              <a:rPr lang="sl-SI" dirty="0">
                <a:hlinkClick r:id="rId6"/>
              </a:rPr>
              <a:t>CSS </a:t>
            </a:r>
            <a:r>
              <a:rPr lang="sl-SI" dirty="0" err="1">
                <a:hlinkClick r:id="rId6"/>
              </a:rPr>
              <a:t>validator</a:t>
            </a:r>
            <a:endParaRPr lang="sl-SI" dirty="0">
              <a:hlinkClick r:id="rId9"/>
            </a:endParaRPr>
          </a:p>
          <a:p>
            <a:r>
              <a:rPr lang="sl-SI" dirty="0">
                <a:hlinkClick r:id="rId10"/>
              </a:rPr>
              <a:t>CSS </a:t>
            </a:r>
            <a:r>
              <a:rPr lang="sl-SI" dirty="0" err="1">
                <a:hlinkClick r:id="rId10"/>
              </a:rPr>
              <a:t>tricks</a:t>
            </a:r>
            <a:endParaRPr lang="sl-SI" dirty="0"/>
          </a:p>
          <a:p>
            <a:r>
              <a:rPr lang="sl-SI" dirty="0">
                <a:hlinkClick r:id="rId11"/>
              </a:rPr>
              <a:t>CSS </a:t>
            </a:r>
            <a:r>
              <a:rPr lang="sl-SI" dirty="0" err="1">
                <a:hlinkClick r:id="rId11"/>
              </a:rPr>
              <a:t>dynamic</a:t>
            </a:r>
            <a:r>
              <a:rPr lang="sl-SI" dirty="0">
                <a:hlinkClick r:id="rId11"/>
              </a:rPr>
              <a:t> </a:t>
            </a:r>
            <a:r>
              <a:rPr lang="sl-SI" dirty="0" err="1">
                <a:hlinkClick r:id="rId11"/>
              </a:rPr>
              <a:t>drive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87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hlinkClick r:id="rId2"/>
              </a:rPr>
              <a:t>CSS </a:t>
            </a:r>
            <a:r>
              <a:rPr lang="sl-SI" dirty="0" err="1">
                <a:hlinkClick r:id="rId2"/>
              </a:rPr>
              <a:t>colors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>
                <a:hlinkClick r:id="rId3"/>
              </a:rPr>
              <a:t>Color</a:t>
            </a:r>
            <a:r>
              <a:rPr lang="sl-SI" dirty="0">
                <a:hlinkClick r:id="rId3"/>
              </a:rPr>
              <a:t> </a:t>
            </a:r>
            <a:r>
              <a:rPr lang="sl-SI" dirty="0" err="1">
                <a:hlinkClick r:id="rId3"/>
              </a:rPr>
              <a:t>tutorial</a:t>
            </a:r>
            <a:br>
              <a:rPr lang="sl-SI" dirty="0"/>
            </a:br>
            <a:endParaRPr lang="en-GB" dirty="0"/>
          </a:p>
        </p:txBody>
      </p:sp>
      <p:pic>
        <p:nvPicPr>
          <p:cNvPr id="10242" name="Picture 2" descr="http://www.workwithcolor.com/cona-hue-ranges-map-02.png">
            <a:hlinkClick r:id="rId4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03" y="1405681"/>
            <a:ext cx="5866397" cy="469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6258296" y="1540042"/>
            <a:ext cx="5933704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hlinkClick r:id="rId6"/>
              </a:rPr>
              <a:t>http://www.w3schools.com/cssref/css_colors_legal.asp</a:t>
            </a:r>
            <a:r>
              <a:rPr lang="sl-SI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l-SI" dirty="0">
                <a:hlinkClick r:id="rId7"/>
              </a:rPr>
              <a:t>http://en.wikipedia.org/wiki/Adobe_RGB_color_space</a:t>
            </a:r>
            <a:r>
              <a:rPr lang="sl-SI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l-SI" dirty="0">
                <a:hlinkClick r:id="rId8"/>
              </a:rPr>
              <a:t>http://en.wikipedia.org/wiki/HSL_and_HSV</a:t>
            </a:r>
            <a:endParaRPr lang="sl-SI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l-SI" dirty="0">
                <a:hlinkClick r:id="rId9"/>
              </a:rPr>
              <a:t>https://www.w3schools.com/colors/colors_picker.asp</a:t>
            </a:r>
            <a:r>
              <a:rPr lang="sl-SI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sl-SI" dirty="0"/>
          </a:p>
          <a:p>
            <a:pPr>
              <a:defRPr/>
            </a:pPr>
            <a:r>
              <a:rPr lang="sl-SI" dirty="0" err="1"/>
              <a:t>Examples</a:t>
            </a:r>
            <a:r>
              <a:rPr lang="sl-SI" dirty="0"/>
              <a:t> :</a:t>
            </a:r>
          </a:p>
          <a:p>
            <a:pPr>
              <a:defRPr/>
            </a:pPr>
            <a:endParaRPr lang="sl-SI" dirty="0"/>
          </a:p>
          <a:p>
            <a:pPr>
              <a:defRPr/>
            </a:pPr>
            <a:r>
              <a:rPr lang="sl-SI" dirty="0"/>
              <a:t>#p1 {</a:t>
            </a:r>
            <a:r>
              <a:rPr lang="sl-SI" dirty="0" err="1"/>
              <a:t>background-color</a:t>
            </a:r>
            <a:r>
              <a:rPr lang="sl-SI" dirty="0"/>
              <a:t>: #ff0000;}</a:t>
            </a:r>
          </a:p>
          <a:p>
            <a:pPr>
              <a:defRPr/>
            </a:pPr>
            <a:r>
              <a:rPr lang="sl-SI" dirty="0"/>
              <a:t>#p1 {</a:t>
            </a:r>
            <a:r>
              <a:rPr lang="sl-SI" dirty="0" err="1"/>
              <a:t>background-color</a:t>
            </a:r>
            <a:r>
              <a:rPr lang="sl-SI" dirty="0"/>
              <a:t>: red;}</a:t>
            </a:r>
          </a:p>
          <a:p>
            <a:pPr>
              <a:defRPr/>
            </a:pPr>
            <a:r>
              <a:rPr lang="en-US" dirty="0"/>
              <a:t>#p1 {background-color: </a:t>
            </a:r>
            <a:r>
              <a:rPr lang="en-US" dirty="0" err="1"/>
              <a:t>rgb</a:t>
            </a:r>
            <a:r>
              <a:rPr lang="en-US" dirty="0"/>
              <a:t>(255, 0, 0);}</a:t>
            </a:r>
            <a:endParaRPr lang="sl-SI" dirty="0"/>
          </a:p>
          <a:p>
            <a:pPr>
              <a:defRPr/>
            </a:pPr>
            <a:r>
              <a:rPr lang="en-US" dirty="0"/>
              <a:t>#p1 {background-color: </a:t>
            </a:r>
            <a:r>
              <a:rPr lang="en-US" dirty="0" err="1"/>
              <a:t>rgba</a:t>
            </a:r>
            <a:r>
              <a:rPr lang="en-US" dirty="0"/>
              <a:t>(255, 0, 0, 0.3);}</a:t>
            </a:r>
            <a:endParaRPr lang="sl-SI" dirty="0"/>
          </a:p>
          <a:p>
            <a:pPr>
              <a:defRPr/>
            </a:pPr>
            <a:r>
              <a:rPr lang="en-US" dirty="0"/>
              <a:t>#p1 {background-color: </a:t>
            </a:r>
            <a:r>
              <a:rPr lang="en-US" dirty="0" err="1"/>
              <a:t>hsl</a:t>
            </a:r>
            <a:r>
              <a:rPr lang="en-US" dirty="0"/>
              <a:t>(120, 100%, 50%);} </a:t>
            </a:r>
            <a:endParaRPr lang="sl-SI" dirty="0"/>
          </a:p>
          <a:p>
            <a:pPr>
              <a:defRPr/>
            </a:pPr>
            <a:r>
              <a:rPr lang="en-US" dirty="0"/>
              <a:t>#p1 {background-color: </a:t>
            </a:r>
            <a:r>
              <a:rPr lang="en-US" dirty="0" err="1"/>
              <a:t>hsla</a:t>
            </a:r>
            <a:r>
              <a:rPr lang="en-US" dirty="0"/>
              <a:t>(120, 100%, 50%, 0.3);}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60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err="1">
                <a:solidFill>
                  <a:schemeClr val="accent1">
                    <a:satMod val="150000"/>
                  </a:schemeClr>
                </a:solidFill>
              </a:rPr>
              <a:t>Color</a:t>
            </a:r>
            <a:r>
              <a:rPr lang="sl-SI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sl-SI" dirty="0" err="1">
                <a:solidFill>
                  <a:schemeClr val="accent1">
                    <a:satMod val="150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352675" y="1628775"/>
            <a:ext cx="7543800" cy="2357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sl-SI" dirty="0" err="1"/>
              <a:t>Complementarity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colors</a:t>
            </a:r>
            <a:endParaRPr lang="sl-SI" dirty="0"/>
          </a:p>
          <a:p>
            <a:pPr eaLnBrk="1" hangingPunct="1">
              <a:defRPr/>
            </a:pPr>
            <a:endParaRPr lang="sl-SI" dirty="0"/>
          </a:p>
          <a:p>
            <a:pPr eaLnBrk="1" hangingPunct="1">
              <a:defRPr/>
            </a:pPr>
            <a:endParaRPr lang="sl-SI" dirty="0"/>
          </a:p>
          <a:p>
            <a:pPr eaLnBrk="1" hangingPunct="1">
              <a:defRPr/>
            </a:pPr>
            <a:r>
              <a:rPr lang="sl-SI" dirty="0" err="1"/>
              <a:t>Saturation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colors</a:t>
            </a:r>
            <a:endParaRPr lang="sl-SI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2889" y="2232025"/>
            <a:ext cx="5718175" cy="94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/>
          <a:srcRect l="4033" t="2686" r="1189" b="2686"/>
          <a:stretch/>
        </p:blipFill>
        <p:spPr bwMode="auto">
          <a:xfrm>
            <a:off x="1992313" y="4068763"/>
            <a:ext cx="1439862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2825" y="4086226"/>
            <a:ext cx="1428750" cy="2143125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9376" y="4075113"/>
            <a:ext cx="2449513" cy="2449512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50175" y="3689351"/>
            <a:ext cx="2522538" cy="28352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73914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err="1">
                <a:solidFill>
                  <a:schemeClr val="accent1">
                    <a:satMod val="150000"/>
                  </a:schemeClr>
                </a:solidFill>
              </a:rPr>
              <a:t>Color</a:t>
            </a:r>
            <a:r>
              <a:rPr lang="sl-SI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sl-SI" dirty="0" err="1">
                <a:solidFill>
                  <a:schemeClr val="accent1">
                    <a:satMod val="150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324100" y="2051050"/>
            <a:ext cx="75438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sl-SI" dirty="0" err="1"/>
              <a:t>Contrast</a:t>
            </a:r>
            <a:endParaRPr lang="sl-SI" dirty="0"/>
          </a:p>
          <a:p>
            <a:pPr eaLnBrk="1" hangingPunct="1">
              <a:defRPr/>
            </a:pPr>
            <a:endParaRPr lang="sl-SI" dirty="0"/>
          </a:p>
          <a:p>
            <a:pPr eaLnBrk="1" hangingPunct="1">
              <a:defRPr/>
            </a:pPr>
            <a:endParaRPr lang="sl-SI" dirty="0"/>
          </a:p>
          <a:p>
            <a:pPr eaLnBrk="1" hangingPunct="1">
              <a:defRPr/>
            </a:pPr>
            <a:endParaRPr lang="sl-SI" dirty="0"/>
          </a:p>
          <a:p>
            <a:pPr eaLnBrk="1" hangingPunct="1">
              <a:defRPr/>
            </a:pPr>
            <a:r>
              <a:rPr lang="sl-SI" dirty="0" err="1"/>
              <a:t>Lightness</a:t>
            </a:r>
            <a:endParaRPr lang="sl-SI" dirty="0"/>
          </a:p>
          <a:p>
            <a:pPr eaLnBrk="1" hangingPunct="1">
              <a:buFont typeface="Wingdings" pitchFamily="2" charset="2"/>
              <a:buNone/>
              <a:defRPr/>
            </a:pPr>
            <a:endParaRPr lang="sl-SI" dirty="0"/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6550" y="2635250"/>
            <a:ext cx="1638300" cy="147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5114" y="5011738"/>
            <a:ext cx="2822575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3326" y="2130426"/>
            <a:ext cx="3484563" cy="3916363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7274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3995738" cy="2060575"/>
          </a:xfrm>
        </p:spPr>
        <p:txBody>
          <a:bodyPr/>
          <a:lstStyle/>
          <a:p>
            <a:pPr eaLnBrk="1" hangingPunct="1">
              <a:defRPr/>
            </a:pPr>
            <a:r>
              <a:rPr lang="sl-SI" sz="3200" dirty="0"/>
              <a:t>WWW (Word </a:t>
            </a:r>
            <a:r>
              <a:rPr lang="sl-SI" sz="3200" dirty="0" err="1"/>
              <a:t>Wide</a:t>
            </a:r>
            <a:r>
              <a:rPr lang="sl-SI" sz="3200" dirty="0"/>
              <a:t> </a:t>
            </a:r>
            <a:r>
              <a:rPr lang="sl-SI" sz="3200" dirty="0" err="1"/>
              <a:t>Web</a:t>
            </a:r>
            <a:r>
              <a:rPr lang="sl-SI" sz="3200" dirty="0"/>
              <a:t>)</a:t>
            </a:r>
            <a:endParaRPr lang="en-US" sz="3200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1" y="1916113"/>
            <a:ext cx="4500563" cy="37449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sl-SI" sz="2000" dirty="0"/>
              <a:t> </a:t>
            </a:r>
            <a:endParaRPr lang="en-US" sz="2000" dirty="0"/>
          </a:p>
        </p:txBody>
      </p:sp>
      <p:pic>
        <p:nvPicPr>
          <p:cNvPr id="5124" name="Picture 4" descr="WorldWideWebAround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074988"/>
            <a:ext cx="5256213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6" y="3357563"/>
            <a:ext cx="35972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8" y="115889"/>
            <a:ext cx="4792662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15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>
                <a:solidFill>
                  <a:schemeClr val="accent1">
                    <a:satMod val="150000"/>
                  </a:schemeClr>
                </a:solidFill>
                <a:hlinkClick r:id="rId2"/>
              </a:rPr>
              <a:t>HSL </a:t>
            </a:r>
            <a:r>
              <a:rPr lang="sl-SI" dirty="0" err="1">
                <a:solidFill>
                  <a:schemeClr val="accent1">
                    <a:satMod val="150000"/>
                  </a:schemeClr>
                </a:solidFill>
                <a:hlinkClick r:id="rId2"/>
              </a:rPr>
              <a:t>color</a:t>
            </a:r>
            <a:r>
              <a:rPr lang="sl-SI" dirty="0">
                <a:solidFill>
                  <a:schemeClr val="accent1">
                    <a:satMod val="150000"/>
                  </a:schemeClr>
                </a:solidFill>
                <a:hlinkClick r:id="rId2"/>
              </a:rPr>
              <a:t> </a:t>
            </a:r>
            <a:r>
              <a:rPr lang="sl-SI" dirty="0" err="1">
                <a:solidFill>
                  <a:schemeClr val="accent1">
                    <a:satMod val="150000"/>
                  </a:schemeClr>
                </a:solidFill>
                <a:hlinkClick r:id="rId2"/>
              </a:rPr>
              <a:t>space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5188" y="1773238"/>
            <a:ext cx="3168650" cy="2354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9739" y="1773239"/>
            <a:ext cx="4740275" cy="467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55301" name="TextBox 3"/>
          <p:cNvSpPr txBox="1">
            <a:spLocks noChangeArrowheads="1"/>
          </p:cNvSpPr>
          <p:nvPr/>
        </p:nvSpPr>
        <p:spPr bwMode="auto">
          <a:xfrm>
            <a:off x="7488239" y="1412875"/>
            <a:ext cx="657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71685C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4A73B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B5605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5605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5605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5605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5605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sl-SI" sz="7200"/>
              <a:t>≠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5188" y="4117976"/>
            <a:ext cx="3168650" cy="2335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8" name="TextBox 7"/>
          <p:cNvSpPr txBox="1"/>
          <p:nvPr/>
        </p:nvSpPr>
        <p:spPr>
          <a:xfrm>
            <a:off x="8543925" y="6597650"/>
            <a:ext cx="2084388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sl-SI" sz="800"/>
              <a:t>Slike: en.wikipedia.org/wiki/HSL_and_HSV</a:t>
            </a:r>
          </a:p>
        </p:txBody>
      </p:sp>
    </p:spTree>
    <p:extLst>
      <p:ext uri="{BB962C8B-B14F-4D97-AF65-F5344CB8AC3E}">
        <p14:creationId xmlns:p14="http://schemas.microsoft.com/office/powerpoint/2010/main" val="81569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>
                <a:hlinkClick r:id="rId2"/>
              </a:rPr>
              <a:t>Block</a:t>
            </a:r>
            <a:r>
              <a:rPr lang="sl-SI" dirty="0">
                <a:hlinkClick r:id="rId2"/>
              </a:rPr>
              <a:t> </a:t>
            </a:r>
            <a:r>
              <a:rPr lang="sl-SI" dirty="0" err="1">
                <a:hlinkClick r:id="rId2"/>
              </a:rPr>
              <a:t>and</a:t>
            </a:r>
            <a:r>
              <a:rPr lang="sl-SI" dirty="0">
                <a:hlinkClick r:id="rId2"/>
              </a:rPr>
              <a:t> </a:t>
            </a:r>
            <a:r>
              <a:rPr lang="sl-SI" dirty="0" err="1">
                <a:hlinkClick r:id="rId2"/>
              </a:rPr>
              <a:t>inline</a:t>
            </a:r>
            <a:r>
              <a:rPr lang="sl-SI" dirty="0">
                <a:hlinkClick r:id="rId2"/>
              </a:rPr>
              <a:t> </a:t>
            </a:r>
            <a:r>
              <a:rPr lang="sl-SI" dirty="0" err="1">
                <a:hlinkClick r:id="rId2"/>
              </a:rPr>
              <a:t>elements</a:t>
            </a:r>
            <a:endParaRPr lang="en-GB" dirty="0"/>
          </a:p>
        </p:txBody>
      </p:sp>
      <p:sp>
        <p:nvSpPr>
          <p:cNvPr id="5" name="AutoShape 2" descr="Rezultat iskanja slik za css box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2" name="Picture 4" descr="https://i0.wp.com/codingsec.net/wp-content/uploads/2017/04/css-box-model-1.jpg?resize=395%2C254&amp;ssl=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0318"/>
            <a:ext cx="5475204" cy="352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značba mesta vsebine 5"/>
          <p:cNvSpPr>
            <a:spLocks noGrp="1"/>
          </p:cNvSpPr>
          <p:nvPr>
            <p:ph idx="1"/>
          </p:nvPr>
        </p:nvSpPr>
        <p:spPr>
          <a:xfrm>
            <a:off x="2149643" y="64818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 </a:t>
            </a:r>
            <a:endParaRPr lang="en-GB" dirty="0"/>
          </a:p>
        </p:txBody>
      </p:sp>
      <p:sp>
        <p:nvSpPr>
          <p:cNvPr id="7" name="PoljeZBesedilom 6"/>
          <p:cNvSpPr txBox="1"/>
          <p:nvPr/>
        </p:nvSpPr>
        <p:spPr>
          <a:xfrm>
            <a:off x="7303168" y="1852864"/>
            <a:ext cx="44296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&lt;style&gt;</a:t>
            </a:r>
          </a:p>
          <a:p>
            <a:r>
              <a:rPr lang="en-GB" sz="2400" dirty="0"/>
              <a:t>div {</a:t>
            </a:r>
          </a:p>
          <a:p>
            <a:r>
              <a:rPr lang="en-GB" sz="2400" dirty="0"/>
              <a:t>    background-</a:t>
            </a:r>
            <a:r>
              <a:rPr lang="en-GB" sz="2400" dirty="0" err="1"/>
              <a:t>color</a:t>
            </a:r>
            <a:r>
              <a:rPr lang="en-GB" sz="2400" dirty="0"/>
              <a:t>: </a:t>
            </a:r>
            <a:r>
              <a:rPr lang="en-GB" sz="2400" dirty="0" err="1"/>
              <a:t>lightgrey</a:t>
            </a:r>
            <a:r>
              <a:rPr lang="en-GB" sz="2400" dirty="0"/>
              <a:t>;</a:t>
            </a:r>
          </a:p>
          <a:p>
            <a:r>
              <a:rPr lang="en-GB" sz="2400" dirty="0"/>
              <a:t>    width: 300px;</a:t>
            </a:r>
          </a:p>
          <a:p>
            <a:r>
              <a:rPr lang="en-GB" sz="2400" dirty="0"/>
              <a:t>    border: 25px solid green;</a:t>
            </a:r>
          </a:p>
          <a:p>
            <a:r>
              <a:rPr lang="en-GB" sz="2400" dirty="0"/>
              <a:t>    padding: 25px;</a:t>
            </a:r>
          </a:p>
          <a:p>
            <a:r>
              <a:rPr lang="en-GB" sz="2400" dirty="0"/>
              <a:t>    margin: 25px;</a:t>
            </a:r>
          </a:p>
          <a:p>
            <a:r>
              <a:rPr lang="en-GB" sz="2400" dirty="0"/>
              <a:t>}</a:t>
            </a:r>
          </a:p>
          <a:p>
            <a:r>
              <a:rPr lang="en-GB" sz="2400" dirty="0"/>
              <a:t>&lt;/style&gt;</a:t>
            </a:r>
            <a:endParaRPr lang="sl-SI" sz="2400" dirty="0"/>
          </a:p>
          <a:p>
            <a:endParaRPr lang="sl-SI" sz="2400" dirty="0"/>
          </a:p>
          <a:p>
            <a:r>
              <a:rPr lang="sl-SI" sz="2400" dirty="0">
                <a:hlinkClick r:id="rId5"/>
              </a:rPr>
              <a:t>CSS </a:t>
            </a:r>
            <a:r>
              <a:rPr lang="sl-SI" sz="2400" dirty="0" err="1">
                <a:hlinkClick r:id="rId5"/>
              </a:rPr>
              <a:t>units</a:t>
            </a:r>
            <a:endParaRPr lang="sl-SI" sz="2400" dirty="0"/>
          </a:p>
          <a:p>
            <a:endParaRPr lang="sl-SI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64501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BOX MODEL</a:t>
            </a:r>
            <a:endParaRPr lang="en-GB" dirty="0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l-SI" dirty="0" err="1">
                <a:hlinkClick r:id="rId2"/>
              </a:rPr>
              <a:t>width</a:t>
            </a:r>
            <a:r>
              <a:rPr lang="sl-SI" dirty="0"/>
              <a:t>, </a:t>
            </a:r>
            <a:r>
              <a:rPr lang="sl-SI" dirty="0" err="1">
                <a:hlinkClick r:id="rId3"/>
              </a:rPr>
              <a:t>height</a:t>
            </a:r>
            <a:r>
              <a:rPr lang="sl-SI" dirty="0"/>
              <a:t>, </a:t>
            </a:r>
          </a:p>
          <a:p>
            <a:r>
              <a:rPr lang="sl-SI" dirty="0" err="1">
                <a:hlinkClick r:id="rId4"/>
              </a:rPr>
              <a:t>align</a:t>
            </a:r>
            <a:r>
              <a:rPr lang="sl-SI" dirty="0"/>
              <a:t>,  </a:t>
            </a:r>
            <a:r>
              <a:rPr lang="sl-SI" dirty="0">
                <a:hlinkClick r:id="rId5"/>
              </a:rPr>
              <a:t>top</a:t>
            </a:r>
            <a:r>
              <a:rPr lang="sl-SI" dirty="0"/>
              <a:t>, </a:t>
            </a:r>
            <a:r>
              <a:rPr lang="sl-SI" dirty="0" err="1">
                <a:hlinkClick r:id="rId6"/>
              </a:rPr>
              <a:t>bottom</a:t>
            </a:r>
            <a:r>
              <a:rPr lang="sl-SI" dirty="0"/>
              <a:t>, </a:t>
            </a:r>
            <a:r>
              <a:rPr lang="sl-SI" dirty="0" err="1">
                <a:hlinkClick r:id="rId7"/>
              </a:rPr>
              <a:t>left</a:t>
            </a:r>
            <a:r>
              <a:rPr lang="sl-SI" dirty="0"/>
              <a:t>, </a:t>
            </a:r>
            <a:r>
              <a:rPr lang="sl-SI" dirty="0" err="1">
                <a:hlinkClick r:id="rId8"/>
              </a:rPr>
              <a:t>right</a:t>
            </a:r>
            <a:endParaRPr lang="sl-SI" dirty="0"/>
          </a:p>
          <a:p>
            <a:r>
              <a:rPr lang="sl-SI" dirty="0" err="1">
                <a:hlinkClick r:id="rId9"/>
              </a:rPr>
              <a:t>max-width</a:t>
            </a:r>
            <a:r>
              <a:rPr lang="sl-SI" dirty="0"/>
              <a:t>, </a:t>
            </a:r>
            <a:r>
              <a:rPr lang="sl-SI" dirty="0">
                <a:hlinkClick r:id="rId10"/>
              </a:rPr>
              <a:t>min-</a:t>
            </a:r>
            <a:r>
              <a:rPr lang="sl-SI" dirty="0" err="1">
                <a:hlinkClick r:id="rId10"/>
              </a:rPr>
              <a:t>width</a:t>
            </a:r>
            <a:r>
              <a:rPr lang="sl-SI" dirty="0"/>
              <a:t>, </a:t>
            </a:r>
            <a:r>
              <a:rPr lang="sl-SI" dirty="0" err="1">
                <a:hlinkClick r:id="rId11"/>
              </a:rPr>
              <a:t>max-height</a:t>
            </a:r>
            <a:r>
              <a:rPr lang="sl-SI" dirty="0"/>
              <a:t>, </a:t>
            </a:r>
            <a:r>
              <a:rPr lang="sl-SI" dirty="0">
                <a:hlinkClick r:id="rId12"/>
              </a:rPr>
              <a:t>min-</a:t>
            </a:r>
            <a:r>
              <a:rPr lang="sl-SI" dirty="0" err="1">
                <a:hlinkClick r:id="rId12"/>
              </a:rPr>
              <a:t>height</a:t>
            </a:r>
            <a:endParaRPr lang="sl-SI" dirty="0"/>
          </a:p>
          <a:p>
            <a:r>
              <a:rPr lang="sl-SI" dirty="0">
                <a:hlinkClick r:id="rId13"/>
              </a:rPr>
              <a:t>@</a:t>
            </a:r>
            <a:r>
              <a:rPr lang="sl-SI" dirty="0" err="1">
                <a:hlinkClick r:id="rId13"/>
              </a:rPr>
              <a:t>media</a:t>
            </a:r>
            <a:endParaRPr lang="sl-SI" dirty="0"/>
          </a:p>
          <a:p>
            <a:r>
              <a:rPr lang="sl-SI" dirty="0" err="1">
                <a:hlinkClick r:id="rId14"/>
              </a:rPr>
              <a:t>position</a:t>
            </a:r>
            <a:r>
              <a:rPr lang="sl-SI" dirty="0"/>
              <a:t>, </a:t>
            </a:r>
            <a:r>
              <a:rPr lang="sl-SI" dirty="0" err="1">
                <a:hlinkClick r:id="rId15"/>
              </a:rPr>
              <a:t>float</a:t>
            </a:r>
            <a:r>
              <a:rPr lang="sl-SI" dirty="0"/>
              <a:t>, </a:t>
            </a:r>
            <a:r>
              <a:rPr lang="sl-SI" dirty="0" err="1">
                <a:hlinkClick r:id="rId16"/>
              </a:rPr>
              <a:t>clear</a:t>
            </a:r>
            <a:endParaRPr lang="sl-SI" dirty="0"/>
          </a:p>
          <a:p>
            <a:r>
              <a:rPr lang="sl-SI" dirty="0" err="1">
                <a:hlinkClick r:id="rId17"/>
              </a:rPr>
              <a:t>border</a:t>
            </a:r>
            <a:r>
              <a:rPr lang="sl-SI" dirty="0"/>
              <a:t>, </a:t>
            </a:r>
            <a:r>
              <a:rPr lang="sl-SI" dirty="0" err="1">
                <a:hlinkClick r:id="rId18"/>
              </a:rPr>
              <a:t>border-radius</a:t>
            </a:r>
            <a:endParaRPr lang="sl-SI" dirty="0"/>
          </a:p>
          <a:p>
            <a:r>
              <a:rPr lang="sl-SI" dirty="0" err="1">
                <a:hlinkClick r:id="rId19"/>
              </a:rPr>
              <a:t>background</a:t>
            </a:r>
            <a:r>
              <a:rPr lang="sl-SI" dirty="0"/>
              <a:t>, </a:t>
            </a:r>
            <a:r>
              <a:rPr lang="sl-SI" dirty="0" err="1">
                <a:hlinkClick r:id="rId20"/>
              </a:rPr>
              <a:t>background-color</a:t>
            </a:r>
            <a:r>
              <a:rPr lang="sl-SI" dirty="0">
                <a:hlinkClick r:id="rId20"/>
              </a:rPr>
              <a:t>, </a:t>
            </a:r>
            <a:r>
              <a:rPr lang="sl-SI" dirty="0" err="1">
                <a:hlinkClick r:id="rId21"/>
              </a:rPr>
              <a:t>background</a:t>
            </a:r>
            <a:r>
              <a:rPr lang="sl-SI" dirty="0">
                <a:hlinkClick r:id="rId21"/>
              </a:rPr>
              <a:t>-image</a:t>
            </a:r>
            <a:endParaRPr lang="sl-SI" dirty="0"/>
          </a:p>
          <a:p>
            <a:r>
              <a:rPr lang="sl-SI" dirty="0" err="1">
                <a:hlinkClick r:id="rId22"/>
              </a:rPr>
              <a:t>padding</a:t>
            </a:r>
            <a:r>
              <a:rPr lang="sl-SI" dirty="0"/>
              <a:t>, </a:t>
            </a:r>
            <a:r>
              <a:rPr lang="sl-SI" dirty="0" err="1">
                <a:hlinkClick r:id="rId23"/>
              </a:rPr>
              <a:t>margin</a:t>
            </a:r>
            <a:r>
              <a:rPr lang="sl-SI" dirty="0"/>
              <a:t>, </a:t>
            </a:r>
            <a:r>
              <a:rPr lang="sl-SI" dirty="0" err="1">
                <a:hlinkClick r:id="rId24"/>
              </a:rPr>
              <a:t>outline</a:t>
            </a:r>
            <a:endParaRPr lang="sl-SI" dirty="0"/>
          </a:p>
          <a:p>
            <a:r>
              <a:rPr lang="sl-SI" dirty="0" err="1">
                <a:hlinkClick r:id="rId25"/>
              </a:rPr>
              <a:t>display</a:t>
            </a:r>
            <a:endParaRPr lang="sl-SI" dirty="0"/>
          </a:p>
          <a:p>
            <a:r>
              <a:rPr lang="sl-SI" dirty="0">
                <a:hlinkClick r:id="rId26"/>
              </a:rPr>
              <a:t>z-</a:t>
            </a:r>
            <a:r>
              <a:rPr lang="sl-SI" dirty="0" err="1">
                <a:hlinkClick r:id="rId26"/>
              </a:rPr>
              <a:t>index</a:t>
            </a:r>
            <a:endParaRPr lang="sl-SI" dirty="0"/>
          </a:p>
          <a:p>
            <a:r>
              <a:rPr lang="sl-SI" dirty="0" err="1">
                <a:hlinkClick r:id="rId27"/>
              </a:rPr>
              <a:t>visibility</a:t>
            </a:r>
            <a:endParaRPr lang="sl-SI" dirty="0"/>
          </a:p>
          <a:p>
            <a:r>
              <a:rPr lang="sl-SI" dirty="0" err="1">
                <a:hlinkClick r:id="rId28"/>
              </a:rPr>
              <a:t>overflow</a:t>
            </a:r>
            <a:endParaRPr lang="sl-SI" dirty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  <a:p>
            <a:endParaRPr lang="en-GB" dirty="0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l-SI" dirty="0" err="1">
                <a:hlinkClick r:id="rId29"/>
              </a:rPr>
              <a:t>box-shadow</a:t>
            </a:r>
            <a:r>
              <a:rPr lang="sl-SI" dirty="0"/>
              <a:t>, </a:t>
            </a:r>
            <a:r>
              <a:rPr lang="sl-SI" dirty="0" err="1">
                <a:hlinkClick r:id="rId30"/>
              </a:rPr>
              <a:t>box-sizing</a:t>
            </a:r>
            <a:endParaRPr lang="sl-SI" dirty="0"/>
          </a:p>
          <a:p>
            <a:r>
              <a:rPr lang="sl-SI" dirty="0" err="1">
                <a:hlinkClick r:id="rId31"/>
              </a:rPr>
              <a:t>object-fit</a:t>
            </a:r>
            <a:endParaRPr lang="sl-SI" dirty="0">
              <a:hlinkClick r:id="rId32"/>
            </a:endParaRPr>
          </a:p>
          <a:p>
            <a:r>
              <a:rPr lang="sl-SI" dirty="0" err="1">
                <a:hlinkClick r:id="rId32"/>
              </a:rPr>
              <a:t>flex</a:t>
            </a:r>
            <a:endParaRPr lang="sl-SI" dirty="0"/>
          </a:p>
          <a:p>
            <a:r>
              <a:rPr lang="sl-SI" dirty="0" err="1">
                <a:hlinkClick r:id="rId33"/>
              </a:rPr>
              <a:t>columns</a:t>
            </a:r>
            <a:endParaRPr lang="sl-SI" dirty="0"/>
          </a:p>
          <a:p>
            <a:r>
              <a:rPr lang="sl-SI" dirty="0" err="1">
                <a:hlinkClick r:id="rId34"/>
              </a:rPr>
              <a:t>resize</a:t>
            </a:r>
            <a:endParaRPr lang="sl-SI" dirty="0"/>
          </a:p>
          <a:p>
            <a:r>
              <a:rPr lang="sl-SI" dirty="0" err="1">
                <a:hlinkClick r:id="rId35"/>
              </a:rPr>
              <a:t>transform</a:t>
            </a:r>
            <a:endParaRPr lang="sl-SI" dirty="0"/>
          </a:p>
          <a:p>
            <a:r>
              <a:rPr lang="sl-SI" dirty="0" err="1">
                <a:hlinkClick r:id="rId36"/>
              </a:rPr>
              <a:t>transition</a:t>
            </a:r>
            <a:endParaRPr lang="sl-SI" dirty="0"/>
          </a:p>
          <a:p>
            <a:r>
              <a:rPr lang="sl-SI" dirty="0" err="1">
                <a:hlinkClick r:id="rId37"/>
              </a:rPr>
              <a:t>animation</a:t>
            </a:r>
            <a:endParaRPr lang="sl-SI" dirty="0"/>
          </a:p>
          <a:p>
            <a:r>
              <a:rPr lang="sl-SI" dirty="0" err="1">
                <a:hlinkClick r:id="rId38"/>
              </a:rPr>
              <a:t>grid</a:t>
            </a:r>
            <a:endParaRPr lang="sl-SI" dirty="0"/>
          </a:p>
          <a:p>
            <a:endParaRPr lang="sl-SI" dirty="0"/>
          </a:p>
          <a:p>
            <a:pPr marL="0" indent="0">
              <a:buNone/>
            </a:pPr>
            <a:r>
              <a:rPr lang="sl-SI" dirty="0" err="1"/>
              <a:t>Definition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type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a </a:t>
            </a:r>
            <a:r>
              <a:rPr lang="sl-SI" dirty="0" err="1"/>
              <a:t>browser</a:t>
            </a:r>
            <a:r>
              <a:rPr lang="sl-SI" dirty="0"/>
              <a:t>:</a:t>
            </a:r>
          </a:p>
          <a:p>
            <a:pPr marL="0" indent="0">
              <a:buNone/>
            </a:pPr>
            <a:r>
              <a:rPr lang="sl-SI" dirty="0"/>
              <a:t>-ms- -</a:t>
            </a:r>
            <a:r>
              <a:rPr lang="sl-SI" dirty="0" err="1"/>
              <a:t>moz</a:t>
            </a:r>
            <a:r>
              <a:rPr lang="sl-SI" dirty="0"/>
              <a:t>-, -</a:t>
            </a:r>
            <a:r>
              <a:rPr lang="sl-SI" dirty="0" err="1"/>
              <a:t>webkit</a:t>
            </a:r>
            <a:r>
              <a:rPr lang="sl-SI" dirty="0"/>
              <a:t>-, -o-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-transition: width 2s; /* Safari 3.1 to 6.0 */</a:t>
            </a:r>
            <a:endParaRPr lang="sl-SI" dirty="0"/>
          </a:p>
          <a:p>
            <a:pPr marL="0" indent="0">
              <a:buNone/>
            </a:pPr>
            <a:r>
              <a:rPr lang="sl-SI" dirty="0"/>
              <a:t>-ms-</a:t>
            </a:r>
            <a:r>
              <a:rPr lang="sl-SI" dirty="0" err="1"/>
              <a:t>transform</a:t>
            </a:r>
            <a:r>
              <a:rPr lang="sl-SI" dirty="0"/>
              <a:t>: </a:t>
            </a:r>
            <a:r>
              <a:rPr lang="sl-SI" dirty="0" err="1"/>
              <a:t>rotate</a:t>
            </a:r>
            <a:r>
              <a:rPr lang="sl-SI" dirty="0"/>
              <a:t>(7deg); /* IE 9 */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710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Text</a:t>
            </a:r>
            <a:endParaRPr lang="en-GB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hlinkClick r:id="rId2"/>
              </a:rPr>
              <a:t>font</a:t>
            </a:r>
            <a:r>
              <a:rPr lang="sl-SI" dirty="0"/>
              <a:t>, </a:t>
            </a:r>
            <a:r>
              <a:rPr lang="sl-SI" dirty="0" err="1">
                <a:hlinkClick r:id="rId3"/>
              </a:rPr>
              <a:t>color</a:t>
            </a:r>
            <a:r>
              <a:rPr lang="sl-SI" dirty="0"/>
              <a:t>, </a:t>
            </a:r>
            <a:r>
              <a:rPr lang="sl-SI" dirty="0">
                <a:hlinkClick r:id="rId4"/>
              </a:rPr>
              <a:t>CSS3 </a:t>
            </a:r>
            <a:r>
              <a:rPr lang="sl-SI" dirty="0" err="1">
                <a:hlinkClick r:id="rId4"/>
              </a:rPr>
              <a:t>fonts</a:t>
            </a:r>
            <a:r>
              <a:rPr lang="sl-SI" dirty="0"/>
              <a:t>, </a:t>
            </a:r>
            <a:r>
              <a:rPr lang="sl-SI" dirty="0">
                <a:hlinkClick r:id="rId5"/>
              </a:rPr>
              <a:t>@</a:t>
            </a:r>
            <a:r>
              <a:rPr lang="sl-SI" dirty="0" err="1">
                <a:hlinkClick r:id="rId5"/>
              </a:rPr>
              <a:t>charset</a:t>
            </a:r>
            <a:endParaRPr lang="sl-SI" dirty="0">
              <a:hlinkClick r:id="rId6"/>
            </a:endParaRPr>
          </a:p>
          <a:p>
            <a:r>
              <a:rPr lang="sl-SI" dirty="0" err="1">
                <a:hlinkClick r:id="rId6"/>
              </a:rPr>
              <a:t>text</a:t>
            </a:r>
            <a:r>
              <a:rPr lang="sl-SI" dirty="0"/>
              <a:t>, </a:t>
            </a:r>
            <a:r>
              <a:rPr lang="sl-SI" dirty="0" err="1">
                <a:hlinkClick r:id="rId7"/>
              </a:rPr>
              <a:t>Web</a:t>
            </a:r>
            <a:r>
              <a:rPr lang="sl-SI" dirty="0">
                <a:hlinkClick r:id="rId7"/>
              </a:rPr>
              <a:t> </a:t>
            </a:r>
            <a:r>
              <a:rPr lang="sl-SI" dirty="0" err="1">
                <a:hlinkClick r:id="rId7"/>
              </a:rPr>
              <a:t>safe</a:t>
            </a:r>
            <a:r>
              <a:rPr lang="sl-SI" dirty="0">
                <a:hlinkClick r:id="rId7"/>
              </a:rPr>
              <a:t> </a:t>
            </a:r>
            <a:r>
              <a:rPr lang="sl-SI" dirty="0" err="1">
                <a:hlinkClick r:id="rId7"/>
              </a:rPr>
              <a:t>fonts</a:t>
            </a:r>
            <a:r>
              <a:rPr lang="sl-SI" dirty="0"/>
              <a:t>, </a:t>
            </a:r>
          </a:p>
          <a:p>
            <a:r>
              <a:rPr lang="sl-SI" dirty="0" err="1">
                <a:hlinkClick r:id="rId8"/>
              </a:rPr>
              <a:t>word-break</a:t>
            </a:r>
            <a:r>
              <a:rPr lang="sl-SI" dirty="0"/>
              <a:t>, </a:t>
            </a:r>
            <a:r>
              <a:rPr lang="sl-SI" dirty="0" err="1">
                <a:hlinkClick r:id="rId9"/>
              </a:rPr>
              <a:t>word-wrap</a:t>
            </a:r>
            <a:r>
              <a:rPr lang="sl-SI" dirty="0"/>
              <a:t>, </a:t>
            </a:r>
            <a:r>
              <a:rPr lang="sl-SI" dirty="0" err="1">
                <a:hlinkClick r:id="rId10"/>
              </a:rPr>
              <a:t>word-spacing</a:t>
            </a:r>
            <a:endParaRPr lang="sl-SI" dirty="0"/>
          </a:p>
          <a:p>
            <a:r>
              <a:rPr lang="sl-SI" dirty="0">
                <a:hlinkClick r:id="rId11"/>
              </a:rPr>
              <a:t>line-</a:t>
            </a:r>
            <a:r>
              <a:rPr lang="sl-SI" dirty="0" err="1">
                <a:hlinkClick r:id="rId11"/>
              </a:rPr>
              <a:t>height</a:t>
            </a:r>
            <a:r>
              <a:rPr lang="sl-SI" dirty="0"/>
              <a:t>, </a:t>
            </a:r>
            <a:r>
              <a:rPr lang="sl-SI" dirty="0" err="1">
                <a:hlinkClick r:id="rId12"/>
              </a:rPr>
              <a:t>letter-spacing</a:t>
            </a:r>
            <a:endParaRPr lang="sl-SI" dirty="0"/>
          </a:p>
          <a:p>
            <a:r>
              <a:rPr lang="sl-SI" dirty="0" err="1">
                <a:hlinkClick r:id="rId13"/>
              </a:rPr>
              <a:t>Aural</a:t>
            </a:r>
            <a:r>
              <a:rPr lang="sl-SI" dirty="0">
                <a:hlinkClick r:id="rId13"/>
              </a:rPr>
              <a:t> reference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34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codingtree.com/html/man-sitting-with-laptop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81" y="423421"/>
            <a:ext cx="7720977" cy="535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8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D:\fax 2009_10\fax\2.letnik\RAIN\html-his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1844675"/>
            <a:ext cx="7548563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3751" y="476251"/>
            <a:ext cx="460851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l-SI" sz="4000" dirty="0" err="1">
                <a:solidFill>
                  <a:schemeClr val="bg1">
                    <a:lumMod val="50000"/>
                  </a:schemeClr>
                </a:solidFill>
              </a:rPr>
              <a:t>History</a:t>
            </a:r>
            <a:r>
              <a:rPr lang="sl-SI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l-SI" sz="40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sl-SI" sz="4000" dirty="0">
                <a:solidFill>
                  <a:schemeClr val="bg1">
                    <a:lumMod val="50000"/>
                  </a:schemeClr>
                </a:solidFill>
              </a:rPr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28786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First HTML</a:t>
            </a:r>
            <a:endParaRPr lang="en-GB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&lt;head&gt;</a:t>
            </a:r>
          </a:p>
          <a:p>
            <a:pPr marL="457200" lvl="1" indent="0">
              <a:buNone/>
            </a:pPr>
            <a:r>
              <a:rPr lang="sl-SI" dirty="0"/>
              <a:t>	</a:t>
            </a:r>
            <a:r>
              <a:rPr lang="en-US" dirty="0"/>
              <a:t>&lt;title&gt;Page Title&lt;/title&gt;</a:t>
            </a:r>
          </a:p>
          <a:p>
            <a:pPr marL="457200" lvl="1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sl-SI" dirty="0"/>
              <a:t>	</a:t>
            </a:r>
            <a:r>
              <a:rPr lang="en-US" sz="2400" dirty="0"/>
              <a:t>&lt;body&gt;</a:t>
            </a:r>
            <a:endParaRPr lang="en-US" dirty="0"/>
          </a:p>
          <a:p>
            <a:pPr marL="457200" lvl="1" indent="0">
              <a:buNone/>
            </a:pPr>
            <a:r>
              <a:rPr lang="sl-SI" dirty="0"/>
              <a:t>		</a:t>
            </a:r>
            <a:r>
              <a:rPr lang="en-US" dirty="0"/>
              <a:t>&lt;h1&gt;My First Heading&lt;/h1&gt;</a:t>
            </a:r>
          </a:p>
          <a:p>
            <a:pPr marL="457200" lvl="1" indent="0">
              <a:buNone/>
            </a:pPr>
            <a:r>
              <a:rPr lang="sl-SI" dirty="0"/>
              <a:t>		</a:t>
            </a:r>
            <a:r>
              <a:rPr lang="en-US" dirty="0"/>
              <a:t>&lt;p&gt;My first paragraph.&lt;/p&gt;</a:t>
            </a:r>
          </a:p>
          <a:p>
            <a:pPr marL="0" indent="0">
              <a:buNone/>
            </a:pPr>
            <a:r>
              <a:rPr lang="sl-SI" dirty="0"/>
              <a:t>	</a:t>
            </a:r>
            <a:r>
              <a:rPr lang="en-US" sz="2400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58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DOM (</a:t>
            </a:r>
            <a:r>
              <a:rPr lang="sl-SI" dirty="0" err="1"/>
              <a:t>Document</a:t>
            </a:r>
            <a:r>
              <a:rPr lang="sl-SI" dirty="0"/>
              <a:t> </a:t>
            </a:r>
            <a:r>
              <a:rPr lang="sl-SI" dirty="0" err="1"/>
              <a:t>Object</a:t>
            </a:r>
            <a:r>
              <a:rPr lang="sl-SI" dirty="0"/>
              <a:t> Model) </a:t>
            </a:r>
            <a:r>
              <a:rPr lang="sl-SI" dirty="0" err="1"/>
              <a:t>tree</a:t>
            </a:r>
            <a:endParaRPr lang="en-GB" dirty="0"/>
          </a:p>
        </p:txBody>
      </p:sp>
      <p:pic>
        <p:nvPicPr>
          <p:cNvPr id="1026" name="Picture 2" descr="Rezultat iskanja slik za dom tree htm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22" y="1532128"/>
            <a:ext cx="6997616" cy="436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3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HTML </a:t>
            </a:r>
            <a:r>
              <a:rPr lang="sl-SI" dirty="0" err="1"/>
              <a:t>head</a:t>
            </a:r>
            <a:endParaRPr lang="en-GB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199" y="1431758"/>
            <a:ext cx="11482138" cy="54262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  </a:t>
            </a:r>
            <a:r>
              <a:rPr lang="sl-SI" sz="2400" dirty="0"/>
              <a:t>    </a:t>
            </a:r>
            <a:r>
              <a:rPr lang="en-US" sz="2400" dirty="0"/>
              <a:t>&lt;title&gt;Page Title&lt;/title&gt;</a:t>
            </a:r>
            <a:endParaRPr lang="sl-SI" sz="2400" dirty="0"/>
          </a:p>
          <a:p>
            <a:pPr marL="457200" lvl="1" indent="0">
              <a:buNone/>
            </a:pPr>
            <a:r>
              <a:rPr lang="sl-SI" dirty="0"/>
              <a:t>&lt;meta </a:t>
            </a:r>
            <a:r>
              <a:rPr lang="sl-SI" dirty="0" err="1"/>
              <a:t>charset</a:t>
            </a:r>
            <a:r>
              <a:rPr lang="sl-SI" dirty="0"/>
              <a:t>="UTF-8"&gt;</a:t>
            </a:r>
            <a:br>
              <a:rPr lang="sl-SI" dirty="0"/>
            </a:br>
            <a:r>
              <a:rPr lang="sl-SI" dirty="0"/>
              <a:t>&lt;meta name="</a:t>
            </a:r>
            <a:r>
              <a:rPr lang="sl-SI" dirty="0" err="1"/>
              <a:t>description</a:t>
            </a:r>
            <a:r>
              <a:rPr lang="sl-SI" dirty="0"/>
              <a:t>" </a:t>
            </a:r>
            <a:r>
              <a:rPr lang="sl-SI" dirty="0" err="1"/>
              <a:t>content</a:t>
            </a:r>
            <a:r>
              <a:rPr lang="sl-SI" dirty="0"/>
              <a:t>="</a:t>
            </a:r>
            <a:r>
              <a:rPr lang="sl-SI" dirty="0" err="1"/>
              <a:t>Free</a:t>
            </a:r>
            <a:r>
              <a:rPr lang="sl-SI" dirty="0"/>
              <a:t> </a:t>
            </a:r>
            <a:r>
              <a:rPr lang="sl-SI" dirty="0" err="1"/>
              <a:t>Web</a:t>
            </a:r>
            <a:r>
              <a:rPr lang="sl-SI" dirty="0"/>
              <a:t> </a:t>
            </a:r>
            <a:r>
              <a:rPr lang="sl-SI" dirty="0" err="1"/>
              <a:t>tutorials</a:t>
            </a:r>
            <a:r>
              <a:rPr lang="sl-SI" dirty="0"/>
              <a:t>"&gt;</a:t>
            </a:r>
            <a:br>
              <a:rPr lang="sl-SI" dirty="0"/>
            </a:br>
            <a:r>
              <a:rPr lang="sl-SI" dirty="0"/>
              <a:t>&lt;meta name="</a:t>
            </a:r>
            <a:r>
              <a:rPr lang="sl-SI" dirty="0" err="1"/>
              <a:t>keywords</a:t>
            </a:r>
            <a:r>
              <a:rPr lang="sl-SI" dirty="0"/>
              <a:t>" </a:t>
            </a:r>
            <a:r>
              <a:rPr lang="sl-SI" dirty="0" err="1"/>
              <a:t>content</a:t>
            </a:r>
            <a:r>
              <a:rPr lang="sl-SI" dirty="0"/>
              <a:t>="</a:t>
            </a:r>
            <a:r>
              <a:rPr lang="sl-SI" dirty="0" err="1"/>
              <a:t>HTML,CSS,XML,JavaScript</a:t>
            </a:r>
            <a:r>
              <a:rPr lang="sl-SI" dirty="0"/>
              <a:t>"&gt;</a:t>
            </a:r>
            <a:br>
              <a:rPr lang="sl-SI" dirty="0"/>
            </a:br>
            <a:r>
              <a:rPr lang="sl-SI" dirty="0"/>
              <a:t>&lt;meta name="</a:t>
            </a:r>
            <a:r>
              <a:rPr lang="sl-SI" dirty="0" err="1"/>
              <a:t>author</a:t>
            </a:r>
            <a:r>
              <a:rPr lang="sl-SI" dirty="0"/>
              <a:t>" </a:t>
            </a:r>
            <a:r>
              <a:rPr lang="sl-SI" dirty="0" err="1"/>
              <a:t>content</a:t>
            </a:r>
            <a:r>
              <a:rPr lang="sl-SI" dirty="0"/>
              <a:t>="John </a:t>
            </a:r>
            <a:r>
              <a:rPr lang="sl-SI" dirty="0" err="1"/>
              <a:t>Doe</a:t>
            </a:r>
            <a:r>
              <a:rPr lang="sl-SI" dirty="0"/>
              <a:t>"&gt;</a:t>
            </a:r>
          </a:p>
          <a:p>
            <a:pPr marL="457200" lvl="1" indent="0">
              <a:buNone/>
            </a:pPr>
            <a:r>
              <a:rPr lang="en-US" dirty="0"/>
              <a:t>&lt;meta name="viewport" content="width=device-width, initial-scale=1.0"&gt;</a:t>
            </a:r>
            <a:endParaRPr lang="sl-SI" dirty="0"/>
          </a:p>
          <a:p>
            <a:pPr marL="457200" lvl="1" indent="0">
              <a:buNone/>
            </a:pPr>
            <a:endParaRPr lang="sl-SI" dirty="0"/>
          </a:p>
          <a:p>
            <a:pPr marL="457200" lvl="1" indent="0">
              <a:buNone/>
            </a:pPr>
            <a:r>
              <a:rPr lang="sl-SI" dirty="0"/>
              <a:t>&lt;</a:t>
            </a:r>
            <a:r>
              <a:rPr lang="sl-SI" dirty="0" err="1"/>
              <a:t>style</a:t>
            </a:r>
            <a:r>
              <a:rPr lang="sl-SI" dirty="0"/>
              <a:t>&gt;</a:t>
            </a:r>
            <a:br>
              <a:rPr lang="sl-SI" dirty="0"/>
            </a:br>
            <a:r>
              <a:rPr lang="sl-SI" dirty="0"/>
              <a:t>  </a:t>
            </a:r>
            <a:r>
              <a:rPr lang="sl-SI" dirty="0" err="1"/>
              <a:t>body</a:t>
            </a:r>
            <a:r>
              <a:rPr lang="sl-SI" dirty="0"/>
              <a:t> {</a:t>
            </a:r>
            <a:r>
              <a:rPr lang="sl-SI" dirty="0" err="1"/>
              <a:t>background-color</a:t>
            </a:r>
            <a:r>
              <a:rPr lang="sl-SI" dirty="0"/>
              <a:t>: </a:t>
            </a:r>
            <a:r>
              <a:rPr lang="sl-SI" dirty="0" err="1"/>
              <a:t>powderblue</a:t>
            </a:r>
            <a:r>
              <a:rPr lang="sl-SI" dirty="0"/>
              <a:t>;}</a:t>
            </a:r>
            <a:br>
              <a:rPr lang="sl-SI" dirty="0"/>
            </a:br>
            <a:r>
              <a:rPr lang="sl-SI" dirty="0"/>
              <a:t>  h1 {</a:t>
            </a:r>
            <a:r>
              <a:rPr lang="sl-SI" dirty="0" err="1"/>
              <a:t>color</a:t>
            </a:r>
            <a:r>
              <a:rPr lang="sl-SI" dirty="0"/>
              <a:t>: red;}</a:t>
            </a:r>
            <a:br>
              <a:rPr lang="sl-SI" dirty="0"/>
            </a:br>
            <a:r>
              <a:rPr lang="sl-SI" dirty="0"/>
              <a:t>  p {</a:t>
            </a:r>
            <a:r>
              <a:rPr lang="sl-SI" dirty="0" err="1"/>
              <a:t>color</a:t>
            </a:r>
            <a:r>
              <a:rPr lang="sl-SI" dirty="0"/>
              <a:t>: </a:t>
            </a:r>
            <a:r>
              <a:rPr lang="sl-SI" dirty="0" err="1"/>
              <a:t>blue</a:t>
            </a:r>
            <a:r>
              <a:rPr lang="sl-SI" dirty="0"/>
              <a:t>;}</a:t>
            </a:r>
            <a:br>
              <a:rPr lang="sl-SI" dirty="0"/>
            </a:br>
            <a:r>
              <a:rPr lang="sl-SI" dirty="0"/>
              <a:t>&lt;/</a:t>
            </a:r>
            <a:r>
              <a:rPr lang="sl-SI" dirty="0" err="1"/>
              <a:t>style</a:t>
            </a:r>
            <a:r>
              <a:rPr lang="sl-SI" dirty="0"/>
              <a:t>&gt;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&lt;link </a:t>
            </a:r>
            <a:r>
              <a:rPr lang="en-US" dirty="0" err="1">
                <a:hlinkClick r:id="rId2"/>
              </a:rPr>
              <a:t>rel</a:t>
            </a:r>
            <a:r>
              <a:rPr lang="en-US" dirty="0">
                <a:hlinkClick r:id="rId2"/>
              </a:rPr>
              <a:t>="stylesheet" </a:t>
            </a:r>
            <a:r>
              <a:rPr lang="en-US" dirty="0" err="1">
                <a:hlinkClick r:id="rId2"/>
              </a:rPr>
              <a:t>href</a:t>
            </a:r>
            <a:r>
              <a:rPr lang="en-US" dirty="0">
                <a:hlinkClick r:id="rId2"/>
              </a:rPr>
              <a:t>="mystyle.css"&gt;</a:t>
            </a:r>
            <a:endParaRPr lang="sl-SI" dirty="0"/>
          </a:p>
          <a:p>
            <a:pPr marL="457200" lvl="1" indent="0">
              <a:buNone/>
            </a:pPr>
            <a:r>
              <a:rPr lang="sl-SI" b="0" dirty="0">
                <a:hlinkClick r:id="rId3"/>
              </a:rPr>
              <a:t>&lt;link </a:t>
            </a:r>
            <a:r>
              <a:rPr lang="sl-SI" b="0" dirty="0" err="1">
                <a:hlinkClick r:id="rId3"/>
              </a:rPr>
              <a:t>media</a:t>
            </a:r>
            <a:r>
              <a:rPr lang="sl-SI" b="0" dirty="0">
                <a:hlinkClick r:id="rId3"/>
              </a:rPr>
              <a:t>= "</a:t>
            </a:r>
            <a:r>
              <a:rPr lang="sl-SI" b="0" i="1" dirty="0" err="1">
                <a:hlinkClick r:id="rId3"/>
              </a:rPr>
              <a:t>value</a:t>
            </a:r>
            <a:r>
              <a:rPr lang="sl-SI" b="0" dirty="0">
                <a:hlinkClick r:id="rId3"/>
              </a:rPr>
              <a:t>" /&gt;</a:t>
            </a:r>
            <a:endParaRPr lang="sl-SI" dirty="0"/>
          </a:p>
          <a:p>
            <a:pPr marL="457200" lvl="1" indent="0">
              <a:buNone/>
            </a:pPr>
            <a:endParaRPr lang="sl-SI" dirty="0"/>
          </a:p>
          <a:p>
            <a:pPr marL="457200" lvl="1" indent="0">
              <a:buNone/>
            </a:pPr>
            <a:r>
              <a:rPr lang="en-US" dirty="0"/>
              <a:t>&lt;script&gt;</a:t>
            </a:r>
            <a:br>
              <a:rPr lang="en-US" dirty="0"/>
            </a:br>
            <a:r>
              <a:rPr lang="sl-SI" dirty="0"/>
              <a:t>    </a:t>
            </a: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</a:t>
            </a:r>
            <a:r>
              <a:rPr lang="sl-SI" dirty="0"/>
              <a:t>    </a:t>
            </a:r>
            <a:r>
              <a:rPr lang="en-US" dirty="0"/>
              <a:t> 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 "Hello JavaScript!";</a:t>
            </a:r>
            <a:br>
              <a:rPr lang="en-US" dirty="0"/>
            </a:br>
            <a:r>
              <a:rPr lang="sl-SI" dirty="0"/>
              <a:t> 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endParaRPr lang="sl-SI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&lt;/head&gt;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26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Important</a:t>
            </a:r>
            <a:r>
              <a:rPr lang="sl-SI" dirty="0"/>
              <a:t> </a:t>
            </a:r>
            <a:r>
              <a:rPr lang="sl-SI" dirty="0" err="1"/>
              <a:t>links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HTML</a:t>
            </a:r>
            <a:endParaRPr lang="en-GB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>
                <a:hlinkClick r:id="rId2"/>
              </a:rPr>
              <a:t>W3C</a:t>
            </a:r>
            <a:endParaRPr lang="sl-SI" dirty="0">
              <a:hlinkClick r:id="rId3"/>
            </a:endParaRPr>
          </a:p>
          <a:p>
            <a:r>
              <a:rPr lang="sl-SI" dirty="0">
                <a:hlinkClick r:id="rId4"/>
              </a:rPr>
              <a:t>W3Schools</a:t>
            </a:r>
            <a:endParaRPr lang="sl-SI" dirty="0">
              <a:hlinkClick r:id="rId3"/>
            </a:endParaRPr>
          </a:p>
          <a:p>
            <a:r>
              <a:rPr lang="sl-SI" dirty="0">
                <a:hlinkClick r:id="rId3"/>
              </a:rPr>
              <a:t>HTML </a:t>
            </a:r>
            <a:r>
              <a:rPr lang="sl-SI" dirty="0" err="1">
                <a:hlinkClick r:id="rId3"/>
              </a:rPr>
              <a:t>Tag</a:t>
            </a:r>
            <a:r>
              <a:rPr lang="sl-SI" dirty="0">
                <a:hlinkClick r:id="rId3"/>
              </a:rPr>
              <a:t> Reference</a:t>
            </a:r>
            <a:endParaRPr lang="sl-SI" dirty="0"/>
          </a:p>
          <a:p>
            <a:r>
              <a:rPr lang="sl-SI" dirty="0">
                <a:hlinkClick r:id="rId5"/>
              </a:rPr>
              <a:t>XHTML </a:t>
            </a:r>
            <a:r>
              <a:rPr lang="sl-SI" dirty="0" err="1">
                <a:hlinkClick r:id="rId5"/>
              </a:rPr>
              <a:t>syntax</a:t>
            </a:r>
            <a:endParaRPr lang="sl-SI" dirty="0"/>
          </a:p>
          <a:p>
            <a:r>
              <a:rPr lang="sl-SI" dirty="0">
                <a:hlinkClick r:id="rId6"/>
              </a:rPr>
              <a:t>HTML </a:t>
            </a:r>
            <a:r>
              <a:rPr lang="sl-SI" dirty="0" err="1">
                <a:hlinkClick r:id="rId6"/>
              </a:rPr>
              <a:t>validation</a:t>
            </a:r>
            <a:r>
              <a:rPr lang="sl-SI" dirty="0">
                <a:hlinkClick r:id="rId6"/>
              </a:rPr>
              <a:t> </a:t>
            </a:r>
            <a:r>
              <a:rPr lang="sl-SI" dirty="0" err="1">
                <a:hlinkClick r:id="rId6"/>
              </a:rPr>
              <a:t>service</a:t>
            </a:r>
            <a:endParaRPr lang="sl-SI" dirty="0"/>
          </a:p>
          <a:p>
            <a:r>
              <a:rPr lang="sl-SI" dirty="0">
                <a:hlinkClick r:id="rId7"/>
              </a:rPr>
              <a:t>MIME </a:t>
            </a:r>
            <a:r>
              <a:rPr lang="sl-SI" dirty="0" err="1">
                <a:hlinkClick r:id="rId7"/>
              </a:rPr>
              <a:t>Types</a:t>
            </a:r>
            <a:endParaRPr lang="sl-SI" dirty="0"/>
          </a:p>
          <a:p>
            <a:r>
              <a:rPr lang="sl-SI" dirty="0" err="1">
                <a:hlinkClick r:id="rId8"/>
              </a:rPr>
              <a:t>Charsets</a:t>
            </a:r>
            <a:r>
              <a:rPr lang="sl-SI" dirty="0"/>
              <a:t>, </a:t>
            </a:r>
            <a:r>
              <a:rPr lang="sl-SI" dirty="0" err="1">
                <a:hlinkClick r:id="rId9"/>
              </a:rPr>
              <a:t>Entities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>
                <a:hlinkClick r:id="rId10"/>
              </a:rPr>
              <a:t>Symbols</a:t>
            </a:r>
            <a:endParaRPr lang="sl-SI" dirty="0"/>
          </a:p>
          <a:p>
            <a:r>
              <a:rPr lang="sl-SI" dirty="0">
                <a:hlinkClick r:id="rId11"/>
              </a:rPr>
              <a:t>http://caniuse.com/</a:t>
            </a:r>
            <a:r>
              <a:rPr lang="sl-SI" dirty="0"/>
              <a:t> </a:t>
            </a:r>
          </a:p>
          <a:p>
            <a:r>
              <a:rPr lang="sl-SI" dirty="0">
                <a:hlinkClick r:id="rId12"/>
              </a:rPr>
              <a:t>http://html5test.com/</a:t>
            </a:r>
            <a:r>
              <a:rPr lang="sl-SI" dirty="0"/>
              <a:t> </a:t>
            </a:r>
          </a:p>
          <a:p>
            <a:r>
              <a:rPr lang="sl-SI" dirty="0" err="1">
                <a:hlinkClick r:id="rId13"/>
              </a:rPr>
              <a:t>Which</a:t>
            </a:r>
            <a:r>
              <a:rPr lang="sl-SI" dirty="0">
                <a:hlinkClick r:id="rId13"/>
              </a:rPr>
              <a:t> </a:t>
            </a:r>
            <a:r>
              <a:rPr lang="sl-SI" dirty="0" err="1">
                <a:hlinkClick r:id="rId13"/>
              </a:rPr>
              <a:t>attributes</a:t>
            </a:r>
            <a:r>
              <a:rPr lang="sl-SI" dirty="0">
                <a:hlinkClick r:id="rId13"/>
              </a:rPr>
              <a:t> is </a:t>
            </a:r>
            <a:r>
              <a:rPr lang="sl-SI" dirty="0" err="1">
                <a:hlinkClick r:id="rId13"/>
              </a:rPr>
              <a:t>possible</a:t>
            </a:r>
            <a:r>
              <a:rPr lang="sl-SI" dirty="0">
                <a:hlinkClick r:id="rId13"/>
              </a:rPr>
              <a:t> to </a:t>
            </a:r>
            <a:r>
              <a:rPr lang="sl-SI" dirty="0" err="1">
                <a:hlinkClick r:id="rId13"/>
              </a:rPr>
              <a:t>use</a:t>
            </a:r>
            <a:r>
              <a:rPr lang="sl-SI" dirty="0">
                <a:hlinkClick r:id="rId13"/>
              </a:rPr>
              <a:t> in HTML5 </a:t>
            </a:r>
            <a:r>
              <a:rPr lang="sl-SI" dirty="0" err="1">
                <a:hlinkClick r:id="rId13"/>
              </a:rPr>
              <a:t>forms</a:t>
            </a:r>
            <a:endParaRPr lang="sl-SI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40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hlinkClick r:id="rId2"/>
              </a:rPr>
              <a:t>HTML5 </a:t>
            </a:r>
            <a:r>
              <a:rPr lang="sl-SI" dirty="0" err="1">
                <a:hlinkClick r:id="rId2"/>
              </a:rPr>
              <a:t>semantic</a:t>
            </a:r>
            <a:r>
              <a:rPr lang="sl-SI" dirty="0">
                <a:hlinkClick r:id="rId2"/>
              </a:rPr>
              <a:t> </a:t>
            </a:r>
            <a:r>
              <a:rPr lang="sl-SI" dirty="0" err="1">
                <a:hlinkClick r:id="rId2"/>
              </a:rPr>
              <a:t>tags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021" y="1816095"/>
            <a:ext cx="6785811" cy="487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7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16177</TotalTime>
  <Words>728</Words>
  <Application>Microsoft Office PowerPoint</Application>
  <PresentationFormat>Widescreen</PresentationFormat>
  <Paragraphs>200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Corbel</vt:lpstr>
      <vt:lpstr>Verdana</vt:lpstr>
      <vt:lpstr>Wingdings</vt:lpstr>
      <vt:lpstr>Officeova tema</vt:lpstr>
      <vt:lpstr>HTML and CSS</vt:lpstr>
      <vt:lpstr>WWW (Word Wide Web)</vt:lpstr>
      <vt:lpstr>PowerPoint Presentation</vt:lpstr>
      <vt:lpstr>PowerPoint Presentation</vt:lpstr>
      <vt:lpstr>First HTML</vt:lpstr>
      <vt:lpstr>DOM (Document Object Model) tree</vt:lpstr>
      <vt:lpstr>HTML head</vt:lpstr>
      <vt:lpstr>Important links for HTML</vt:lpstr>
      <vt:lpstr>HTML5 semantic tags</vt:lpstr>
      <vt:lpstr>Multimedia</vt:lpstr>
      <vt:lpstr>HTML attributes</vt:lpstr>
      <vt:lpstr>CSS</vt:lpstr>
      <vt:lpstr>PowerPoint Presentation</vt:lpstr>
      <vt:lpstr>CSS example</vt:lpstr>
      <vt:lpstr>CSS selectors</vt:lpstr>
      <vt:lpstr>CSS links</vt:lpstr>
      <vt:lpstr>CSS colors and Color tutorial </vt:lpstr>
      <vt:lpstr>Color features</vt:lpstr>
      <vt:lpstr>Color features</vt:lpstr>
      <vt:lpstr>HSL color space</vt:lpstr>
      <vt:lpstr>Block and inline elements</vt:lpstr>
      <vt:lpstr>BOX MODEL</vt:lpstr>
      <vt:lpstr>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</dc:title>
  <dc:creator>Milan Ojsteršek</dc:creator>
  <cp:lastModifiedBy>Martina Talevska</cp:lastModifiedBy>
  <cp:revision>45</cp:revision>
  <dcterms:created xsi:type="dcterms:W3CDTF">2017-11-20T22:38:57Z</dcterms:created>
  <dcterms:modified xsi:type="dcterms:W3CDTF">2018-11-20T20:10:44Z</dcterms:modified>
</cp:coreProperties>
</file>