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14" r:id="rId3"/>
    <p:sldId id="311" r:id="rId4"/>
    <p:sldId id="312" r:id="rId5"/>
    <p:sldId id="313" r:id="rId6"/>
    <p:sldId id="315" r:id="rId7"/>
    <p:sldId id="279" r:id="rId8"/>
    <p:sldId id="273" r:id="rId9"/>
    <p:sldId id="260" r:id="rId10"/>
    <p:sldId id="261" r:id="rId11"/>
    <p:sldId id="316" r:id="rId12"/>
    <p:sldId id="317" r:id="rId13"/>
    <p:sldId id="318" r:id="rId14"/>
    <p:sldId id="319" r:id="rId15"/>
    <p:sldId id="262" r:id="rId16"/>
    <p:sldId id="264" r:id="rId17"/>
    <p:sldId id="265" r:id="rId18"/>
    <p:sldId id="266" r:id="rId19"/>
    <p:sldId id="267" r:id="rId20"/>
    <p:sldId id="263" r:id="rId21"/>
    <p:sldId id="320" r:id="rId22"/>
    <p:sldId id="321" r:id="rId23"/>
    <p:sldId id="322" r:id="rId24"/>
    <p:sldId id="283" r:id="rId25"/>
    <p:sldId id="280" r:id="rId26"/>
    <p:sldId id="293" r:id="rId27"/>
    <p:sldId id="294" r:id="rId28"/>
    <p:sldId id="281" r:id="rId29"/>
    <p:sldId id="282" r:id="rId30"/>
    <p:sldId id="297" r:id="rId31"/>
    <p:sldId id="303" r:id="rId32"/>
    <p:sldId id="304" r:id="rId33"/>
    <p:sldId id="305" r:id="rId34"/>
    <p:sldId id="306" r:id="rId35"/>
    <p:sldId id="307" r:id="rId36"/>
    <p:sldId id="284" r:id="rId37"/>
    <p:sldId id="285" r:id="rId38"/>
    <p:sldId id="286" r:id="rId39"/>
    <p:sldId id="288" r:id="rId40"/>
    <p:sldId id="324" r:id="rId41"/>
    <p:sldId id="289" r:id="rId42"/>
    <p:sldId id="290" r:id="rId43"/>
    <p:sldId id="291" r:id="rId44"/>
    <p:sldId id="298" r:id="rId45"/>
    <p:sldId id="299" r:id="rId46"/>
    <p:sldId id="300" r:id="rId47"/>
    <p:sldId id="301" r:id="rId48"/>
    <p:sldId id="309" r:id="rId49"/>
    <p:sldId id="268" r:id="rId50"/>
    <p:sldId id="269" r:id="rId51"/>
    <p:sldId id="270" r:id="rId52"/>
    <p:sldId id="271" r:id="rId53"/>
    <p:sldId id="272" r:id="rId54"/>
    <p:sldId id="295" r:id="rId55"/>
    <p:sldId id="323" r:id="rId56"/>
    <p:sldId id="310" r:id="rId57"/>
    <p:sldId id="274" r:id="rId58"/>
    <p:sldId id="275" r:id="rId59"/>
    <p:sldId id="276" r:id="rId60"/>
    <p:sldId id="277" r:id="rId61"/>
    <p:sldId id="308" r:id="rId62"/>
    <p:sldId id="296" r:id="rId63"/>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850"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544A0-8A46-4C6F-AFBC-D8AFD94865C0}" type="datetimeFigureOut">
              <a:rPr lang="en-GB" smtClean="0"/>
              <a:t>20/11/2018</a:t>
            </a:fld>
            <a:endParaRPr lang="en-GB"/>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969A4-F42F-4C83-AF3A-715AC8306C21}" type="slidenum">
              <a:rPr lang="en-GB" smtClean="0"/>
              <a:t>‹#›</a:t>
            </a:fld>
            <a:endParaRPr lang="en-GB"/>
          </a:p>
        </p:txBody>
      </p:sp>
    </p:spTree>
    <p:extLst>
      <p:ext uri="{BB962C8B-B14F-4D97-AF65-F5344CB8AC3E}">
        <p14:creationId xmlns:p14="http://schemas.microsoft.com/office/powerpoint/2010/main" val="426616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88DCEC-3B88-40BE-B4C2-257F1E965070}" type="slidenum">
              <a:rPr lang="en-US" altLang="sl-SI" sz="1300">
                <a:latin typeface="Times New Roman" panose="02020603050405020304" pitchFamily="18" charset="0"/>
              </a:rPr>
              <a:pPr/>
              <a:t>7</a:t>
            </a:fld>
            <a:endParaRPr lang="en-US" altLang="sl-SI" sz="1300">
              <a:latin typeface="Times New Roman" panose="02020603050405020304" pitchFamily="18"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3276411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962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7084CB30-696C-46C0-871A-CB6EB5FEA44B}" type="slidenum">
              <a:rPr lang="en-US" altLang="sl-SI" sz="1300">
                <a:latin typeface="Times New Roman" panose="02020603050405020304" pitchFamily="18" charset="0"/>
              </a:rPr>
              <a:pPr/>
              <a:t>24</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331966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864BB0CE-3E3D-4B32-A2EA-D1AA177C7617}" type="slidenum">
              <a:rPr lang="en-US" altLang="sl-SI" sz="1300">
                <a:latin typeface="Times New Roman" panose="02020603050405020304" pitchFamily="18" charset="0"/>
              </a:rPr>
              <a:pPr/>
              <a:t>25</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169086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864BB0CE-3E3D-4B32-A2EA-D1AA177C7617}" type="slidenum">
              <a:rPr lang="en-US" altLang="sl-SI" sz="1300">
                <a:latin typeface="Times New Roman" panose="02020603050405020304" pitchFamily="18" charset="0"/>
              </a:rPr>
              <a:pPr/>
              <a:t>26</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611072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864BB0CE-3E3D-4B32-A2EA-D1AA177C7617}" type="slidenum">
              <a:rPr lang="en-US" altLang="sl-SI" sz="1300">
                <a:latin typeface="Times New Roman" panose="02020603050405020304" pitchFamily="18" charset="0"/>
              </a:rPr>
              <a:pPr/>
              <a:t>27</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790170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7FB438F9-F1C0-4969-8E9F-C35A6B7B1BAA}" type="slidenum">
              <a:rPr lang="en-US" altLang="sl-SI" sz="1300">
                <a:latin typeface="Times New Roman" panose="02020603050405020304" pitchFamily="18" charset="0"/>
              </a:rPr>
              <a:pPr/>
              <a:t>28</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13352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38008C14-52BC-4C89-8D57-3C8E02F5BB2A}" type="slidenum">
              <a:rPr lang="en-US" altLang="sl-SI" sz="1300">
                <a:latin typeface="Times New Roman" panose="02020603050405020304" pitchFamily="18" charset="0"/>
              </a:rPr>
              <a:pPr/>
              <a:t>29</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97645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38008C14-52BC-4C89-8D57-3C8E02F5BB2A}" type="slidenum">
              <a:rPr lang="en-US" altLang="sl-SI" sz="1300">
                <a:latin typeface="Times New Roman" panose="02020603050405020304" pitchFamily="18" charset="0"/>
              </a:rPr>
              <a:pPr/>
              <a:t>30</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709798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noTextEdit="1"/>
          </p:cNvSpPr>
          <p:nvPr>
            <p:ph type="sldImg"/>
          </p:nvPr>
        </p:nvSpPr>
        <p:spPr>
          <a:ln/>
        </p:spPr>
      </p:sp>
      <p:sp>
        <p:nvSpPr>
          <p:cNvPr id="191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91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99E68C7F-2DFB-4960-9CF3-FEADEEA4D645}" type="slidenum">
              <a:rPr lang="en-US" altLang="sl-SI" sz="1300">
                <a:latin typeface="Times New Roman" panose="02020603050405020304" pitchFamily="18" charset="0"/>
              </a:rPr>
              <a:pPr/>
              <a:t>32</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436480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noTextEdit="1"/>
          </p:cNvSpPr>
          <p:nvPr>
            <p:ph type="sldImg"/>
          </p:nvPr>
        </p:nvSpPr>
        <p:spPr>
          <a:ln/>
        </p:spPr>
      </p:sp>
      <p:sp>
        <p:nvSpPr>
          <p:cNvPr id="193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93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2DD89C82-36A4-4A48-A0D6-1E2899572BC7}" type="slidenum">
              <a:rPr lang="en-US" altLang="sl-SI" sz="1300">
                <a:latin typeface="Times New Roman" panose="02020603050405020304" pitchFamily="18" charset="0"/>
              </a:rPr>
              <a:pPr/>
              <a:t>33</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893429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a:ln/>
        </p:spPr>
      </p:sp>
      <p:sp>
        <p:nvSpPr>
          <p:cNvPr id="195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95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DCA2018D-9E6D-4310-ACCC-369D959C3ED5}" type="slidenum">
              <a:rPr lang="en-US" altLang="sl-SI" sz="1300">
                <a:latin typeface="Times New Roman" panose="02020603050405020304" pitchFamily="18" charset="0"/>
              </a:rPr>
              <a:pPr/>
              <a:t>34</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14473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fld id="{A02E0596-4D34-45F2-B42D-CDE7B2646DB6}" type="slidenum">
              <a:rPr lang="en-US" altLang="sl-SI" sz="1300">
                <a:latin typeface="Times New Roman" panose="02020603050405020304" pitchFamily="18" charset="0"/>
              </a:rPr>
              <a:pPr algn="r"/>
              <a:t>8</a:t>
            </a:fld>
            <a:endParaRPr lang="en-US" altLang="sl-SI" sz="130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043139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noTextEdit="1"/>
          </p:cNvSpPr>
          <p:nvPr>
            <p:ph type="sldImg"/>
          </p:nvPr>
        </p:nvSpPr>
        <p:spPr>
          <a:ln/>
        </p:spPr>
      </p:sp>
      <p:sp>
        <p:nvSpPr>
          <p:cNvPr id="197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97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C8D9B208-E7EB-48DF-921E-641E773B31CA}" type="slidenum">
              <a:rPr lang="en-US" altLang="sl-SI" sz="1300">
                <a:latin typeface="Times New Roman" panose="02020603050405020304" pitchFamily="18" charset="0"/>
              </a:rPr>
              <a:pPr/>
              <a:t>35</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1708351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ln/>
        </p:spPr>
      </p:sp>
      <p:sp>
        <p:nvSpPr>
          <p:cNvPr id="1013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013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F6A0FAC5-74A3-4679-9B9C-2500E7736F91}" type="slidenum">
              <a:rPr lang="en-US" altLang="sl-SI" sz="1300">
                <a:latin typeface="Times New Roman" panose="02020603050405020304" pitchFamily="18" charset="0"/>
              </a:rPr>
              <a:pPr/>
              <a:t>36</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2678662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ln/>
        </p:spPr>
      </p:sp>
      <p:sp>
        <p:nvSpPr>
          <p:cNvPr id="1034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034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C4F7F2E3-B406-4E00-A163-11F41BDFA93B}" type="slidenum">
              <a:rPr lang="en-US" altLang="sl-SI" sz="1300">
                <a:latin typeface="Times New Roman" panose="02020603050405020304" pitchFamily="18" charset="0"/>
              </a:rPr>
              <a:pPr/>
              <a:t>37</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1020807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ECEEA1D0-1343-4F9F-8D08-1EAA53025D1F}" type="slidenum">
              <a:rPr lang="en-US" altLang="sl-SI" sz="1300">
                <a:latin typeface="Times New Roman" panose="02020603050405020304" pitchFamily="18" charset="0"/>
              </a:rPr>
              <a:pPr/>
              <a:t>38</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50544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218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F20C0A01-578C-4283-9135-48868606DAD5}" type="slidenum">
              <a:rPr lang="en-US" altLang="sl-SI" sz="1300">
                <a:latin typeface="Times New Roman" panose="02020603050405020304" pitchFamily="18" charset="0"/>
              </a:rPr>
              <a:pPr/>
              <a:t>39</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730303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E99C50BA-48D0-46D2-BCAB-BF9193CFB63A}" type="slidenum">
              <a:rPr lang="en-US" altLang="sl-SI" sz="1300">
                <a:latin typeface="Times New Roman" panose="02020603050405020304" pitchFamily="18" charset="0"/>
              </a:rPr>
              <a:pPr/>
              <a:t>41</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2714973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a:ln/>
        </p:spPr>
      </p:sp>
      <p:sp>
        <p:nvSpPr>
          <p:cNvPr id="1259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259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2E538AB4-E5D1-4948-941E-88DA01559CC2}" type="slidenum">
              <a:rPr lang="en-US" altLang="sl-SI" sz="1300">
                <a:latin typeface="Times New Roman" panose="02020603050405020304" pitchFamily="18" charset="0"/>
              </a:rPr>
              <a:pPr/>
              <a:t>42</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2573308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a:ln/>
        </p:spPr>
      </p:sp>
      <p:sp>
        <p:nvSpPr>
          <p:cNvPr id="1280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1280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975011F7-E840-46F0-B8B9-F7E455C44838}" type="slidenum">
              <a:rPr lang="en-US" altLang="sl-SI" sz="1300">
                <a:latin typeface="Times New Roman" panose="02020603050405020304" pitchFamily="18" charset="0"/>
              </a:rPr>
              <a:pPr/>
              <a:t>43</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731510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FC985EC-A764-442B-8F0C-3A2AAC1BE72F}" type="slidenum">
              <a:rPr lang="en-US" altLang="sl-SI">
                <a:latin typeface="Arial" panose="020B0604020202020204" pitchFamily="34" charset="0"/>
              </a:rPr>
              <a:pPr/>
              <a:t>46</a:t>
            </a:fld>
            <a:endParaRPr lang="en-US" altLang="sl-SI">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sl-SI" b="1"/>
          </a:p>
        </p:txBody>
      </p:sp>
    </p:spTree>
    <p:extLst>
      <p:ext uri="{BB962C8B-B14F-4D97-AF65-F5344CB8AC3E}">
        <p14:creationId xmlns:p14="http://schemas.microsoft.com/office/powerpoint/2010/main" val="2690649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88DCEC-3B88-40BE-B4C2-257F1E965070}" type="slidenum">
              <a:rPr lang="en-US" altLang="sl-SI" sz="1300">
                <a:latin typeface="Times New Roman" panose="02020603050405020304" pitchFamily="18" charset="0"/>
              </a:rPr>
              <a:pPr/>
              <a:t>48</a:t>
            </a:fld>
            <a:endParaRPr lang="en-US" altLang="sl-SI" sz="1300">
              <a:latin typeface="Times New Roman" panose="02020603050405020304" pitchFamily="18"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169986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1907ED-1E3C-4FCB-AC0C-C164D202640B}" type="slidenum">
              <a:rPr lang="en-US" altLang="sl-SI" sz="1300">
                <a:latin typeface="Times New Roman" panose="02020603050405020304" pitchFamily="18" charset="0"/>
              </a:rPr>
              <a:pPr/>
              <a:t>9</a:t>
            </a:fld>
            <a:endParaRPr lang="en-US" altLang="sl-SI" sz="130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430786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fld id="{864BB0CE-3E3D-4B32-A2EA-D1AA177C7617}" type="slidenum">
              <a:rPr lang="en-US" altLang="sl-SI" sz="1300">
                <a:latin typeface="Times New Roman" panose="02020603050405020304" pitchFamily="18" charset="0"/>
              </a:rPr>
              <a:pPr/>
              <a:t>54</a:t>
            </a:fld>
            <a:endParaRPr lang="en-US" altLang="sl-SI" sz="1300">
              <a:latin typeface="Times New Roman" panose="02020603050405020304" pitchFamily="18" charset="0"/>
            </a:endParaRPr>
          </a:p>
        </p:txBody>
      </p:sp>
    </p:spTree>
    <p:extLst>
      <p:ext uri="{BB962C8B-B14F-4D97-AF65-F5344CB8AC3E}">
        <p14:creationId xmlns:p14="http://schemas.microsoft.com/office/powerpoint/2010/main" val="3115671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DD2C44-5E32-46EF-845C-0D01A5B078C0}" type="slidenum">
              <a:rPr lang="en-US" altLang="sl-SI" sz="1300">
                <a:latin typeface="Times New Roman" panose="02020603050405020304" pitchFamily="18" charset="0"/>
              </a:rPr>
              <a:pPr/>
              <a:t>57</a:t>
            </a:fld>
            <a:endParaRPr lang="en-US" altLang="sl-SI" sz="1300">
              <a:latin typeface="Times New Roman" panose="02020603050405020304" pitchFamily="18" charset="0"/>
            </a:endParaRPr>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681974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64C657-2C10-4E96-B543-D6448CA3391F}" type="slidenum">
              <a:rPr lang="en-US" altLang="sl-SI" sz="1300">
                <a:latin typeface="Times New Roman" panose="02020603050405020304" pitchFamily="18" charset="0"/>
              </a:rPr>
              <a:pPr/>
              <a:t>58</a:t>
            </a:fld>
            <a:endParaRPr lang="en-US" altLang="sl-SI" sz="1300">
              <a:latin typeface="Times New Roman" panose="02020603050405020304" pitchFamily="18" charset="0"/>
            </a:endParaRPr>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993877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357E577-CCE7-4FB2-8691-5F47245DB7E1}" type="slidenum">
              <a:rPr lang="en-US" altLang="sl-SI" sz="1300">
                <a:latin typeface="Times New Roman" panose="02020603050405020304" pitchFamily="18" charset="0"/>
              </a:rPr>
              <a:pPr/>
              <a:t>59</a:t>
            </a:fld>
            <a:endParaRPr lang="en-US" altLang="sl-SI" sz="1300">
              <a:latin typeface="Times New Roman" panose="02020603050405020304" pitchFamily="18" charset="0"/>
            </a:endParaRPr>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175882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93C135-B0AD-4B85-A407-E344E335445F}" type="slidenum">
              <a:rPr lang="en-US" altLang="sl-SI" sz="1300">
                <a:latin typeface="Times New Roman" panose="02020603050405020304" pitchFamily="18" charset="0"/>
              </a:rPr>
              <a:pPr/>
              <a:t>60</a:t>
            </a:fld>
            <a:endParaRPr lang="en-US" altLang="sl-SI" sz="1300">
              <a:latin typeface="Times New Roman" panose="02020603050405020304" pitchFamily="18" charset="0"/>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672127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88DCEC-3B88-40BE-B4C2-257F1E965070}" type="slidenum">
              <a:rPr lang="en-US" altLang="sl-SI" sz="1300">
                <a:latin typeface="Times New Roman" panose="02020603050405020304" pitchFamily="18" charset="0"/>
              </a:rPr>
              <a:pPr/>
              <a:t>61</a:t>
            </a:fld>
            <a:endParaRPr lang="en-US" altLang="sl-SI" sz="1300">
              <a:latin typeface="Times New Roman" panose="02020603050405020304" pitchFamily="18"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947035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88DCEC-3B88-40BE-B4C2-257F1E965070}" type="slidenum">
              <a:rPr lang="en-US" altLang="sl-SI" sz="1300">
                <a:latin typeface="Times New Roman" panose="02020603050405020304" pitchFamily="18" charset="0"/>
              </a:rPr>
              <a:pPr/>
              <a:t>62</a:t>
            </a:fld>
            <a:endParaRPr lang="en-US" altLang="sl-SI" sz="1300">
              <a:latin typeface="Times New Roman" panose="02020603050405020304" pitchFamily="18" charset="0"/>
            </a:endParaRPr>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70442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D3670A-4CC5-40EE-95F9-5BB2844E0C06}" type="slidenum">
              <a:rPr lang="en-US" altLang="sl-SI" sz="1300">
                <a:latin typeface="Times New Roman" panose="02020603050405020304" pitchFamily="18" charset="0"/>
              </a:rPr>
              <a:pPr/>
              <a:t>10</a:t>
            </a:fld>
            <a:endParaRPr lang="en-US" altLang="sl-SI" sz="130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784167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537951-12A2-4480-9AEA-ED635211C301}" type="slidenum">
              <a:rPr lang="en-US" altLang="sl-SI" sz="1300">
                <a:latin typeface="Times New Roman" panose="02020603050405020304" pitchFamily="18" charset="0"/>
              </a:rPr>
              <a:pPr/>
              <a:t>15</a:t>
            </a:fld>
            <a:endParaRPr lang="en-US" altLang="sl-SI" sz="1300">
              <a:latin typeface="Times New Roman" panose="02020603050405020304" pitchFamily="18"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20830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D9DA2-8492-456F-A219-10FC572468E8}" type="slidenum">
              <a:rPr lang="en-US" altLang="sl-SI" sz="1300">
                <a:latin typeface="Times New Roman" panose="02020603050405020304" pitchFamily="18" charset="0"/>
              </a:rPr>
              <a:pPr/>
              <a:t>16</a:t>
            </a:fld>
            <a:endParaRPr lang="en-US" altLang="sl-SI" sz="1300">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935245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7D371BE-4304-4B6C-BA11-358D53D92180}" type="slidenum">
              <a:rPr lang="en-US" altLang="sl-SI" sz="1300">
                <a:latin typeface="Times New Roman" panose="02020603050405020304" pitchFamily="18" charset="0"/>
              </a:rPr>
              <a:pPr/>
              <a:t>17</a:t>
            </a:fld>
            <a:endParaRPr lang="en-US" altLang="sl-SI" sz="130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50766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E19814-66CC-4208-936F-97ACC4FB3614}" type="slidenum">
              <a:rPr lang="en-US" altLang="sl-SI" sz="1300">
                <a:latin typeface="Times New Roman" panose="02020603050405020304" pitchFamily="18" charset="0"/>
              </a:rPr>
              <a:pPr/>
              <a:t>19</a:t>
            </a:fld>
            <a:endParaRPr lang="en-US" altLang="sl-SI" sz="1300">
              <a:latin typeface="Times New Roman" panose="02020603050405020304" pitchFamily="18"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231454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66810D-9851-4FE1-AE3C-7ED74CAE03D8}" type="slidenum">
              <a:rPr lang="en-US" altLang="sl-SI" sz="1300">
                <a:latin typeface="Times New Roman" panose="02020603050405020304" pitchFamily="18" charset="0"/>
              </a:rPr>
              <a:pPr/>
              <a:t>20</a:t>
            </a:fld>
            <a:endParaRPr lang="en-US" altLang="sl-SI" sz="1300">
              <a:latin typeface="Times New Roman" panose="02020603050405020304"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l-SI" altLang="sl-SI"/>
          </a:p>
        </p:txBody>
      </p:sp>
    </p:spTree>
    <p:extLst>
      <p:ext uri="{BB962C8B-B14F-4D97-AF65-F5344CB8AC3E}">
        <p14:creationId xmlns:p14="http://schemas.microsoft.com/office/powerpoint/2010/main" val="339961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p:cNvSpPr>
            <a:spLocks noGrp="1"/>
          </p:cNvSpPr>
          <p:nvPr>
            <p:ph type="ctrTitle"/>
          </p:nvPr>
        </p:nvSpPr>
        <p:spPr>
          <a:xfrm>
            <a:off x="1524000" y="1122363"/>
            <a:ext cx="9144000" cy="2387600"/>
          </a:xfrm>
        </p:spPr>
        <p:txBody>
          <a:bodyPr anchor="b"/>
          <a:lstStyle>
            <a:lvl1pPr algn="ctr">
              <a:defRPr sz="6000"/>
            </a:lvl1pPr>
          </a:lstStyle>
          <a:p>
            <a:r>
              <a:rPr lang="sl-SI"/>
              <a:t>Uredite slog naslova matrice</a:t>
            </a:r>
            <a:endParaRPr lang="en-GB"/>
          </a:p>
        </p:txBody>
      </p:sp>
      <p:sp>
        <p:nvSpPr>
          <p:cNvPr id="3" name="Podnaslov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Uredite slog podnaslova matrice</a:t>
            </a:r>
            <a:endParaRPr lang="en-GB"/>
          </a:p>
        </p:txBody>
      </p:sp>
      <p:sp>
        <p:nvSpPr>
          <p:cNvPr id="4" name="Označba mesta datuma 3"/>
          <p:cNvSpPr>
            <a:spLocks noGrp="1"/>
          </p:cNvSpPr>
          <p:nvPr>
            <p:ph type="dt" sz="half" idx="10"/>
          </p:nvPr>
        </p:nvSpPr>
        <p:spPr/>
        <p:txBody>
          <a:bodyPr/>
          <a:lstStyle/>
          <a:p>
            <a:fld id="{9A8D9589-DA05-40D2-AB15-08D0252BFEED}" type="datetimeFigureOut">
              <a:rPr lang="en-GB" smtClean="0"/>
              <a:t>20/11/2018</a:t>
            </a:fld>
            <a:endParaRPr lang="en-GB"/>
          </a:p>
        </p:txBody>
      </p:sp>
      <p:sp>
        <p:nvSpPr>
          <p:cNvPr id="5" name="Označba mesta noge 4"/>
          <p:cNvSpPr>
            <a:spLocks noGrp="1"/>
          </p:cNvSpPr>
          <p:nvPr>
            <p:ph type="ftr" sz="quarter" idx="11"/>
          </p:nvPr>
        </p:nvSpPr>
        <p:spPr/>
        <p:txBody>
          <a:bodyPr/>
          <a:lstStyle/>
          <a:p>
            <a:endParaRPr lang="en-GB"/>
          </a:p>
        </p:txBody>
      </p:sp>
      <p:sp>
        <p:nvSpPr>
          <p:cNvPr id="6" name="Označba mesta številke diapozitiva 5"/>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58398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GB"/>
          </a:p>
        </p:txBody>
      </p:sp>
      <p:sp>
        <p:nvSpPr>
          <p:cNvPr id="3" name="Označba mesta slik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9A8D9589-DA05-40D2-AB15-08D0252BFEED}" type="datetimeFigureOut">
              <a:rPr lang="en-GB" smtClean="0"/>
              <a:t>20/11/2018</a:t>
            </a:fld>
            <a:endParaRPr lang="en-GB"/>
          </a:p>
        </p:txBody>
      </p:sp>
      <p:sp>
        <p:nvSpPr>
          <p:cNvPr id="6" name="Označba mesta noge 5"/>
          <p:cNvSpPr>
            <a:spLocks noGrp="1"/>
          </p:cNvSpPr>
          <p:nvPr>
            <p:ph type="ftr" sz="quarter" idx="11"/>
          </p:nvPr>
        </p:nvSpPr>
        <p:spPr/>
        <p:txBody>
          <a:bodyPr/>
          <a:lstStyle/>
          <a:p>
            <a:endParaRPr lang="en-GB"/>
          </a:p>
        </p:txBody>
      </p:sp>
      <p:sp>
        <p:nvSpPr>
          <p:cNvPr id="7" name="Označba mesta številke diapozitiva 6"/>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3495295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GB"/>
          </a:p>
        </p:txBody>
      </p:sp>
      <p:sp>
        <p:nvSpPr>
          <p:cNvPr id="3" name="Označba mesta navpičnega besedila 2"/>
          <p:cNvSpPr>
            <a:spLocks noGrp="1"/>
          </p:cNvSpPr>
          <p:nvPr>
            <p:ph type="body" orient="vert" idx="1"/>
          </p:nvPr>
        </p:nvSpPr>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datuma 3"/>
          <p:cNvSpPr>
            <a:spLocks noGrp="1"/>
          </p:cNvSpPr>
          <p:nvPr>
            <p:ph type="dt" sz="half" idx="10"/>
          </p:nvPr>
        </p:nvSpPr>
        <p:spPr/>
        <p:txBody>
          <a:bodyPr/>
          <a:lstStyle/>
          <a:p>
            <a:fld id="{9A8D9589-DA05-40D2-AB15-08D0252BFEED}" type="datetimeFigureOut">
              <a:rPr lang="en-GB" smtClean="0"/>
              <a:t>20/11/2018</a:t>
            </a:fld>
            <a:endParaRPr lang="en-GB"/>
          </a:p>
        </p:txBody>
      </p:sp>
      <p:sp>
        <p:nvSpPr>
          <p:cNvPr id="5" name="Označba mesta noge 4"/>
          <p:cNvSpPr>
            <a:spLocks noGrp="1"/>
          </p:cNvSpPr>
          <p:nvPr>
            <p:ph type="ftr" sz="quarter" idx="11"/>
          </p:nvPr>
        </p:nvSpPr>
        <p:spPr/>
        <p:txBody>
          <a:bodyPr/>
          <a:lstStyle/>
          <a:p>
            <a:endParaRPr lang="en-GB"/>
          </a:p>
        </p:txBody>
      </p:sp>
      <p:sp>
        <p:nvSpPr>
          <p:cNvPr id="6" name="Označba mesta številke diapozitiva 5"/>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1912596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p:cNvSpPr>
            <a:spLocks noGrp="1"/>
          </p:cNvSpPr>
          <p:nvPr>
            <p:ph type="title" orient="vert"/>
          </p:nvPr>
        </p:nvSpPr>
        <p:spPr>
          <a:xfrm>
            <a:off x="8724900" y="365125"/>
            <a:ext cx="2628900" cy="5811838"/>
          </a:xfrm>
        </p:spPr>
        <p:txBody>
          <a:bodyPr vert="eaVert"/>
          <a:lstStyle/>
          <a:p>
            <a:r>
              <a:rPr lang="sl-SI"/>
              <a:t>Uredite slog naslova matrice</a:t>
            </a:r>
            <a:endParaRPr lang="en-GB"/>
          </a:p>
        </p:txBody>
      </p:sp>
      <p:sp>
        <p:nvSpPr>
          <p:cNvPr id="3" name="Označba mesta navpičnega besedila 2"/>
          <p:cNvSpPr>
            <a:spLocks noGrp="1"/>
          </p:cNvSpPr>
          <p:nvPr>
            <p:ph type="body" orient="vert" idx="1"/>
          </p:nvPr>
        </p:nvSpPr>
        <p:spPr>
          <a:xfrm>
            <a:off x="838200" y="365125"/>
            <a:ext cx="7734300" cy="5811838"/>
          </a:xfrm>
        </p:spPr>
        <p:txBody>
          <a:bodyPr vert="eaVert"/>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datuma 3"/>
          <p:cNvSpPr>
            <a:spLocks noGrp="1"/>
          </p:cNvSpPr>
          <p:nvPr>
            <p:ph type="dt" sz="half" idx="10"/>
          </p:nvPr>
        </p:nvSpPr>
        <p:spPr/>
        <p:txBody>
          <a:bodyPr/>
          <a:lstStyle/>
          <a:p>
            <a:fld id="{9A8D9589-DA05-40D2-AB15-08D0252BFEED}" type="datetimeFigureOut">
              <a:rPr lang="en-GB" smtClean="0"/>
              <a:t>20/11/2018</a:t>
            </a:fld>
            <a:endParaRPr lang="en-GB"/>
          </a:p>
        </p:txBody>
      </p:sp>
      <p:sp>
        <p:nvSpPr>
          <p:cNvPr id="5" name="Označba mesta noge 4"/>
          <p:cNvSpPr>
            <a:spLocks noGrp="1"/>
          </p:cNvSpPr>
          <p:nvPr>
            <p:ph type="ftr" sz="quarter" idx="11"/>
          </p:nvPr>
        </p:nvSpPr>
        <p:spPr/>
        <p:txBody>
          <a:bodyPr/>
          <a:lstStyle/>
          <a:p>
            <a:endParaRPr lang="en-GB"/>
          </a:p>
        </p:txBody>
      </p:sp>
      <p:sp>
        <p:nvSpPr>
          <p:cNvPr id="6" name="Označba mesta številke diapozitiva 5"/>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823210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0340DA5-520E-4C62-930A-CC22331BB268}" type="datetime1">
              <a:rPr lang="en-US" altLang="sl-SI"/>
              <a:pPr/>
              <a:t>11/20/2018</a:t>
            </a:fld>
            <a:endParaRPr lang="en-US" altLang="sl-SI"/>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sl-SI"/>
              <a:t>2-</a:t>
            </a:r>
            <a:fld id="{3BB0F3AB-E7FB-4EE7-BCFA-9B43EB8538BA}" type="slidenum">
              <a:rPr lang="en-US" altLang="sl-SI"/>
              <a:pPr/>
              <a:t>‹#›</a:t>
            </a:fld>
            <a:endParaRPr lang="en-US" altLang="sl-SI"/>
          </a:p>
        </p:txBody>
      </p:sp>
    </p:spTree>
    <p:extLst>
      <p:ext uri="{BB962C8B-B14F-4D97-AF65-F5344CB8AC3E}">
        <p14:creationId xmlns:p14="http://schemas.microsoft.com/office/powerpoint/2010/main" val="3126465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711200" y="1600200"/>
            <a:ext cx="103632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1200" y="4000500"/>
            <a:ext cx="103632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FF91552-3110-40FA-A585-F717C83B584E}" type="datetime1">
              <a:rPr lang="en-US" altLang="sl-SI"/>
              <a:pPr/>
              <a:t>11/20/2018</a:t>
            </a:fld>
            <a:endParaRPr lang="en-US" altLang="sl-SI"/>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sl-SI"/>
              <a:t>2-</a:t>
            </a:r>
            <a:fld id="{BA5FDE28-4981-475F-8668-F392A02B5744}" type="slidenum">
              <a:rPr lang="en-US" altLang="sl-SI"/>
              <a:pPr/>
              <a:t>‹#›</a:t>
            </a:fld>
            <a:endParaRPr lang="en-US" altLang="sl-SI"/>
          </a:p>
        </p:txBody>
      </p:sp>
    </p:spTree>
    <p:extLst>
      <p:ext uri="{BB962C8B-B14F-4D97-AF65-F5344CB8AC3E}">
        <p14:creationId xmlns:p14="http://schemas.microsoft.com/office/powerpoint/2010/main" val="127804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GB"/>
          </a:p>
        </p:txBody>
      </p:sp>
      <p:sp>
        <p:nvSpPr>
          <p:cNvPr id="3" name="Označba mesta vsebine 2"/>
          <p:cNvSpPr>
            <a:spLocks noGrp="1"/>
          </p:cNvSpPr>
          <p:nvPr>
            <p:ph idx="1"/>
          </p:nvPr>
        </p:nvSpPr>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datuma 3"/>
          <p:cNvSpPr>
            <a:spLocks noGrp="1"/>
          </p:cNvSpPr>
          <p:nvPr>
            <p:ph type="dt" sz="half" idx="10"/>
          </p:nvPr>
        </p:nvSpPr>
        <p:spPr/>
        <p:txBody>
          <a:bodyPr/>
          <a:lstStyle/>
          <a:p>
            <a:fld id="{9A8D9589-DA05-40D2-AB15-08D0252BFEED}" type="datetimeFigureOut">
              <a:rPr lang="en-GB" smtClean="0"/>
              <a:t>20/11/2018</a:t>
            </a:fld>
            <a:endParaRPr lang="en-GB"/>
          </a:p>
        </p:txBody>
      </p:sp>
      <p:sp>
        <p:nvSpPr>
          <p:cNvPr id="5" name="Označba mesta noge 4"/>
          <p:cNvSpPr>
            <a:spLocks noGrp="1"/>
          </p:cNvSpPr>
          <p:nvPr>
            <p:ph type="ftr" sz="quarter" idx="11"/>
          </p:nvPr>
        </p:nvSpPr>
        <p:spPr/>
        <p:txBody>
          <a:bodyPr/>
          <a:lstStyle/>
          <a:p>
            <a:endParaRPr lang="en-GB"/>
          </a:p>
        </p:txBody>
      </p:sp>
      <p:sp>
        <p:nvSpPr>
          <p:cNvPr id="6" name="Označba mesta številke diapozitiva 5"/>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124922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p:cNvSpPr>
            <a:spLocks noGrp="1"/>
          </p:cNvSpPr>
          <p:nvPr>
            <p:ph type="title"/>
          </p:nvPr>
        </p:nvSpPr>
        <p:spPr>
          <a:xfrm>
            <a:off x="831850" y="1709738"/>
            <a:ext cx="10515600" cy="2852737"/>
          </a:xfrm>
        </p:spPr>
        <p:txBody>
          <a:bodyPr anchor="b"/>
          <a:lstStyle>
            <a:lvl1pPr>
              <a:defRPr sz="6000"/>
            </a:lvl1pPr>
          </a:lstStyle>
          <a:p>
            <a:r>
              <a:rPr lang="sl-SI"/>
              <a:t>Uredite slog naslova matrice</a:t>
            </a:r>
            <a:endParaRPr lang="en-GB"/>
          </a:p>
        </p:txBody>
      </p:sp>
      <p:sp>
        <p:nvSpPr>
          <p:cNvPr id="3" name="Označba mesta besedila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Uredite sloge besedila matrice</a:t>
            </a:r>
          </a:p>
        </p:txBody>
      </p:sp>
      <p:sp>
        <p:nvSpPr>
          <p:cNvPr id="4" name="Označba mesta datuma 3"/>
          <p:cNvSpPr>
            <a:spLocks noGrp="1"/>
          </p:cNvSpPr>
          <p:nvPr>
            <p:ph type="dt" sz="half" idx="10"/>
          </p:nvPr>
        </p:nvSpPr>
        <p:spPr/>
        <p:txBody>
          <a:bodyPr/>
          <a:lstStyle/>
          <a:p>
            <a:fld id="{9A8D9589-DA05-40D2-AB15-08D0252BFEED}" type="datetimeFigureOut">
              <a:rPr lang="en-GB" smtClean="0"/>
              <a:t>20/11/2018</a:t>
            </a:fld>
            <a:endParaRPr lang="en-GB"/>
          </a:p>
        </p:txBody>
      </p:sp>
      <p:sp>
        <p:nvSpPr>
          <p:cNvPr id="5" name="Označba mesta noge 4"/>
          <p:cNvSpPr>
            <a:spLocks noGrp="1"/>
          </p:cNvSpPr>
          <p:nvPr>
            <p:ph type="ftr" sz="quarter" idx="11"/>
          </p:nvPr>
        </p:nvSpPr>
        <p:spPr/>
        <p:txBody>
          <a:bodyPr/>
          <a:lstStyle/>
          <a:p>
            <a:endParaRPr lang="en-GB"/>
          </a:p>
        </p:txBody>
      </p:sp>
      <p:sp>
        <p:nvSpPr>
          <p:cNvPr id="6" name="Označba mesta številke diapozitiva 5"/>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19973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GB"/>
          </a:p>
        </p:txBody>
      </p:sp>
      <p:sp>
        <p:nvSpPr>
          <p:cNvPr id="3" name="Označba mesta vsebine 2"/>
          <p:cNvSpPr>
            <a:spLocks noGrp="1"/>
          </p:cNvSpPr>
          <p:nvPr>
            <p:ph sz="half" idx="1"/>
          </p:nvPr>
        </p:nvSpPr>
        <p:spPr>
          <a:xfrm>
            <a:off x="838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vsebine 3"/>
          <p:cNvSpPr>
            <a:spLocks noGrp="1"/>
          </p:cNvSpPr>
          <p:nvPr>
            <p:ph sz="half" idx="2"/>
          </p:nvPr>
        </p:nvSpPr>
        <p:spPr>
          <a:xfrm>
            <a:off x="6172200" y="1825625"/>
            <a:ext cx="5181600" cy="435133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5" name="Označba mesta datuma 4"/>
          <p:cNvSpPr>
            <a:spLocks noGrp="1"/>
          </p:cNvSpPr>
          <p:nvPr>
            <p:ph type="dt" sz="half" idx="10"/>
          </p:nvPr>
        </p:nvSpPr>
        <p:spPr/>
        <p:txBody>
          <a:bodyPr/>
          <a:lstStyle/>
          <a:p>
            <a:fld id="{9A8D9589-DA05-40D2-AB15-08D0252BFEED}" type="datetimeFigureOut">
              <a:rPr lang="en-GB" smtClean="0"/>
              <a:t>20/11/2018</a:t>
            </a:fld>
            <a:endParaRPr lang="en-GB"/>
          </a:p>
        </p:txBody>
      </p:sp>
      <p:sp>
        <p:nvSpPr>
          <p:cNvPr id="6" name="Označba mesta noge 5"/>
          <p:cNvSpPr>
            <a:spLocks noGrp="1"/>
          </p:cNvSpPr>
          <p:nvPr>
            <p:ph type="ftr" sz="quarter" idx="11"/>
          </p:nvPr>
        </p:nvSpPr>
        <p:spPr/>
        <p:txBody>
          <a:bodyPr/>
          <a:lstStyle/>
          <a:p>
            <a:endParaRPr lang="en-GB"/>
          </a:p>
        </p:txBody>
      </p:sp>
      <p:sp>
        <p:nvSpPr>
          <p:cNvPr id="7" name="Označba mesta številke diapozitiva 6"/>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208158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p:cNvSpPr>
            <a:spLocks noGrp="1"/>
          </p:cNvSpPr>
          <p:nvPr>
            <p:ph type="title"/>
          </p:nvPr>
        </p:nvSpPr>
        <p:spPr>
          <a:xfrm>
            <a:off x="839788" y="365125"/>
            <a:ext cx="10515600" cy="1325563"/>
          </a:xfrm>
        </p:spPr>
        <p:txBody>
          <a:bodyPr/>
          <a:lstStyle/>
          <a:p>
            <a:r>
              <a:rPr lang="sl-SI"/>
              <a:t>Uredite slog naslova matrice</a:t>
            </a:r>
            <a:endParaRPr lang="en-GB"/>
          </a:p>
        </p:txBody>
      </p:sp>
      <p:sp>
        <p:nvSpPr>
          <p:cNvPr id="3" name="Označba mesta besedila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4" name="Označba mesta vsebine 3"/>
          <p:cNvSpPr>
            <a:spLocks noGrp="1"/>
          </p:cNvSpPr>
          <p:nvPr>
            <p:ph sz="half" idx="2"/>
          </p:nvPr>
        </p:nvSpPr>
        <p:spPr>
          <a:xfrm>
            <a:off x="839788" y="2505075"/>
            <a:ext cx="5157787"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5" name="Označba mesta besedila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Uredite sloge besedila matrice</a:t>
            </a:r>
          </a:p>
        </p:txBody>
      </p:sp>
      <p:sp>
        <p:nvSpPr>
          <p:cNvPr id="6" name="Označba mesta vsebine 5"/>
          <p:cNvSpPr>
            <a:spLocks noGrp="1"/>
          </p:cNvSpPr>
          <p:nvPr>
            <p:ph sz="quarter" idx="4"/>
          </p:nvPr>
        </p:nvSpPr>
        <p:spPr>
          <a:xfrm>
            <a:off x="6172200" y="2505075"/>
            <a:ext cx="5183188" cy="3684588"/>
          </a:xfrm>
        </p:spPr>
        <p:txBody>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7" name="Označba mesta datuma 6"/>
          <p:cNvSpPr>
            <a:spLocks noGrp="1"/>
          </p:cNvSpPr>
          <p:nvPr>
            <p:ph type="dt" sz="half" idx="10"/>
          </p:nvPr>
        </p:nvSpPr>
        <p:spPr/>
        <p:txBody>
          <a:bodyPr/>
          <a:lstStyle/>
          <a:p>
            <a:fld id="{9A8D9589-DA05-40D2-AB15-08D0252BFEED}" type="datetimeFigureOut">
              <a:rPr lang="en-GB" smtClean="0"/>
              <a:t>20/11/2018</a:t>
            </a:fld>
            <a:endParaRPr lang="en-GB"/>
          </a:p>
        </p:txBody>
      </p:sp>
      <p:sp>
        <p:nvSpPr>
          <p:cNvPr id="8" name="Označba mesta noge 7"/>
          <p:cNvSpPr>
            <a:spLocks noGrp="1"/>
          </p:cNvSpPr>
          <p:nvPr>
            <p:ph type="ftr" sz="quarter" idx="11"/>
          </p:nvPr>
        </p:nvSpPr>
        <p:spPr/>
        <p:txBody>
          <a:bodyPr/>
          <a:lstStyle/>
          <a:p>
            <a:endParaRPr lang="en-GB"/>
          </a:p>
        </p:txBody>
      </p:sp>
      <p:sp>
        <p:nvSpPr>
          <p:cNvPr id="9" name="Označba mesta številke diapozitiva 8"/>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312549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GB"/>
          </a:p>
        </p:txBody>
      </p:sp>
      <p:sp>
        <p:nvSpPr>
          <p:cNvPr id="3" name="Označba mesta datuma 2"/>
          <p:cNvSpPr>
            <a:spLocks noGrp="1"/>
          </p:cNvSpPr>
          <p:nvPr>
            <p:ph type="dt" sz="half" idx="10"/>
          </p:nvPr>
        </p:nvSpPr>
        <p:spPr/>
        <p:txBody>
          <a:bodyPr/>
          <a:lstStyle/>
          <a:p>
            <a:endParaRPr lang="en-GB" dirty="0"/>
          </a:p>
        </p:txBody>
      </p:sp>
      <p:sp>
        <p:nvSpPr>
          <p:cNvPr id="4" name="Označba mesta noge 3"/>
          <p:cNvSpPr>
            <a:spLocks noGrp="1"/>
          </p:cNvSpPr>
          <p:nvPr>
            <p:ph type="ftr" sz="quarter" idx="11"/>
          </p:nvPr>
        </p:nvSpPr>
        <p:spPr/>
        <p:txBody>
          <a:bodyPr/>
          <a:lstStyle/>
          <a:p>
            <a:endParaRPr lang="en-GB" dirty="0"/>
          </a:p>
        </p:txBody>
      </p:sp>
      <p:sp>
        <p:nvSpPr>
          <p:cNvPr id="5" name="Označba mesta številke diapozitiva 4"/>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56118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p:cNvSpPr>
            <a:spLocks noGrp="1"/>
          </p:cNvSpPr>
          <p:nvPr>
            <p:ph type="dt" sz="half" idx="10"/>
          </p:nvPr>
        </p:nvSpPr>
        <p:spPr/>
        <p:txBody>
          <a:bodyPr/>
          <a:lstStyle/>
          <a:p>
            <a:fld id="{9A8D9589-DA05-40D2-AB15-08D0252BFEED}" type="datetimeFigureOut">
              <a:rPr lang="en-GB" smtClean="0"/>
              <a:t>20/11/2018</a:t>
            </a:fld>
            <a:endParaRPr lang="en-GB"/>
          </a:p>
        </p:txBody>
      </p:sp>
      <p:sp>
        <p:nvSpPr>
          <p:cNvPr id="3" name="Označba mesta noge 2"/>
          <p:cNvSpPr>
            <a:spLocks noGrp="1"/>
          </p:cNvSpPr>
          <p:nvPr>
            <p:ph type="ftr" sz="quarter" idx="11"/>
          </p:nvPr>
        </p:nvSpPr>
        <p:spPr/>
        <p:txBody>
          <a:bodyPr/>
          <a:lstStyle/>
          <a:p>
            <a:r>
              <a:rPr lang="sl-SI" dirty="0" err="1"/>
              <a:t>Introduction</a:t>
            </a:r>
            <a:endParaRPr lang="en-GB" dirty="0"/>
          </a:p>
        </p:txBody>
      </p:sp>
      <p:sp>
        <p:nvSpPr>
          <p:cNvPr id="4" name="Označba mesta številke diapozitiva 3"/>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225040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stavitev po meri">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a:t>Uredite slog naslova matrice</a:t>
            </a:r>
            <a:endParaRPr lang="en-GB"/>
          </a:p>
        </p:txBody>
      </p:sp>
      <p:sp>
        <p:nvSpPr>
          <p:cNvPr id="3" name="Označba mesta datuma 2"/>
          <p:cNvSpPr>
            <a:spLocks noGrp="1"/>
          </p:cNvSpPr>
          <p:nvPr>
            <p:ph type="dt" sz="half" idx="10"/>
          </p:nvPr>
        </p:nvSpPr>
        <p:spPr/>
        <p:txBody>
          <a:bodyPr/>
          <a:lstStyle/>
          <a:p>
            <a:fld id="{9A8D9589-DA05-40D2-AB15-08D0252BFEED}" type="datetimeFigureOut">
              <a:rPr lang="en-GB" smtClean="0"/>
              <a:t>20/11/2018</a:t>
            </a:fld>
            <a:endParaRPr lang="en-GB"/>
          </a:p>
        </p:txBody>
      </p:sp>
      <p:sp>
        <p:nvSpPr>
          <p:cNvPr id="4" name="Označba mesta noge 3"/>
          <p:cNvSpPr>
            <a:spLocks noGrp="1"/>
          </p:cNvSpPr>
          <p:nvPr>
            <p:ph type="ftr" sz="quarter" idx="11"/>
          </p:nvPr>
        </p:nvSpPr>
        <p:spPr/>
        <p:txBody>
          <a:bodyPr/>
          <a:lstStyle/>
          <a:p>
            <a:endParaRPr lang="en-GB"/>
          </a:p>
        </p:txBody>
      </p:sp>
      <p:sp>
        <p:nvSpPr>
          <p:cNvPr id="5" name="Označba mesta številke diapozitiva 4"/>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317086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aslov in vsebina">
    <p:spTree>
      <p:nvGrpSpPr>
        <p:cNvPr id="1" name=""/>
        <p:cNvGrpSpPr/>
        <p:nvPr/>
      </p:nvGrpSpPr>
      <p:grpSpPr>
        <a:xfrm>
          <a:off x="0" y="0"/>
          <a:ext cx="0" cy="0"/>
          <a:chOff x="0" y="0"/>
          <a:chExt cx="0" cy="0"/>
        </a:xfrm>
      </p:grpSpPr>
      <p:sp>
        <p:nvSpPr>
          <p:cNvPr id="2" name="Naslov 1"/>
          <p:cNvSpPr>
            <a:spLocks noGrp="1"/>
          </p:cNvSpPr>
          <p:nvPr>
            <p:ph type="title"/>
          </p:nvPr>
        </p:nvSpPr>
        <p:spPr>
          <a:xfrm>
            <a:off x="839788" y="457200"/>
            <a:ext cx="3932237" cy="1600200"/>
          </a:xfrm>
        </p:spPr>
        <p:txBody>
          <a:bodyPr anchor="b"/>
          <a:lstStyle>
            <a:lvl1pPr>
              <a:defRPr sz="3200"/>
            </a:lvl1pPr>
          </a:lstStyle>
          <a:p>
            <a:r>
              <a:rPr lang="sl-SI"/>
              <a:t>Uredite slog naslova matrice</a:t>
            </a:r>
            <a:endParaRPr lang="en-GB"/>
          </a:p>
        </p:txBody>
      </p:sp>
      <p:sp>
        <p:nvSpPr>
          <p:cNvPr id="3" name="Označba mesta vsebin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besedila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Uredite sloge besedila matrice</a:t>
            </a:r>
          </a:p>
        </p:txBody>
      </p:sp>
      <p:sp>
        <p:nvSpPr>
          <p:cNvPr id="5" name="Označba mesta datuma 4"/>
          <p:cNvSpPr>
            <a:spLocks noGrp="1"/>
          </p:cNvSpPr>
          <p:nvPr>
            <p:ph type="dt" sz="half" idx="10"/>
          </p:nvPr>
        </p:nvSpPr>
        <p:spPr/>
        <p:txBody>
          <a:bodyPr/>
          <a:lstStyle/>
          <a:p>
            <a:fld id="{9A8D9589-DA05-40D2-AB15-08D0252BFEED}" type="datetimeFigureOut">
              <a:rPr lang="en-GB" smtClean="0"/>
              <a:t>20/11/2018</a:t>
            </a:fld>
            <a:endParaRPr lang="en-GB"/>
          </a:p>
        </p:txBody>
      </p:sp>
      <p:sp>
        <p:nvSpPr>
          <p:cNvPr id="6" name="Označba mesta noge 5"/>
          <p:cNvSpPr>
            <a:spLocks noGrp="1"/>
          </p:cNvSpPr>
          <p:nvPr>
            <p:ph type="ftr" sz="quarter" idx="11"/>
          </p:nvPr>
        </p:nvSpPr>
        <p:spPr/>
        <p:txBody>
          <a:bodyPr/>
          <a:lstStyle/>
          <a:p>
            <a:endParaRPr lang="en-GB"/>
          </a:p>
        </p:txBody>
      </p:sp>
      <p:sp>
        <p:nvSpPr>
          <p:cNvPr id="7" name="Označba mesta številke diapozitiva 6"/>
          <p:cNvSpPr>
            <a:spLocks noGrp="1"/>
          </p:cNvSpPr>
          <p:nvPr>
            <p:ph type="sldNum" sz="quarter" idx="12"/>
          </p:nvPr>
        </p:nvSpPr>
        <p:spPr/>
        <p:txBody>
          <a:bodyPr/>
          <a:lstStyle/>
          <a:p>
            <a:fld id="{95F3AA86-DDAA-4CB2-9D2E-D7E02BCE59E0}" type="slidenum">
              <a:rPr lang="en-GB" smtClean="0"/>
              <a:t>‹#›</a:t>
            </a:fld>
            <a:endParaRPr lang="en-GB"/>
          </a:p>
        </p:txBody>
      </p:sp>
    </p:spTree>
    <p:extLst>
      <p:ext uri="{BB962C8B-B14F-4D97-AF65-F5344CB8AC3E}">
        <p14:creationId xmlns:p14="http://schemas.microsoft.com/office/powerpoint/2010/main" val="429239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Uredite slog naslova matrice</a:t>
            </a:r>
            <a:endParaRPr lang="en-GB"/>
          </a:p>
        </p:txBody>
      </p:sp>
      <p:sp>
        <p:nvSpPr>
          <p:cNvPr id="3" name="Označba mesta besedila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Uredite sloge besedila matrice</a:t>
            </a:r>
          </a:p>
          <a:p>
            <a:pPr lvl="1"/>
            <a:r>
              <a:rPr lang="sl-SI"/>
              <a:t>Druga raven</a:t>
            </a:r>
          </a:p>
          <a:p>
            <a:pPr lvl="2"/>
            <a:r>
              <a:rPr lang="sl-SI"/>
              <a:t>Tretja raven</a:t>
            </a:r>
          </a:p>
          <a:p>
            <a:pPr lvl="3"/>
            <a:r>
              <a:rPr lang="sl-SI"/>
              <a:t>Četrta raven</a:t>
            </a:r>
          </a:p>
          <a:p>
            <a:pPr lvl="4"/>
            <a:r>
              <a:rPr lang="sl-SI"/>
              <a:t>Peta raven</a:t>
            </a:r>
            <a:endParaRPr lang="en-GB"/>
          </a:p>
        </p:txBody>
      </p:sp>
      <p:sp>
        <p:nvSpPr>
          <p:cNvPr id="4" name="Označba mesta datum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D9589-DA05-40D2-AB15-08D0252BFEED}" type="datetimeFigureOut">
              <a:rPr lang="en-GB" smtClean="0"/>
              <a:t>20/11/2018</a:t>
            </a:fld>
            <a:endParaRPr lang="en-GB"/>
          </a:p>
        </p:txBody>
      </p:sp>
      <p:sp>
        <p:nvSpPr>
          <p:cNvPr id="5" name="Označba mesta no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Označba mesta številke diapoz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3AA86-DDAA-4CB2-9D2E-D7E02BCE59E0}" type="slidenum">
              <a:rPr lang="en-GB" smtClean="0"/>
              <a:t>‹#›</a:t>
            </a:fld>
            <a:endParaRPr lang="en-GB"/>
          </a:p>
        </p:txBody>
      </p:sp>
    </p:spTree>
    <p:extLst>
      <p:ext uri="{BB962C8B-B14F-4D97-AF65-F5344CB8AC3E}">
        <p14:creationId xmlns:p14="http://schemas.microsoft.com/office/powerpoint/2010/main" val="286981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56" r:id="rId9"/>
    <p:sldLayoutId id="2147483657" r:id="rId10"/>
    <p:sldLayoutId id="2147483658" r:id="rId11"/>
    <p:sldLayoutId id="2147483659" r:id="rId12"/>
    <p:sldLayoutId id="2147483660"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png"/><Relationship Id="rId18" Type="http://schemas.openxmlformats.org/officeDocument/2006/relationships/image" Target="../media/image15.png"/><Relationship Id="rId3" Type="http://schemas.openxmlformats.org/officeDocument/2006/relationships/hyperlink" Target="http://www.amazon.com/exec/obidos/search-handle-url?_encoding=UTF8&amp;search-type=ss&amp;index=books&amp;field-author=William%20Stallings" TargetMode="External"/><Relationship Id="rId21"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3.png"/><Relationship Id="rId5" Type="http://schemas.openxmlformats.org/officeDocument/2006/relationships/image" Target="../media/image5.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10.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9.png"/><Relationship Id="rId14" Type="http://schemas.openxmlformats.org/officeDocument/2006/relationships/image" Target="../media/image2.png"/><Relationship Id="rId22"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499431/global-ip-data-traffic-forecast/" TargetMode="External"/><Relationship Id="rId2" Type="http://schemas.openxmlformats.org/officeDocument/2006/relationships/image" Target="../media/image32.jpg"/><Relationship Id="rId1" Type="http://schemas.openxmlformats.org/officeDocument/2006/relationships/slideLayout" Target="../slideLayouts/slideLayout7.xml"/><Relationship Id="rId4" Type="http://schemas.openxmlformats.org/officeDocument/2006/relationships/hyperlink" Target="https://www.itu.int/itu-d/tnd-map-publi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8.png"/><Relationship Id="rId12" Type="http://schemas.openxmlformats.org/officeDocument/2006/relationships/image" Target="../media/image4.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3.png"/><Relationship Id="rId23" Type="http://schemas.openxmlformats.org/officeDocument/2006/relationships/hyperlink" Target="http://www.amazon.com/exec/obidos/search-handle-url?_encoding=UTF8&amp;search-type=ss&amp;index=books&amp;field-author=William%20Stallings" TargetMode="External"/><Relationship Id="rId10" Type="http://schemas.openxmlformats.org/officeDocument/2006/relationships/image" Target="../media/image3.png"/><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2.png"/><Relationship Id="rId22"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png"/><Relationship Id="rId18" Type="http://schemas.openxmlformats.org/officeDocument/2006/relationships/image" Target="../media/image15.png"/><Relationship Id="rId3" Type="http://schemas.openxmlformats.org/officeDocument/2006/relationships/hyperlink" Target="http://www.amazon.com/exec/obidos/search-handle-url?_encoding=UTF8&amp;search-type=ss&amp;index=books&amp;field-author=William%20Stallings" TargetMode="External"/><Relationship Id="rId21"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3.png"/><Relationship Id="rId5" Type="http://schemas.openxmlformats.org/officeDocument/2006/relationships/image" Target="../media/image35.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10.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36.png"/><Relationship Id="rId14" Type="http://schemas.openxmlformats.org/officeDocument/2006/relationships/image" Target="../media/image2.png"/><Relationship Id="rId22"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www.amazon.com/exec/obidos/search-handle-url?_encoding=UTF8&amp;search-type=ss&amp;index=books&amp;field-author=William%20Stallings" TargetMode="External"/><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png"/><Relationship Id="rId10" Type="http://schemas.openxmlformats.org/officeDocument/2006/relationships/image" Target="../media/image41.png"/><Relationship Id="rId4" Type="http://schemas.openxmlformats.org/officeDocument/2006/relationships/image" Target="../media/image1.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3.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hyperlink" Target="http://www.amazon.com/exec/obidos/search-handle-url?_encoding=UTF8&amp;search-type=ss&amp;index=books&amp;field-author=William%20Stallings" TargetMode="Externa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42.png"/><Relationship Id="rId10" Type="http://schemas.openxmlformats.org/officeDocument/2006/relationships/image" Target="../media/image48.png"/><Relationship Id="rId4" Type="http://schemas.openxmlformats.org/officeDocument/2006/relationships/image" Target="../media/image37.png"/><Relationship Id="rId9" Type="http://schemas.openxmlformats.org/officeDocument/2006/relationships/image" Target="../media/image47.png"/><Relationship Id="rId1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png"/><Relationship Id="rId3" Type="http://schemas.openxmlformats.org/officeDocument/2006/relationships/hyperlink" Target="http://www.amazon.com/exec/obidos/search-handle-url?_encoding=UTF8&amp;search-type=ss&amp;index=books&amp;field-author=William%20Stallings" TargetMode="External"/><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8.xml"/><Relationship Id="rId16"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56.png"/><Relationship Id="rId5" Type="http://schemas.openxmlformats.org/officeDocument/2006/relationships/image" Target="../media/image3.png"/><Relationship Id="rId15" Type="http://schemas.openxmlformats.org/officeDocument/2006/relationships/image" Target="../media/image59.png"/><Relationship Id="rId10" Type="http://schemas.openxmlformats.org/officeDocument/2006/relationships/image" Target="../media/image55.png"/><Relationship Id="rId4" Type="http://schemas.openxmlformats.org/officeDocument/2006/relationships/image" Target="../media/image1.png"/><Relationship Id="rId9" Type="http://schemas.openxmlformats.org/officeDocument/2006/relationships/image" Target="../media/image54.png"/><Relationship Id="rId14"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hyperlink" Target="https://searchenterprisewan.techtarget.com/definition/IPv6" TargetMode="External"/><Relationship Id="rId3" Type="http://schemas.openxmlformats.org/officeDocument/2006/relationships/hyperlink" Target="https://internetofthingsagenda.techtarget.com/definition/gateway" TargetMode="External"/><Relationship Id="rId7" Type="http://schemas.openxmlformats.org/officeDocument/2006/relationships/hyperlink" Target="https://searchnetworking.techtarget.com/definition/Network-layer" TargetMode="External"/><Relationship Id="rId2" Type="http://schemas.openxmlformats.org/officeDocument/2006/relationships/hyperlink" Target="https://searchnetworking.techtarget.com/definition/packet" TargetMode="External"/><Relationship Id="rId1" Type="http://schemas.openxmlformats.org/officeDocument/2006/relationships/slideLayout" Target="../slideLayouts/slideLayout7.xml"/><Relationship Id="rId6" Type="http://schemas.openxmlformats.org/officeDocument/2006/relationships/hyperlink" Target="https://searchnetworking.techtarget.com/definition/OSI" TargetMode="External"/><Relationship Id="rId5" Type="http://schemas.openxmlformats.org/officeDocument/2006/relationships/hyperlink" Target="https://searchnetworking.techtarget.com/definition/TCP" TargetMode="External"/><Relationship Id="rId4" Type="http://schemas.openxmlformats.org/officeDocument/2006/relationships/hyperlink" Target="https://whatis.techtarget.com/definition/domai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earchnetworking.techtarget.com/definition/datagram" TargetMode="External"/><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hyperlink" Target="https://searchsecurity.techtarget.com/definition/checksum" TargetMode="External"/><Relationship Id="rId4" Type="http://schemas.openxmlformats.org/officeDocument/2006/relationships/hyperlink" Target="https://searchnetworking.techtarget.com/definition/port-number"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5.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6.png"/><Relationship Id="rId3" Type="http://schemas.openxmlformats.org/officeDocument/2006/relationships/hyperlink" Target="http://www.amazon.com/exec/obidos/search-handle-url?_encoding=UTF8&amp;search-type=ss&amp;index=books&amp;field-author=William%20Stallings" TargetMode="External"/><Relationship Id="rId21" Type="http://schemas.openxmlformats.org/officeDocument/2006/relationships/image" Target="../media/image19.png"/><Relationship Id="rId7" Type="http://schemas.openxmlformats.org/officeDocument/2006/relationships/image" Target="../media/image67.png"/><Relationship Id="rId12" Type="http://schemas.openxmlformats.org/officeDocument/2006/relationships/image" Target="../media/image9.png"/><Relationship Id="rId17" Type="http://schemas.openxmlformats.org/officeDocument/2006/relationships/image" Target="../media/image15.png"/><Relationship Id="rId2" Type="http://schemas.openxmlformats.org/officeDocument/2006/relationships/notesSlide" Target="../notesSlides/notesSlide1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66.png"/><Relationship Id="rId11" Type="http://schemas.openxmlformats.org/officeDocument/2006/relationships/image" Target="../media/image8.png"/><Relationship Id="rId5" Type="http://schemas.openxmlformats.org/officeDocument/2006/relationships/image" Target="../media/image11.png"/><Relationship Id="rId15" Type="http://schemas.openxmlformats.org/officeDocument/2006/relationships/image" Target="../media/image13.png"/><Relationship Id="rId23" Type="http://schemas.openxmlformats.org/officeDocument/2006/relationships/image" Target="../media/image1.png"/><Relationship Id="rId10" Type="http://schemas.openxmlformats.org/officeDocument/2006/relationships/image" Target="../media/image7.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2.png"/><Relationship Id="rId22"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8.wm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9.wmf"/></Relationships>
</file>

<file path=ppt/slides/_rels/slide28.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www.cdk5.net:8888/WebExamples/earth.html"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71.png"/></Relationships>
</file>

<file path=ppt/slides/_rels/slide34.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38.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estudij.um.si/" TargetMode="External"/><Relationship Id="rId1" Type="http://schemas.openxmlformats.org/officeDocument/2006/relationships/slideLayout" Target="../slideLayouts/slideLayout2.xml"/><Relationship Id="rId5" Type="http://schemas.openxmlformats.org/officeDocument/2006/relationships/hyperlink" Target="https://www.w3.org/" TargetMode="External"/><Relationship Id="rId4" Type="http://schemas.openxmlformats.org/officeDocument/2006/relationships/hyperlink" Target="https://en.wikipedia.org/wiki/Main_Page"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en.wikipedia.org/wiki/Idempotence#Computer_science_meaning"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hyperlink" Target="https://en.wiktionary.org/wiki/uniformity" TargetMode="External"/><Relationship Id="rId3" Type="http://schemas.openxmlformats.org/officeDocument/2006/relationships/image" Target="../media/image73.png"/><Relationship Id="rId7" Type="http://schemas.openxmlformats.org/officeDocument/2006/relationships/hyperlink" Target="https://en.wikipedia.org/wiki/Web_resource" TargetMode="External"/><Relationship Id="rId2" Type="http://schemas.openxmlformats.org/officeDocument/2006/relationships/hyperlink" Target="http://www.ics.uci.edu/pub/ietf/uri/" TargetMode="External"/><Relationship Id="rId1" Type="http://schemas.openxmlformats.org/officeDocument/2006/relationships/slideLayout" Target="../slideLayouts/slideLayout2.xml"/><Relationship Id="rId6" Type="http://schemas.openxmlformats.org/officeDocument/2006/relationships/hyperlink" Target="https://en.wikipedia.org/wiki/Identifier" TargetMode="External"/><Relationship Id="rId11" Type="http://schemas.openxmlformats.org/officeDocument/2006/relationships/hyperlink" Target="https://en.wikipedia.org/wiki/Hierarchical" TargetMode="External"/><Relationship Id="rId5" Type="http://schemas.openxmlformats.org/officeDocument/2006/relationships/hyperlink" Target="https://en.wikipedia.org/wiki/Character_(computing)" TargetMode="External"/><Relationship Id="rId10" Type="http://schemas.openxmlformats.org/officeDocument/2006/relationships/hyperlink" Target="https://en.wikipedia.org/wiki/Extensibility" TargetMode="External"/><Relationship Id="rId4" Type="http://schemas.openxmlformats.org/officeDocument/2006/relationships/hyperlink" Target="https://en.wikipedia.org/wiki/Character_string_(computer_science)" TargetMode="External"/><Relationship Id="rId9" Type="http://schemas.openxmlformats.org/officeDocument/2006/relationships/hyperlink" Target="https://en.wikipedia.org/wiki/Uniform_Resource_Identifier#cite_note-FOOTNOTERFC_39862005&#167;3.0-1"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feri.uni-mb.si/podrocje.aspx"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en.wikipedia.org/wiki/ISSN" TargetMode="External"/><Relationship Id="rId4" Type="http://schemas.openxmlformats.org/officeDocument/2006/relationships/hyperlink" Target="ftp://ftp.feri.uni-mb.si/"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en.wikipedia.org/wiki/Uniform_Resource_Name#cite_note-FOOTNOTERFC_17371994-1" TargetMode="External"/><Relationship Id="rId3" Type="http://schemas.openxmlformats.org/officeDocument/2006/relationships/notesSlide" Target="../notesSlides/notesSlide28.xml"/><Relationship Id="rId7" Type="http://schemas.openxmlformats.org/officeDocument/2006/relationships/hyperlink" Target="https://en.wikipedia.org/wiki/Metadata"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en.wikipedia.org/wiki/Uniform_Resource_Characteristic" TargetMode="External"/><Relationship Id="rId11" Type="http://schemas.openxmlformats.org/officeDocument/2006/relationships/hyperlink" Target="https://en.wikipedia.org/wiki/FTP" TargetMode="External"/><Relationship Id="rId5" Type="http://schemas.openxmlformats.org/officeDocument/2006/relationships/hyperlink" Target="https://en.wikipedia.org/wiki/Uniform_Resource_Locator" TargetMode="External"/><Relationship Id="rId10" Type="http://schemas.openxmlformats.org/officeDocument/2006/relationships/hyperlink" Target="https://en.wikipedia.org/wiki/HTTP" TargetMode="External"/><Relationship Id="rId4" Type="http://schemas.openxmlformats.org/officeDocument/2006/relationships/hyperlink" Target="https://en.wikipedia.org/wiki/Information_architecture" TargetMode="External"/><Relationship Id="rId9" Type="http://schemas.openxmlformats.org/officeDocument/2006/relationships/hyperlink" Target="https://en.wikipedia.org/wiki/Uniform_Resource_Name#cite_note-FOOTNOTERFC_21411997-2"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s://en.wikipedia.org/wiki/World_Wide_Web" TargetMode="Externa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8" Type="http://schemas.openxmlformats.org/officeDocument/2006/relationships/hyperlink" Target="https://support.google.com/websearch/answer/134479?hl=en" TargetMode="External"/><Relationship Id="rId3" Type="http://schemas.openxmlformats.org/officeDocument/2006/relationships/hyperlink" Target="https://www.tripadvisor.com/" TargetMode="External"/><Relationship Id="rId7" Type="http://schemas.openxmlformats.org/officeDocument/2006/relationships/hyperlink" Target="https://en.wikipedia.org/wiki/List_of_search_engines"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http://www.wolframalpha.com/" TargetMode="External"/><Relationship Id="rId5" Type="http://schemas.openxmlformats.org/officeDocument/2006/relationships/hyperlink" Target="http://www.ask.com/" TargetMode="External"/><Relationship Id="rId4" Type="http://schemas.openxmlformats.org/officeDocument/2006/relationships/hyperlink" Target="http://www.metacrawler.com/" TargetMode="External"/><Relationship Id="rId9"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amazon.com/exec/obidos/search-handle-url?_encoding=UTF8&amp;search-type=ss&amp;index=books&amp;field-author=William%20Stalling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hyperlink" Target="https://www.iplocation.net/network"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iplocation.net/internet" TargetMode="External"/><Relationship Id="rId5" Type="http://schemas.openxmlformats.org/officeDocument/2006/relationships/hyperlink" Target="https://www.iplocation.net/ip-address" TargetMode="External"/><Relationship Id="rId4" Type="http://schemas.openxmlformats.org/officeDocument/2006/relationships/image" Target="../media/image77.wmf"/></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hyperlink" Target="https://www.webopedia.com/TERM/I/identity.html" TargetMode="External"/><Relationship Id="rId4" Type="http://schemas.openxmlformats.org/officeDocument/2006/relationships/image" Target="../media/image78.wmf"/></Relationships>
</file>

<file path=ppt/slides/_rels/slide55.xml.rels><?xml version="1.0" encoding="UTF-8" standalone="yes"?>
<Relationships xmlns="http://schemas.openxmlformats.org/package/2006/relationships"><Relationship Id="rId2" Type="http://schemas.openxmlformats.org/officeDocument/2006/relationships/hyperlink" Target="https://www.instantssl.com/ssl.html"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www.owasp.org/index.php/Top_10_2013-Top_10" TargetMode="External"/><Relationship Id="rId7" Type="http://schemas.openxmlformats.org/officeDocument/2006/relationships/hyperlink" Target="https://www.cloudflare.com/learning/security/what-is-web-application-security/?utm_referrer=https://www.google.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owasp.org/index.php/OWASP_Top_Ten_Cheat_Sheet" TargetMode="External"/><Relationship Id="rId5" Type="http://schemas.openxmlformats.org/officeDocument/2006/relationships/hyperlink" Target="https://www.owasp.org/index.php/Category:OWASP_Top_Ten_Project#tab=OWASP_Top_10_for_2017_Release_Candidate_1" TargetMode="External"/><Relationship Id="rId4" Type="http://schemas.openxmlformats.org/officeDocument/2006/relationships/hyperlink" Target="https://www.owasp.org/index.php/Mobile_Top_10_2016-Top_10"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arxiv.org/html/cs/9901011v1/#LK61"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www.amazon.com/exec/obidos/search-handle-url?_encoding=UTF8&amp;search-type=ss&amp;index=books&amp;field-author=William%20Stallings"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8" Type="http://schemas.openxmlformats.org/officeDocument/2006/relationships/hyperlink" Target="https://www.oasis-open.org/" TargetMode="External"/><Relationship Id="rId3" Type="http://schemas.openxmlformats.org/officeDocument/2006/relationships/hyperlink" Target="http://www.ietf.org/" TargetMode="External"/><Relationship Id="rId7" Type="http://schemas.openxmlformats.org/officeDocument/2006/relationships/hyperlink" Target="https://www.ecma-international.org/"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hyperlink" Target="https://www.w3.org/" TargetMode="External"/><Relationship Id="rId5" Type="http://schemas.openxmlformats.org/officeDocument/2006/relationships/hyperlink" Target="http://www.iana.org/" TargetMode="External"/><Relationship Id="rId4" Type="http://schemas.openxmlformats.org/officeDocument/2006/relationships/hyperlink" Target="http://www.isoc.org/" TargetMode="Externa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Internet_protocol_suite" TargetMode="External"/><Relationship Id="rId13" Type="http://schemas.openxmlformats.org/officeDocument/2006/relationships/hyperlink" Target="https://en.wikipedia.org/wiki/Voice_over_IP" TargetMode="External"/><Relationship Id="rId3" Type="http://schemas.openxmlformats.org/officeDocument/2006/relationships/hyperlink" Target="https://en.wikipedia.org/wiki/Data" TargetMode="External"/><Relationship Id="rId7" Type="http://schemas.openxmlformats.org/officeDocument/2006/relationships/hyperlink" Target="https://en.wikipedia.org/wiki/Computer_network" TargetMode="External"/><Relationship Id="rId12" Type="http://schemas.openxmlformats.org/officeDocument/2006/relationships/hyperlink" Target="https://en.wikipedia.org/wiki/Email" TargetMode="External"/><Relationship Id="rId17" Type="http://schemas.openxmlformats.org/officeDocument/2006/relationships/image" Target="../media/image1.png"/><Relationship Id="rId2" Type="http://schemas.openxmlformats.org/officeDocument/2006/relationships/notesSlide" Target="../notesSlides/notesSlide1.xml"/><Relationship Id="rId16" Type="http://schemas.openxmlformats.org/officeDocument/2006/relationships/hyperlink" Target="https://en.wikipedia.org/wiki/Extranet" TargetMode="External"/><Relationship Id="rId1" Type="http://schemas.openxmlformats.org/officeDocument/2006/relationships/slideLayout" Target="../slideLayouts/slideLayout7.xml"/><Relationship Id="rId6" Type="http://schemas.openxmlformats.org/officeDocument/2006/relationships/hyperlink" Target="https://en.wikipedia.org/wiki/Internet" TargetMode="External"/><Relationship Id="rId11" Type="http://schemas.openxmlformats.org/officeDocument/2006/relationships/hyperlink" Target="https://en.wikipedia.org/wiki/World_Wide_Web" TargetMode="External"/><Relationship Id="rId5" Type="http://schemas.openxmlformats.org/officeDocument/2006/relationships/hyperlink" Target="https://en.wikipedia.org/wiki/Knowledge" TargetMode="External"/><Relationship Id="rId15" Type="http://schemas.openxmlformats.org/officeDocument/2006/relationships/hyperlink" Target="https://en.wikipedia.org/wiki/Intranet" TargetMode="External"/><Relationship Id="rId10" Type="http://schemas.openxmlformats.org/officeDocument/2006/relationships/hyperlink" Target="https://en.wikipedia.org/wiki/Web_application" TargetMode="External"/><Relationship Id="rId4" Type="http://schemas.openxmlformats.org/officeDocument/2006/relationships/hyperlink" Target="https://en.wikipedia.org/wiki/Information_system" TargetMode="External"/><Relationship Id="rId9" Type="http://schemas.openxmlformats.org/officeDocument/2006/relationships/hyperlink" Target="https://en.wikipedia.org/wiki/Hypertext" TargetMode="External"/><Relationship Id="rId14" Type="http://schemas.openxmlformats.org/officeDocument/2006/relationships/hyperlink" Target="https://en.wikipedia.org/wiki/File_shari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hyperlink" Target="http://www.amazon.com/exec/obidos/search-handle-url?_encoding=UTF8&amp;search-type=ss&amp;index=books&amp;field-author=William%20Stallings" TargetMode="External"/><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notesSlide" Target="../notesSlides/notesSlide3.xml"/><Relationship Id="rId7" Type="http://schemas.openxmlformats.org/officeDocument/2006/relationships/image" Target="../media/image28.jpeg"/><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7.png"/><Relationship Id="rId11" Type="http://schemas.openxmlformats.org/officeDocument/2006/relationships/image" Target="../media/image30.png"/><Relationship Id="rId5" Type="http://schemas.openxmlformats.org/officeDocument/2006/relationships/image" Target="../media/image1.png"/><Relationship Id="rId10" Type="http://schemas.openxmlformats.org/officeDocument/2006/relationships/image" Target="../media/image26.png"/><Relationship Id="rId4" Type="http://schemas.openxmlformats.org/officeDocument/2006/relationships/hyperlink" Target="http://www.amazon.com/exec/obidos/search-handle-url?_encoding=UTF8&amp;search-type=ss&amp;index=books&amp;field-author=William%20Stallings" TargetMode="Externa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normAutofit/>
          </a:bodyPr>
          <a:lstStyle/>
          <a:p>
            <a:r>
              <a:rPr lang="sl-SI" sz="7200" dirty="0" err="1">
                <a:solidFill>
                  <a:srgbClr val="000099"/>
                </a:solidFill>
                <a:latin typeface="Gill Sans MT" panose="020B0502020104020203" pitchFamily="34" charset="-18"/>
                <a:ea typeface="MS PGothic" panose="020B0600070205080204" pitchFamily="34" charset="-128"/>
                <a:cs typeface="+mn-cs"/>
              </a:rPr>
              <a:t>Web</a:t>
            </a:r>
            <a:r>
              <a:rPr lang="sl-SI" sz="7200" dirty="0">
                <a:solidFill>
                  <a:srgbClr val="000099"/>
                </a:solidFill>
                <a:latin typeface="Gill Sans MT" panose="020B0502020104020203" pitchFamily="34" charset="-18"/>
                <a:ea typeface="MS PGothic" panose="020B0600070205080204" pitchFamily="34" charset="-128"/>
                <a:cs typeface="+mn-cs"/>
              </a:rPr>
              <a:t> </a:t>
            </a:r>
            <a:r>
              <a:rPr lang="sl-SI" sz="7200" dirty="0" err="1">
                <a:solidFill>
                  <a:srgbClr val="000099"/>
                </a:solidFill>
                <a:latin typeface="Gill Sans MT" panose="020B0502020104020203" pitchFamily="34" charset="-18"/>
                <a:ea typeface="MS PGothic" panose="020B0600070205080204" pitchFamily="34" charset="-128"/>
                <a:cs typeface="+mn-cs"/>
              </a:rPr>
              <a:t>fundamentals</a:t>
            </a:r>
            <a:r>
              <a:rPr lang="sl-SI" sz="7200" dirty="0">
                <a:solidFill>
                  <a:srgbClr val="000099"/>
                </a:solidFill>
                <a:latin typeface="Gill Sans MT" panose="020B0502020104020203" pitchFamily="34" charset="-18"/>
                <a:ea typeface="MS PGothic" panose="020B0600070205080204" pitchFamily="34" charset="-128"/>
                <a:cs typeface="+mn-cs"/>
              </a:rPr>
              <a:t> </a:t>
            </a:r>
            <a:br>
              <a:rPr lang="sl-SI" sz="7200" dirty="0">
                <a:solidFill>
                  <a:srgbClr val="000099"/>
                </a:solidFill>
                <a:latin typeface="Gill Sans MT" panose="020B0502020104020203" pitchFamily="34" charset="-18"/>
                <a:ea typeface="MS PGothic" panose="020B0600070205080204" pitchFamily="34" charset="-128"/>
                <a:cs typeface="+mn-cs"/>
              </a:rPr>
            </a:br>
            <a:r>
              <a:rPr lang="sl-SI" sz="7200" dirty="0" err="1">
                <a:solidFill>
                  <a:srgbClr val="000099"/>
                </a:solidFill>
                <a:latin typeface="Gill Sans MT" panose="020B0502020104020203" pitchFamily="34" charset="-18"/>
                <a:ea typeface="MS PGothic" panose="020B0600070205080204" pitchFamily="34" charset="-128"/>
                <a:cs typeface="+mn-cs"/>
              </a:rPr>
              <a:t>Introduction</a:t>
            </a:r>
            <a:endParaRPr lang="en-GB" sz="7200" dirty="0">
              <a:solidFill>
                <a:srgbClr val="000099"/>
              </a:solidFill>
              <a:latin typeface="Gill Sans MT" panose="020B0502020104020203" pitchFamily="34" charset="-18"/>
              <a:ea typeface="MS PGothic" panose="020B0600070205080204" pitchFamily="34" charset="-128"/>
              <a:cs typeface="+mn-cs"/>
            </a:endParaRPr>
          </a:p>
        </p:txBody>
      </p:sp>
      <p:sp>
        <p:nvSpPr>
          <p:cNvPr id="3" name="Podnaslov 2"/>
          <p:cNvSpPr>
            <a:spLocks noGrp="1"/>
          </p:cNvSpPr>
          <p:nvPr>
            <p:ph type="subTitle" idx="1"/>
          </p:nvPr>
        </p:nvSpPr>
        <p:spPr/>
        <p:txBody>
          <a:bodyPr>
            <a:normAutofit/>
          </a:bodyPr>
          <a:lstStyle/>
          <a:p>
            <a:r>
              <a:rPr lang="sl-SI" sz="3600" dirty="0"/>
              <a:t>Milan Ojsteršek</a:t>
            </a:r>
          </a:p>
          <a:p>
            <a:r>
              <a:rPr lang="sl-SI" sz="3600" dirty="0"/>
              <a:t>Sandi </a:t>
            </a:r>
            <a:r>
              <a:rPr lang="sl-SI" sz="3600" dirty="0" err="1"/>
              <a:t>Majninger</a:t>
            </a:r>
            <a:endParaRPr lang="en-GB" sz="3600" dirty="0"/>
          </a:p>
        </p:txBody>
      </p:sp>
    </p:spTree>
    <p:extLst>
      <p:ext uri="{BB962C8B-B14F-4D97-AF65-F5344CB8AC3E}">
        <p14:creationId xmlns:p14="http://schemas.microsoft.com/office/powerpoint/2010/main" val="277920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2"/>
          <p:cNvSpPr>
            <a:spLocks noGrp="1"/>
          </p:cNvSpPr>
          <p:nvPr>
            <p:ph type="ftr" sz="quarter" idx="11"/>
          </p:nvPr>
        </p:nvSpPr>
        <p:spPr>
          <a:xfrm>
            <a:off x="3307080" y="6467476"/>
            <a:ext cx="6689408" cy="249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38914" name="Rectangle 3"/>
          <p:cNvSpPr>
            <a:spLocks noGrp="1" noChangeArrowheads="1"/>
          </p:cNvSpPr>
          <p:nvPr>
            <p:ph type="body" sz="half" idx="4294967295"/>
          </p:nvPr>
        </p:nvSpPr>
        <p:spPr>
          <a:xfrm>
            <a:off x="1970088" y="1516063"/>
            <a:ext cx="4768850" cy="4457700"/>
          </a:xfrm>
        </p:spPr>
        <p:txBody>
          <a:bodyPr/>
          <a:lstStyle/>
          <a:p>
            <a:pPr eaLnBrk="1" hangingPunct="1">
              <a:buSzPct val="75000"/>
            </a:pPr>
            <a:r>
              <a:rPr lang="en-US" altLang="sl-SI" sz="2400" i="1" dirty="0">
                <a:solidFill>
                  <a:srgbClr val="CC0000"/>
                </a:solidFill>
              </a:rPr>
              <a:t>Internet: </a:t>
            </a:r>
            <a:r>
              <a:rPr lang="ja-JP" altLang="en-US" sz="2400" dirty="0">
                <a:solidFill>
                  <a:srgbClr val="CC0000"/>
                </a:solidFill>
              </a:rPr>
              <a:t>“</a:t>
            </a:r>
            <a:r>
              <a:rPr lang="en-US" altLang="ja-JP" sz="2400" dirty="0">
                <a:solidFill>
                  <a:srgbClr val="CC0000"/>
                </a:solidFill>
              </a:rPr>
              <a:t>network of networks</a:t>
            </a:r>
            <a:r>
              <a:rPr lang="ja-JP" altLang="en-US" sz="2400" dirty="0">
                <a:solidFill>
                  <a:srgbClr val="CC0000"/>
                </a:solidFill>
              </a:rPr>
              <a:t>”</a:t>
            </a:r>
            <a:endParaRPr lang="en-US" altLang="ja-JP" sz="2400" dirty="0">
              <a:solidFill>
                <a:srgbClr val="CC0000"/>
              </a:solidFill>
            </a:endParaRPr>
          </a:p>
          <a:p>
            <a:pPr lvl="1" eaLnBrk="1" hangingPunct="1"/>
            <a:r>
              <a:rPr lang="en-US" altLang="sl-SI" sz="2000" dirty="0">
                <a:ea typeface="Arial" panose="020B0604020202020204" pitchFamily="34" charset="0"/>
              </a:rPr>
              <a:t>Interconnected ISPs</a:t>
            </a:r>
          </a:p>
          <a:p>
            <a:pPr eaLnBrk="1" hangingPunct="1">
              <a:buSzPct val="75000"/>
            </a:pPr>
            <a:r>
              <a:rPr lang="en-US" altLang="sl-SI" sz="2400" i="1" dirty="0">
                <a:solidFill>
                  <a:srgbClr val="CC0000"/>
                </a:solidFill>
              </a:rPr>
              <a:t>protocols</a:t>
            </a:r>
            <a:r>
              <a:rPr lang="en-US" altLang="sl-SI" sz="2400" dirty="0">
                <a:solidFill>
                  <a:srgbClr val="FF0000"/>
                </a:solidFill>
              </a:rPr>
              <a:t> </a:t>
            </a:r>
            <a:r>
              <a:rPr lang="en-US" altLang="sl-SI" sz="2400" dirty="0"/>
              <a:t>control sending, receiving of </a:t>
            </a:r>
            <a:r>
              <a:rPr lang="en-US" altLang="sl-SI" sz="2400" dirty="0" err="1"/>
              <a:t>msgs</a:t>
            </a:r>
            <a:endParaRPr lang="en-US" altLang="sl-SI" sz="2400" dirty="0"/>
          </a:p>
          <a:p>
            <a:pPr lvl="1" eaLnBrk="1" hangingPunct="1"/>
            <a:r>
              <a:rPr lang="en-US" altLang="sl-SI" sz="2000" dirty="0">
                <a:ea typeface="Arial" panose="020B0604020202020204" pitchFamily="34" charset="0"/>
              </a:rPr>
              <a:t>e.g., TCP, IP, HTTP, Skype,  802.11</a:t>
            </a:r>
            <a:endParaRPr lang="en-US" altLang="sl-SI" dirty="0">
              <a:ea typeface="Arial" panose="020B0604020202020204" pitchFamily="34" charset="0"/>
            </a:endParaRPr>
          </a:p>
          <a:p>
            <a:pPr eaLnBrk="1" hangingPunct="1">
              <a:buSzPct val="75000"/>
            </a:pPr>
            <a:r>
              <a:rPr lang="en-US" altLang="sl-SI" sz="2400" i="1" dirty="0">
                <a:solidFill>
                  <a:srgbClr val="C00000"/>
                </a:solidFill>
              </a:rPr>
              <a:t>Internet  standards</a:t>
            </a:r>
          </a:p>
          <a:p>
            <a:pPr lvl="1" eaLnBrk="1" hangingPunct="1"/>
            <a:r>
              <a:rPr lang="en-US" altLang="sl-SI" sz="2000" dirty="0">
                <a:ea typeface="Arial" panose="020B0604020202020204" pitchFamily="34" charset="0"/>
              </a:rPr>
              <a:t>RFC: Request for comments</a:t>
            </a:r>
          </a:p>
          <a:p>
            <a:pPr lvl="1" eaLnBrk="1" hangingPunct="1"/>
            <a:r>
              <a:rPr lang="en-US" altLang="sl-SI" sz="2000" dirty="0">
                <a:ea typeface="Arial" panose="020B0604020202020204" pitchFamily="34" charset="0"/>
              </a:rPr>
              <a:t>IETF: Internet Engineering Task Force</a:t>
            </a:r>
          </a:p>
        </p:txBody>
      </p:sp>
      <p:sp>
        <p:nvSpPr>
          <p:cNvPr id="38915" name="Rectangle 2"/>
          <p:cNvSpPr>
            <a:spLocks noChangeArrowheads="1"/>
          </p:cNvSpPr>
          <p:nvPr/>
        </p:nvSpPr>
        <p:spPr bwMode="auto">
          <a:xfrm>
            <a:off x="1736725" y="190501"/>
            <a:ext cx="83820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3600" dirty="0">
                <a:solidFill>
                  <a:srgbClr val="000099"/>
                </a:solidFill>
                <a:latin typeface="Gill Sans MT" panose="020B0502020104020203" pitchFamily="34" charset="-18"/>
              </a:rPr>
              <a:t>What</a:t>
            </a:r>
            <a:r>
              <a:rPr lang="ja-JP" altLang="en-US" sz="3600" dirty="0">
                <a:solidFill>
                  <a:srgbClr val="000099"/>
                </a:solidFill>
                <a:latin typeface="Gill Sans MT" panose="020B0502020104020203" pitchFamily="34" charset="-18"/>
              </a:rPr>
              <a:t>’</a:t>
            </a:r>
            <a:r>
              <a:rPr lang="en-US" altLang="ja-JP" sz="3600" dirty="0">
                <a:solidFill>
                  <a:srgbClr val="000099"/>
                </a:solidFill>
                <a:latin typeface="Gill Sans MT" panose="020B0502020104020203" pitchFamily="34" charset="-18"/>
              </a:rPr>
              <a:t>s the Internet: </a:t>
            </a:r>
            <a:r>
              <a:rPr lang="ja-JP" altLang="en-US" sz="3600" dirty="0">
                <a:solidFill>
                  <a:srgbClr val="000099"/>
                </a:solidFill>
                <a:latin typeface="Gill Sans MT" panose="020B0502020104020203" pitchFamily="34" charset="-18"/>
              </a:rPr>
              <a:t>“</a:t>
            </a:r>
            <a:r>
              <a:rPr lang="en-US" altLang="ja-JP" sz="3600" dirty="0">
                <a:solidFill>
                  <a:srgbClr val="000099"/>
                </a:solidFill>
                <a:latin typeface="Gill Sans MT" panose="020B0502020104020203" pitchFamily="34" charset="-18"/>
              </a:rPr>
              <a:t>nuts and bolts</a:t>
            </a:r>
            <a:r>
              <a:rPr lang="ja-JP" altLang="en-US" sz="3600" dirty="0">
                <a:solidFill>
                  <a:srgbClr val="000099"/>
                </a:solidFill>
                <a:latin typeface="Gill Sans MT" panose="020B0502020104020203" pitchFamily="34" charset="-18"/>
              </a:rPr>
              <a:t>”</a:t>
            </a:r>
            <a:r>
              <a:rPr lang="en-US" altLang="ja-JP" sz="3600" dirty="0">
                <a:solidFill>
                  <a:srgbClr val="000099"/>
                </a:solidFill>
                <a:latin typeface="Gill Sans MT" panose="020B0502020104020203" pitchFamily="34" charset="-18"/>
              </a:rPr>
              <a:t> view</a:t>
            </a:r>
            <a:endParaRPr lang="en-US" altLang="sl-SI" sz="4400" dirty="0">
              <a:solidFill>
                <a:srgbClr val="000099"/>
              </a:solidFill>
              <a:latin typeface="Gill Sans MT" panose="020B0502020104020203" pitchFamily="34" charset="-18"/>
            </a:endParaRPr>
          </a:p>
        </p:txBody>
      </p:sp>
      <p:pic>
        <p:nvPicPr>
          <p:cNvPr id="38916" name="Picture 330" descr="underline_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1" y="846139"/>
            <a:ext cx="8228013"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7" name="Group 366"/>
          <p:cNvGrpSpPr>
            <a:grpSpLocks/>
          </p:cNvGrpSpPr>
          <p:nvPr/>
        </p:nvGrpSpPr>
        <p:grpSpPr bwMode="auto">
          <a:xfrm>
            <a:off x="6726239" y="1384300"/>
            <a:ext cx="3551237" cy="4743450"/>
            <a:chOff x="5202238" y="1384300"/>
            <a:chExt cx="3551237" cy="4743450"/>
          </a:xfrm>
        </p:grpSpPr>
        <p:sp>
          <p:nvSpPr>
            <p:cNvPr id="38919"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20"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21"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8922" name="Group 418"/>
            <p:cNvGrpSpPr>
              <a:grpSpLocks/>
            </p:cNvGrpSpPr>
            <p:nvPr/>
          </p:nvGrpSpPr>
          <p:grpSpPr bwMode="auto">
            <a:xfrm>
              <a:off x="5278438" y="2974975"/>
              <a:ext cx="1458912" cy="933450"/>
              <a:chOff x="2889" y="1631"/>
              <a:chExt cx="980" cy="743"/>
            </a:xfrm>
          </p:grpSpPr>
          <p:sp>
            <p:nvSpPr>
              <p:cNvPr id="39272"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273"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solidFill>
                    <a:srgbClr val="00CCFF"/>
                  </a:solidFill>
                </a:endParaRPr>
              </a:p>
            </p:txBody>
          </p:sp>
        </p:grpSp>
        <p:sp>
          <p:nvSpPr>
            <p:cNvPr id="38923"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4"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5"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6"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7"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8"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29"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30"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8931"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8932" name="Line 430"/>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8933"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4"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5"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6"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7"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8"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39"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0"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1"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2"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3"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4"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5"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6"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7"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8"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49"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50"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951"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38952" name="Group 590"/>
            <p:cNvGrpSpPr>
              <a:grpSpLocks/>
            </p:cNvGrpSpPr>
            <p:nvPr/>
          </p:nvGrpSpPr>
          <p:grpSpPr bwMode="auto">
            <a:xfrm flipH="1">
              <a:off x="5775325" y="4533900"/>
              <a:ext cx="414337" cy="373063"/>
              <a:chOff x="2839" y="3501"/>
              <a:chExt cx="755" cy="803"/>
            </a:xfrm>
          </p:grpSpPr>
          <p:pic>
            <p:nvPicPr>
              <p:cNvPr id="39270" name="Picture 591"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71"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8953" name="Group 593"/>
            <p:cNvGrpSpPr>
              <a:grpSpLocks/>
            </p:cNvGrpSpPr>
            <p:nvPr/>
          </p:nvGrpSpPr>
          <p:grpSpPr bwMode="auto">
            <a:xfrm flipH="1">
              <a:off x="5457825" y="4954588"/>
              <a:ext cx="482600" cy="406400"/>
              <a:chOff x="2839" y="3501"/>
              <a:chExt cx="755" cy="803"/>
            </a:xfrm>
          </p:grpSpPr>
          <p:pic>
            <p:nvPicPr>
              <p:cNvPr id="39268" name="Picture 594"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69"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8954" name="Group 596"/>
            <p:cNvGrpSpPr>
              <a:grpSpLocks/>
            </p:cNvGrpSpPr>
            <p:nvPr/>
          </p:nvGrpSpPr>
          <p:grpSpPr bwMode="auto">
            <a:xfrm flipH="1">
              <a:off x="5935663" y="5256213"/>
              <a:ext cx="427037" cy="349250"/>
              <a:chOff x="2839" y="3501"/>
              <a:chExt cx="755" cy="803"/>
            </a:xfrm>
          </p:grpSpPr>
          <p:pic>
            <p:nvPicPr>
              <p:cNvPr id="39266" name="Picture 597"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67"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8955" name="Group 599"/>
            <p:cNvGrpSpPr>
              <a:grpSpLocks/>
            </p:cNvGrpSpPr>
            <p:nvPr/>
          </p:nvGrpSpPr>
          <p:grpSpPr bwMode="auto">
            <a:xfrm>
              <a:off x="6550025" y="5238750"/>
              <a:ext cx="427037" cy="350838"/>
              <a:chOff x="2839" y="3501"/>
              <a:chExt cx="755" cy="803"/>
            </a:xfrm>
          </p:grpSpPr>
          <p:pic>
            <p:nvPicPr>
              <p:cNvPr id="39264" name="Picture 600"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65"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pic>
          <p:nvPicPr>
            <p:cNvPr id="38956" name="Picture 603" descr="car_icon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57" name="Group 652"/>
            <p:cNvGrpSpPr>
              <a:grpSpLocks/>
            </p:cNvGrpSpPr>
            <p:nvPr/>
          </p:nvGrpSpPr>
          <p:grpSpPr bwMode="auto">
            <a:xfrm>
              <a:off x="5613400" y="1546225"/>
              <a:ext cx="415925" cy="385763"/>
              <a:chOff x="2751" y="1851"/>
              <a:chExt cx="462" cy="478"/>
            </a:xfrm>
          </p:grpSpPr>
          <p:pic>
            <p:nvPicPr>
              <p:cNvPr id="39262" name="Picture 653" descr="iphone_stylized_sm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263" name="Picture 654" descr="antenna_radiation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8" name="Group 665"/>
            <p:cNvGrpSpPr>
              <a:grpSpLocks/>
            </p:cNvGrpSpPr>
            <p:nvPr/>
          </p:nvGrpSpPr>
          <p:grpSpPr bwMode="auto">
            <a:xfrm>
              <a:off x="7689850" y="2395538"/>
              <a:ext cx="390525" cy="169863"/>
              <a:chOff x="4650" y="1129"/>
              <a:chExt cx="246" cy="95"/>
            </a:xfrm>
          </p:grpSpPr>
          <p:sp>
            <p:nvSpPr>
              <p:cNvPr id="39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57" name="Group 659"/>
              <p:cNvGrpSpPr>
                <a:grpSpLocks/>
              </p:cNvGrpSpPr>
              <p:nvPr/>
            </p:nvGrpSpPr>
            <p:grpSpPr bwMode="auto">
              <a:xfrm>
                <a:off x="4699" y="1145"/>
                <a:ext cx="138" cy="29"/>
                <a:chOff x="2468" y="1332"/>
                <a:chExt cx="310" cy="60"/>
              </a:xfrm>
            </p:grpSpPr>
            <p:sp>
              <p:nvSpPr>
                <p:cNvPr id="39260"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61"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58"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59"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59" name="Group 666"/>
            <p:cNvGrpSpPr>
              <a:grpSpLocks/>
            </p:cNvGrpSpPr>
            <p:nvPr/>
          </p:nvGrpSpPr>
          <p:grpSpPr bwMode="auto">
            <a:xfrm>
              <a:off x="7762875" y="2757488"/>
              <a:ext cx="390525" cy="176213"/>
              <a:chOff x="4650" y="1129"/>
              <a:chExt cx="246" cy="95"/>
            </a:xfrm>
          </p:grpSpPr>
          <p:sp>
            <p:nvSpPr>
              <p:cNvPr id="3924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4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4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49" name="Group 670"/>
              <p:cNvGrpSpPr>
                <a:grpSpLocks/>
              </p:cNvGrpSpPr>
              <p:nvPr/>
            </p:nvGrpSpPr>
            <p:grpSpPr bwMode="auto">
              <a:xfrm>
                <a:off x="4699" y="1145"/>
                <a:ext cx="138" cy="29"/>
                <a:chOff x="2468" y="1332"/>
                <a:chExt cx="310" cy="60"/>
              </a:xfrm>
            </p:grpSpPr>
            <p:sp>
              <p:nvSpPr>
                <p:cNvPr id="39252"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53"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50"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51"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0" name="Group 675"/>
            <p:cNvGrpSpPr>
              <a:grpSpLocks/>
            </p:cNvGrpSpPr>
            <p:nvPr/>
          </p:nvGrpSpPr>
          <p:grpSpPr bwMode="auto">
            <a:xfrm>
              <a:off x="7204075" y="2493963"/>
              <a:ext cx="390525" cy="169863"/>
              <a:chOff x="4650" y="1129"/>
              <a:chExt cx="246" cy="95"/>
            </a:xfrm>
          </p:grpSpPr>
          <p:sp>
            <p:nvSpPr>
              <p:cNvPr id="3923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3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4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41" name="Group 679"/>
              <p:cNvGrpSpPr>
                <a:grpSpLocks/>
              </p:cNvGrpSpPr>
              <p:nvPr/>
            </p:nvGrpSpPr>
            <p:grpSpPr bwMode="auto">
              <a:xfrm>
                <a:off x="4699" y="1145"/>
                <a:ext cx="138" cy="29"/>
                <a:chOff x="2468" y="1332"/>
                <a:chExt cx="310" cy="60"/>
              </a:xfrm>
            </p:grpSpPr>
            <p:sp>
              <p:nvSpPr>
                <p:cNvPr id="39244"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45"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42"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43"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1" name="Group 684"/>
            <p:cNvGrpSpPr>
              <a:grpSpLocks/>
            </p:cNvGrpSpPr>
            <p:nvPr/>
          </p:nvGrpSpPr>
          <p:grpSpPr bwMode="auto">
            <a:xfrm>
              <a:off x="7215188" y="2757488"/>
              <a:ext cx="390525" cy="169863"/>
              <a:chOff x="4650" y="1129"/>
              <a:chExt cx="246" cy="95"/>
            </a:xfrm>
          </p:grpSpPr>
          <p:sp>
            <p:nvSpPr>
              <p:cNvPr id="39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33" name="Group 688"/>
              <p:cNvGrpSpPr>
                <a:grpSpLocks/>
              </p:cNvGrpSpPr>
              <p:nvPr/>
            </p:nvGrpSpPr>
            <p:grpSpPr bwMode="auto">
              <a:xfrm>
                <a:off x="4699" y="1145"/>
                <a:ext cx="138" cy="29"/>
                <a:chOff x="2468" y="1332"/>
                <a:chExt cx="310" cy="60"/>
              </a:xfrm>
            </p:grpSpPr>
            <p:sp>
              <p:nvSpPr>
                <p:cNvPr id="39236"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37"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34"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35"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8962"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grpSp>
          <p:nvGrpSpPr>
            <p:cNvPr id="38963" name="Group 694"/>
            <p:cNvGrpSpPr>
              <a:grpSpLocks/>
            </p:cNvGrpSpPr>
            <p:nvPr/>
          </p:nvGrpSpPr>
          <p:grpSpPr bwMode="auto">
            <a:xfrm>
              <a:off x="7400925" y="3911600"/>
              <a:ext cx="485775" cy="203200"/>
              <a:chOff x="4650" y="1129"/>
              <a:chExt cx="246" cy="95"/>
            </a:xfrm>
          </p:grpSpPr>
          <p:sp>
            <p:nvSpPr>
              <p:cNvPr id="39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25" name="Group 698"/>
              <p:cNvGrpSpPr>
                <a:grpSpLocks/>
              </p:cNvGrpSpPr>
              <p:nvPr/>
            </p:nvGrpSpPr>
            <p:grpSpPr bwMode="auto">
              <a:xfrm>
                <a:off x="4699" y="1145"/>
                <a:ext cx="138" cy="29"/>
                <a:chOff x="2468" y="1332"/>
                <a:chExt cx="310" cy="60"/>
              </a:xfrm>
            </p:grpSpPr>
            <p:sp>
              <p:nvSpPr>
                <p:cNvPr id="39228"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29"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26"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27"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4" name="Group 712"/>
            <p:cNvGrpSpPr>
              <a:grpSpLocks/>
            </p:cNvGrpSpPr>
            <p:nvPr/>
          </p:nvGrpSpPr>
          <p:grpSpPr bwMode="auto">
            <a:xfrm>
              <a:off x="7081838" y="3630613"/>
              <a:ext cx="485775" cy="203200"/>
              <a:chOff x="4650" y="1129"/>
              <a:chExt cx="246" cy="95"/>
            </a:xfrm>
          </p:grpSpPr>
          <p:sp>
            <p:nvSpPr>
              <p:cNvPr id="39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17" name="Group 716"/>
              <p:cNvGrpSpPr>
                <a:grpSpLocks/>
              </p:cNvGrpSpPr>
              <p:nvPr/>
            </p:nvGrpSpPr>
            <p:grpSpPr bwMode="auto">
              <a:xfrm>
                <a:off x="4699" y="1145"/>
                <a:ext cx="138" cy="29"/>
                <a:chOff x="2468" y="1332"/>
                <a:chExt cx="310" cy="60"/>
              </a:xfrm>
            </p:grpSpPr>
            <p:sp>
              <p:nvSpPr>
                <p:cNvPr id="39220"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21"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18"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19"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5" name="Group 721"/>
            <p:cNvGrpSpPr>
              <a:grpSpLocks/>
            </p:cNvGrpSpPr>
            <p:nvPr/>
          </p:nvGrpSpPr>
          <p:grpSpPr bwMode="auto">
            <a:xfrm>
              <a:off x="7743825" y="3643313"/>
              <a:ext cx="485775" cy="203200"/>
              <a:chOff x="4650" y="1129"/>
              <a:chExt cx="246" cy="95"/>
            </a:xfrm>
          </p:grpSpPr>
          <p:sp>
            <p:nvSpPr>
              <p:cNvPr id="3920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20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0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09" name="Group 725"/>
              <p:cNvGrpSpPr>
                <a:grpSpLocks/>
              </p:cNvGrpSpPr>
              <p:nvPr/>
            </p:nvGrpSpPr>
            <p:grpSpPr bwMode="auto">
              <a:xfrm>
                <a:off x="4699" y="1145"/>
                <a:ext cx="138" cy="29"/>
                <a:chOff x="2468" y="1332"/>
                <a:chExt cx="310" cy="60"/>
              </a:xfrm>
            </p:grpSpPr>
            <p:sp>
              <p:nvSpPr>
                <p:cNvPr id="39212"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13"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10"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11"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6" name="Group 730"/>
            <p:cNvGrpSpPr>
              <a:grpSpLocks/>
            </p:cNvGrpSpPr>
            <p:nvPr/>
          </p:nvGrpSpPr>
          <p:grpSpPr bwMode="auto">
            <a:xfrm>
              <a:off x="6962775" y="4505325"/>
              <a:ext cx="619125" cy="242888"/>
              <a:chOff x="4650" y="1129"/>
              <a:chExt cx="246" cy="95"/>
            </a:xfrm>
          </p:grpSpPr>
          <p:sp>
            <p:nvSpPr>
              <p:cNvPr id="3919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19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20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201" name="Group 734"/>
              <p:cNvGrpSpPr>
                <a:grpSpLocks/>
              </p:cNvGrpSpPr>
              <p:nvPr/>
            </p:nvGrpSpPr>
            <p:grpSpPr bwMode="auto">
              <a:xfrm>
                <a:off x="4699" y="1145"/>
                <a:ext cx="138" cy="29"/>
                <a:chOff x="2468" y="1332"/>
                <a:chExt cx="310" cy="60"/>
              </a:xfrm>
            </p:grpSpPr>
            <p:sp>
              <p:nvSpPr>
                <p:cNvPr id="39204"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205"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202"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203"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7" name="Group 739"/>
            <p:cNvGrpSpPr>
              <a:grpSpLocks/>
            </p:cNvGrpSpPr>
            <p:nvPr/>
          </p:nvGrpSpPr>
          <p:grpSpPr bwMode="auto">
            <a:xfrm>
              <a:off x="7596188" y="4803775"/>
              <a:ext cx="619125" cy="242888"/>
              <a:chOff x="4650" y="1129"/>
              <a:chExt cx="246" cy="95"/>
            </a:xfrm>
          </p:grpSpPr>
          <p:sp>
            <p:nvSpPr>
              <p:cNvPr id="3919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19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19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193" name="Group 743"/>
              <p:cNvGrpSpPr>
                <a:grpSpLocks/>
              </p:cNvGrpSpPr>
              <p:nvPr/>
            </p:nvGrpSpPr>
            <p:grpSpPr bwMode="auto">
              <a:xfrm>
                <a:off x="4699" y="1145"/>
                <a:ext cx="138" cy="29"/>
                <a:chOff x="2468" y="1332"/>
                <a:chExt cx="310" cy="60"/>
              </a:xfrm>
            </p:grpSpPr>
            <p:sp>
              <p:nvSpPr>
                <p:cNvPr id="39196"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197"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194"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195"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8" name="Group 748"/>
            <p:cNvGrpSpPr>
              <a:grpSpLocks/>
            </p:cNvGrpSpPr>
            <p:nvPr/>
          </p:nvGrpSpPr>
          <p:grpSpPr bwMode="auto">
            <a:xfrm>
              <a:off x="6246813" y="4848225"/>
              <a:ext cx="619125" cy="242888"/>
              <a:chOff x="4650" y="1129"/>
              <a:chExt cx="246" cy="95"/>
            </a:xfrm>
          </p:grpSpPr>
          <p:sp>
            <p:nvSpPr>
              <p:cNvPr id="391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1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1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185" name="Group 752"/>
              <p:cNvGrpSpPr>
                <a:grpSpLocks/>
              </p:cNvGrpSpPr>
              <p:nvPr/>
            </p:nvGrpSpPr>
            <p:grpSpPr bwMode="auto">
              <a:xfrm>
                <a:off x="4699" y="1145"/>
                <a:ext cx="138" cy="29"/>
                <a:chOff x="2468" y="1332"/>
                <a:chExt cx="310" cy="60"/>
              </a:xfrm>
            </p:grpSpPr>
            <p:sp>
              <p:nvSpPr>
                <p:cNvPr id="39188"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189"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186"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187"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69" name="Group 757"/>
            <p:cNvGrpSpPr>
              <a:grpSpLocks/>
            </p:cNvGrpSpPr>
            <p:nvPr/>
          </p:nvGrpSpPr>
          <p:grpSpPr bwMode="auto">
            <a:xfrm>
              <a:off x="6053138" y="3640138"/>
              <a:ext cx="390525" cy="169863"/>
              <a:chOff x="4650" y="1129"/>
              <a:chExt cx="246" cy="95"/>
            </a:xfrm>
          </p:grpSpPr>
          <p:sp>
            <p:nvSpPr>
              <p:cNvPr id="391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1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1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177" name="Group 761"/>
              <p:cNvGrpSpPr>
                <a:grpSpLocks/>
              </p:cNvGrpSpPr>
              <p:nvPr/>
            </p:nvGrpSpPr>
            <p:grpSpPr bwMode="auto">
              <a:xfrm>
                <a:off x="4699" y="1145"/>
                <a:ext cx="138" cy="29"/>
                <a:chOff x="2468" y="1332"/>
                <a:chExt cx="310" cy="60"/>
              </a:xfrm>
            </p:grpSpPr>
            <p:sp>
              <p:nvSpPr>
                <p:cNvPr id="39180"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181"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178"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179"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70" name="Group 767"/>
            <p:cNvGrpSpPr>
              <a:grpSpLocks/>
            </p:cNvGrpSpPr>
            <p:nvPr/>
          </p:nvGrpSpPr>
          <p:grpSpPr bwMode="auto">
            <a:xfrm>
              <a:off x="6353175" y="2487613"/>
              <a:ext cx="390525" cy="169863"/>
              <a:chOff x="4650" y="1129"/>
              <a:chExt cx="246" cy="95"/>
            </a:xfrm>
          </p:grpSpPr>
          <p:sp>
            <p:nvSpPr>
              <p:cNvPr id="391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91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91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9169" name="Group 771"/>
              <p:cNvGrpSpPr>
                <a:grpSpLocks/>
              </p:cNvGrpSpPr>
              <p:nvPr/>
            </p:nvGrpSpPr>
            <p:grpSpPr bwMode="auto">
              <a:xfrm>
                <a:off x="4699" y="1145"/>
                <a:ext cx="138" cy="29"/>
                <a:chOff x="2468" y="1332"/>
                <a:chExt cx="310" cy="60"/>
              </a:xfrm>
            </p:grpSpPr>
            <p:sp>
              <p:nvSpPr>
                <p:cNvPr id="39172"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9173"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9170"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171"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8971" name="Group 776"/>
            <p:cNvGrpSpPr>
              <a:grpSpLocks/>
            </p:cNvGrpSpPr>
            <p:nvPr/>
          </p:nvGrpSpPr>
          <p:grpSpPr bwMode="auto">
            <a:xfrm>
              <a:off x="5611813" y="3500438"/>
              <a:ext cx="506412" cy="352425"/>
              <a:chOff x="2967" y="478"/>
              <a:chExt cx="788" cy="625"/>
            </a:xfrm>
          </p:grpSpPr>
          <p:pic>
            <p:nvPicPr>
              <p:cNvPr id="39164" name="Picture 777" descr="access_point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65" name="Picture 778" descr="antenna_radiation_styliz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72" name="Group 779"/>
            <p:cNvGrpSpPr>
              <a:grpSpLocks/>
            </p:cNvGrpSpPr>
            <p:nvPr/>
          </p:nvGrpSpPr>
          <p:grpSpPr bwMode="auto">
            <a:xfrm>
              <a:off x="7132638" y="5003800"/>
              <a:ext cx="563562" cy="420688"/>
              <a:chOff x="2967" y="478"/>
              <a:chExt cx="788" cy="625"/>
            </a:xfrm>
          </p:grpSpPr>
          <p:pic>
            <p:nvPicPr>
              <p:cNvPr id="39162" name="Picture 780" descr="access_point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63" name="Picture 781" descr="antenna_radiation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73" name="Group 782"/>
            <p:cNvGrpSpPr>
              <a:grpSpLocks/>
            </p:cNvGrpSpPr>
            <p:nvPr/>
          </p:nvGrpSpPr>
          <p:grpSpPr bwMode="auto">
            <a:xfrm>
              <a:off x="6061075" y="1844675"/>
              <a:ext cx="457200" cy="631825"/>
              <a:chOff x="742" y="2409"/>
              <a:chExt cx="576" cy="881"/>
            </a:xfrm>
          </p:grpSpPr>
          <p:grpSp>
            <p:nvGrpSpPr>
              <p:cNvPr id="39144" name="Group 783"/>
              <p:cNvGrpSpPr>
                <a:grpSpLocks/>
              </p:cNvGrpSpPr>
              <p:nvPr/>
            </p:nvGrpSpPr>
            <p:grpSpPr bwMode="auto">
              <a:xfrm>
                <a:off x="832" y="2643"/>
                <a:ext cx="376" cy="647"/>
                <a:chOff x="3130" y="3288"/>
                <a:chExt cx="410" cy="742"/>
              </a:xfrm>
            </p:grpSpPr>
            <p:sp>
              <p:nvSpPr>
                <p:cNvPr id="3914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4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4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5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6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916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39145" name="Picture 799" descr="cell_tower_radiation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46"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8974"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mobile network</a:t>
              </a:r>
            </a:p>
          </p:txBody>
        </p:sp>
        <p:sp>
          <p:nvSpPr>
            <p:cNvPr id="38975"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global ISP</a:t>
              </a:r>
            </a:p>
          </p:txBody>
        </p:sp>
        <p:sp>
          <p:nvSpPr>
            <p:cNvPr id="38976"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regional ISP</a:t>
              </a:r>
            </a:p>
          </p:txBody>
        </p:sp>
        <p:sp>
          <p:nvSpPr>
            <p:cNvPr id="38977"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home </a:t>
              </a:r>
            </a:p>
            <a:p>
              <a:pPr>
                <a:lnSpc>
                  <a:spcPct val="80000"/>
                </a:lnSpc>
              </a:pPr>
              <a:r>
                <a:rPr lang="en-US" altLang="sl-SI" sz="1600"/>
                <a:t>network</a:t>
              </a:r>
            </a:p>
          </p:txBody>
        </p:sp>
        <p:sp>
          <p:nvSpPr>
            <p:cNvPr id="38978"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institutional</a:t>
              </a:r>
            </a:p>
            <a:p>
              <a:pPr>
                <a:lnSpc>
                  <a:spcPct val="80000"/>
                </a:lnSpc>
              </a:pPr>
              <a:r>
                <a:rPr lang="en-US" altLang="sl-SI" sz="1600"/>
                <a:t>       network</a:t>
              </a:r>
            </a:p>
          </p:txBody>
        </p:sp>
        <p:grpSp>
          <p:nvGrpSpPr>
            <p:cNvPr id="38979" name="Group 950"/>
            <p:cNvGrpSpPr>
              <a:grpSpLocks/>
            </p:cNvGrpSpPr>
            <p:nvPr/>
          </p:nvGrpSpPr>
          <p:grpSpPr bwMode="auto">
            <a:xfrm>
              <a:off x="8240713" y="5002213"/>
              <a:ext cx="227012" cy="481013"/>
              <a:chOff x="4140" y="429"/>
              <a:chExt cx="1425" cy="2396"/>
            </a:xfrm>
          </p:grpSpPr>
          <p:sp>
            <p:nvSpPr>
              <p:cNvPr id="39112"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13"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14"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15"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16"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117" name="Group 956"/>
              <p:cNvGrpSpPr>
                <a:grpSpLocks/>
              </p:cNvGrpSpPr>
              <p:nvPr/>
            </p:nvGrpSpPr>
            <p:grpSpPr bwMode="auto">
              <a:xfrm>
                <a:off x="4749" y="668"/>
                <a:ext cx="581" cy="145"/>
                <a:chOff x="614" y="2568"/>
                <a:chExt cx="725" cy="139"/>
              </a:xfrm>
            </p:grpSpPr>
            <p:sp>
              <p:nvSpPr>
                <p:cNvPr id="39142"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43"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118"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119" name="Group 960"/>
              <p:cNvGrpSpPr>
                <a:grpSpLocks/>
              </p:cNvGrpSpPr>
              <p:nvPr/>
            </p:nvGrpSpPr>
            <p:grpSpPr bwMode="auto">
              <a:xfrm>
                <a:off x="4747" y="994"/>
                <a:ext cx="581" cy="134"/>
                <a:chOff x="614" y="2568"/>
                <a:chExt cx="725" cy="139"/>
              </a:xfrm>
            </p:grpSpPr>
            <p:sp>
              <p:nvSpPr>
                <p:cNvPr id="39140"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41"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120"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21"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122" name="Group 965"/>
              <p:cNvGrpSpPr>
                <a:grpSpLocks/>
              </p:cNvGrpSpPr>
              <p:nvPr/>
            </p:nvGrpSpPr>
            <p:grpSpPr bwMode="auto">
              <a:xfrm>
                <a:off x="4735" y="1627"/>
                <a:ext cx="582" cy="151"/>
                <a:chOff x="614" y="2568"/>
                <a:chExt cx="725" cy="139"/>
              </a:xfrm>
            </p:grpSpPr>
            <p:sp>
              <p:nvSpPr>
                <p:cNvPr id="39138"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9"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123"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9124" name="Group 969"/>
              <p:cNvGrpSpPr>
                <a:grpSpLocks/>
              </p:cNvGrpSpPr>
              <p:nvPr/>
            </p:nvGrpSpPr>
            <p:grpSpPr bwMode="auto">
              <a:xfrm>
                <a:off x="4739" y="1327"/>
                <a:ext cx="582" cy="139"/>
                <a:chOff x="614" y="2568"/>
                <a:chExt cx="725" cy="139"/>
              </a:xfrm>
            </p:grpSpPr>
            <p:sp>
              <p:nvSpPr>
                <p:cNvPr id="39136"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7"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125"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26"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27"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28"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29"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130"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1"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2"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3"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39134"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35"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38980" name="Group 983"/>
            <p:cNvGrpSpPr>
              <a:grpSpLocks/>
            </p:cNvGrpSpPr>
            <p:nvPr/>
          </p:nvGrpSpPr>
          <p:grpSpPr bwMode="auto">
            <a:xfrm>
              <a:off x="7924800" y="5303838"/>
              <a:ext cx="227012" cy="481013"/>
              <a:chOff x="4140" y="429"/>
              <a:chExt cx="1425" cy="2396"/>
            </a:xfrm>
          </p:grpSpPr>
          <p:sp>
            <p:nvSpPr>
              <p:cNvPr id="39080"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81"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082"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83"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84"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085" name="Group 989"/>
              <p:cNvGrpSpPr>
                <a:grpSpLocks/>
              </p:cNvGrpSpPr>
              <p:nvPr/>
            </p:nvGrpSpPr>
            <p:grpSpPr bwMode="auto">
              <a:xfrm>
                <a:off x="4749" y="668"/>
                <a:ext cx="581" cy="145"/>
                <a:chOff x="614" y="2568"/>
                <a:chExt cx="725" cy="139"/>
              </a:xfrm>
            </p:grpSpPr>
            <p:sp>
              <p:nvSpPr>
                <p:cNvPr id="39110"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11"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086"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087" name="Group 993"/>
              <p:cNvGrpSpPr>
                <a:grpSpLocks/>
              </p:cNvGrpSpPr>
              <p:nvPr/>
            </p:nvGrpSpPr>
            <p:grpSpPr bwMode="auto">
              <a:xfrm>
                <a:off x="4747" y="994"/>
                <a:ext cx="581" cy="134"/>
                <a:chOff x="614" y="2568"/>
                <a:chExt cx="725" cy="139"/>
              </a:xfrm>
            </p:grpSpPr>
            <p:sp>
              <p:nvSpPr>
                <p:cNvPr id="39108"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9"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088"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089"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9090" name="Group 998"/>
              <p:cNvGrpSpPr>
                <a:grpSpLocks/>
              </p:cNvGrpSpPr>
              <p:nvPr/>
            </p:nvGrpSpPr>
            <p:grpSpPr bwMode="auto">
              <a:xfrm>
                <a:off x="4735" y="1627"/>
                <a:ext cx="582" cy="151"/>
                <a:chOff x="614" y="2568"/>
                <a:chExt cx="725" cy="139"/>
              </a:xfrm>
            </p:grpSpPr>
            <p:sp>
              <p:nvSpPr>
                <p:cNvPr id="39106"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7"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091"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9092" name="Group 1002"/>
              <p:cNvGrpSpPr>
                <a:grpSpLocks/>
              </p:cNvGrpSpPr>
              <p:nvPr/>
            </p:nvGrpSpPr>
            <p:grpSpPr bwMode="auto">
              <a:xfrm>
                <a:off x="4739" y="1327"/>
                <a:ext cx="582" cy="139"/>
                <a:chOff x="614" y="2568"/>
                <a:chExt cx="725" cy="139"/>
              </a:xfrm>
            </p:grpSpPr>
            <p:sp>
              <p:nvSpPr>
                <p:cNvPr id="39104"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5"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9093"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094"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95"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96"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097"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98"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099"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0"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1"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39102"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9103"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38981" name="Group 1016"/>
            <p:cNvGrpSpPr>
              <a:grpSpLocks/>
            </p:cNvGrpSpPr>
            <p:nvPr/>
          </p:nvGrpSpPr>
          <p:grpSpPr bwMode="auto">
            <a:xfrm>
              <a:off x="5302250" y="2043113"/>
              <a:ext cx="534987" cy="407988"/>
              <a:chOff x="877" y="1008"/>
              <a:chExt cx="2747" cy="2591"/>
            </a:xfrm>
          </p:grpSpPr>
          <p:pic>
            <p:nvPicPr>
              <p:cNvPr id="39057" name="Picture 1017"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58" name="Picture 1018"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59"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9060" name="Picture 1020" descr="scree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61"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2"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3"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4"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5"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6"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9067" name="Group 1027"/>
              <p:cNvGrpSpPr>
                <a:grpSpLocks/>
              </p:cNvGrpSpPr>
              <p:nvPr/>
            </p:nvGrpSpPr>
            <p:grpSpPr bwMode="auto">
              <a:xfrm>
                <a:off x="1709" y="3008"/>
                <a:ext cx="507" cy="234"/>
                <a:chOff x="1740" y="2642"/>
                <a:chExt cx="752" cy="327"/>
              </a:xfrm>
            </p:grpSpPr>
            <p:sp>
              <p:nvSpPr>
                <p:cNvPr id="39074"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5"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6"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7"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8"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9"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9068"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69"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0"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1"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2"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73"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8982" name="Group 1064"/>
            <p:cNvGrpSpPr>
              <a:grpSpLocks/>
            </p:cNvGrpSpPr>
            <p:nvPr/>
          </p:nvGrpSpPr>
          <p:grpSpPr bwMode="auto">
            <a:xfrm>
              <a:off x="6872288" y="5486400"/>
              <a:ext cx="474662" cy="407988"/>
              <a:chOff x="877" y="1008"/>
              <a:chExt cx="2747" cy="2591"/>
            </a:xfrm>
          </p:grpSpPr>
          <p:pic>
            <p:nvPicPr>
              <p:cNvPr id="39034" name="Picture 1065" descr="antenna_stylize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35" name="Picture 1066"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36"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9037" name="Picture 1068" descr="scree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38"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39"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0"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1"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2"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3"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9044" name="Group 1075"/>
              <p:cNvGrpSpPr>
                <a:grpSpLocks/>
              </p:cNvGrpSpPr>
              <p:nvPr/>
            </p:nvGrpSpPr>
            <p:grpSpPr bwMode="auto">
              <a:xfrm>
                <a:off x="1709" y="3008"/>
                <a:ext cx="507" cy="234"/>
                <a:chOff x="1740" y="2642"/>
                <a:chExt cx="752" cy="327"/>
              </a:xfrm>
            </p:grpSpPr>
            <p:sp>
              <p:nvSpPr>
                <p:cNvPr id="39051"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2"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3"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4"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5"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6"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9045"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6"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7"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8"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49"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50"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8983" name="Group 1114"/>
            <p:cNvGrpSpPr>
              <a:grpSpLocks/>
            </p:cNvGrpSpPr>
            <p:nvPr/>
          </p:nvGrpSpPr>
          <p:grpSpPr bwMode="auto">
            <a:xfrm>
              <a:off x="5561013" y="3041650"/>
              <a:ext cx="444500" cy="407988"/>
              <a:chOff x="877" y="1008"/>
              <a:chExt cx="2747" cy="2591"/>
            </a:xfrm>
          </p:grpSpPr>
          <p:pic>
            <p:nvPicPr>
              <p:cNvPr id="39011" name="Picture 1115" descr="antenna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12" name="Picture 1116" descr="laptop_keyboard"/>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3"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9014" name="Picture 1118" descr="screen"/>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5"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16"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17"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18"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19"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0"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9021" name="Group 1125"/>
              <p:cNvGrpSpPr>
                <a:grpSpLocks/>
              </p:cNvGrpSpPr>
              <p:nvPr/>
            </p:nvGrpSpPr>
            <p:grpSpPr bwMode="auto">
              <a:xfrm>
                <a:off x="1709" y="3008"/>
                <a:ext cx="507" cy="234"/>
                <a:chOff x="1740" y="2642"/>
                <a:chExt cx="752" cy="327"/>
              </a:xfrm>
            </p:grpSpPr>
            <p:sp>
              <p:nvSpPr>
                <p:cNvPr id="39028"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9"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30"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31"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32"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33"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9022"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3"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4"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5"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6"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27"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8984" name="Group 1139"/>
            <p:cNvGrpSpPr>
              <a:grpSpLocks/>
            </p:cNvGrpSpPr>
            <p:nvPr/>
          </p:nvGrpSpPr>
          <p:grpSpPr bwMode="auto">
            <a:xfrm flipH="1">
              <a:off x="5940425" y="3222625"/>
              <a:ext cx="414337" cy="373063"/>
              <a:chOff x="2839" y="3501"/>
              <a:chExt cx="755" cy="803"/>
            </a:xfrm>
          </p:grpSpPr>
          <p:pic>
            <p:nvPicPr>
              <p:cNvPr id="39009" name="Picture 1140"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0"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8985" name="Group 1142"/>
            <p:cNvGrpSpPr>
              <a:grpSpLocks/>
            </p:cNvGrpSpPr>
            <p:nvPr/>
          </p:nvGrpSpPr>
          <p:grpSpPr bwMode="auto">
            <a:xfrm>
              <a:off x="7307263" y="5422900"/>
              <a:ext cx="474662" cy="407988"/>
              <a:chOff x="877" y="1008"/>
              <a:chExt cx="2747" cy="2591"/>
            </a:xfrm>
          </p:grpSpPr>
          <p:pic>
            <p:nvPicPr>
              <p:cNvPr id="38986" name="Picture 1143" descr="antenna_stylize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7" name="Picture 1144"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88"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8989" name="Picture 1146" descr="scree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0"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1"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2"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3"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4"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5"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8996" name="Group 1153"/>
              <p:cNvGrpSpPr>
                <a:grpSpLocks/>
              </p:cNvGrpSpPr>
              <p:nvPr/>
            </p:nvGrpSpPr>
            <p:grpSpPr bwMode="auto">
              <a:xfrm>
                <a:off x="1709" y="3008"/>
                <a:ext cx="507" cy="234"/>
                <a:chOff x="1740" y="2642"/>
                <a:chExt cx="752" cy="327"/>
              </a:xfrm>
            </p:grpSpPr>
            <p:sp>
              <p:nvSpPr>
                <p:cNvPr id="39003"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4"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5"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6"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7"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8"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8997"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8"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8999"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0"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1"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9002"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389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117811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A354A-72D9-445C-B752-CB6E59CA1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668" y="366545"/>
            <a:ext cx="9104331" cy="6383377"/>
          </a:xfrm>
          <a:prstGeom prst="rect">
            <a:avLst/>
          </a:prstGeom>
        </p:spPr>
      </p:pic>
      <p:sp>
        <p:nvSpPr>
          <p:cNvPr id="2" name="Rectangle 1">
            <a:extLst>
              <a:ext uri="{FF2B5EF4-FFF2-40B4-BE49-F238E27FC236}">
                <a16:creationId xmlns:a16="http://schemas.microsoft.com/office/drawing/2014/main" id="{96DFDD02-350B-4A75-9C63-7538B3D4D9FD}"/>
              </a:ext>
            </a:extLst>
          </p:cNvPr>
          <p:cNvSpPr/>
          <p:nvPr/>
        </p:nvSpPr>
        <p:spPr>
          <a:xfrm>
            <a:off x="101600" y="108078"/>
            <a:ext cx="6431280" cy="646331"/>
          </a:xfrm>
          <a:prstGeom prst="rect">
            <a:avLst/>
          </a:prstGeom>
        </p:spPr>
        <p:txBody>
          <a:bodyPr wrap="square">
            <a:spAutoFit/>
          </a:bodyPr>
          <a:lstStyle/>
          <a:p>
            <a:pPr algn="just"/>
            <a:r>
              <a:rPr lang="en-US" sz="3600" b="1" dirty="0"/>
              <a:t>How big is the internet?</a:t>
            </a:r>
          </a:p>
        </p:txBody>
      </p:sp>
      <p:sp>
        <p:nvSpPr>
          <p:cNvPr id="5" name="Rectangle 4">
            <a:extLst>
              <a:ext uri="{FF2B5EF4-FFF2-40B4-BE49-F238E27FC236}">
                <a16:creationId xmlns:a16="http://schemas.microsoft.com/office/drawing/2014/main" id="{02A9465D-526F-4204-9740-620A2005CA7D}"/>
              </a:ext>
            </a:extLst>
          </p:cNvPr>
          <p:cNvSpPr/>
          <p:nvPr/>
        </p:nvSpPr>
        <p:spPr>
          <a:xfrm>
            <a:off x="101600" y="754409"/>
            <a:ext cx="2946400" cy="5632311"/>
          </a:xfrm>
          <a:prstGeom prst="rect">
            <a:avLst/>
          </a:prstGeom>
        </p:spPr>
        <p:txBody>
          <a:bodyPr wrap="square">
            <a:spAutoFit/>
          </a:bodyPr>
          <a:lstStyle/>
          <a:p>
            <a:pPr algn="just"/>
            <a:r>
              <a:rPr lang="en-US" dirty="0"/>
              <a:t>One measure is the amount of information that courses through it: about </a:t>
            </a:r>
            <a:r>
              <a:rPr lang="en-US" dirty="0">
                <a:hlinkClick r:id="rId3"/>
              </a:rPr>
              <a:t>five exabytes a day</a:t>
            </a:r>
            <a:r>
              <a:rPr lang="en-US" dirty="0"/>
              <a:t>. That’s equivalent to </a:t>
            </a:r>
            <a:r>
              <a:rPr lang="en-US" i="1" u="sng" dirty="0"/>
              <a:t>40,000 two-hour standard definition movies per second.</a:t>
            </a:r>
          </a:p>
          <a:p>
            <a:pPr algn="just"/>
            <a:r>
              <a:rPr lang="en-US" dirty="0"/>
              <a:t>It takes some wiring up. Hundreds of thousands of miles of cables </a:t>
            </a:r>
            <a:r>
              <a:rPr lang="en-US" dirty="0" err="1">
                <a:hlinkClick r:id="rId4"/>
              </a:rPr>
              <a:t>criss-cross</a:t>
            </a:r>
            <a:r>
              <a:rPr lang="en-US" dirty="0">
                <a:hlinkClick r:id="rId4"/>
              </a:rPr>
              <a:t> countries</a:t>
            </a:r>
            <a:r>
              <a:rPr lang="en-US" dirty="0"/>
              <a:t>, and more are laid along sea floors to connect islands and continents. About 300 submarine cables, the deep-sea variant only as thick as a garden hose, underpin the modern internet. Most are bundles of hair-thin </a:t>
            </a:r>
            <a:r>
              <a:rPr lang="en-US" dirty="0" err="1"/>
              <a:t>fibre</a:t>
            </a:r>
            <a:r>
              <a:rPr lang="en-US" dirty="0"/>
              <a:t> optics that carry data at the speed of light.</a:t>
            </a:r>
          </a:p>
        </p:txBody>
      </p:sp>
    </p:spTree>
    <p:extLst>
      <p:ext uri="{BB962C8B-B14F-4D97-AF65-F5344CB8AC3E}">
        <p14:creationId xmlns:p14="http://schemas.microsoft.com/office/powerpoint/2010/main" val="114370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DDAE72-AE18-4741-BFB7-5B7F062AC74F}"/>
              </a:ext>
            </a:extLst>
          </p:cNvPr>
          <p:cNvSpPr>
            <a:spLocks noChangeArrowheads="1"/>
          </p:cNvSpPr>
          <p:nvPr/>
        </p:nvSpPr>
        <p:spPr bwMode="auto">
          <a:xfrm>
            <a:off x="81280" y="274290"/>
            <a:ext cx="6664960"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3200" b="1" i="0" u="none" strike="noStrike" cap="none" normalizeH="0" baseline="0" dirty="0">
                <a:ln>
                  <a:noFill/>
                </a:ln>
                <a:solidFill>
                  <a:schemeClr val="tx1"/>
                </a:solidFill>
                <a:effectLst/>
                <a:latin typeface="Arial" panose="020B0604020202020204" pitchFamily="34" charset="0"/>
              </a:rPr>
              <a:t>What is the world wide web?</a:t>
            </a:r>
            <a:endParaRPr kumimoji="0" lang="en-US" altLang="mk-MK"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mk-MK" altLang="mk-MK"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2000" b="0" i="0" u="none" strike="noStrike" cap="none" normalizeH="0" baseline="0" dirty="0">
                <a:ln>
                  <a:noFill/>
                </a:ln>
                <a:solidFill>
                  <a:schemeClr val="tx1"/>
                </a:solidFill>
                <a:effectLst/>
                <a:latin typeface="Arial" panose="020B0604020202020204" pitchFamily="34" charset="0"/>
              </a:rPr>
              <a:t>The web is a way to view and share information over the internet. That information, be it text, music, photos or videos or whatever, is written on web pages served up by a web browser.</a:t>
            </a: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2000" b="0" i="0" u="none" strike="noStrike" cap="none" normalizeH="0" baseline="0" dirty="0">
                <a:ln>
                  <a:noFill/>
                </a:ln>
                <a:solidFill>
                  <a:schemeClr val="tx1"/>
                </a:solidFill>
                <a:effectLst/>
                <a:latin typeface="Arial" panose="020B0604020202020204" pitchFamily="34" charset="0"/>
              </a:rPr>
              <a:t>Google handles more than 40,000 searches per second, and has 60% of the global browser market through Chrome. There are nearly 2bn websites in existence but most are hardly visited. The top 0.1% of websites (roughly 5m) attract more than half of the world’s web traffic.</a:t>
            </a:r>
          </a:p>
          <a:p>
            <a:pPr marL="0" marR="0" lvl="0" indent="0" algn="l" defTabSz="914400" rtl="0" eaLnBrk="0" fontAlgn="base" latinLnBrk="0" hangingPunct="0">
              <a:lnSpc>
                <a:spcPct val="100000"/>
              </a:lnSpc>
              <a:spcBef>
                <a:spcPct val="0"/>
              </a:spcBef>
              <a:spcAft>
                <a:spcPct val="0"/>
              </a:spcAft>
              <a:buClrTx/>
              <a:buSzTx/>
              <a:buFontTx/>
              <a:buNone/>
              <a:tabLst/>
            </a:pPr>
            <a:r>
              <a:rPr kumimoji="0" lang="mk-MK" altLang="mk-MK" sz="2000" b="0" i="0" u="none" strike="noStrike" cap="none" normalizeH="0" baseline="0" dirty="0">
                <a:ln>
                  <a:noFill/>
                </a:ln>
                <a:solidFill>
                  <a:schemeClr val="tx1"/>
                </a:solidFill>
                <a:effectLst/>
                <a:latin typeface="Arial" panose="020B0604020202020204" pitchFamily="34" charset="0"/>
              </a:rPr>
              <a:t>Among them are Google, YouTube, Facebook, the Chinese site Baidu, Instagram, Yahoo, Twitter, the Russian social network VK.com, Wikipedia, Amazon</a:t>
            </a:r>
            <a:r>
              <a:rPr kumimoji="0" lang="en-US" altLang="mk-MK" sz="2000" b="0" i="0" u="none" strike="noStrike" cap="none" normalizeH="0" baseline="0" dirty="0">
                <a:ln>
                  <a:noFill/>
                </a:ln>
                <a:solidFill>
                  <a:schemeClr val="tx1"/>
                </a:solidFill>
                <a:effectLst/>
                <a:latin typeface="Arial" panose="020B0604020202020204" pitchFamily="34" charset="0"/>
              </a:rPr>
              <a:t>.</a:t>
            </a:r>
            <a:r>
              <a:rPr kumimoji="0" lang="mk-MK" altLang="mk-MK" sz="2000" b="0" i="0" u="none" strike="noStrike" cap="none" normalizeH="0" baseline="0" dirty="0">
                <a:ln>
                  <a:noFill/>
                </a:ln>
                <a:solidFill>
                  <a:schemeClr val="tx1"/>
                </a:solidFill>
                <a:effectLst/>
                <a:latin typeface="Arial" panose="020B0604020202020204" pitchFamily="34" charset="0"/>
              </a:rPr>
              <a:t> The rise of apps means that for many people, being on the internet today is less about browsing the open web than getting more focused information: news, messages, weather forecasts, videos and the like.</a:t>
            </a:r>
          </a:p>
        </p:txBody>
      </p:sp>
    </p:spTree>
    <p:extLst>
      <p:ext uri="{BB962C8B-B14F-4D97-AF65-F5344CB8AC3E}">
        <p14:creationId xmlns:p14="http://schemas.microsoft.com/office/powerpoint/2010/main" val="154518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12C0DB-AAA7-48D7-B714-2678E48B03BE}"/>
              </a:ext>
            </a:extLst>
          </p:cNvPr>
          <p:cNvPicPr>
            <a:picLocks noChangeAspect="1"/>
          </p:cNvPicPr>
          <p:nvPr/>
        </p:nvPicPr>
        <p:blipFill>
          <a:blip r:embed="rId2"/>
          <a:stretch>
            <a:fillRect/>
          </a:stretch>
        </p:blipFill>
        <p:spPr>
          <a:xfrm>
            <a:off x="0" y="771997"/>
            <a:ext cx="12192000" cy="5314006"/>
          </a:xfrm>
          <a:prstGeom prst="rect">
            <a:avLst/>
          </a:prstGeom>
        </p:spPr>
      </p:pic>
    </p:spTree>
    <p:extLst>
      <p:ext uri="{BB962C8B-B14F-4D97-AF65-F5344CB8AC3E}">
        <p14:creationId xmlns:p14="http://schemas.microsoft.com/office/powerpoint/2010/main" val="359437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B55DA8-D9A5-4E76-A04F-D4CE546F89F9}"/>
              </a:ext>
            </a:extLst>
          </p:cNvPr>
          <p:cNvPicPr>
            <a:picLocks noChangeAspect="1"/>
          </p:cNvPicPr>
          <p:nvPr/>
        </p:nvPicPr>
        <p:blipFill>
          <a:blip r:embed="rId2"/>
          <a:stretch>
            <a:fillRect/>
          </a:stretch>
        </p:blipFill>
        <p:spPr>
          <a:xfrm>
            <a:off x="0" y="465127"/>
            <a:ext cx="12192000" cy="5927745"/>
          </a:xfrm>
          <a:prstGeom prst="rect">
            <a:avLst/>
          </a:prstGeom>
        </p:spPr>
      </p:pic>
    </p:spTree>
    <p:extLst>
      <p:ext uri="{BB962C8B-B14F-4D97-AF65-F5344CB8AC3E}">
        <p14:creationId xmlns:p14="http://schemas.microsoft.com/office/powerpoint/2010/main" val="2995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1828800" y="169864"/>
            <a:ext cx="8382000" cy="846137"/>
          </a:xfrm>
        </p:spPr>
        <p:txBody>
          <a:bodyPr/>
          <a:lstStyle/>
          <a:p>
            <a:pPr eaLnBrk="1" hangingPunct="1"/>
            <a:r>
              <a:rPr lang="en-US" altLang="sl-SI" sz="3600"/>
              <a:t>What</a:t>
            </a:r>
            <a:r>
              <a:rPr lang="ja-JP" altLang="en-US" sz="3600"/>
              <a:t>’</a:t>
            </a:r>
            <a:r>
              <a:rPr lang="en-US" altLang="ja-JP" sz="3600"/>
              <a:t>s the Internet: a service view</a:t>
            </a:r>
            <a:endParaRPr lang="en-US" altLang="sl-SI"/>
          </a:p>
        </p:txBody>
      </p:sp>
      <p:sp>
        <p:nvSpPr>
          <p:cNvPr id="40962" name="Rectangle 3"/>
          <p:cNvSpPr>
            <a:spLocks noGrp="1" noChangeArrowheads="1"/>
          </p:cNvSpPr>
          <p:nvPr>
            <p:ph type="body" sz="half" idx="4294967295"/>
          </p:nvPr>
        </p:nvSpPr>
        <p:spPr>
          <a:xfrm>
            <a:off x="1898651" y="1655764"/>
            <a:ext cx="4435475" cy="4105275"/>
          </a:xfrm>
        </p:spPr>
        <p:txBody>
          <a:bodyPr>
            <a:normAutofit lnSpcReduction="10000"/>
          </a:bodyPr>
          <a:lstStyle/>
          <a:p>
            <a:pPr eaLnBrk="1" hangingPunct="1">
              <a:buSzPct val="75000"/>
            </a:pPr>
            <a:r>
              <a:rPr lang="en-US" altLang="sl-SI" i="1">
                <a:solidFill>
                  <a:srgbClr val="CC0000"/>
                </a:solidFill>
              </a:rPr>
              <a:t>Infrastructure that provides services to applications:</a:t>
            </a:r>
            <a:endParaRPr lang="en-US" altLang="sl-SI" sz="2400"/>
          </a:p>
          <a:p>
            <a:pPr lvl="1" eaLnBrk="1" hangingPunct="1"/>
            <a:r>
              <a:rPr lang="en-US" altLang="sl-SI">
                <a:ea typeface="Arial" panose="020B0604020202020204" pitchFamily="34" charset="0"/>
              </a:rPr>
              <a:t>Web, VoIP, email, games, e-commerce, social nets, …</a:t>
            </a:r>
          </a:p>
          <a:p>
            <a:pPr eaLnBrk="1" hangingPunct="1">
              <a:buSzPct val="75000"/>
            </a:pPr>
            <a:r>
              <a:rPr lang="en-US" altLang="sl-SI" i="1">
                <a:solidFill>
                  <a:srgbClr val="CC0000"/>
                </a:solidFill>
              </a:rPr>
              <a:t>provides programming interface to apps</a:t>
            </a:r>
          </a:p>
          <a:p>
            <a:pPr lvl="1" eaLnBrk="1" hangingPunct="1"/>
            <a:r>
              <a:rPr lang="en-US" altLang="sl-SI">
                <a:ea typeface="Arial" panose="020B0604020202020204" pitchFamily="34" charset="0"/>
              </a:rPr>
              <a:t>hooks that allow sending and receiving  app programs to </a:t>
            </a:r>
            <a:r>
              <a:rPr lang="ja-JP" altLang="en-US">
                <a:ea typeface="MS PGothic" panose="020B0600070205080204" pitchFamily="34" charset="-128"/>
              </a:rPr>
              <a:t>“</a:t>
            </a:r>
            <a:r>
              <a:rPr lang="en-US" altLang="ja-JP">
                <a:ea typeface="MS PGothic" panose="020B0600070205080204" pitchFamily="34" charset="-128"/>
              </a:rPr>
              <a:t>connect</a:t>
            </a:r>
            <a:r>
              <a:rPr lang="ja-JP" altLang="en-US">
                <a:ea typeface="MS PGothic" panose="020B0600070205080204" pitchFamily="34" charset="-128"/>
              </a:rPr>
              <a:t>”</a:t>
            </a:r>
            <a:r>
              <a:rPr lang="en-US" altLang="ja-JP">
                <a:ea typeface="MS PGothic" panose="020B0600070205080204" pitchFamily="34" charset="-128"/>
              </a:rPr>
              <a:t> to Internet</a:t>
            </a:r>
          </a:p>
          <a:p>
            <a:pPr lvl="1" eaLnBrk="1" hangingPunct="1"/>
            <a:r>
              <a:rPr lang="en-US" altLang="sl-SI">
                <a:ea typeface="Arial" panose="020B0604020202020204" pitchFamily="34" charset="0"/>
              </a:rPr>
              <a:t>provides service options, analogous to postal service</a:t>
            </a:r>
          </a:p>
        </p:txBody>
      </p:sp>
      <p:pic>
        <p:nvPicPr>
          <p:cNvPr id="40963" name="Picture 64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9" y="782639"/>
            <a:ext cx="6548437"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4" name="Group 725"/>
          <p:cNvGrpSpPr>
            <a:grpSpLocks/>
          </p:cNvGrpSpPr>
          <p:nvPr/>
        </p:nvGrpSpPr>
        <p:grpSpPr bwMode="auto">
          <a:xfrm>
            <a:off x="6691314" y="1395413"/>
            <a:ext cx="3551237" cy="4743450"/>
            <a:chOff x="5202238" y="1384300"/>
            <a:chExt cx="3551237" cy="4743450"/>
          </a:xfrm>
        </p:grpSpPr>
        <p:sp>
          <p:nvSpPr>
            <p:cNvPr id="40967"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0968"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0969"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0970" name="Group 418"/>
            <p:cNvGrpSpPr>
              <a:grpSpLocks/>
            </p:cNvGrpSpPr>
            <p:nvPr/>
          </p:nvGrpSpPr>
          <p:grpSpPr bwMode="auto">
            <a:xfrm>
              <a:off x="5278438" y="2974975"/>
              <a:ext cx="1458912" cy="933450"/>
              <a:chOff x="2889" y="1631"/>
              <a:chExt cx="980" cy="743"/>
            </a:xfrm>
          </p:grpSpPr>
          <p:sp>
            <p:nvSpPr>
              <p:cNvPr id="41320"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321"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solidFill>
                    <a:srgbClr val="00CCFF"/>
                  </a:solidFill>
                </a:endParaRPr>
              </a:p>
            </p:txBody>
          </p:sp>
        </p:grpSp>
        <p:sp>
          <p:nvSpPr>
            <p:cNvPr id="40971"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2"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3"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4"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5"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6"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7"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0978" name="Line 428"/>
            <p:cNvSpPr>
              <a:spLocks noChangeShapeType="1"/>
            </p:cNvSpPr>
            <p:nvPr/>
          </p:nvSpPr>
          <p:spPr bwMode="auto">
            <a:xfrm rot="-5400000">
              <a:off x="7845425" y="5159375"/>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0979" name="Line 429"/>
            <p:cNvSpPr>
              <a:spLocks noChangeShapeType="1"/>
            </p:cNvSpPr>
            <p:nvPr/>
          </p:nvSpPr>
          <p:spPr bwMode="auto">
            <a:xfrm rot="5400000" flipV="1">
              <a:off x="7991475" y="5440362"/>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0980" name="Line 430"/>
            <p:cNvSpPr>
              <a:spLocks noChangeShapeType="1"/>
            </p:cNvSpPr>
            <p:nvPr/>
          </p:nvSpPr>
          <p:spPr bwMode="auto">
            <a:xfrm rot="-5400000">
              <a:off x="8177213" y="5116512"/>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0981" name="Line 431"/>
            <p:cNvSpPr>
              <a:spLocks noChangeShapeType="1"/>
            </p:cNvSpPr>
            <p:nvPr/>
          </p:nvSpPr>
          <p:spPr bwMode="auto">
            <a:xfrm>
              <a:off x="7358063" y="4697412"/>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2" name="Line 432"/>
            <p:cNvSpPr>
              <a:spLocks noChangeShapeType="1"/>
            </p:cNvSpPr>
            <p:nvPr/>
          </p:nvSpPr>
          <p:spPr bwMode="auto">
            <a:xfrm flipV="1">
              <a:off x="6737350" y="4684712"/>
              <a:ext cx="322263"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3" name="Line 433"/>
            <p:cNvSpPr>
              <a:spLocks noChangeShapeType="1"/>
            </p:cNvSpPr>
            <p:nvPr/>
          </p:nvSpPr>
          <p:spPr bwMode="auto">
            <a:xfrm flipV="1">
              <a:off x="6780213" y="4976812"/>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4" name="Line 435"/>
            <p:cNvSpPr>
              <a:spLocks noChangeShapeType="1"/>
            </p:cNvSpPr>
            <p:nvPr/>
          </p:nvSpPr>
          <p:spPr bwMode="auto">
            <a:xfrm>
              <a:off x="6100763" y="4773612"/>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5" name="Line 436"/>
            <p:cNvSpPr>
              <a:spLocks noChangeShapeType="1"/>
            </p:cNvSpPr>
            <p:nvPr/>
          </p:nvSpPr>
          <p:spPr bwMode="auto">
            <a:xfrm flipV="1">
              <a:off x="5842000" y="4983162"/>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6" name="Line 439"/>
            <p:cNvSpPr>
              <a:spLocks noChangeShapeType="1"/>
            </p:cNvSpPr>
            <p:nvPr/>
          </p:nvSpPr>
          <p:spPr bwMode="auto">
            <a:xfrm flipH="1">
              <a:off x="6267450" y="5070475"/>
              <a:ext cx="142875"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7" name="Line 440"/>
            <p:cNvSpPr>
              <a:spLocks noChangeShapeType="1"/>
            </p:cNvSpPr>
            <p:nvPr/>
          </p:nvSpPr>
          <p:spPr bwMode="auto">
            <a:xfrm flipH="1" flipV="1">
              <a:off x="6588125" y="5097462"/>
              <a:ext cx="74613" cy="173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8" name="Line 441"/>
            <p:cNvSpPr>
              <a:spLocks noChangeShapeType="1"/>
            </p:cNvSpPr>
            <p:nvPr/>
          </p:nvSpPr>
          <p:spPr bwMode="auto">
            <a:xfrm>
              <a:off x="6743700" y="5053012"/>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9" name="Line 443"/>
            <p:cNvSpPr>
              <a:spLocks noChangeShapeType="1"/>
            </p:cNvSpPr>
            <p:nvPr/>
          </p:nvSpPr>
          <p:spPr bwMode="auto">
            <a:xfrm>
              <a:off x="6281738" y="3522662"/>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0" name="Line 444"/>
            <p:cNvSpPr>
              <a:spLocks noChangeShapeType="1"/>
            </p:cNvSpPr>
            <p:nvPr/>
          </p:nvSpPr>
          <p:spPr bwMode="auto">
            <a:xfrm flipV="1">
              <a:off x="7577138" y="2492375"/>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1" name="Line 445"/>
            <p:cNvSpPr>
              <a:spLocks noChangeShapeType="1"/>
            </p:cNvSpPr>
            <p:nvPr/>
          </p:nvSpPr>
          <p:spPr bwMode="auto">
            <a:xfrm>
              <a:off x="7405688" y="2665412"/>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2"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3" name="Line 447"/>
            <p:cNvSpPr>
              <a:spLocks noChangeShapeType="1"/>
            </p:cNvSpPr>
            <p:nvPr/>
          </p:nvSpPr>
          <p:spPr bwMode="auto">
            <a:xfrm>
              <a:off x="7942263" y="2560637"/>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4"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5"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6"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7"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8"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9" name="Line 541"/>
            <p:cNvSpPr>
              <a:spLocks noChangeShapeType="1"/>
            </p:cNvSpPr>
            <p:nvPr/>
          </p:nvSpPr>
          <p:spPr bwMode="auto">
            <a:xfrm flipV="1">
              <a:off x="7272338" y="4075112"/>
              <a:ext cx="227012"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41000" name="Group 590"/>
            <p:cNvGrpSpPr>
              <a:grpSpLocks/>
            </p:cNvGrpSpPr>
            <p:nvPr/>
          </p:nvGrpSpPr>
          <p:grpSpPr bwMode="auto">
            <a:xfrm flipH="1">
              <a:off x="5775325" y="4533900"/>
              <a:ext cx="414337" cy="373063"/>
              <a:chOff x="2839" y="3501"/>
              <a:chExt cx="755" cy="803"/>
            </a:xfrm>
          </p:grpSpPr>
          <p:pic>
            <p:nvPicPr>
              <p:cNvPr id="41318" name="Picture 59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19"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1001" name="Group 593"/>
            <p:cNvGrpSpPr>
              <a:grpSpLocks/>
            </p:cNvGrpSpPr>
            <p:nvPr/>
          </p:nvGrpSpPr>
          <p:grpSpPr bwMode="auto">
            <a:xfrm flipH="1">
              <a:off x="5457825" y="4954588"/>
              <a:ext cx="482600" cy="406400"/>
              <a:chOff x="2839" y="3501"/>
              <a:chExt cx="755" cy="803"/>
            </a:xfrm>
          </p:grpSpPr>
          <p:pic>
            <p:nvPicPr>
              <p:cNvPr id="41316" name="Picture 594"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17"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1002" name="Group 596"/>
            <p:cNvGrpSpPr>
              <a:grpSpLocks/>
            </p:cNvGrpSpPr>
            <p:nvPr/>
          </p:nvGrpSpPr>
          <p:grpSpPr bwMode="auto">
            <a:xfrm flipH="1">
              <a:off x="5935663" y="5256213"/>
              <a:ext cx="427037" cy="349250"/>
              <a:chOff x="2839" y="3501"/>
              <a:chExt cx="755" cy="803"/>
            </a:xfrm>
          </p:grpSpPr>
          <p:pic>
            <p:nvPicPr>
              <p:cNvPr id="41314" name="Picture 597"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15"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1003" name="Group 599"/>
            <p:cNvGrpSpPr>
              <a:grpSpLocks/>
            </p:cNvGrpSpPr>
            <p:nvPr/>
          </p:nvGrpSpPr>
          <p:grpSpPr bwMode="auto">
            <a:xfrm>
              <a:off x="6550025" y="5238750"/>
              <a:ext cx="427037" cy="350838"/>
              <a:chOff x="2839" y="3501"/>
              <a:chExt cx="755" cy="803"/>
            </a:xfrm>
          </p:grpSpPr>
          <p:pic>
            <p:nvPicPr>
              <p:cNvPr id="41312" name="Picture 60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313"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pic>
          <p:nvPicPr>
            <p:cNvPr id="41004" name="Picture 603" descr="car_icon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05" name="Group 652"/>
            <p:cNvGrpSpPr>
              <a:grpSpLocks/>
            </p:cNvGrpSpPr>
            <p:nvPr/>
          </p:nvGrpSpPr>
          <p:grpSpPr bwMode="auto">
            <a:xfrm>
              <a:off x="5613400" y="1546225"/>
              <a:ext cx="415925" cy="385763"/>
              <a:chOff x="2751" y="1851"/>
              <a:chExt cx="462" cy="478"/>
            </a:xfrm>
          </p:grpSpPr>
          <p:pic>
            <p:nvPicPr>
              <p:cNvPr id="41310" name="Picture 653"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11" name="Picture 654"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06" name="Group 665"/>
            <p:cNvGrpSpPr>
              <a:grpSpLocks/>
            </p:cNvGrpSpPr>
            <p:nvPr/>
          </p:nvGrpSpPr>
          <p:grpSpPr bwMode="auto">
            <a:xfrm>
              <a:off x="7689850" y="2395538"/>
              <a:ext cx="390525" cy="169863"/>
              <a:chOff x="4650" y="1129"/>
              <a:chExt cx="246" cy="95"/>
            </a:xfrm>
          </p:grpSpPr>
          <p:sp>
            <p:nvSpPr>
              <p:cNvPr id="4130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30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30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305" name="Group 659"/>
              <p:cNvGrpSpPr>
                <a:grpSpLocks/>
              </p:cNvGrpSpPr>
              <p:nvPr/>
            </p:nvGrpSpPr>
            <p:grpSpPr bwMode="auto">
              <a:xfrm>
                <a:off x="4699" y="1145"/>
                <a:ext cx="138" cy="29"/>
                <a:chOff x="2468" y="1332"/>
                <a:chExt cx="310" cy="60"/>
              </a:xfrm>
            </p:grpSpPr>
            <p:sp>
              <p:nvSpPr>
                <p:cNvPr id="41308"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309"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306"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07"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07" name="Group 666"/>
            <p:cNvGrpSpPr>
              <a:grpSpLocks/>
            </p:cNvGrpSpPr>
            <p:nvPr/>
          </p:nvGrpSpPr>
          <p:grpSpPr bwMode="auto">
            <a:xfrm>
              <a:off x="7762875" y="2757488"/>
              <a:ext cx="390525" cy="176213"/>
              <a:chOff x="4650" y="1129"/>
              <a:chExt cx="246" cy="95"/>
            </a:xfrm>
          </p:grpSpPr>
          <p:sp>
            <p:nvSpPr>
              <p:cNvPr id="412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97" name="Group 670"/>
              <p:cNvGrpSpPr>
                <a:grpSpLocks/>
              </p:cNvGrpSpPr>
              <p:nvPr/>
            </p:nvGrpSpPr>
            <p:grpSpPr bwMode="auto">
              <a:xfrm>
                <a:off x="4699" y="1145"/>
                <a:ext cx="138" cy="29"/>
                <a:chOff x="2468" y="1332"/>
                <a:chExt cx="310" cy="60"/>
              </a:xfrm>
            </p:grpSpPr>
            <p:sp>
              <p:nvSpPr>
                <p:cNvPr id="41300"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301"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98"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99"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08" name="Group 675"/>
            <p:cNvGrpSpPr>
              <a:grpSpLocks/>
            </p:cNvGrpSpPr>
            <p:nvPr/>
          </p:nvGrpSpPr>
          <p:grpSpPr bwMode="auto">
            <a:xfrm>
              <a:off x="7204075" y="2493963"/>
              <a:ext cx="390525" cy="169863"/>
              <a:chOff x="4650" y="1129"/>
              <a:chExt cx="246" cy="95"/>
            </a:xfrm>
          </p:grpSpPr>
          <p:sp>
            <p:nvSpPr>
              <p:cNvPr id="412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89" name="Group 679"/>
              <p:cNvGrpSpPr>
                <a:grpSpLocks/>
              </p:cNvGrpSpPr>
              <p:nvPr/>
            </p:nvGrpSpPr>
            <p:grpSpPr bwMode="auto">
              <a:xfrm>
                <a:off x="4699" y="1145"/>
                <a:ext cx="138" cy="29"/>
                <a:chOff x="2468" y="1332"/>
                <a:chExt cx="310" cy="60"/>
              </a:xfrm>
            </p:grpSpPr>
            <p:sp>
              <p:nvSpPr>
                <p:cNvPr id="4129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9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90"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91"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09" name="Group 684"/>
            <p:cNvGrpSpPr>
              <a:grpSpLocks/>
            </p:cNvGrpSpPr>
            <p:nvPr/>
          </p:nvGrpSpPr>
          <p:grpSpPr bwMode="auto">
            <a:xfrm>
              <a:off x="7215188" y="2757488"/>
              <a:ext cx="390525" cy="169863"/>
              <a:chOff x="4650" y="1129"/>
              <a:chExt cx="246" cy="95"/>
            </a:xfrm>
          </p:grpSpPr>
          <p:sp>
            <p:nvSpPr>
              <p:cNvPr id="412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81" name="Group 688"/>
              <p:cNvGrpSpPr>
                <a:grpSpLocks/>
              </p:cNvGrpSpPr>
              <p:nvPr/>
            </p:nvGrpSpPr>
            <p:grpSpPr bwMode="auto">
              <a:xfrm>
                <a:off x="4699" y="1145"/>
                <a:ext cx="138" cy="29"/>
                <a:chOff x="2468" y="1332"/>
                <a:chExt cx="310" cy="60"/>
              </a:xfrm>
            </p:grpSpPr>
            <p:sp>
              <p:nvSpPr>
                <p:cNvPr id="4128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8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82"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83"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1010" name="Line 693"/>
            <p:cNvSpPr>
              <a:spLocks noChangeShapeType="1"/>
            </p:cNvSpPr>
            <p:nvPr/>
          </p:nvSpPr>
          <p:spPr bwMode="auto">
            <a:xfrm>
              <a:off x="8345488" y="2855912"/>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grpSp>
          <p:nvGrpSpPr>
            <p:cNvPr id="41011" name="Group 694"/>
            <p:cNvGrpSpPr>
              <a:grpSpLocks/>
            </p:cNvGrpSpPr>
            <p:nvPr/>
          </p:nvGrpSpPr>
          <p:grpSpPr bwMode="auto">
            <a:xfrm>
              <a:off x="7400925" y="3911600"/>
              <a:ext cx="485775" cy="203200"/>
              <a:chOff x="4650" y="1129"/>
              <a:chExt cx="246" cy="95"/>
            </a:xfrm>
          </p:grpSpPr>
          <p:sp>
            <p:nvSpPr>
              <p:cNvPr id="412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73" name="Group 698"/>
              <p:cNvGrpSpPr>
                <a:grpSpLocks/>
              </p:cNvGrpSpPr>
              <p:nvPr/>
            </p:nvGrpSpPr>
            <p:grpSpPr bwMode="auto">
              <a:xfrm>
                <a:off x="4699" y="1145"/>
                <a:ext cx="138" cy="29"/>
                <a:chOff x="2468" y="1332"/>
                <a:chExt cx="310" cy="60"/>
              </a:xfrm>
            </p:grpSpPr>
            <p:sp>
              <p:nvSpPr>
                <p:cNvPr id="4127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7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74"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75"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2" name="Group 712"/>
            <p:cNvGrpSpPr>
              <a:grpSpLocks/>
            </p:cNvGrpSpPr>
            <p:nvPr/>
          </p:nvGrpSpPr>
          <p:grpSpPr bwMode="auto">
            <a:xfrm>
              <a:off x="7081838" y="3630613"/>
              <a:ext cx="485775" cy="203200"/>
              <a:chOff x="4650" y="1129"/>
              <a:chExt cx="246" cy="95"/>
            </a:xfrm>
          </p:grpSpPr>
          <p:sp>
            <p:nvSpPr>
              <p:cNvPr id="412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65" name="Group 716"/>
              <p:cNvGrpSpPr>
                <a:grpSpLocks/>
              </p:cNvGrpSpPr>
              <p:nvPr/>
            </p:nvGrpSpPr>
            <p:grpSpPr bwMode="auto">
              <a:xfrm>
                <a:off x="4699" y="1145"/>
                <a:ext cx="138" cy="29"/>
                <a:chOff x="2468" y="1332"/>
                <a:chExt cx="310" cy="60"/>
              </a:xfrm>
            </p:grpSpPr>
            <p:sp>
              <p:nvSpPr>
                <p:cNvPr id="4126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6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66"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67"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3" name="Group 721"/>
            <p:cNvGrpSpPr>
              <a:grpSpLocks/>
            </p:cNvGrpSpPr>
            <p:nvPr/>
          </p:nvGrpSpPr>
          <p:grpSpPr bwMode="auto">
            <a:xfrm>
              <a:off x="7743825" y="3643313"/>
              <a:ext cx="485775" cy="203200"/>
              <a:chOff x="4650" y="1129"/>
              <a:chExt cx="246" cy="95"/>
            </a:xfrm>
          </p:grpSpPr>
          <p:sp>
            <p:nvSpPr>
              <p:cNvPr id="41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57" name="Group 725"/>
              <p:cNvGrpSpPr>
                <a:grpSpLocks/>
              </p:cNvGrpSpPr>
              <p:nvPr/>
            </p:nvGrpSpPr>
            <p:grpSpPr bwMode="auto">
              <a:xfrm>
                <a:off x="4699" y="1145"/>
                <a:ext cx="138" cy="29"/>
                <a:chOff x="2468" y="1332"/>
                <a:chExt cx="310" cy="60"/>
              </a:xfrm>
            </p:grpSpPr>
            <p:sp>
              <p:nvSpPr>
                <p:cNvPr id="4126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6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58"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59"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4" name="Group 730"/>
            <p:cNvGrpSpPr>
              <a:grpSpLocks/>
            </p:cNvGrpSpPr>
            <p:nvPr/>
          </p:nvGrpSpPr>
          <p:grpSpPr bwMode="auto">
            <a:xfrm>
              <a:off x="6962775" y="4505325"/>
              <a:ext cx="619125" cy="242888"/>
              <a:chOff x="4650" y="1129"/>
              <a:chExt cx="246" cy="95"/>
            </a:xfrm>
          </p:grpSpPr>
          <p:sp>
            <p:nvSpPr>
              <p:cNvPr id="4124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4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4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49" name="Group 734"/>
              <p:cNvGrpSpPr>
                <a:grpSpLocks/>
              </p:cNvGrpSpPr>
              <p:nvPr/>
            </p:nvGrpSpPr>
            <p:grpSpPr bwMode="auto">
              <a:xfrm>
                <a:off x="4699" y="1145"/>
                <a:ext cx="138" cy="29"/>
                <a:chOff x="2468" y="1332"/>
                <a:chExt cx="310" cy="60"/>
              </a:xfrm>
            </p:grpSpPr>
            <p:sp>
              <p:nvSpPr>
                <p:cNvPr id="41252"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53"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50"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51"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5" name="Group 739"/>
            <p:cNvGrpSpPr>
              <a:grpSpLocks/>
            </p:cNvGrpSpPr>
            <p:nvPr/>
          </p:nvGrpSpPr>
          <p:grpSpPr bwMode="auto">
            <a:xfrm>
              <a:off x="7596188" y="4803775"/>
              <a:ext cx="619125" cy="242888"/>
              <a:chOff x="4650" y="1129"/>
              <a:chExt cx="246" cy="95"/>
            </a:xfrm>
          </p:grpSpPr>
          <p:sp>
            <p:nvSpPr>
              <p:cNvPr id="4123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3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4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41" name="Group 743"/>
              <p:cNvGrpSpPr>
                <a:grpSpLocks/>
              </p:cNvGrpSpPr>
              <p:nvPr/>
            </p:nvGrpSpPr>
            <p:grpSpPr bwMode="auto">
              <a:xfrm>
                <a:off x="4699" y="1145"/>
                <a:ext cx="138" cy="29"/>
                <a:chOff x="2468" y="1332"/>
                <a:chExt cx="310" cy="60"/>
              </a:xfrm>
            </p:grpSpPr>
            <p:sp>
              <p:nvSpPr>
                <p:cNvPr id="41244"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45"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42"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43"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6" name="Group 748"/>
            <p:cNvGrpSpPr>
              <a:grpSpLocks/>
            </p:cNvGrpSpPr>
            <p:nvPr/>
          </p:nvGrpSpPr>
          <p:grpSpPr bwMode="auto">
            <a:xfrm>
              <a:off x="6246813" y="4848225"/>
              <a:ext cx="619125" cy="242888"/>
              <a:chOff x="4650" y="1129"/>
              <a:chExt cx="246" cy="95"/>
            </a:xfrm>
          </p:grpSpPr>
          <p:sp>
            <p:nvSpPr>
              <p:cNvPr id="41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33" name="Group 752"/>
              <p:cNvGrpSpPr>
                <a:grpSpLocks/>
              </p:cNvGrpSpPr>
              <p:nvPr/>
            </p:nvGrpSpPr>
            <p:grpSpPr bwMode="auto">
              <a:xfrm>
                <a:off x="4699" y="1145"/>
                <a:ext cx="138" cy="29"/>
                <a:chOff x="2468" y="1332"/>
                <a:chExt cx="310" cy="60"/>
              </a:xfrm>
            </p:grpSpPr>
            <p:sp>
              <p:nvSpPr>
                <p:cNvPr id="41236"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37"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34"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35"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7" name="Group 757"/>
            <p:cNvGrpSpPr>
              <a:grpSpLocks/>
            </p:cNvGrpSpPr>
            <p:nvPr/>
          </p:nvGrpSpPr>
          <p:grpSpPr bwMode="auto">
            <a:xfrm>
              <a:off x="6053138" y="3640138"/>
              <a:ext cx="390525" cy="169863"/>
              <a:chOff x="4650" y="1129"/>
              <a:chExt cx="246" cy="95"/>
            </a:xfrm>
          </p:grpSpPr>
          <p:sp>
            <p:nvSpPr>
              <p:cNvPr id="41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25" name="Group 761"/>
              <p:cNvGrpSpPr>
                <a:grpSpLocks/>
              </p:cNvGrpSpPr>
              <p:nvPr/>
            </p:nvGrpSpPr>
            <p:grpSpPr bwMode="auto">
              <a:xfrm>
                <a:off x="4699" y="1145"/>
                <a:ext cx="138" cy="29"/>
                <a:chOff x="2468" y="1332"/>
                <a:chExt cx="310" cy="60"/>
              </a:xfrm>
            </p:grpSpPr>
            <p:sp>
              <p:nvSpPr>
                <p:cNvPr id="41228"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29"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26"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27"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8" name="Group 767"/>
            <p:cNvGrpSpPr>
              <a:grpSpLocks/>
            </p:cNvGrpSpPr>
            <p:nvPr/>
          </p:nvGrpSpPr>
          <p:grpSpPr bwMode="auto">
            <a:xfrm>
              <a:off x="6353175" y="2487613"/>
              <a:ext cx="390525" cy="169863"/>
              <a:chOff x="4650" y="1129"/>
              <a:chExt cx="246" cy="95"/>
            </a:xfrm>
          </p:grpSpPr>
          <p:sp>
            <p:nvSpPr>
              <p:cNvPr id="41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1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1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1217" name="Group 771"/>
              <p:cNvGrpSpPr>
                <a:grpSpLocks/>
              </p:cNvGrpSpPr>
              <p:nvPr/>
            </p:nvGrpSpPr>
            <p:grpSpPr bwMode="auto">
              <a:xfrm>
                <a:off x="4699" y="1145"/>
                <a:ext cx="138" cy="29"/>
                <a:chOff x="2468" y="1332"/>
                <a:chExt cx="310" cy="60"/>
              </a:xfrm>
            </p:grpSpPr>
            <p:sp>
              <p:nvSpPr>
                <p:cNvPr id="41220"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221"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1218"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19"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1019" name="Group 776"/>
            <p:cNvGrpSpPr>
              <a:grpSpLocks/>
            </p:cNvGrpSpPr>
            <p:nvPr/>
          </p:nvGrpSpPr>
          <p:grpSpPr bwMode="auto">
            <a:xfrm>
              <a:off x="5611813" y="3500438"/>
              <a:ext cx="506412" cy="352425"/>
              <a:chOff x="2967" y="478"/>
              <a:chExt cx="788" cy="625"/>
            </a:xfrm>
          </p:grpSpPr>
          <p:pic>
            <p:nvPicPr>
              <p:cNvPr id="41212" name="Picture 777"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13" name="Picture 778" descr="antenna_radiation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20" name="Group 779"/>
            <p:cNvGrpSpPr>
              <a:grpSpLocks/>
            </p:cNvGrpSpPr>
            <p:nvPr/>
          </p:nvGrpSpPr>
          <p:grpSpPr bwMode="auto">
            <a:xfrm>
              <a:off x="7132638" y="5003800"/>
              <a:ext cx="563562" cy="420688"/>
              <a:chOff x="2967" y="478"/>
              <a:chExt cx="788" cy="625"/>
            </a:xfrm>
          </p:grpSpPr>
          <p:pic>
            <p:nvPicPr>
              <p:cNvPr id="41210" name="Picture 780"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11" name="Picture 781"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21" name="Group 782"/>
            <p:cNvGrpSpPr>
              <a:grpSpLocks/>
            </p:cNvGrpSpPr>
            <p:nvPr/>
          </p:nvGrpSpPr>
          <p:grpSpPr bwMode="auto">
            <a:xfrm>
              <a:off x="6061075" y="1844675"/>
              <a:ext cx="457200" cy="631825"/>
              <a:chOff x="742" y="2409"/>
              <a:chExt cx="576" cy="881"/>
            </a:xfrm>
          </p:grpSpPr>
          <p:grpSp>
            <p:nvGrpSpPr>
              <p:cNvPr id="41192" name="Group 783"/>
              <p:cNvGrpSpPr>
                <a:grpSpLocks/>
              </p:cNvGrpSpPr>
              <p:nvPr/>
            </p:nvGrpSpPr>
            <p:grpSpPr bwMode="auto">
              <a:xfrm>
                <a:off x="832" y="2643"/>
                <a:ext cx="376" cy="647"/>
                <a:chOff x="3130" y="3288"/>
                <a:chExt cx="410" cy="742"/>
              </a:xfrm>
            </p:grpSpPr>
            <p:sp>
              <p:nvSpPr>
                <p:cNvPr id="4119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19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19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19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19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120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41193" name="Picture 799" descr="cell_tower_radiation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94"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022"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mobile network</a:t>
              </a:r>
            </a:p>
          </p:txBody>
        </p:sp>
        <p:sp>
          <p:nvSpPr>
            <p:cNvPr id="41023"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global ISP</a:t>
              </a:r>
            </a:p>
          </p:txBody>
        </p:sp>
        <p:sp>
          <p:nvSpPr>
            <p:cNvPr id="41024"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regional ISP</a:t>
              </a:r>
            </a:p>
          </p:txBody>
        </p:sp>
        <p:sp>
          <p:nvSpPr>
            <p:cNvPr id="41025"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home </a:t>
              </a:r>
            </a:p>
            <a:p>
              <a:pPr>
                <a:lnSpc>
                  <a:spcPct val="80000"/>
                </a:lnSpc>
              </a:pPr>
              <a:r>
                <a:rPr lang="en-US" altLang="sl-SI" sz="1600"/>
                <a:t>network</a:t>
              </a:r>
            </a:p>
          </p:txBody>
        </p:sp>
        <p:sp>
          <p:nvSpPr>
            <p:cNvPr id="41026"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institutional</a:t>
              </a:r>
            </a:p>
            <a:p>
              <a:pPr>
                <a:lnSpc>
                  <a:spcPct val="80000"/>
                </a:lnSpc>
              </a:pPr>
              <a:r>
                <a:rPr lang="en-US" altLang="sl-SI" sz="1600"/>
                <a:t>       network</a:t>
              </a:r>
            </a:p>
          </p:txBody>
        </p:sp>
        <p:grpSp>
          <p:nvGrpSpPr>
            <p:cNvPr id="41027" name="Group 950"/>
            <p:cNvGrpSpPr>
              <a:grpSpLocks/>
            </p:cNvGrpSpPr>
            <p:nvPr/>
          </p:nvGrpSpPr>
          <p:grpSpPr bwMode="auto">
            <a:xfrm>
              <a:off x="8240713" y="5002213"/>
              <a:ext cx="227012" cy="481013"/>
              <a:chOff x="4140" y="429"/>
              <a:chExt cx="1425" cy="2396"/>
            </a:xfrm>
          </p:grpSpPr>
          <p:sp>
            <p:nvSpPr>
              <p:cNvPr id="41160"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6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62"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63"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6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65" name="Group 956"/>
              <p:cNvGrpSpPr>
                <a:grpSpLocks/>
              </p:cNvGrpSpPr>
              <p:nvPr/>
            </p:nvGrpSpPr>
            <p:grpSpPr bwMode="auto">
              <a:xfrm>
                <a:off x="4749" y="668"/>
                <a:ext cx="581" cy="145"/>
                <a:chOff x="614" y="2568"/>
                <a:chExt cx="725" cy="139"/>
              </a:xfrm>
            </p:grpSpPr>
            <p:sp>
              <p:nvSpPr>
                <p:cNvPr id="41190"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9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6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67" name="Group 960"/>
              <p:cNvGrpSpPr>
                <a:grpSpLocks/>
              </p:cNvGrpSpPr>
              <p:nvPr/>
            </p:nvGrpSpPr>
            <p:grpSpPr bwMode="auto">
              <a:xfrm>
                <a:off x="4747" y="994"/>
                <a:ext cx="581" cy="134"/>
                <a:chOff x="614" y="2568"/>
                <a:chExt cx="725" cy="139"/>
              </a:xfrm>
            </p:grpSpPr>
            <p:sp>
              <p:nvSpPr>
                <p:cNvPr id="41188"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6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6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70" name="Group 965"/>
              <p:cNvGrpSpPr>
                <a:grpSpLocks/>
              </p:cNvGrpSpPr>
              <p:nvPr/>
            </p:nvGrpSpPr>
            <p:grpSpPr bwMode="auto">
              <a:xfrm>
                <a:off x="4735" y="1627"/>
                <a:ext cx="582" cy="151"/>
                <a:chOff x="614" y="2568"/>
                <a:chExt cx="725" cy="139"/>
              </a:xfrm>
            </p:grpSpPr>
            <p:sp>
              <p:nvSpPr>
                <p:cNvPr id="41186"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71"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172" name="Group 969"/>
              <p:cNvGrpSpPr>
                <a:grpSpLocks/>
              </p:cNvGrpSpPr>
              <p:nvPr/>
            </p:nvGrpSpPr>
            <p:grpSpPr bwMode="auto">
              <a:xfrm>
                <a:off x="4739" y="1327"/>
                <a:ext cx="582" cy="139"/>
                <a:chOff x="614" y="2568"/>
                <a:chExt cx="725" cy="139"/>
              </a:xfrm>
            </p:grpSpPr>
            <p:sp>
              <p:nvSpPr>
                <p:cNvPr id="41184"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7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74"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75"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76"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77"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7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7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0"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1"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41182"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8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41028" name="Group 983"/>
            <p:cNvGrpSpPr>
              <a:grpSpLocks/>
            </p:cNvGrpSpPr>
            <p:nvPr/>
          </p:nvGrpSpPr>
          <p:grpSpPr bwMode="auto">
            <a:xfrm>
              <a:off x="7924800" y="5303838"/>
              <a:ext cx="227012" cy="481013"/>
              <a:chOff x="4140" y="429"/>
              <a:chExt cx="1425" cy="2396"/>
            </a:xfrm>
          </p:grpSpPr>
          <p:sp>
            <p:nvSpPr>
              <p:cNvPr id="41128"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9"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30"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31"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32"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33" name="Group 989"/>
              <p:cNvGrpSpPr>
                <a:grpSpLocks/>
              </p:cNvGrpSpPr>
              <p:nvPr/>
            </p:nvGrpSpPr>
            <p:grpSpPr bwMode="auto">
              <a:xfrm>
                <a:off x="4749" y="668"/>
                <a:ext cx="581" cy="145"/>
                <a:chOff x="614" y="2568"/>
                <a:chExt cx="725" cy="139"/>
              </a:xfrm>
            </p:grpSpPr>
            <p:sp>
              <p:nvSpPr>
                <p:cNvPr id="41158"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5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34"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35" name="Group 993"/>
              <p:cNvGrpSpPr>
                <a:grpSpLocks/>
              </p:cNvGrpSpPr>
              <p:nvPr/>
            </p:nvGrpSpPr>
            <p:grpSpPr bwMode="auto">
              <a:xfrm>
                <a:off x="4747" y="994"/>
                <a:ext cx="581" cy="134"/>
                <a:chOff x="614" y="2568"/>
                <a:chExt cx="725" cy="139"/>
              </a:xfrm>
            </p:grpSpPr>
            <p:sp>
              <p:nvSpPr>
                <p:cNvPr id="41156"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57"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36"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37"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1138" name="Group 998"/>
              <p:cNvGrpSpPr>
                <a:grpSpLocks/>
              </p:cNvGrpSpPr>
              <p:nvPr/>
            </p:nvGrpSpPr>
            <p:grpSpPr bwMode="auto">
              <a:xfrm>
                <a:off x="4735" y="1627"/>
                <a:ext cx="582" cy="151"/>
                <a:chOff x="614" y="2568"/>
                <a:chExt cx="725" cy="139"/>
              </a:xfrm>
            </p:grpSpPr>
            <p:sp>
              <p:nvSpPr>
                <p:cNvPr id="41154"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55"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39"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140" name="Group 1002"/>
              <p:cNvGrpSpPr>
                <a:grpSpLocks/>
              </p:cNvGrpSpPr>
              <p:nvPr/>
            </p:nvGrpSpPr>
            <p:grpSpPr bwMode="auto">
              <a:xfrm>
                <a:off x="4739" y="1327"/>
                <a:ext cx="582" cy="139"/>
                <a:chOff x="614" y="2568"/>
                <a:chExt cx="725" cy="139"/>
              </a:xfrm>
            </p:grpSpPr>
            <p:sp>
              <p:nvSpPr>
                <p:cNvPr id="41152"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53"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1141"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42"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43"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44"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45"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46"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47"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48"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49"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41150"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1151"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41029" name="Group 1016"/>
            <p:cNvGrpSpPr>
              <a:grpSpLocks/>
            </p:cNvGrpSpPr>
            <p:nvPr/>
          </p:nvGrpSpPr>
          <p:grpSpPr bwMode="auto">
            <a:xfrm>
              <a:off x="5302250" y="2043113"/>
              <a:ext cx="534987" cy="407988"/>
              <a:chOff x="877" y="1008"/>
              <a:chExt cx="2747" cy="2591"/>
            </a:xfrm>
          </p:grpSpPr>
          <p:pic>
            <p:nvPicPr>
              <p:cNvPr id="41105" name="Picture 1017"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6" name="Picture 1018"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7"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1108" name="Picture 1020"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9"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0"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1"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2"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3"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4"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115" name="Group 1027"/>
              <p:cNvGrpSpPr>
                <a:grpSpLocks/>
              </p:cNvGrpSpPr>
              <p:nvPr/>
            </p:nvGrpSpPr>
            <p:grpSpPr bwMode="auto">
              <a:xfrm>
                <a:off x="1709" y="3008"/>
                <a:ext cx="507" cy="234"/>
                <a:chOff x="1740" y="2642"/>
                <a:chExt cx="752" cy="327"/>
              </a:xfrm>
            </p:grpSpPr>
            <p:sp>
              <p:nvSpPr>
                <p:cNvPr id="41122"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3"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4"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5"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6"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7"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1116"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7"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8"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19"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0"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21"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1030" name="Group 1064"/>
            <p:cNvGrpSpPr>
              <a:grpSpLocks/>
            </p:cNvGrpSpPr>
            <p:nvPr/>
          </p:nvGrpSpPr>
          <p:grpSpPr bwMode="auto">
            <a:xfrm>
              <a:off x="6872288" y="5486400"/>
              <a:ext cx="474662" cy="407988"/>
              <a:chOff x="877" y="1008"/>
              <a:chExt cx="2747" cy="2591"/>
            </a:xfrm>
          </p:grpSpPr>
          <p:pic>
            <p:nvPicPr>
              <p:cNvPr id="41082"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3"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4"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1085"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6"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87"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88"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89"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0"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1"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092" name="Group 1075"/>
              <p:cNvGrpSpPr>
                <a:grpSpLocks/>
              </p:cNvGrpSpPr>
              <p:nvPr/>
            </p:nvGrpSpPr>
            <p:grpSpPr bwMode="auto">
              <a:xfrm>
                <a:off x="1709" y="3008"/>
                <a:ext cx="507" cy="234"/>
                <a:chOff x="1740" y="2642"/>
                <a:chExt cx="752" cy="327"/>
              </a:xfrm>
            </p:grpSpPr>
            <p:sp>
              <p:nvSpPr>
                <p:cNvPr id="41099"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00"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01"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02"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03"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104"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1093"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4"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5"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6"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7"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98"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1031" name="Group 1114"/>
            <p:cNvGrpSpPr>
              <a:grpSpLocks/>
            </p:cNvGrpSpPr>
            <p:nvPr/>
          </p:nvGrpSpPr>
          <p:grpSpPr bwMode="auto">
            <a:xfrm>
              <a:off x="5561013" y="3041650"/>
              <a:ext cx="444500" cy="407988"/>
              <a:chOff x="877" y="1008"/>
              <a:chExt cx="2747" cy="2591"/>
            </a:xfrm>
          </p:grpSpPr>
          <p:pic>
            <p:nvPicPr>
              <p:cNvPr id="41059" name="Picture 1115"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0" name="Picture 1116"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1"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1062" name="Picture 1118"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3"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64"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65"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66"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67"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68"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069" name="Group 1125"/>
              <p:cNvGrpSpPr>
                <a:grpSpLocks/>
              </p:cNvGrpSpPr>
              <p:nvPr/>
            </p:nvGrpSpPr>
            <p:grpSpPr bwMode="auto">
              <a:xfrm>
                <a:off x="1709" y="3008"/>
                <a:ext cx="507" cy="234"/>
                <a:chOff x="1740" y="2642"/>
                <a:chExt cx="752" cy="327"/>
              </a:xfrm>
            </p:grpSpPr>
            <p:sp>
              <p:nvSpPr>
                <p:cNvPr id="41076"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7"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8"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9"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80"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81"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1070"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1"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2"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3"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4"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75"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1032" name="Group 1139"/>
            <p:cNvGrpSpPr>
              <a:grpSpLocks/>
            </p:cNvGrpSpPr>
            <p:nvPr/>
          </p:nvGrpSpPr>
          <p:grpSpPr bwMode="auto">
            <a:xfrm flipH="1">
              <a:off x="5940425" y="3222625"/>
              <a:ext cx="414337" cy="373063"/>
              <a:chOff x="2839" y="3501"/>
              <a:chExt cx="755" cy="803"/>
            </a:xfrm>
          </p:grpSpPr>
          <p:pic>
            <p:nvPicPr>
              <p:cNvPr id="41057" name="Picture 1140"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8"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1033" name="Group 1142"/>
            <p:cNvGrpSpPr>
              <a:grpSpLocks/>
            </p:cNvGrpSpPr>
            <p:nvPr/>
          </p:nvGrpSpPr>
          <p:grpSpPr bwMode="auto">
            <a:xfrm>
              <a:off x="7307263" y="5422900"/>
              <a:ext cx="474662" cy="407988"/>
              <a:chOff x="877" y="1008"/>
              <a:chExt cx="2747" cy="2591"/>
            </a:xfrm>
          </p:grpSpPr>
          <p:pic>
            <p:nvPicPr>
              <p:cNvPr id="41034" name="Picture 1143"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5" name="Picture 1144"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6"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1037" name="Picture 1146"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8"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39"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0"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1"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2"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3"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1044" name="Group 1153"/>
              <p:cNvGrpSpPr>
                <a:grpSpLocks/>
              </p:cNvGrpSpPr>
              <p:nvPr/>
            </p:nvGrpSpPr>
            <p:grpSpPr bwMode="auto">
              <a:xfrm>
                <a:off x="1709" y="3008"/>
                <a:ext cx="507" cy="234"/>
                <a:chOff x="1740" y="2642"/>
                <a:chExt cx="752" cy="327"/>
              </a:xfrm>
            </p:grpSpPr>
            <p:sp>
              <p:nvSpPr>
                <p:cNvPr id="41051"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2"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3"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4"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5"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6"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1045"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6"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7"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8"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49"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1050"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40965" name="Footer Placeholder 2"/>
          <p:cNvSpPr>
            <a:spLocks noGrp="1"/>
          </p:cNvSpPr>
          <p:nvPr>
            <p:ph type="ftr" sz="quarter" idx="11"/>
          </p:nvPr>
        </p:nvSpPr>
        <p:spPr>
          <a:xfrm>
            <a:off x="3154680" y="6467476"/>
            <a:ext cx="6841808" cy="3126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23"/>
            </a:endParaRPr>
          </a:p>
        </p:txBody>
      </p:sp>
      <p:sp>
        <p:nvSpPr>
          <p:cNvPr id="409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429403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2"/>
          <p:cNvSpPr>
            <a:spLocks noGrp="1"/>
          </p:cNvSpPr>
          <p:nvPr>
            <p:ph type="ftr" sz="quarter" idx="11"/>
          </p:nvPr>
        </p:nvSpPr>
        <p:spPr>
          <a:xfrm>
            <a:off x="4038599" y="6356350"/>
            <a:ext cx="5753037" cy="4794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49154" name="Rectangle 2"/>
          <p:cNvSpPr>
            <a:spLocks noGrp="1" noChangeArrowheads="1"/>
          </p:cNvSpPr>
          <p:nvPr>
            <p:ph type="title" idx="4294967295"/>
          </p:nvPr>
        </p:nvSpPr>
        <p:spPr>
          <a:xfrm>
            <a:off x="2057400" y="201614"/>
            <a:ext cx="7772400" cy="892175"/>
          </a:xfrm>
        </p:spPr>
        <p:txBody>
          <a:bodyPr/>
          <a:lstStyle/>
          <a:p>
            <a:pPr eaLnBrk="1" hangingPunct="1"/>
            <a:r>
              <a:rPr lang="en-US" altLang="sl-SI" sz="4000"/>
              <a:t>A closer look at network structure:</a:t>
            </a:r>
            <a:endParaRPr lang="en-US" altLang="sl-SI"/>
          </a:p>
        </p:txBody>
      </p:sp>
      <p:sp>
        <p:nvSpPr>
          <p:cNvPr id="9219" name="Rectangle 3"/>
          <p:cNvSpPr>
            <a:spLocks noGrp="1" noChangeArrowheads="1"/>
          </p:cNvSpPr>
          <p:nvPr>
            <p:ph type="body" sz="half" idx="4294967295"/>
          </p:nvPr>
        </p:nvSpPr>
        <p:spPr>
          <a:xfrm>
            <a:off x="1941513" y="1381125"/>
            <a:ext cx="4203700" cy="1047750"/>
          </a:xfrm>
        </p:spPr>
        <p:txBody>
          <a:bodyPr>
            <a:normAutofit fontScale="92500" lnSpcReduction="20000"/>
          </a:bodyPr>
          <a:lstStyle/>
          <a:p>
            <a:pPr eaLnBrk="1" hangingPunct="1">
              <a:buSzPct val="75000"/>
            </a:pPr>
            <a:r>
              <a:rPr lang="en-US" altLang="sl-SI" i="1">
                <a:solidFill>
                  <a:srgbClr val="CC0000"/>
                </a:solidFill>
              </a:rPr>
              <a:t>network edge:</a:t>
            </a:r>
          </a:p>
          <a:p>
            <a:pPr lvl="1" eaLnBrk="1" hangingPunct="1">
              <a:buSzPct val="75000"/>
            </a:pPr>
            <a:r>
              <a:rPr lang="en-US" altLang="sl-SI">
                <a:ea typeface="MS PGothic" panose="020B0600070205080204" pitchFamily="34" charset="-128"/>
              </a:rPr>
              <a:t>hosts: clients and servers</a:t>
            </a:r>
          </a:p>
          <a:p>
            <a:pPr lvl="1" eaLnBrk="1" hangingPunct="1">
              <a:buSzPct val="75000"/>
            </a:pPr>
            <a:r>
              <a:rPr lang="en-US" altLang="sl-SI">
                <a:ea typeface="MS PGothic" panose="020B0600070205080204" pitchFamily="34" charset="-128"/>
              </a:rPr>
              <a:t>servers often in data centers</a:t>
            </a:r>
          </a:p>
          <a:p>
            <a:pPr lvl="1" eaLnBrk="1" hangingPunct="1">
              <a:buSzPct val="75000"/>
            </a:pPr>
            <a:endParaRPr lang="en-US" altLang="sl-SI">
              <a:ea typeface="MS PGothic" panose="020B0600070205080204" pitchFamily="34" charset="-128"/>
            </a:endParaRPr>
          </a:p>
        </p:txBody>
      </p:sp>
      <p:sp>
        <p:nvSpPr>
          <p:cNvPr id="10088" name="Rectangle 872"/>
          <p:cNvSpPr>
            <a:spLocks noChangeArrowheads="1"/>
          </p:cNvSpPr>
          <p:nvPr/>
        </p:nvSpPr>
        <p:spPr bwMode="auto">
          <a:xfrm>
            <a:off x="1943100" y="3068638"/>
            <a:ext cx="40274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Char char="v"/>
            </a:pPr>
            <a:r>
              <a:rPr lang="en-US" altLang="sl-SI" sz="2800" i="1">
                <a:solidFill>
                  <a:srgbClr val="CC0000"/>
                </a:solidFill>
                <a:latin typeface="Gill Sans MT" panose="020B0502020104020203" pitchFamily="34" charset="-18"/>
              </a:rPr>
              <a:t>access networks, physical media:</a:t>
            </a:r>
            <a:r>
              <a:rPr lang="en-US" altLang="sl-SI" sz="2800">
                <a:latin typeface="Gill Sans MT" panose="020B0502020104020203" pitchFamily="34" charset="-18"/>
              </a:rPr>
              <a:t> wired, wireless communication links</a:t>
            </a:r>
            <a:r>
              <a:rPr lang="en-US" altLang="sl-SI" sz="2800">
                <a:solidFill>
                  <a:srgbClr val="FF0000"/>
                </a:solidFill>
                <a:latin typeface="Gill Sans MT" panose="020B0502020104020203" pitchFamily="34" charset="-18"/>
              </a:rPr>
              <a:t> </a:t>
            </a:r>
            <a:endParaRPr lang="en-US" altLang="sl-SI">
              <a:latin typeface="Gill Sans MT" panose="020B0502020104020203" pitchFamily="34" charset="-18"/>
            </a:endParaRPr>
          </a:p>
        </p:txBody>
      </p:sp>
      <p:sp>
        <p:nvSpPr>
          <p:cNvPr id="10089" name="Rectangle 873"/>
          <p:cNvSpPr>
            <a:spLocks noChangeArrowheads="1"/>
          </p:cNvSpPr>
          <p:nvPr/>
        </p:nvSpPr>
        <p:spPr bwMode="auto">
          <a:xfrm>
            <a:off x="1971675" y="4784726"/>
            <a:ext cx="3810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628650" indent="-1714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15000"/>
              </a:spcBef>
              <a:buClr>
                <a:srgbClr val="000099"/>
              </a:buClr>
              <a:buSzPct val="65000"/>
              <a:buFont typeface="Wingdings" panose="05000000000000000000" pitchFamily="2" charset="2"/>
              <a:buChar char="v"/>
            </a:pPr>
            <a:r>
              <a:rPr lang="en-US" altLang="sl-SI" sz="2800" i="1">
                <a:solidFill>
                  <a:srgbClr val="CC0000"/>
                </a:solidFill>
                <a:latin typeface="Gill Sans MT" panose="020B0502020104020203" pitchFamily="34" charset="-18"/>
              </a:rPr>
              <a:t>network core: </a:t>
            </a:r>
          </a:p>
          <a:p>
            <a:pPr lvl="1">
              <a:lnSpc>
                <a:spcPct val="85000"/>
              </a:lnSpc>
              <a:spcBef>
                <a:spcPct val="15000"/>
              </a:spcBef>
              <a:buClr>
                <a:srgbClr val="000099"/>
              </a:buClr>
              <a:buSzPct val="95000"/>
              <a:buFont typeface="Wingdings" panose="05000000000000000000" pitchFamily="2" charset="2"/>
              <a:buChar char="§"/>
            </a:pPr>
            <a:r>
              <a:rPr lang="en-US" altLang="sl-SI">
                <a:latin typeface="Gill Sans MT" panose="020B0502020104020203" pitchFamily="34" charset="-18"/>
              </a:rPr>
              <a:t>interconnected routers</a:t>
            </a:r>
          </a:p>
          <a:p>
            <a:pPr lvl="1">
              <a:lnSpc>
                <a:spcPct val="85000"/>
              </a:lnSpc>
              <a:spcBef>
                <a:spcPct val="15000"/>
              </a:spcBef>
              <a:buClr>
                <a:srgbClr val="000099"/>
              </a:buClr>
              <a:buSzPct val="95000"/>
              <a:buFont typeface="Wingdings" panose="05000000000000000000" pitchFamily="2" charset="2"/>
              <a:buChar char="§"/>
            </a:pPr>
            <a:r>
              <a:rPr lang="en-US" altLang="sl-SI">
                <a:latin typeface="Gill Sans MT" panose="020B0502020104020203" pitchFamily="34" charset="-18"/>
              </a:rPr>
              <a:t>network of networks</a:t>
            </a:r>
          </a:p>
          <a:p>
            <a:pPr>
              <a:spcBef>
                <a:spcPct val="20000"/>
              </a:spcBef>
              <a:buClr>
                <a:schemeClr val="accent2"/>
              </a:buClr>
              <a:buSzPct val="85000"/>
              <a:buFont typeface="Wingdings" panose="05000000000000000000" pitchFamily="2" charset="2"/>
              <a:buChar char="q"/>
            </a:pPr>
            <a:endParaRPr lang="en-US" altLang="sl-SI">
              <a:latin typeface="Gill Sans MT" panose="020B0502020104020203" pitchFamily="34" charset="-18"/>
            </a:endParaRPr>
          </a:p>
        </p:txBody>
      </p:sp>
      <p:pic>
        <p:nvPicPr>
          <p:cNvPr id="49158" name="Picture 544"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5664" y="87788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9" name="Group 733"/>
          <p:cNvGrpSpPr>
            <a:grpSpLocks/>
          </p:cNvGrpSpPr>
          <p:nvPr/>
        </p:nvGrpSpPr>
        <p:grpSpPr bwMode="auto">
          <a:xfrm>
            <a:off x="6726239" y="1384300"/>
            <a:ext cx="3551237" cy="4743450"/>
            <a:chOff x="5202238" y="1384300"/>
            <a:chExt cx="3551237" cy="4743450"/>
          </a:xfrm>
        </p:grpSpPr>
        <p:sp>
          <p:nvSpPr>
            <p:cNvPr id="49161"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3"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164" name="Group 418"/>
            <p:cNvGrpSpPr>
              <a:grpSpLocks/>
            </p:cNvGrpSpPr>
            <p:nvPr/>
          </p:nvGrpSpPr>
          <p:grpSpPr bwMode="auto">
            <a:xfrm>
              <a:off x="5278438" y="2974975"/>
              <a:ext cx="1458912" cy="933450"/>
              <a:chOff x="2889" y="1631"/>
              <a:chExt cx="980" cy="743"/>
            </a:xfrm>
          </p:grpSpPr>
          <p:sp>
            <p:nvSpPr>
              <p:cNvPr id="49514"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515"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solidFill>
                    <a:srgbClr val="00CCFF"/>
                  </a:solidFill>
                </a:endParaRPr>
              </a:p>
            </p:txBody>
          </p:sp>
        </p:grpSp>
        <p:sp>
          <p:nvSpPr>
            <p:cNvPr id="49165"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6"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7"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8"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9"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0"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1"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2"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9173"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9174" name="Line 430"/>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49175"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6"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7"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8"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9"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0"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1"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2"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3"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4"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5"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6"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7"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8"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89"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90"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91"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92"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93"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49194" name="Group 590"/>
            <p:cNvGrpSpPr>
              <a:grpSpLocks/>
            </p:cNvGrpSpPr>
            <p:nvPr/>
          </p:nvGrpSpPr>
          <p:grpSpPr bwMode="auto">
            <a:xfrm flipH="1">
              <a:off x="5775325" y="4533900"/>
              <a:ext cx="414337" cy="373063"/>
              <a:chOff x="2839" y="3501"/>
              <a:chExt cx="755" cy="803"/>
            </a:xfrm>
          </p:grpSpPr>
          <p:pic>
            <p:nvPicPr>
              <p:cNvPr id="49512" name="Picture 591"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13"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9195" name="Group 593"/>
            <p:cNvGrpSpPr>
              <a:grpSpLocks/>
            </p:cNvGrpSpPr>
            <p:nvPr/>
          </p:nvGrpSpPr>
          <p:grpSpPr bwMode="auto">
            <a:xfrm flipH="1">
              <a:off x="5457825" y="4954588"/>
              <a:ext cx="482600" cy="406400"/>
              <a:chOff x="2839" y="3501"/>
              <a:chExt cx="755" cy="803"/>
            </a:xfrm>
          </p:grpSpPr>
          <p:pic>
            <p:nvPicPr>
              <p:cNvPr id="49510" name="Picture 594"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11"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9196" name="Group 596"/>
            <p:cNvGrpSpPr>
              <a:grpSpLocks/>
            </p:cNvGrpSpPr>
            <p:nvPr/>
          </p:nvGrpSpPr>
          <p:grpSpPr bwMode="auto">
            <a:xfrm flipH="1">
              <a:off x="5935663" y="5256213"/>
              <a:ext cx="427037" cy="349250"/>
              <a:chOff x="2839" y="3501"/>
              <a:chExt cx="755" cy="803"/>
            </a:xfrm>
          </p:grpSpPr>
          <p:pic>
            <p:nvPicPr>
              <p:cNvPr id="49508" name="Picture 597"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09"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9197" name="Group 599"/>
            <p:cNvGrpSpPr>
              <a:grpSpLocks/>
            </p:cNvGrpSpPr>
            <p:nvPr/>
          </p:nvGrpSpPr>
          <p:grpSpPr bwMode="auto">
            <a:xfrm>
              <a:off x="6550025" y="5238750"/>
              <a:ext cx="427037" cy="350838"/>
              <a:chOff x="2839" y="3501"/>
              <a:chExt cx="755" cy="803"/>
            </a:xfrm>
          </p:grpSpPr>
          <p:pic>
            <p:nvPicPr>
              <p:cNvPr id="49506" name="Picture 600"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07"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pic>
          <p:nvPicPr>
            <p:cNvPr id="49198" name="Picture 603" descr="car_icon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99" name="Group 652"/>
            <p:cNvGrpSpPr>
              <a:grpSpLocks/>
            </p:cNvGrpSpPr>
            <p:nvPr/>
          </p:nvGrpSpPr>
          <p:grpSpPr bwMode="auto">
            <a:xfrm>
              <a:off x="5613400" y="1546225"/>
              <a:ext cx="415925" cy="385763"/>
              <a:chOff x="2751" y="1851"/>
              <a:chExt cx="462" cy="478"/>
            </a:xfrm>
          </p:grpSpPr>
          <p:pic>
            <p:nvPicPr>
              <p:cNvPr id="49504" name="Picture 653" descr="iphone_stylized_small"/>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05" name="Picture 654" descr="antenna_radiation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200" name="Group 665"/>
            <p:cNvGrpSpPr>
              <a:grpSpLocks/>
            </p:cNvGrpSpPr>
            <p:nvPr/>
          </p:nvGrpSpPr>
          <p:grpSpPr bwMode="auto">
            <a:xfrm>
              <a:off x="7689850" y="2395538"/>
              <a:ext cx="390525" cy="169863"/>
              <a:chOff x="4650" y="1129"/>
              <a:chExt cx="246" cy="95"/>
            </a:xfrm>
          </p:grpSpPr>
          <p:sp>
            <p:nvSpPr>
              <p:cNvPr id="4949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9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9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99" name="Group 659"/>
              <p:cNvGrpSpPr>
                <a:grpSpLocks/>
              </p:cNvGrpSpPr>
              <p:nvPr/>
            </p:nvGrpSpPr>
            <p:grpSpPr bwMode="auto">
              <a:xfrm>
                <a:off x="4699" y="1145"/>
                <a:ext cx="138" cy="29"/>
                <a:chOff x="2468" y="1332"/>
                <a:chExt cx="310" cy="60"/>
              </a:xfrm>
            </p:grpSpPr>
            <p:sp>
              <p:nvSpPr>
                <p:cNvPr id="49502"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503"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500"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501"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1" name="Group 666"/>
            <p:cNvGrpSpPr>
              <a:grpSpLocks/>
            </p:cNvGrpSpPr>
            <p:nvPr/>
          </p:nvGrpSpPr>
          <p:grpSpPr bwMode="auto">
            <a:xfrm>
              <a:off x="7762875" y="2757488"/>
              <a:ext cx="390525" cy="176213"/>
              <a:chOff x="4650" y="1129"/>
              <a:chExt cx="246" cy="95"/>
            </a:xfrm>
          </p:grpSpPr>
          <p:sp>
            <p:nvSpPr>
              <p:cNvPr id="4948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8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9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91" name="Group 670"/>
              <p:cNvGrpSpPr>
                <a:grpSpLocks/>
              </p:cNvGrpSpPr>
              <p:nvPr/>
            </p:nvGrpSpPr>
            <p:grpSpPr bwMode="auto">
              <a:xfrm>
                <a:off x="4699" y="1145"/>
                <a:ext cx="138" cy="29"/>
                <a:chOff x="2468" y="1332"/>
                <a:chExt cx="310" cy="60"/>
              </a:xfrm>
            </p:grpSpPr>
            <p:sp>
              <p:nvSpPr>
                <p:cNvPr id="49494"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95"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92"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93"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2" name="Group 675"/>
            <p:cNvGrpSpPr>
              <a:grpSpLocks/>
            </p:cNvGrpSpPr>
            <p:nvPr/>
          </p:nvGrpSpPr>
          <p:grpSpPr bwMode="auto">
            <a:xfrm>
              <a:off x="7204075" y="2493963"/>
              <a:ext cx="390525" cy="169863"/>
              <a:chOff x="4650" y="1129"/>
              <a:chExt cx="246" cy="95"/>
            </a:xfrm>
          </p:grpSpPr>
          <p:sp>
            <p:nvSpPr>
              <p:cNvPr id="494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83" name="Group 679"/>
              <p:cNvGrpSpPr>
                <a:grpSpLocks/>
              </p:cNvGrpSpPr>
              <p:nvPr/>
            </p:nvGrpSpPr>
            <p:grpSpPr bwMode="auto">
              <a:xfrm>
                <a:off x="4699" y="1145"/>
                <a:ext cx="138" cy="29"/>
                <a:chOff x="2468" y="1332"/>
                <a:chExt cx="310" cy="60"/>
              </a:xfrm>
            </p:grpSpPr>
            <p:sp>
              <p:nvSpPr>
                <p:cNvPr id="49486"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87"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84"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85"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3" name="Group 684"/>
            <p:cNvGrpSpPr>
              <a:grpSpLocks/>
            </p:cNvGrpSpPr>
            <p:nvPr/>
          </p:nvGrpSpPr>
          <p:grpSpPr bwMode="auto">
            <a:xfrm>
              <a:off x="7215188" y="2757488"/>
              <a:ext cx="390525" cy="169863"/>
              <a:chOff x="4650" y="1129"/>
              <a:chExt cx="246" cy="95"/>
            </a:xfrm>
          </p:grpSpPr>
          <p:sp>
            <p:nvSpPr>
              <p:cNvPr id="494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75" name="Group 688"/>
              <p:cNvGrpSpPr>
                <a:grpSpLocks/>
              </p:cNvGrpSpPr>
              <p:nvPr/>
            </p:nvGrpSpPr>
            <p:grpSpPr bwMode="auto">
              <a:xfrm>
                <a:off x="4699" y="1145"/>
                <a:ext cx="138" cy="29"/>
                <a:chOff x="2468" y="1332"/>
                <a:chExt cx="310" cy="60"/>
              </a:xfrm>
            </p:grpSpPr>
            <p:sp>
              <p:nvSpPr>
                <p:cNvPr id="49478"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79"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76"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77"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9204"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grpSp>
          <p:nvGrpSpPr>
            <p:cNvPr id="49205" name="Group 694"/>
            <p:cNvGrpSpPr>
              <a:grpSpLocks/>
            </p:cNvGrpSpPr>
            <p:nvPr/>
          </p:nvGrpSpPr>
          <p:grpSpPr bwMode="auto">
            <a:xfrm>
              <a:off x="7400925" y="3911600"/>
              <a:ext cx="485775" cy="203200"/>
              <a:chOff x="4650" y="1129"/>
              <a:chExt cx="246" cy="95"/>
            </a:xfrm>
          </p:grpSpPr>
          <p:sp>
            <p:nvSpPr>
              <p:cNvPr id="494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67" name="Group 698"/>
              <p:cNvGrpSpPr>
                <a:grpSpLocks/>
              </p:cNvGrpSpPr>
              <p:nvPr/>
            </p:nvGrpSpPr>
            <p:grpSpPr bwMode="auto">
              <a:xfrm>
                <a:off x="4699" y="1145"/>
                <a:ext cx="138" cy="29"/>
                <a:chOff x="2468" y="1332"/>
                <a:chExt cx="310" cy="60"/>
              </a:xfrm>
            </p:grpSpPr>
            <p:sp>
              <p:nvSpPr>
                <p:cNvPr id="49470"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71"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68"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69"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6" name="Group 712"/>
            <p:cNvGrpSpPr>
              <a:grpSpLocks/>
            </p:cNvGrpSpPr>
            <p:nvPr/>
          </p:nvGrpSpPr>
          <p:grpSpPr bwMode="auto">
            <a:xfrm>
              <a:off x="7081838" y="3630613"/>
              <a:ext cx="485775" cy="203200"/>
              <a:chOff x="4650" y="1129"/>
              <a:chExt cx="246" cy="95"/>
            </a:xfrm>
          </p:grpSpPr>
          <p:sp>
            <p:nvSpPr>
              <p:cNvPr id="4945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5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5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59" name="Group 716"/>
              <p:cNvGrpSpPr>
                <a:grpSpLocks/>
              </p:cNvGrpSpPr>
              <p:nvPr/>
            </p:nvGrpSpPr>
            <p:grpSpPr bwMode="auto">
              <a:xfrm>
                <a:off x="4699" y="1145"/>
                <a:ext cx="138" cy="29"/>
                <a:chOff x="2468" y="1332"/>
                <a:chExt cx="310" cy="60"/>
              </a:xfrm>
            </p:grpSpPr>
            <p:sp>
              <p:nvSpPr>
                <p:cNvPr id="49462"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63"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60"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61"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7" name="Group 721"/>
            <p:cNvGrpSpPr>
              <a:grpSpLocks/>
            </p:cNvGrpSpPr>
            <p:nvPr/>
          </p:nvGrpSpPr>
          <p:grpSpPr bwMode="auto">
            <a:xfrm>
              <a:off x="7743825" y="3643313"/>
              <a:ext cx="485775" cy="203200"/>
              <a:chOff x="4650" y="1129"/>
              <a:chExt cx="246" cy="95"/>
            </a:xfrm>
          </p:grpSpPr>
          <p:sp>
            <p:nvSpPr>
              <p:cNvPr id="494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51" name="Group 725"/>
              <p:cNvGrpSpPr>
                <a:grpSpLocks/>
              </p:cNvGrpSpPr>
              <p:nvPr/>
            </p:nvGrpSpPr>
            <p:grpSpPr bwMode="auto">
              <a:xfrm>
                <a:off x="4699" y="1145"/>
                <a:ext cx="138" cy="29"/>
                <a:chOff x="2468" y="1332"/>
                <a:chExt cx="310" cy="60"/>
              </a:xfrm>
            </p:grpSpPr>
            <p:sp>
              <p:nvSpPr>
                <p:cNvPr id="49454"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55"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52"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53"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8" name="Group 730"/>
            <p:cNvGrpSpPr>
              <a:grpSpLocks/>
            </p:cNvGrpSpPr>
            <p:nvPr/>
          </p:nvGrpSpPr>
          <p:grpSpPr bwMode="auto">
            <a:xfrm>
              <a:off x="6962775" y="4505325"/>
              <a:ext cx="619125" cy="242888"/>
              <a:chOff x="4650" y="1129"/>
              <a:chExt cx="246" cy="95"/>
            </a:xfrm>
          </p:grpSpPr>
          <p:sp>
            <p:nvSpPr>
              <p:cNvPr id="4944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4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4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43" name="Group 734"/>
              <p:cNvGrpSpPr>
                <a:grpSpLocks/>
              </p:cNvGrpSpPr>
              <p:nvPr/>
            </p:nvGrpSpPr>
            <p:grpSpPr bwMode="auto">
              <a:xfrm>
                <a:off x="4699" y="1145"/>
                <a:ext cx="138" cy="29"/>
                <a:chOff x="2468" y="1332"/>
                <a:chExt cx="310" cy="60"/>
              </a:xfrm>
            </p:grpSpPr>
            <p:sp>
              <p:nvSpPr>
                <p:cNvPr id="49446"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47"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44"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45"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09" name="Group 739"/>
            <p:cNvGrpSpPr>
              <a:grpSpLocks/>
            </p:cNvGrpSpPr>
            <p:nvPr/>
          </p:nvGrpSpPr>
          <p:grpSpPr bwMode="auto">
            <a:xfrm>
              <a:off x="7596188" y="4803775"/>
              <a:ext cx="619125" cy="242888"/>
              <a:chOff x="4650" y="1129"/>
              <a:chExt cx="246" cy="95"/>
            </a:xfrm>
          </p:grpSpPr>
          <p:sp>
            <p:nvSpPr>
              <p:cNvPr id="4943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3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3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35" name="Group 743"/>
              <p:cNvGrpSpPr>
                <a:grpSpLocks/>
              </p:cNvGrpSpPr>
              <p:nvPr/>
            </p:nvGrpSpPr>
            <p:grpSpPr bwMode="auto">
              <a:xfrm>
                <a:off x="4699" y="1145"/>
                <a:ext cx="138" cy="29"/>
                <a:chOff x="2468" y="1332"/>
                <a:chExt cx="310" cy="60"/>
              </a:xfrm>
            </p:grpSpPr>
            <p:sp>
              <p:nvSpPr>
                <p:cNvPr id="49438"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39"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36"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37"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10" name="Group 748"/>
            <p:cNvGrpSpPr>
              <a:grpSpLocks/>
            </p:cNvGrpSpPr>
            <p:nvPr/>
          </p:nvGrpSpPr>
          <p:grpSpPr bwMode="auto">
            <a:xfrm>
              <a:off x="6246813" y="4848225"/>
              <a:ext cx="619125" cy="242888"/>
              <a:chOff x="4650" y="1129"/>
              <a:chExt cx="246" cy="95"/>
            </a:xfrm>
          </p:grpSpPr>
          <p:sp>
            <p:nvSpPr>
              <p:cNvPr id="494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27" name="Group 752"/>
              <p:cNvGrpSpPr>
                <a:grpSpLocks/>
              </p:cNvGrpSpPr>
              <p:nvPr/>
            </p:nvGrpSpPr>
            <p:grpSpPr bwMode="auto">
              <a:xfrm>
                <a:off x="4699" y="1145"/>
                <a:ext cx="138" cy="29"/>
                <a:chOff x="2468" y="1332"/>
                <a:chExt cx="310" cy="60"/>
              </a:xfrm>
            </p:grpSpPr>
            <p:sp>
              <p:nvSpPr>
                <p:cNvPr id="49430"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31"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28"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29"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11" name="Group 757"/>
            <p:cNvGrpSpPr>
              <a:grpSpLocks/>
            </p:cNvGrpSpPr>
            <p:nvPr/>
          </p:nvGrpSpPr>
          <p:grpSpPr bwMode="auto">
            <a:xfrm>
              <a:off x="6053138" y="3640138"/>
              <a:ext cx="390525" cy="169863"/>
              <a:chOff x="4650" y="1129"/>
              <a:chExt cx="246" cy="95"/>
            </a:xfrm>
          </p:grpSpPr>
          <p:sp>
            <p:nvSpPr>
              <p:cNvPr id="4941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1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1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19" name="Group 761"/>
              <p:cNvGrpSpPr>
                <a:grpSpLocks/>
              </p:cNvGrpSpPr>
              <p:nvPr/>
            </p:nvGrpSpPr>
            <p:grpSpPr bwMode="auto">
              <a:xfrm>
                <a:off x="4699" y="1145"/>
                <a:ext cx="138" cy="29"/>
                <a:chOff x="2468" y="1332"/>
                <a:chExt cx="310" cy="60"/>
              </a:xfrm>
            </p:grpSpPr>
            <p:sp>
              <p:nvSpPr>
                <p:cNvPr id="49422"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23"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20"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21"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12" name="Group 767"/>
            <p:cNvGrpSpPr>
              <a:grpSpLocks/>
            </p:cNvGrpSpPr>
            <p:nvPr/>
          </p:nvGrpSpPr>
          <p:grpSpPr bwMode="auto">
            <a:xfrm>
              <a:off x="6353175" y="2487613"/>
              <a:ext cx="390525" cy="169863"/>
              <a:chOff x="4650" y="1129"/>
              <a:chExt cx="246" cy="95"/>
            </a:xfrm>
          </p:grpSpPr>
          <p:sp>
            <p:nvSpPr>
              <p:cNvPr id="494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94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494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49411" name="Group 771"/>
              <p:cNvGrpSpPr>
                <a:grpSpLocks/>
              </p:cNvGrpSpPr>
              <p:nvPr/>
            </p:nvGrpSpPr>
            <p:grpSpPr bwMode="auto">
              <a:xfrm>
                <a:off x="4699" y="1145"/>
                <a:ext cx="138" cy="29"/>
                <a:chOff x="2468" y="1332"/>
                <a:chExt cx="310" cy="60"/>
              </a:xfrm>
            </p:grpSpPr>
            <p:sp>
              <p:nvSpPr>
                <p:cNvPr id="49414"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9415"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49412"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413"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49213" name="Group 776"/>
            <p:cNvGrpSpPr>
              <a:grpSpLocks/>
            </p:cNvGrpSpPr>
            <p:nvPr/>
          </p:nvGrpSpPr>
          <p:grpSpPr bwMode="auto">
            <a:xfrm>
              <a:off x="5611813" y="3500438"/>
              <a:ext cx="506412" cy="352425"/>
              <a:chOff x="2967" y="478"/>
              <a:chExt cx="788" cy="625"/>
            </a:xfrm>
          </p:grpSpPr>
          <p:pic>
            <p:nvPicPr>
              <p:cNvPr id="49406" name="Picture 777" descr="access_point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07" name="Picture 778" descr="antenna_radiation_styliz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214" name="Group 779"/>
            <p:cNvGrpSpPr>
              <a:grpSpLocks/>
            </p:cNvGrpSpPr>
            <p:nvPr/>
          </p:nvGrpSpPr>
          <p:grpSpPr bwMode="auto">
            <a:xfrm>
              <a:off x="7132638" y="5003800"/>
              <a:ext cx="563562" cy="420688"/>
              <a:chOff x="2967" y="478"/>
              <a:chExt cx="788" cy="625"/>
            </a:xfrm>
          </p:grpSpPr>
          <p:pic>
            <p:nvPicPr>
              <p:cNvPr id="49404" name="Picture 780" descr="access_point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05" name="Picture 781" descr="antenna_radiation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215" name="Group 782"/>
            <p:cNvGrpSpPr>
              <a:grpSpLocks/>
            </p:cNvGrpSpPr>
            <p:nvPr/>
          </p:nvGrpSpPr>
          <p:grpSpPr bwMode="auto">
            <a:xfrm>
              <a:off x="6061075" y="1844675"/>
              <a:ext cx="457200" cy="631825"/>
              <a:chOff x="742" y="2409"/>
              <a:chExt cx="576" cy="881"/>
            </a:xfrm>
          </p:grpSpPr>
          <p:grpSp>
            <p:nvGrpSpPr>
              <p:cNvPr id="49386" name="Group 783"/>
              <p:cNvGrpSpPr>
                <a:grpSpLocks/>
              </p:cNvGrpSpPr>
              <p:nvPr/>
            </p:nvGrpSpPr>
            <p:grpSpPr bwMode="auto">
              <a:xfrm>
                <a:off x="832" y="2643"/>
                <a:ext cx="376" cy="647"/>
                <a:chOff x="3130" y="3288"/>
                <a:chExt cx="410" cy="742"/>
              </a:xfrm>
            </p:grpSpPr>
            <p:sp>
              <p:nvSpPr>
                <p:cNvPr id="4938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39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40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40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40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4940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49387" name="Picture 799" descr="cell_tower_radiation cop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88"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216"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mobile network</a:t>
              </a:r>
            </a:p>
          </p:txBody>
        </p:sp>
        <p:sp>
          <p:nvSpPr>
            <p:cNvPr id="49217"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global ISP</a:t>
              </a:r>
            </a:p>
          </p:txBody>
        </p:sp>
        <p:sp>
          <p:nvSpPr>
            <p:cNvPr id="49218"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regional ISP</a:t>
              </a:r>
            </a:p>
          </p:txBody>
        </p:sp>
        <p:sp>
          <p:nvSpPr>
            <p:cNvPr id="49219"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home </a:t>
              </a:r>
            </a:p>
            <a:p>
              <a:pPr>
                <a:lnSpc>
                  <a:spcPct val="80000"/>
                </a:lnSpc>
              </a:pPr>
              <a:r>
                <a:rPr lang="en-US" altLang="sl-SI" sz="1600"/>
                <a:t>network</a:t>
              </a:r>
            </a:p>
          </p:txBody>
        </p:sp>
        <p:sp>
          <p:nvSpPr>
            <p:cNvPr id="49220"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institutional</a:t>
              </a:r>
            </a:p>
            <a:p>
              <a:pPr>
                <a:lnSpc>
                  <a:spcPct val="80000"/>
                </a:lnSpc>
              </a:pPr>
              <a:r>
                <a:rPr lang="en-US" altLang="sl-SI" sz="1600"/>
                <a:t>       network</a:t>
              </a:r>
            </a:p>
          </p:txBody>
        </p:sp>
        <p:grpSp>
          <p:nvGrpSpPr>
            <p:cNvPr id="49221" name="Group 950"/>
            <p:cNvGrpSpPr>
              <a:grpSpLocks/>
            </p:cNvGrpSpPr>
            <p:nvPr/>
          </p:nvGrpSpPr>
          <p:grpSpPr bwMode="auto">
            <a:xfrm>
              <a:off x="8240713" y="5002213"/>
              <a:ext cx="227012" cy="481013"/>
              <a:chOff x="4140" y="429"/>
              <a:chExt cx="1425" cy="2396"/>
            </a:xfrm>
          </p:grpSpPr>
          <p:sp>
            <p:nvSpPr>
              <p:cNvPr id="49354"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55"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56"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57"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58"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59" name="Group 956"/>
              <p:cNvGrpSpPr>
                <a:grpSpLocks/>
              </p:cNvGrpSpPr>
              <p:nvPr/>
            </p:nvGrpSpPr>
            <p:grpSpPr bwMode="auto">
              <a:xfrm>
                <a:off x="4749" y="668"/>
                <a:ext cx="581" cy="145"/>
                <a:chOff x="614" y="2568"/>
                <a:chExt cx="725" cy="139"/>
              </a:xfrm>
            </p:grpSpPr>
            <p:sp>
              <p:nvSpPr>
                <p:cNvPr id="49384"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85"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60"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61" name="Group 960"/>
              <p:cNvGrpSpPr>
                <a:grpSpLocks/>
              </p:cNvGrpSpPr>
              <p:nvPr/>
            </p:nvGrpSpPr>
            <p:grpSpPr bwMode="auto">
              <a:xfrm>
                <a:off x="4747" y="994"/>
                <a:ext cx="581" cy="134"/>
                <a:chOff x="614" y="2568"/>
                <a:chExt cx="725" cy="139"/>
              </a:xfrm>
            </p:grpSpPr>
            <p:sp>
              <p:nvSpPr>
                <p:cNvPr id="49382"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83"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62"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63"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64" name="Group 965"/>
              <p:cNvGrpSpPr>
                <a:grpSpLocks/>
              </p:cNvGrpSpPr>
              <p:nvPr/>
            </p:nvGrpSpPr>
            <p:grpSpPr bwMode="auto">
              <a:xfrm>
                <a:off x="4735" y="1627"/>
                <a:ext cx="582" cy="151"/>
                <a:chOff x="614" y="2568"/>
                <a:chExt cx="725" cy="139"/>
              </a:xfrm>
            </p:grpSpPr>
            <p:sp>
              <p:nvSpPr>
                <p:cNvPr id="49380"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81"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65"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366" name="Group 969"/>
              <p:cNvGrpSpPr>
                <a:grpSpLocks/>
              </p:cNvGrpSpPr>
              <p:nvPr/>
            </p:nvGrpSpPr>
            <p:grpSpPr bwMode="auto">
              <a:xfrm>
                <a:off x="4739" y="1327"/>
                <a:ext cx="582" cy="139"/>
                <a:chOff x="614" y="2568"/>
                <a:chExt cx="725" cy="139"/>
              </a:xfrm>
            </p:grpSpPr>
            <p:sp>
              <p:nvSpPr>
                <p:cNvPr id="49378"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9"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67"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68"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69"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70"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1"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72"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3"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4"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5"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49376"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77"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49222" name="Group 983"/>
            <p:cNvGrpSpPr>
              <a:grpSpLocks/>
            </p:cNvGrpSpPr>
            <p:nvPr/>
          </p:nvGrpSpPr>
          <p:grpSpPr bwMode="auto">
            <a:xfrm>
              <a:off x="7924800" y="5303838"/>
              <a:ext cx="227012" cy="481013"/>
              <a:chOff x="4140" y="429"/>
              <a:chExt cx="1425" cy="2396"/>
            </a:xfrm>
          </p:grpSpPr>
          <p:sp>
            <p:nvSpPr>
              <p:cNvPr id="49322"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23"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24"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25"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26"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27" name="Group 989"/>
              <p:cNvGrpSpPr>
                <a:grpSpLocks/>
              </p:cNvGrpSpPr>
              <p:nvPr/>
            </p:nvGrpSpPr>
            <p:grpSpPr bwMode="auto">
              <a:xfrm>
                <a:off x="4749" y="668"/>
                <a:ext cx="581" cy="145"/>
                <a:chOff x="614" y="2568"/>
                <a:chExt cx="725" cy="139"/>
              </a:xfrm>
            </p:grpSpPr>
            <p:sp>
              <p:nvSpPr>
                <p:cNvPr id="49352"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53"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28"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29" name="Group 993"/>
              <p:cNvGrpSpPr>
                <a:grpSpLocks/>
              </p:cNvGrpSpPr>
              <p:nvPr/>
            </p:nvGrpSpPr>
            <p:grpSpPr bwMode="auto">
              <a:xfrm>
                <a:off x="4747" y="994"/>
                <a:ext cx="581" cy="134"/>
                <a:chOff x="614" y="2568"/>
                <a:chExt cx="725" cy="139"/>
              </a:xfrm>
            </p:grpSpPr>
            <p:sp>
              <p:nvSpPr>
                <p:cNvPr id="49350"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51"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30"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31"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9332" name="Group 998"/>
              <p:cNvGrpSpPr>
                <a:grpSpLocks/>
              </p:cNvGrpSpPr>
              <p:nvPr/>
            </p:nvGrpSpPr>
            <p:grpSpPr bwMode="auto">
              <a:xfrm>
                <a:off x="4735" y="1627"/>
                <a:ext cx="582" cy="151"/>
                <a:chOff x="614" y="2568"/>
                <a:chExt cx="725" cy="139"/>
              </a:xfrm>
            </p:grpSpPr>
            <p:sp>
              <p:nvSpPr>
                <p:cNvPr id="49348"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9"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33"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334" name="Group 1002"/>
              <p:cNvGrpSpPr>
                <a:grpSpLocks/>
              </p:cNvGrpSpPr>
              <p:nvPr/>
            </p:nvGrpSpPr>
            <p:grpSpPr bwMode="auto">
              <a:xfrm>
                <a:off x="4739" y="1327"/>
                <a:ext cx="582" cy="139"/>
                <a:chOff x="614" y="2568"/>
                <a:chExt cx="725" cy="139"/>
              </a:xfrm>
            </p:grpSpPr>
            <p:sp>
              <p:nvSpPr>
                <p:cNvPr id="49346"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7"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9335"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36"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37"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38"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39"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40"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1"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2"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3"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49344"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9345"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49223" name="Group 1016"/>
            <p:cNvGrpSpPr>
              <a:grpSpLocks/>
            </p:cNvGrpSpPr>
            <p:nvPr/>
          </p:nvGrpSpPr>
          <p:grpSpPr bwMode="auto">
            <a:xfrm>
              <a:off x="5302250" y="2043113"/>
              <a:ext cx="534987" cy="407988"/>
              <a:chOff x="877" y="1008"/>
              <a:chExt cx="2747" cy="2591"/>
            </a:xfrm>
          </p:grpSpPr>
          <p:pic>
            <p:nvPicPr>
              <p:cNvPr id="49299" name="Picture 1017"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00" name="Picture 1018"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01"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9302" name="Picture 1020" descr="scree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03"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04"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05"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06"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07"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08"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309" name="Group 1027"/>
              <p:cNvGrpSpPr>
                <a:grpSpLocks/>
              </p:cNvGrpSpPr>
              <p:nvPr/>
            </p:nvGrpSpPr>
            <p:grpSpPr bwMode="auto">
              <a:xfrm>
                <a:off x="1709" y="3008"/>
                <a:ext cx="507" cy="234"/>
                <a:chOff x="1740" y="2642"/>
                <a:chExt cx="752" cy="327"/>
              </a:xfrm>
            </p:grpSpPr>
            <p:sp>
              <p:nvSpPr>
                <p:cNvPr id="49316"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7"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8"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9"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20"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21"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9310"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1"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2"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3"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4"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315"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9224" name="Group 1064"/>
            <p:cNvGrpSpPr>
              <a:grpSpLocks/>
            </p:cNvGrpSpPr>
            <p:nvPr/>
          </p:nvGrpSpPr>
          <p:grpSpPr bwMode="auto">
            <a:xfrm>
              <a:off x="6872288" y="5486400"/>
              <a:ext cx="474662" cy="407988"/>
              <a:chOff x="877" y="1008"/>
              <a:chExt cx="2747" cy="2591"/>
            </a:xfrm>
          </p:grpSpPr>
          <p:pic>
            <p:nvPicPr>
              <p:cNvPr id="49276" name="Picture 1065" descr="antenna_stylize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77" name="Picture 1066"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78"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9279" name="Picture 1068" descr="scree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80"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1"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2"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3"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4"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5"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286" name="Group 1075"/>
              <p:cNvGrpSpPr>
                <a:grpSpLocks/>
              </p:cNvGrpSpPr>
              <p:nvPr/>
            </p:nvGrpSpPr>
            <p:grpSpPr bwMode="auto">
              <a:xfrm>
                <a:off x="1709" y="3008"/>
                <a:ext cx="507" cy="234"/>
                <a:chOff x="1740" y="2642"/>
                <a:chExt cx="752" cy="327"/>
              </a:xfrm>
            </p:grpSpPr>
            <p:sp>
              <p:nvSpPr>
                <p:cNvPr id="49293"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4"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5"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6"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7"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8"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9287"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8"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89"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0"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1"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92"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9225" name="Group 1114"/>
            <p:cNvGrpSpPr>
              <a:grpSpLocks/>
            </p:cNvGrpSpPr>
            <p:nvPr/>
          </p:nvGrpSpPr>
          <p:grpSpPr bwMode="auto">
            <a:xfrm>
              <a:off x="5561013" y="3041650"/>
              <a:ext cx="444500" cy="407988"/>
              <a:chOff x="877" y="1008"/>
              <a:chExt cx="2747" cy="2591"/>
            </a:xfrm>
          </p:grpSpPr>
          <p:pic>
            <p:nvPicPr>
              <p:cNvPr id="49253" name="Picture 1115" descr="antenna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54" name="Picture 1116" descr="laptop_keyboard"/>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5"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9256" name="Picture 1118" descr="screen"/>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7"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8"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0"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1"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2"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263" name="Group 1125"/>
              <p:cNvGrpSpPr>
                <a:grpSpLocks/>
              </p:cNvGrpSpPr>
              <p:nvPr/>
            </p:nvGrpSpPr>
            <p:grpSpPr bwMode="auto">
              <a:xfrm>
                <a:off x="1709" y="3008"/>
                <a:ext cx="507" cy="234"/>
                <a:chOff x="1740" y="2642"/>
                <a:chExt cx="752" cy="327"/>
              </a:xfrm>
            </p:grpSpPr>
            <p:sp>
              <p:nvSpPr>
                <p:cNvPr id="49270"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2"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4"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5"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9264"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6"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7"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8"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9"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49226" name="Group 1139"/>
            <p:cNvGrpSpPr>
              <a:grpSpLocks/>
            </p:cNvGrpSpPr>
            <p:nvPr/>
          </p:nvGrpSpPr>
          <p:grpSpPr bwMode="auto">
            <a:xfrm flipH="1">
              <a:off x="5940425" y="3222625"/>
              <a:ext cx="414337" cy="373063"/>
              <a:chOff x="2839" y="3501"/>
              <a:chExt cx="755" cy="803"/>
            </a:xfrm>
          </p:grpSpPr>
          <p:pic>
            <p:nvPicPr>
              <p:cNvPr id="49251" name="Picture 1140"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2"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49227" name="Group 1142"/>
            <p:cNvGrpSpPr>
              <a:grpSpLocks/>
            </p:cNvGrpSpPr>
            <p:nvPr/>
          </p:nvGrpSpPr>
          <p:grpSpPr bwMode="auto">
            <a:xfrm>
              <a:off x="7307263" y="5422900"/>
              <a:ext cx="474662" cy="407988"/>
              <a:chOff x="877" y="1008"/>
              <a:chExt cx="2747" cy="2591"/>
            </a:xfrm>
          </p:grpSpPr>
          <p:pic>
            <p:nvPicPr>
              <p:cNvPr id="49228" name="Picture 1143" descr="antenna_stylize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9" name="Picture 1144"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0"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49231" name="Picture 1146" descr="screen"/>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2"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3"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4"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5"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7"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9238" name="Group 1153"/>
              <p:cNvGrpSpPr>
                <a:grpSpLocks/>
              </p:cNvGrpSpPr>
              <p:nvPr/>
            </p:nvGrpSpPr>
            <p:grpSpPr bwMode="auto">
              <a:xfrm>
                <a:off x="1709" y="3008"/>
                <a:ext cx="507" cy="234"/>
                <a:chOff x="1740" y="2642"/>
                <a:chExt cx="752" cy="327"/>
              </a:xfrm>
            </p:grpSpPr>
            <p:sp>
              <p:nvSpPr>
                <p:cNvPr id="49245"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6"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7"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8"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0"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49239"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0"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1"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2"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4"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491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703898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ssolve">
                                      <p:cBhvr>
                                        <p:cTn id="10" dur="500"/>
                                        <p:tgtEl>
                                          <p:spTgt spid="92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dissolve">
                                      <p:cBhvr>
                                        <p:cTn id="13" dur="500"/>
                                        <p:tgtEl>
                                          <p:spTgt spid="92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88">
                                            <p:txEl>
                                              <p:pRg st="0" end="0"/>
                                            </p:txEl>
                                          </p:spTgt>
                                        </p:tgtEl>
                                        <p:attrNameLst>
                                          <p:attrName>style.visibility</p:attrName>
                                        </p:attrNameLst>
                                      </p:cBhvr>
                                      <p:to>
                                        <p:strVal val="visible"/>
                                      </p:to>
                                    </p:set>
                                    <p:animEffect transition="in" filter="dissolve">
                                      <p:cBhvr>
                                        <p:cTn id="16" dur="500"/>
                                        <p:tgtEl>
                                          <p:spTgt spid="10088">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89">
                                            <p:txEl>
                                              <p:pRg st="0" end="0"/>
                                            </p:txEl>
                                          </p:spTgt>
                                        </p:tgtEl>
                                        <p:attrNameLst>
                                          <p:attrName>style.visibility</p:attrName>
                                        </p:attrNameLst>
                                      </p:cBhvr>
                                      <p:to>
                                        <p:strVal val="visible"/>
                                      </p:to>
                                    </p:set>
                                    <p:animEffect transition="in" filter="dissolve">
                                      <p:cBhvr>
                                        <p:cTn id="19" dur="500"/>
                                        <p:tgtEl>
                                          <p:spTgt spid="10089">
                                            <p:txEl>
                                              <p:pRg st="0" end="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089">
                                            <p:txEl>
                                              <p:pRg st="1" end="1"/>
                                            </p:txEl>
                                          </p:spTgt>
                                        </p:tgtEl>
                                        <p:attrNameLst>
                                          <p:attrName>style.visibility</p:attrName>
                                        </p:attrNameLst>
                                      </p:cBhvr>
                                      <p:to>
                                        <p:strVal val="visible"/>
                                      </p:to>
                                    </p:set>
                                    <p:animEffect transition="in" filter="dissolve">
                                      <p:cBhvr>
                                        <p:cTn id="22" dur="500"/>
                                        <p:tgtEl>
                                          <p:spTgt spid="10089">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089">
                                            <p:txEl>
                                              <p:pRg st="2" end="2"/>
                                            </p:txEl>
                                          </p:spTgt>
                                        </p:tgtEl>
                                        <p:attrNameLst>
                                          <p:attrName>style.visibility</p:attrName>
                                        </p:attrNameLst>
                                      </p:cBhvr>
                                      <p:to>
                                        <p:strVal val="visible"/>
                                      </p:to>
                                    </p:set>
                                    <p:animEffect transition="in" filter="dissolve">
                                      <p:cBhvr>
                                        <p:cTn id="25" dur="500"/>
                                        <p:tgtEl>
                                          <p:spTgt spid="100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2"/>
          <p:cNvSpPr>
            <a:spLocks noGrp="1"/>
          </p:cNvSpPr>
          <p:nvPr>
            <p:ph type="ftr" sz="quarter" idx="11"/>
          </p:nvPr>
        </p:nvSpPr>
        <p:spPr>
          <a:xfrm>
            <a:off x="2278063" y="6356350"/>
            <a:ext cx="6332537" cy="3816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56322" name="Title 41"/>
          <p:cNvSpPr>
            <a:spLocks/>
          </p:cNvSpPr>
          <p:nvPr/>
        </p:nvSpPr>
        <p:spPr bwMode="auto">
          <a:xfrm>
            <a:off x="1905001" y="239714"/>
            <a:ext cx="562292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3600">
                <a:solidFill>
                  <a:srgbClr val="000099"/>
                </a:solidFill>
                <a:latin typeface="Gill Sans MT" panose="020B0502020104020203" pitchFamily="34" charset="-18"/>
              </a:rPr>
              <a:t>Access net: home network</a:t>
            </a:r>
          </a:p>
        </p:txBody>
      </p:sp>
      <p:pic>
        <p:nvPicPr>
          <p:cNvPr id="56323" name="Picture 85"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868364"/>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AutoShape 99"/>
          <p:cNvSpPr>
            <a:spLocks noChangeArrowheads="1"/>
          </p:cNvSpPr>
          <p:nvPr/>
        </p:nvSpPr>
        <p:spPr bwMode="auto">
          <a:xfrm>
            <a:off x="2278063" y="1158875"/>
            <a:ext cx="5649912" cy="768350"/>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1289" name="Text Box 26"/>
          <p:cNvSpPr txBox="1">
            <a:spLocks noChangeArrowheads="1"/>
          </p:cNvSpPr>
          <p:nvPr/>
        </p:nvSpPr>
        <p:spPr bwMode="auto">
          <a:xfrm>
            <a:off x="7429500" y="3178175"/>
            <a:ext cx="2897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2000"/>
              <a:t>to/from headend or central office</a:t>
            </a:r>
          </a:p>
        </p:txBody>
      </p:sp>
      <p:sp>
        <p:nvSpPr>
          <p:cNvPr id="56326" name="Rectangle 87"/>
          <p:cNvSpPr>
            <a:spLocks noChangeArrowheads="1"/>
          </p:cNvSpPr>
          <p:nvPr/>
        </p:nvSpPr>
        <p:spPr bwMode="auto">
          <a:xfrm>
            <a:off x="2713038" y="1912939"/>
            <a:ext cx="4781550" cy="26622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6327" name="Group 105"/>
          <p:cNvGrpSpPr>
            <a:grpSpLocks/>
          </p:cNvGrpSpPr>
          <p:nvPr/>
        </p:nvGrpSpPr>
        <p:grpSpPr bwMode="auto">
          <a:xfrm>
            <a:off x="5811839" y="3252788"/>
            <a:ext cx="3000375" cy="361950"/>
            <a:chOff x="2434" y="2109"/>
            <a:chExt cx="1890" cy="228"/>
          </a:xfrm>
        </p:grpSpPr>
        <p:grpSp>
          <p:nvGrpSpPr>
            <p:cNvPr id="56394" name="Group 91"/>
            <p:cNvGrpSpPr>
              <a:grpSpLocks/>
            </p:cNvGrpSpPr>
            <p:nvPr/>
          </p:nvGrpSpPr>
          <p:grpSpPr bwMode="auto">
            <a:xfrm>
              <a:off x="2722" y="2109"/>
              <a:ext cx="642" cy="228"/>
              <a:chOff x="322" y="890"/>
              <a:chExt cx="872" cy="339"/>
            </a:xfrm>
          </p:grpSpPr>
          <p:sp>
            <p:nvSpPr>
              <p:cNvPr id="56397" name="Rectangle 92"/>
              <p:cNvSpPr>
                <a:spLocks noChangeArrowheads="1"/>
              </p:cNvSpPr>
              <p:nvPr/>
            </p:nvSpPr>
            <p:spPr bwMode="auto">
              <a:xfrm>
                <a:off x="323" y="1004"/>
                <a:ext cx="871" cy="225"/>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6398" name="Rectangle 93"/>
              <p:cNvSpPr>
                <a:spLocks noChangeArrowheads="1"/>
              </p:cNvSpPr>
              <p:nvPr/>
            </p:nvSpPr>
            <p:spPr bwMode="auto">
              <a:xfrm>
                <a:off x="393" y="1073"/>
                <a:ext cx="57" cy="5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6399" name="Rectangle 94"/>
              <p:cNvSpPr>
                <a:spLocks noChangeArrowheads="1"/>
              </p:cNvSpPr>
              <p:nvPr/>
            </p:nvSpPr>
            <p:spPr bwMode="auto">
              <a:xfrm>
                <a:off x="467" y="1073"/>
                <a:ext cx="56" cy="57"/>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6400" name="Rectangle 95"/>
              <p:cNvSpPr>
                <a:spLocks noChangeArrowheads="1"/>
              </p:cNvSpPr>
              <p:nvPr/>
            </p:nvSpPr>
            <p:spPr bwMode="auto">
              <a:xfrm>
                <a:off x="541" y="1071"/>
                <a:ext cx="56" cy="5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6401" name="Rectangle 96"/>
              <p:cNvSpPr>
                <a:spLocks noChangeArrowheads="1"/>
              </p:cNvSpPr>
              <p:nvPr/>
            </p:nvSpPr>
            <p:spPr bwMode="auto">
              <a:xfrm>
                <a:off x="615" y="1071"/>
                <a:ext cx="56" cy="5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6402" name="AutoShape 97"/>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GB"/>
              </a:p>
            </p:txBody>
          </p:sp>
        </p:grpSp>
        <p:sp>
          <p:nvSpPr>
            <p:cNvPr id="56395" name="Line 102"/>
            <p:cNvSpPr>
              <a:spLocks noChangeShapeType="1"/>
            </p:cNvSpPr>
            <p:nvPr/>
          </p:nvSpPr>
          <p:spPr bwMode="auto">
            <a:xfrm flipH="1">
              <a:off x="3361" y="2258"/>
              <a:ext cx="9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6" name="Line 104"/>
            <p:cNvSpPr>
              <a:spLocks noChangeShapeType="1"/>
            </p:cNvSpPr>
            <p:nvPr/>
          </p:nvSpPr>
          <p:spPr bwMode="auto">
            <a:xfrm flipH="1">
              <a:off x="2434" y="226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56328" name="Group 107"/>
          <p:cNvGrpSpPr>
            <a:grpSpLocks/>
          </p:cNvGrpSpPr>
          <p:nvPr/>
        </p:nvGrpSpPr>
        <p:grpSpPr bwMode="auto">
          <a:xfrm>
            <a:off x="4797426" y="3227388"/>
            <a:ext cx="1065213" cy="455612"/>
            <a:chOff x="2356" y="1300"/>
            <a:chExt cx="555" cy="194"/>
          </a:xfrm>
        </p:grpSpPr>
        <p:sp>
          <p:nvSpPr>
            <p:cNvPr id="5638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5638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5638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56389" name="Group 111"/>
            <p:cNvGrpSpPr>
              <a:grpSpLocks/>
            </p:cNvGrpSpPr>
            <p:nvPr/>
          </p:nvGrpSpPr>
          <p:grpSpPr bwMode="auto">
            <a:xfrm>
              <a:off x="2468" y="1332"/>
              <a:ext cx="310" cy="60"/>
              <a:chOff x="2468" y="1332"/>
              <a:chExt cx="310" cy="60"/>
            </a:xfrm>
          </p:grpSpPr>
          <p:sp>
            <p:nvSpPr>
              <p:cNvPr id="56392" name="Freeform 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6393" name="Freeform 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6390" name="Line 114"/>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1" name="Line 115"/>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6329" name="Line 116"/>
          <p:cNvSpPr>
            <a:spLocks noChangeShapeType="1"/>
          </p:cNvSpPr>
          <p:nvPr/>
        </p:nvSpPr>
        <p:spPr bwMode="auto">
          <a:xfrm flipH="1">
            <a:off x="3959226" y="3463925"/>
            <a:ext cx="822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6330" name="Group 119"/>
          <p:cNvGrpSpPr>
            <a:grpSpLocks/>
          </p:cNvGrpSpPr>
          <p:nvPr/>
        </p:nvGrpSpPr>
        <p:grpSpPr bwMode="auto">
          <a:xfrm>
            <a:off x="3338514" y="2884489"/>
            <a:ext cx="1068387" cy="820737"/>
            <a:chOff x="2967" y="478"/>
            <a:chExt cx="788" cy="625"/>
          </a:xfrm>
        </p:grpSpPr>
        <p:pic>
          <p:nvPicPr>
            <p:cNvPr id="56384" name="Picture 120"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85" name="Picture 121"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31" name="Line 122"/>
          <p:cNvSpPr>
            <a:spLocks noChangeShapeType="1"/>
          </p:cNvSpPr>
          <p:nvPr/>
        </p:nvSpPr>
        <p:spPr bwMode="auto">
          <a:xfrm flipH="1" flipV="1">
            <a:off x="5280025" y="2767013"/>
            <a:ext cx="0" cy="468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7" name="Group 138"/>
          <p:cNvGrpSpPr>
            <a:grpSpLocks/>
          </p:cNvGrpSpPr>
          <p:nvPr/>
        </p:nvGrpSpPr>
        <p:grpSpPr bwMode="auto">
          <a:xfrm>
            <a:off x="6850063" y="3703639"/>
            <a:ext cx="2527300" cy="1265237"/>
            <a:chOff x="3355" y="2333"/>
            <a:chExt cx="1592" cy="797"/>
          </a:xfrm>
        </p:grpSpPr>
        <p:sp>
          <p:nvSpPr>
            <p:cNvPr id="56382" name="Text Box 39"/>
            <p:cNvSpPr txBox="1">
              <a:spLocks noChangeArrowheads="1"/>
            </p:cNvSpPr>
            <p:nvPr/>
          </p:nvSpPr>
          <p:spPr bwMode="auto">
            <a:xfrm>
              <a:off x="3355" y="2934"/>
              <a:ext cx="1592"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800"/>
                <a:t>cable or DSL modem</a:t>
              </a:r>
            </a:p>
          </p:txBody>
        </p:sp>
        <p:sp>
          <p:nvSpPr>
            <p:cNvPr id="56383" name="Line 129"/>
            <p:cNvSpPr>
              <a:spLocks noChangeShapeType="1"/>
            </p:cNvSpPr>
            <p:nvPr/>
          </p:nvSpPr>
          <p:spPr bwMode="auto">
            <a:xfrm>
              <a:off x="3449" y="2333"/>
              <a:ext cx="0" cy="59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8" name="Group 139"/>
          <p:cNvGrpSpPr>
            <a:grpSpLocks/>
          </p:cNvGrpSpPr>
          <p:nvPr/>
        </p:nvGrpSpPr>
        <p:grpSpPr bwMode="auto">
          <a:xfrm>
            <a:off x="5584826" y="3695700"/>
            <a:ext cx="2593975" cy="1778000"/>
            <a:chOff x="2558" y="2328"/>
            <a:chExt cx="1634" cy="1120"/>
          </a:xfrm>
        </p:grpSpPr>
        <p:sp>
          <p:nvSpPr>
            <p:cNvPr id="56380" name="Text Box 39"/>
            <p:cNvSpPr txBox="1">
              <a:spLocks noChangeArrowheads="1"/>
            </p:cNvSpPr>
            <p:nvPr/>
          </p:nvSpPr>
          <p:spPr bwMode="auto">
            <a:xfrm>
              <a:off x="2558" y="3252"/>
              <a:ext cx="163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800"/>
                <a:t>router, firewall, NAT</a:t>
              </a:r>
            </a:p>
          </p:txBody>
        </p:sp>
        <p:sp>
          <p:nvSpPr>
            <p:cNvPr id="56381" name="Line 133"/>
            <p:cNvSpPr>
              <a:spLocks noChangeShapeType="1"/>
            </p:cNvSpPr>
            <p:nvPr/>
          </p:nvSpPr>
          <p:spPr bwMode="auto">
            <a:xfrm>
              <a:off x="2645" y="2328"/>
              <a:ext cx="0" cy="9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9" name="Group 141"/>
          <p:cNvGrpSpPr>
            <a:grpSpLocks/>
          </p:cNvGrpSpPr>
          <p:nvPr/>
        </p:nvGrpSpPr>
        <p:grpSpPr bwMode="auto">
          <a:xfrm>
            <a:off x="5129213" y="4576764"/>
            <a:ext cx="2927350" cy="1392237"/>
            <a:chOff x="2062" y="2532"/>
            <a:chExt cx="1844" cy="1210"/>
          </a:xfrm>
        </p:grpSpPr>
        <p:sp>
          <p:nvSpPr>
            <p:cNvPr id="56378" name="Line 134"/>
            <p:cNvSpPr>
              <a:spLocks noChangeShapeType="1"/>
            </p:cNvSpPr>
            <p:nvPr/>
          </p:nvSpPr>
          <p:spPr bwMode="auto">
            <a:xfrm>
              <a:off x="2064" y="2532"/>
              <a:ext cx="0" cy="9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9" name="Text Box 39"/>
            <p:cNvSpPr txBox="1">
              <a:spLocks noChangeArrowheads="1"/>
            </p:cNvSpPr>
            <p:nvPr/>
          </p:nvSpPr>
          <p:spPr bwMode="auto">
            <a:xfrm>
              <a:off x="2062" y="3471"/>
              <a:ext cx="18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800"/>
                <a:t>wired Ethernet (100 Mbps)</a:t>
              </a:r>
            </a:p>
          </p:txBody>
        </p:sp>
      </p:grpSp>
      <p:grpSp>
        <p:nvGrpSpPr>
          <p:cNvPr id="10" name="Group 140"/>
          <p:cNvGrpSpPr>
            <a:grpSpLocks/>
          </p:cNvGrpSpPr>
          <p:nvPr/>
        </p:nvGrpSpPr>
        <p:grpSpPr bwMode="auto">
          <a:xfrm>
            <a:off x="1947863" y="3725862"/>
            <a:ext cx="1966912" cy="2047874"/>
            <a:chOff x="267" y="2347"/>
            <a:chExt cx="1239" cy="1290"/>
          </a:xfrm>
        </p:grpSpPr>
        <p:sp>
          <p:nvSpPr>
            <p:cNvPr id="56376" name="Line 136"/>
            <p:cNvSpPr>
              <a:spLocks noChangeShapeType="1"/>
            </p:cNvSpPr>
            <p:nvPr/>
          </p:nvSpPr>
          <p:spPr bwMode="auto">
            <a:xfrm>
              <a:off x="1360" y="2347"/>
              <a:ext cx="0" cy="9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7" name="Text Box 39"/>
            <p:cNvSpPr txBox="1">
              <a:spLocks noChangeArrowheads="1"/>
            </p:cNvSpPr>
            <p:nvPr/>
          </p:nvSpPr>
          <p:spPr bwMode="auto">
            <a:xfrm>
              <a:off x="267" y="3300"/>
              <a:ext cx="123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0000"/>
                </a:lnSpc>
              </a:pPr>
              <a:r>
                <a:rPr lang="en-US" altLang="sl-SI" sz="1800"/>
                <a:t>wireless access </a:t>
              </a:r>
            </a:p>
            <a:p>
              <a:pPr algn="r">
                <a:lnSpc>
                  <a:spcPct val="80000"/>
                </a:lnSpc>
              </a:pPr>
              <a:r>
                <a:rPr lang="en-US" altLang="sl-SI" sz="1800"/>
                <a:t>point (54 Mbps)</a:t>
              </a:r>
            </a:p>
          </p:txBody>
        </p:sp>
      </p:grpSp>
      <p:sp>
        <p:nvSpPr>
          <p:cNvPr id="11406" name="Text Box 142"/>
          <p:cNvSpPr txBox="1">
            <a:spLocks noChangeArrowheads="1"/>
          </p:cNvSpPr>
          <p:nvPr/>
        </p:nvSpPr>
        <p:spPr bwMode="auto">
          <a:xfrm>
            <a:off x="2562226" y="1303339"/>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sl-SI" sz="2000"/>
              <a:t>wireless</a:t>
            </a:r>
          </a:p>
          <a:p>
            <a:pPr algn="r"/>
            <a:r>
              <a:rPr lang="en-US" altLang="sl-SI" sz="2000"/>
              <a:t>devices</a:t>
            </a:r>
          </a:p>
        </p:txBody>
      </p:sp>
      <p:grpSp>
        <p:nvGrpSpPr>
          <p:cNvPr id="56337" name="Group 143"/>
          <p:cNvGrpSpPr>
            <a:grpSpLocks/>
          </p:cNvGrpSpPr>
          <p:nvPr/>
        </p:nvGrpSpPr>
        <p:grpSpPr bwMode="auto">
          <a:xfrm>
            <a:off x="2908301" y="1954214"/>
            <a:ext cx="733425" cy="758825"/>
            <a:chOff x="2751" y="1851"/>
            <a:chExt cx="462" cy="478"/>
          </a:xfrm>
        </p:grpSpPr>
        <p:pic>
          <p:nvPicPr>
            <p:cNvPr id="56374" name="Picture 14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75" name="Picture 145"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38" name="Line 146"/>
          <p:cNvSpPr>
            <a:spLocks noChangeShapeType="1"/>
          </p:cNvSpPr>
          <p:nvPr/>
        </p:nvSpPr>
        <p:spPr bwMode="auto">
          <a:xfrm>
            <a:off x="5203825" y="3679825"/>
            <a:ext cx="1270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411" name="Oval 147"/>
          <p:cNvSpPr>
            <a:spLocks noChangeArrowheads="1"/>
          </p:cNvSpPr>
          <p:nvPr/>
        </p:nvSpPr>
        <p:spPr bwMode="auto">
          <a:xfrm>
            <a:off x="2805113" y="2801939"/>
            <a:ext cx="3359150" cy="1050925"/>
          </a:xfrm>
          <a:prstGeom prst="ellipse">
            <a:avLst/>
          </a:prstGeom>
          <a:noFill/>
          <a:ln w="19050">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2" name="Group 150"/>
          <p:cNvGrpSpPr>
            <a:grpSpLocks/>
          </p:cNvGrpSpPr>
          <p:nvPr/>
        </p:nvGrpSpPr>
        <p:grpSpPr bwMode="auto">
          <a:xfrm>
            <a:off x="1660526" y="3532188"/>
            <a:ext cx="1630363" cy="717550"/>
            <a:chOff x="86" y="2225"/>
            <a:chExt cx="1027" cy="452"/>
          </a:xfrm>
        </p:grpSpPr>
        <p:sp>
          <p:nvSpPr>
            <p:cNvPr id="56372" name="Text Box 148"/>
            <p:cNvSpPr txBox="1">
              <a:spLocks noChangeArrowheads="1"/>
            </p:cNvSpPr>
            <p:nvPr/>
          </p:nvSpPr>
          <p:spPr bwMode="auto">
            <a:xfrm>
              <a:off x="86" y="2357"/>
              <a:ext cx="102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5000"/>
                </a:lnSpc>
              </a:pPr>
              <a:r>
                <a:rPr lang="en-US" altLang="sl-SI" sz="1600"/>
                <a:t>often combined </a:t>
              </a:r>
            </a:p>
            <a:p>
              <a:pPr algn="r">
                <a:lnSpc>
                  <a:spcPct val="85000"/>
                </a:lnSpc>
              </a:pPr>
              <a:r>
                <a:rPr lang="en-US" altLang="sl-SI" sz="1600"/>
                <a:t>in single box</a:t>
              </a:r>
            </a:p>
          </p:txBody>
        </p:sp>
        <p:sp>
          <p:nvSpPr>
            <p:cNvPr id="56373" name="Line 149"/>
            <p:cNvSpPr>
              <a:spLocks noChangeShapeType="1"/>
            </p:cNvSpPr>
            <p:nvPr/>
          </p:nvSpPr>
          <p:spPr bwMode="auto">
            <a:xfrm flipV="1">
              <a:off x="590" y="2225"/>
              <a:ext cx="238"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56341" name="Group 151"/>
          <p:cNvGrpSpPr>
            <a:grpSpLocks/>
          </p:cNvGrpSpPr>
          <p:nvPr/>
        </p:nvGrpSpPr>
        <p:grpSpPr bwMode="auto">
          <a:xfrm>
            <a:off x="3903664" y="1566863"/>
            <a:ext cx="954087" cy="1027112"/>
            <a:chOff x="877" y="1008"/>
            <a:chExt cx="2747" cy="2591"/>
          </a:xfrm>
        </p:grpSpPr>
        <p:pic>
          <p:nvPicPr>
            <p:cNvPr id="56349" name="Picture 152"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0" name="Picture 153" descr="laptop_keyboar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1" name="Freeform 154"/>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6352" name="Picture 155" descr="scre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3" name="Freeform 156"/>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54" name="Freeform 157"/>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55" name="Freeform 158"/>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56" name="Freeform 159"/>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57" name="Freeform 160"/>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58" name="Freeform 161"/>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6359" name="Group 162"/>
            <p:cNvGrpSpPr>
              <a:grpSpLocks/>
            </p:cNvGrpSpPr>
            <p:nvPr/>
          </p:nvGrpSpPr>
          <p:grpSpPr bwMode="auto">
            <a:xfrm>
              <a:off x="1709" y="3008"/>
              <a:ext cx="507" cy="234"/>
              <a:chOff x="1740" y="2642"/>
              <a:chExt cx="752" cy="327"/>
            </a:xfrm>
          </p:grpSpPr>
          <p:sp>
            <p:nvSpPr>
              <p:cNvPr id="56366" name="Freeform 16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7" name="Freeform 16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8" name="Freeform 16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9" name="Freeform 16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70" name="Freeform 16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71" name="Freeform 16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6360" name="Freeform 169"/>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1" name="Freeform 170"/>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2" name="Freeform 171"/>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3" name="Freeform 172"/>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4" name="Freeform 173"/>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6365" name="Freeform 174"/>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6342" name="Group 175"/>
          <p:cNvGrpSpPr>
            <a:grpSpLocks/>
          </p:cNvGrpSpPr>
          <p:nvPr/>
        </p:nvGrpSpPr>
        <p:grpSpPr bwMode="auto">
          <a:xfrm>
            <a:off x="4673600" y="2032001"/>
            <a:ext cx="1123950" cy="862013"/>
            <a:chOff x="-44" y="1473"/>
            <a:chExt cx="981" cy="1105"/>
          </a:xfrm>
        </p:grpSpPr>
        <p:pic>
          <p:nvPicPr>
            <p:cNvPr id="56347" name="Picture 176" descr="desktop_computer_stylized_mediu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8" name="Freeform 17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56343" name="Group 178"/>
          <p:cNvGrpSpPr>
            <a:grpSpLocks/>
          </p:cNvGrpSpPr>
          <p:nvPr/>
        </p:nvGrpSpPr>
        <p:grpSpPr bwMode="auto">
          <a:xfrm>
            <a:off x="4614863" y="3838575"/>
            <a:ext cx="849312" cy="712788"/>
            <a:chOff x="-44" y="1473"/>
            <a:chExt cx="981" cy="1105"/>
          </a:xfrm>
        </p:grpSpPr>
        <p:pic>
          <p:nvPicPr>
            <p:cNvPr id="56345" name="Picture 179" descr="desktop_computer_stylized_mediu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6" name="Freeform 18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sp>
        <p:nvSpPr>
          <p:cNvPr id="563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396485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89"/>
                                        </p:tgtEl>
                                        <p:attrNameLst>
                                          <p:attrName>style.visibility</p:attrName>
                                        </p:attrNameLst>
                                      </p:cBhvr>
                                      <p:to>
                                        <p:strVal val="visible"/>
                                      </p:to>
                                    </p:set>
                                    <p:animEffect transition="in" filter="dissolve">
                                      <p:cBhvr>
                                        <p:cTn id="7" dur="500"/>
                                        <p:tgtEl>
                                          <p:spTgt spid="11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406"/>
                                        </p:tgtEl>
                                        <p:attrNameLst>
                                          <p:attrName>style.visibility</p:attrName>
                                        </p:attrNameLst>
                                      </p:cBhvr>
                                      <p:to>
                                        <p:strVal val="visible"/>
                                      </p:to>
                                    </p:set>
                                    <p:animEffect transition="in" filter="dissolve">
                                      <p:cBhvr>
                                        <p:cTn id="32" dur="500"/>
                                        <p:tgtEl>
                                          <p:spTgt spid="11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11"/>
                                        </p:tgtEl>
                                        <p:attrNameLst>
                                          <p:attrName>style.visibility</p:attrName>
                                        </p:attrNameLst>
                                      </p:cBhvr>
                                      <p:to>
                                        <p:strVal val="visible"/>
                                      </p:to>
                                    </p:set>
                                    <p:animEffect transition="in" filter="dissolve">
                                      <p:cBhvr>
                                        <p:cTn id="37" dur="500"/>
                                        <p:tgtEl>
                                          <p:spTgt spid="11411"/>
                                        </p:tgtEl>
                                      </p:cBhvr>
                                    </p:animEffect>
                                  </p:childTnLst>
                                </p:cTn>
                              </p:par>
                              <p:par>
                                <p:cTn id="38" presetID="9"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9" grpId="0"/>
      <p:bldP spid="11406" grpId="0"/>
      <p:bldP spid="114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2"/>
            </a:endParaRPr>
          </a:p>
        </p:txBody>
      </p:sp>
      <p:sp>
        <p:nvSpPr>
          <p:cNvPr id="58370" name="Title 50"/>
          <p:cNvSpPr>
            <a:spLocks noGrp="1"/>
          </p:cNvSpPr>
          <p:nvPr>
            <p:ph type="title" idx="4294967295"/>
          </p:nvPr>
        </p:nvSpPr>
        <p:spPr>
          <a:xfrm>
            <a:off x="1814514" y="198439"/>
            <a:ext cx="8321675" cy="765175"/>
          </a:xfrm>
        </p:spPr>
        <p:txBody>
          <a:bodyPr/>
          <a:lstStyle/>
          <a:p>
            <a:pPr eaLnBrk="1" hangingPunct="1"/>
            <a:r>
              <a:rPr lang="en-US" altLang="sl-SI" sz="4000"/>
              <a:t>Enterprise access networks (Ethernet)</a:t>
            </a:r>
          </a:p>
        </p:txBody>
      </p:sp>
      <p:sp>
        <p:nvSpPr>
          <p:cNvPr id="58371" name="Content Placeholder 52"/>
          <p:cNvSpPr>
            <a:spLocks noGrp="1"/>
          </p:cNvSpPr>
          <p:nvPr>
            <p:ph idx="4294967295"/>
          </p:nvPr>
        </p:nvSpPr>
        <p:spPr>
          <a:xfrm>
            <a:off x="1979613" y="4783138"/>
            <a:ext cx="8043862" cy="1414462"/>
          </a:xfrm>
        </p:spPr>
        <p:txBody>
          <a:bodyPr/>
          <a:lstStyle/>
          <a:p>
            <a:pPr eaLnBrk="1" hangingPunct="1"/>
            <a:r>
              <a:rPr lang="en-US" altLang="sl-SI" sz="2400"/>
              <a:t>typically used in companies, universities, etc</a:t>
            </a:r>
          </a:p>
          <a:p>
            <a:pPr marL="342900" lvl="1" indent="-342900">
              <a:buSzPct val="65000"/>
              <a:buFont typeface="Wingdings" panose="05000000000000000000" pitchFamily="2" charset="2"/>
              <a:buChar char="v"/>
            </a:pPr>
            <a:r>
              <a:rPr lang="en-US" altLang="sl-SI">
                <a:ea typeface="Arial" panose="020B0604020202020204" pitchFamily="34" charset="0"/>
              </a:rPr>
              <a:t>10 Mbps, 100Mbps, 1Gbps, 10Gbps transmission rates</a:t>
            </a:r>
          </a:p>
          <a:p>
            <a:pPr marL="342900" lvl="1" indent="-342900">
              <a:buSzPct val="65000"/>
              <a:buFont typeface="Wingdings" panose="05000000000000000000" pitchFamily="2" charset="2"/>
              <a:buChar char="v"/>
            </a:pPr>
            <a:r>
              <a:rPr lang="en-US" altLang="sl-SI">
                <a:ea typeface="Arial" panose="020B0604020202020204" pitchFamily="34" charset="0"/>
              </a:rPr>
              <a:t>today, end systems typically connect into Ethernet switch</a:t>
            </a:r>
          </a:p>
          <a:p>
            <a:pPr eaLnBrk="1" hangingPunct="1"/>
            <a:endParaRPr lang="en-US" altLang="sl-SI" sz="2400"/>
          </a:p>
        </p:txBody>
      </p:sp>
      <p:sp>
        <p:nvSpPr>
          <p:cNvPr id="58372" name="Line 2"/>
          <p:cNvSpPr>
            <a:spLocks noChangeShapeType="1"/>
          </p:cNvSpPr>
          <p:nvPr/>
        </p:nvSpPr>
        <p:spPr bwMode="auto">
          <a:xfrm>
            <a:off x="3741738" y="3186113"/>
            <a:ext cx="0" cy="468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73" name="Line 3"/>
          <p:cNvSpPr>
            <a:spLocks noChangeShapeType="1"/>
          </p:cNvSpPr>
          <p:nvPr/>
        </p:nvSpPr>
        <p:spPr bwMode="auto">
          <a:xfrm>
            <a:off x="4160838" y="3194050"/>
            <a:ext cx="0" cy="55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74" name="Line 4"/>
          <p:cNvSpPr>
            <a:spLocks noChangeShapeType="1"/>
          </p:cNvSpPr>
          <p:nvPr/>
        </p:nvSpPr>
        <p:spPr bwMode="auto">
          <a:xfrm flipH="1">
            <a:off x="3138488" y="3167063"/>
            <a:ext cx="696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8375" name="Group 51"/>
          <p:cNvGrpSpPr>
            <a:grpSpLocks/>
          </p:cNvGrpSpPr>
          <p:nvPr/>
        </p:nvGrpSpPr>
        <p:grpSpPr bwMode="auto">
          <a:xfrm>
            <a:off x="3540126" y="2873375"/>
            <a:ext cx="1052513" cy="355600"/>
            <a:chOff x="4410" y="1365"/>
            <a:chExt cx="663" cy="224"/>
          </a:xfrm>
        </p:grpSpPr>
        <p:sp>
          <p:nvSpPr>
            <p:cNvPr id="58563" name="Rectangle 5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564" name="AutoShape 5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565" name="Freeform 5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GB"/>
            </a:p>
          </p:txBody>
        </p:sp>
        <p:sp>
          <p:nvSpPr>
            <p:cNvPr id="58566" name="Freeform 55"/>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58567" name="Freeform 5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grpSp>
      <p:sp>
        <p:nvSpPr>
          <p:cNvPr id="58376" name="Line 59"/>
          <p:cNvSpPr>
            <a:spLocks noChangeShapeType="1"/>
          </p:cNvSpPr>
          <p:nvPr/>
        </p:nvSpPr>
        <p:spPr bwMode="auto">
          <a:xfrm flipH="1">
            <a:off x="2632075" y="2946400"/>
            <a:ext cx="10620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77" name="Line 61"/>
          <p:cNvSpPr>
            <a:spLocks noChangeShapeType="1"/>
          </p:cNvSpPr>
          <p:nvPr/>
        </p:nvSpPr>
        <p:spPr bwMode="auto">
          <a:xfrm flipV="1">
            <a:off x="3913188" y="2328864"/>
            <a:ext cx="0"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8378" name="Group 62"/>
          <p:cNvGrpSpPr>
            <a:grpSpLocks/>
          </p:cNvGrpSpPr>
          <p:nvPr/>
        </p:nvGrpSpPr>
        <p:grpSpPr bwMode="auto">
          <a:xfrm>
            <a:off x="3613151" y="1876426"/>
            <a:ext cx="873125" cy="627063"/>
            <a:chOff x="2967" y="478"/>
            <a:chExt cx="788" cy="625"/>
          </a:xfrm>
        </p:grpSpPr>
        <p:pic>
          <p:nvPicPr>
            <p:cNvPr id="58561" name="Picture 63"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562" name="Picture 64"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379" name="Group 65"/>
          <p:cNvGrpSpPr>
            <a:grpSpLocks/>
          </p:cNvGrpSpPr>
          <p:nvPr/>
        </p:nvGrpSpPr>
        <p:grpSpPr bwMode="auto">
          <a:xfrm>
            <a:off x="4270375" y="1231900"/>
            <a:ext cx="622300" cy="706438"/>
            <a:chOff x="877" y="1008"/>
            <a:chExt cx="2747" cy="2591"/>
          </a:xfrm>
        </p:grpSpPr>
        <p:pic>
          <p:nvPicPr>
            <p:cNvPr id="58538" name="Picture 66" descr="antenna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539" name="Picture 67" descr="laptop_keyboa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40" name="Freeform 68"/>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8541" name="Picture 69" descr="sc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42" name="Freeform 70"/>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43" name="Freeform 71"/>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44" name="Freeform 72"/>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45" name="Freeform 73"/>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46" name="Freeform 74"/>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47" name="Freeform 75"/>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8548" name="Group 76"/>
            <p:cNvGrpSpPr>
              <a:grpSpLocks/>
            </p:cNvGrpSpPr>
            <p:nvPr/>
          </p:nvGrpSpPr>
          <p:grpSpPr bwMode="auto">
            <a:xfrm>
              <a:off x="1709" y="3008"/>
              <a:ext cx="507" cy="234"/>
              <a:chOff x="1740" y="2642"/>
              <a:chExt cx="752" cy="327"/>
            </a:xfrm>
          </p:grpSpPr>
          <p:sp>
            <p:nvSpPr>
              <p:cNvPr id="58555" name="Freeform 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6" name="Freeform 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7" name="Freeform 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8" name="Freeform 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9" name="Freeform 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60" name="Freeform 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8549" name="Freeform 83"/>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0" name="Freeform 84"/>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1" name="Freeform 85"/>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2" name="Freeform 86"/>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3" name="Freeform 87"/>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54" name="Freeform 88"/>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8380" name="Group 89"/>
          <p:cNvGrpSpPr>
            <a:grpSpLocks/>
          </p:cNvGrpSpPr>
          <p:nvPr/>
        </p:nvGrpSpPr>
        <p:grpSpPr bwMode="auto">
          <a:xfrm>
            <a:off x="2740025" y="1511301"/>
            <a:ext cx="566738" cy="625475"/>
            <a:chOff x="877" y="1008"/>
            <a:chExt cx="2747" cy="2591"/>
          </a:xfrm>
        </p:grpSpPr>
        <p:pic>
          <p:nvPicPr>
            <p:cNvPr id="58515" name="Picture 90" descr="antenna_stylize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516" name="Picture 91" descr="laptop_keyboar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17" name="Freeform 92"/>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8518" name="Picture 93" descr="scre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19" name="Freeform 94"/>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0" name="Freeform 95"/>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1" name="Freeform 96"/>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2" name="Freeform 97"/>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3" name="Freeform 98"/>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4" name="Freeform 99"/>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8525" name="Group 100"/>
            <p:cNvGrpSpPr>
              <a:grpSpLocks/>
            </p:cNvGrpSpPr>
            <p:nvPr/>
          </p:nvGrpSpPr>
          <p:grpSpPr bwMode="auto">
            <a:xfrm>
              <a:off x="1709" y="3008"/>
              <a:ext cx="507" cy="234"/>
              <a:chOff x="1740" y="2642"/>
              <a:chExt cx="752" cy="327"/>
            </a:xfrm>
          </p:grpSpPr>
          <p:sp>
            <p:nvSpPr>
              <p:cNvPr id="58532" name="Freeform 1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3" name="Freeform 1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4" name="Freeform 1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5" name="Freeform 1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6" name="Freeform 1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7" name="Freeform 1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8526" name="Freeform 107"/>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7" name="Freeform 108"/>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8" name="Freeform 109"/>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29" name="Freeform 110"/>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0" name="Freeform 111"/>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31" name="Freeform 112"/>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8381" name="Group 113"/>
          <p:cNvGrpSpPr>
            <a:grpSpLocks/>
          </p:cNvGrpSpPr>
          <p:nvPr/>
        </p:nvGrpSpPr>
        <p:grpSpPr bwMode="auto">
          <a:xfrm>
            <a:off x="3487738" y="1203325"/>
            <a:ext cx="635000" cy="615950"/>
            <a:chOff x="877" y="1008"/>
            <a:chExt cx="2747" cy="2591"/>
          </a:xfrm>
        </p:grpSpPr>
        <p:pic>
          <p:nvPicPr>
            <p:cNvPr id="58492" name="Picture 114"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493" name="Picture 115"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94" name="Freeform 116"/>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8495" name="Picture 117"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96" name="Freeform 118"/>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97" name="Freeform 119"/>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98" name="Freeform 120"/>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99" name="Freeform 121"/>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0" name="Freeform 122"/>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1" name="Freeform 123"/>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8502" name="Group 124"/>
            <p:cNvGrpSpPr>
              <a:grpSpLocks/>
            </p:cNvGrpSpPr>
            <p:nvPr/>
          </p:nvGrpSpPr>
          <p:grpSpPr bwMode="auto">
            <a:xfrm>
              <a:off x="1709" y="3008"/>
              <a:ext cx="507" cy="234"/>
              <a:chOff x="1740" y="2642"/>
              <a:chExt cx="752" cy="327"/>
            </a:xfrm>
          </p:grpSpPr>
          <p:sp>
            <p:nvSpPr>
              <p:cNvPr id="58509" name="Freeform 1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10" name="Freeform 1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11" name="Freeform 1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12" name="Freeform 1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13" name="Freeform 1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14" name="Freeform 1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8503" name="Freeform 131"/>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4" name="Freeform 132"/>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5" name="Freeform 133"/>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6" name="Freeform 134"/>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7" name="Freeform 135"/>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08" name="Freeform 136"/>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8382" name="Group 296"/>
          <p:cNvGrpSpPr>
            <a:grpSpLocks/>
          </p:cNvGrpSpPr>
          <p:nvPr/>
        </p:nvGrpSpPr>
        <p:grpSpPr bwMode="auto">
          <a:xfrm>
            <a:off x="5953126" y="1851026"/>
            <a:ext cx="1166813" cy="479425"/>
            <a:chOff x="2356" y="1300"/>
            <a:chExt cx="555" cy="194"/>
          </a:xfrm>
        </p:grpSpPr>
        <p:sp>
          <p:nvSpPr>
            <p:cNvPr id="5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5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5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58487" name="Group 300"/>
            <p:cNvGrpSpPr>
              <a:grpSpLocks/>
            </p:cNvGrpSpPr>
            <p:nvPr/>
          </p:nvGrpSpPr>
          <p:grpSpPr bwMode="auto">
            <a:xfrm>
              <a:off x="2468" y="1332"/>
              <a:ext cx="310" cy="60"/>
              <a:chOff x="2468" y="1332"/>
              <a:chExt cx="310" cy="60"/>
            </a:xfrm>
          </p:grpSpPr>
          <p:sp>
            <p:nvSpPr>
              <p:cNvPr id="58490" name="Freeform 3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491" name="Freeform 3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8488" name="Line 303"/>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9" name="Line 304"/>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8383" name="Line 305"/>
          <p:cNvSpPr>
            <a:spLocks noChangeShapeType="1"/>
          </p:cNvSpPr>
          <p:nvPr/>
        </p:nvSpPr>
        <p:spPr bwMode="auto">
          <a:xfrm flipV="1">
            <a:off x="4302126" y="2111376"/>
            <a:ext cx="1668463" cy="766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4" name="Line 306"/>
          <p:cNvSpPr>
            <a:spLocks noChangeShapeType="1"/>
          </p:cNvSpPr>
          <p:nvPr/>
        </p:nvSpPr>
        <p:spPr bwMode="auto">
          <a:xfrm>
            <a:off x="6118225" y="3005138"/>
            <a:ext cx="0" cy="652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5" name="Line 340"/>
          <p:cNvSpPr>
            <a:spLocks noChangeShapeType="1"/>
          </p:cNvSpPr>
          <p:nvPr/>
        </p:nvSpPr>
        <p:spPr bwMode="auto">
          <a:xfrm>
            <a:off x="6499225" y="2997201"/>
            <a:ext cx="0" cy="652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8386" name="Group 230"/>
          <p:cNvGrpSpPr>
            <a:grpSpLocks/>
          </p:cNvGrpSpPr>
          <p:nvPr/>
        </p:nvGrpSpPr>
        <p:grpSpPr bwMode="auto">
          <a:xfrm>
            <a:off x="5956301" y="3616326"/>
            <a:ext cx="365125" cy="766763"/>
            <a:chOff x="4140" y="429"/>
            <a:chExt cx="1425" cy="2396"/>
          </a:xfrm>
        </p:grpSpPr>
        <p:sp>
          <p:nvSpPr>
            <p:cNvPr id="58452" name="Freeform 23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53" name="Rectangle 232"/>
            <p:cNvSpPr>
              <a:spLocks noChangeArrowheads="1"/>
            </p:cNvSpPr>
            <p:nvPr/>
          </p:nvSpPr>
          <p:spPr bwMode="auto">
            <a:xfrm>
              <a:off x="4208" y="429"/>
              <a:ext cx="1047"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54" name="Freeform 23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55" name="Freeform 23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56" name="Rectangle 235"/>
            <p:cNvSpPr>
              <a:spLocks noChangeArrowheads="1"/>
            </p:cNvSpPr>
            <p:nvPr/>
          </p:nvSpPr>
          <p:spPr bwMode="auto">
            <a:xfrm>
              <a:off x="4214" y="692"/>
              <a:ext cx="595"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57" name="Group 236"/>
            <p:cNvGrpSpPr>
              <a:grpSpLocks/>
            </p:cNvGrpSpPr>
            <p:nvPr/>
          </p:nvGrpSpPr>
          <p:grpSpPr bwMode="auto">
            <a:xfrm>
              <a:off x="4749" y="668"/>
              <a:ext cx="581" cy="145"/>
              <a:chOff x="614" y="2568"/>
              <a:chExt cx="725" cy="139"/>
            </a:xfrm>
          </p:grpSpPr>
          <p:sp>
            <p:nvSpPr>
              <p:cNvPr id="58482" name="AutoShape 237"/>
              <p:cNvSpPr>
                <a:spLocks noChangeArrowheads="1"/>
              </p:cNvSpPr>
              <p:nvPr/>
            </p:nvSpPr>
            <p:spPr bwMode="auto">
              <a:xfrm>
                <a:off x="612" y="2567"/>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83" name="AutoShape 238"/>
              <p:cNvSpPr>
                <a:spLocks noChangeArrowheads="1"/>
              </p:cNvSpPr>
              <p:nvPr/>
            </p:nvSpPr>
            <p:spPr bwMode="auto">
              <a:xfrm>
                <a:off x="627" y="2581"/>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58" name="Rectangle 239"/>
            <p:cNvSpPr>
              <a:spLocks noChangeArrowheads="1"/>
            </p:cNvSpPr>
            <p:nvPr/>
          </p:nvSpPr>
          <p:spPr bwMode="auto">
            <a:xfrm>
              <a:off x="4227" y="1019"/>
              <a:ext cx="595"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59" name="Group 240"/>
            <p:cNvGrpSpPr>
              <a:grpSpLocks/>
            </p:cNvGrpSpPr>
            <p:nvPr/>
          </p:nvGrpSpPr>
          <p:grpSpPr bwMode="auto">
            <a:xfrm>
              <a:off x="4747" y="994"/>
              <a:ext cx="581" cy="134"/>
              <a:chOff x="614" y="2568"/>
              <a:chExt cx="725" cy="139"/>
            </a:xfrm>
          </p:grpSpPr>
          <p:sp>
            <p:nvSpPr>
              <p:cNvPr id="58480" name="AutoShape 241"/>
              <p:cNvSpPr>
                <a:spLocks noChangeArrowheads="1"/>
              </p:cNvSpPr>
              <p:nvPr/>
            </p:nvSpPr>
            <p:spPr bwMode="auto">
              <a:xfrm>
                <a:off x="614" y="2569"/>
                <a:ext cx="727"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81" name="AutoShape 242"/>
              <p:cNvSpPr>
                <a:spLocks noChangeArrowheads="1"/>
              </p:cNvSpPr>
              <p:nvPr/>
            </p:nvSpPr>
            <p:spPr bwMode="auto">
              <a:xfrm>
                <a:off x="630" y="2584"/>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60" name="Rectangle 243"/>
            <p:cNvSpPr>
              <a:spLocks noChangeArrowheads="1"/>
            </p:cNvSpPr>
            <p:nvPr/>
          </p:nvSpPr>
          <p:spPr bwMode="auto">
            <a:xfrm>
              <a:off x="4214" y="135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61" name="Rectangle 244"/>
            <p:cNvSpPr>
              <a:spLocks noChangeArrowheads="1"/>
            </p:cNvSpPr>
            <p:nvPr/>
          </p:nvSpPr>
          <p:spPr bwMode="auto">
            <a:xfrm>
              <a:off x="4227" y="1654"/>
              <a:ext cx="595"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62" name="Group 245"/>
            <p:cNvGrpSpPr>
              <a:grpSpLocks/>
            </p:cNvGrpSpPr>
            <p:nvPr/>
          </p:nvGrpSpPr>
          <p:grpSpPr bwMode="auto">
            <a:xfrm>
              <a:off x="4735" y="1627"/>
              <a:ext cx="582" cy="151"/>
              <a:chOff x="614" y="2568"/>
              <a:chExt cx="725" cy="139"/>
            </a:xfrm>
          </p:grpSpPr>
          <p:sp>
            <p:nvSpPr>
              <p:cNvPr id="58478" name="AutoShape 246"/>
              <p:cNvSpPr>
                <a:spLocks noChangeArrowheads="1"/>
              </p:cNvSpPr>
              <p:nvPr/>
            </p:nvSpPr>
            <p:spPr bwMode="auto">
              <a:xfrm>
                <a:off x="614" y="2570"/>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9" name="AutoShape 247"/>
              <p:cNvSpPr>
                <a:spLocks noChangeArrowheads="1"/>
              </p:cNvSpPr>
              <p:nvPr/>
            </p:nvSpPr>
            <p:spPr bwMode="auto">
              <a:xfrm>
                <a:off x="629"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63" name="Freeform 24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8464" name="Group 249"/>
            <p:cNvGrpSpPr>
              <a:grpSpLocks/>
            </p:cNvGrpSpPr>
            <p:nvPr/>
          </p:nvGrpSpPr>
          <p:grpSpPr bwMode="auto">
            <a:xfrm>
              <a:off x="4739" y="1327"/>
              <a:ext cx="582" cy="139"/>
              <a:chOff x="614" y="2568"/>
              <a:chExt cx="725" cy="139"/>
            </a:xfrm>
          </p:grpSpPr>
          <p:sp>
            <p:nvSpPr>
              <p:cNvPr id="58476" name="AutoShape 250"/>
              <p:cNvSpPr>
                <a:spLocks noChangeArrowheads="1"/>
              </p:cNvSpPr>
              <p:nvPr/>
            </p:nvSpPr>
            <p:spPr bwMode="auto">
              <a:xfrm>
                <a:off x="616"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7" name="AutoShape 251"/>
              <p:cNvSpPr>
                <a:spLocks noChangeArrowheads="1"/>
              </p:cNvSpPr>
              <p:nvPr/>
            </p:nvSpPr>
            <p:spPr bwMode="auto">
              <a:xfrm>
                <a:off x="632" y="2583"/>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65" name="Rectangle 252"/>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66" name="Freeform 25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67" name="Freeform 25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68" name="Oval 255"/>
            <p:cNvSpPr>
              <a:spLocks noChangeArrowheads="1"/>
            </p:cNvSpPr>
            <p:nvPr/>
          </p:nvSpPr>
          <p:spPr bwMode="auto">
            <a:xfrm>
              <a:off x="5515" y="2612"/>
              <a:ext cx="50"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69" name="Freeform 25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70" name="AutoShape 25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1" name="AutoShape 258"/>
            <p:cNvSpPr>
              <a:spLocks noChangeArrowheads="1"/>
            </p:cNvSpPr>
            <p:nvPr/>
          </p:nvSpPr>
          <p:spPr bwMode="auto">
            <a:xfrm>
              <a:off x="4208" y="2711"/>
              <a:ext cx="1066"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2" name="Oval 259"/>
            <p:cNvSpPr>
              <a:spLocks noChangeArrowheads="1"/>
            </p:cNvSpPr>
            <p:nvPr/>
          </p:nvSpPr>
          <p:spPr bwMode="auto">
            <a:xfrm>
              <a:off x="4307" y="2383"/>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3" name="Oval 260"/>
            <p:cNvSpPr>
              <a:spLocks noChangeArrowheads="1"/>
            </p:cNvSpPr>
            <p:nvPr/>
          </p:nvSpPr>
          <p:spPr bwMode="auto">
            <a:xfrm>
              <a:off x="4487" y="2383"/>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58474" name="Oval 261"/>
            <p:cNvSpPr>
              <a:spLocks noChangeArrowheads="1"/>
            </p:cNvSpPr>
            <p:nvPr/>
          </p:nvSpPr>
          <p:spPr bwMode="auto">
            <a:xfrm>
              <a:off x="4660" y="2379"/>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75" name="Rectangle 262"/>
            <p:cNvSpPr>
              <a:spLocks noChangeArrowheads="1"/>
            </p:cNvSpPr>
            <p:nvPr/>
          </p:nvSpPr>
          <p:spPr bwMode="auto">
            <a:xfrm>
              <a:off x="5063" y="1833"/>
              <a:ext cx="87" cy="764"/>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387" name="Line 342"/>
          <p:cNvSpPr>
            <a:spLocks noChangeShapeType="1"/>
          </p:cNvSpPr>
          <p:nvPr/>
        </p:nvSpPr>
        <p:spPr bwMode="auto">
          <a:xfrm>
            <a:off x="4541839" y="3208339"/>
            <a:ext cx="503237" cy="3317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8" name="Text Box 343"/>
          <p:cNvSpPr txBox="1">
            <a:spLocks noChangeArrowheads="1"/>
          </p:cNvSpPr>
          <p:nvPr/>
        </p:nvSpPr>
        <p:spPr bwMode="auto">
          <a:xfrm>
            <a:off x="4575175" y="3538538"/>
            <a:ext cx="1212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2000"/>
              <a:t>Ethernet </a:t>
            </a:r>
          </a:p>
          <a:p>
            <a:pPr algn="ctr">
              <a:lnSpc>
                <a:spcPct val="85000"/>
              </a:lnSpc>
            </a:pPr>
            <a:r>
              <a:rPr lang="en-US" altLang="sl-SI" sz="2000"/>
              <a:t>switch</a:t>
            </a:r>
          </a:p>
        </p:txBody>
      </p:sp>
      <p:sp>
        <p:nvSpPr>
          <p:cNvPr id="58389" name="Line 344"/>
          <p:cNvSpPr>
            <a:spLocks noChangeShapeType="1"/>
          </p:cNvSpPr>
          <p:nvPr/>
        </p:nvSpPr>
        <p:spPr bwMode="auto">
          <a:xfrm>
            <a:off x="6831013" y="3954463"/>
            <a:ext cx="52546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0" name="Text Box 345"/>
          <p:cNvSpPr txBox="1">
            <a:spLocks noChangeArrowheads="1"/>
          </p:cNvSpPr>
          <p:nvPr/>
        </p:nvSpPr>
        <p:spPr bwMode="auto">
          <a:xfrm>
            <a:off x="7191376" y="3552825"/>
            <a:ext cx="2062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2000"/>
              <a:t>institutional mail,</a:t>
            </a:r>
          </a:p>
          <a:p>
            <a:pPr algn="ctr">
              <a:lnSpc>
                <a:spcPct val="85000"/>
              </a:lnSpc>
            </a:pPr>
            <a:r>
              <a:rPr lang="en-US" altLang="sl-SI" sz="2000"/>
              <a:t>web servers</a:t>
            </a:r>
          </a:p>
        </p:txBody>
      </p:sp>
      <p:sp>
        <p:nvSpPr>
          <p:cNvPr id="58391" name="Text Box 346"/>
          <p:cNvSpPr txBox="1">
            <a:spLocks noChangeArrowheads="1"/>
          </p:cNvSpPr>
          <p:nvPr/>
        </p:nvSpPr>
        <p:spPr bwMode="auto">
          <a:xfrm>
            <a:off x="7856539" y="2986089"/>
            <a:ext cx="21875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2000"/>
              <a:t>institutional router</a:t>
            </a:r>
          </a:p>
        </p:txBody>
      </p:sp>
      <p:sp>
        <p:nvSpPr>
          <p:cNvPr id="58392" name="Line 347"/>
          <p:cNvSpPr>
            <a:spLocks noChangeShapeType="1"/>
          </p:cNvSpPr>
          <p:nvPr/>
        </p:nvSpPr>
        <p:spPr bwMode="auto">
          <a:xfrm>
            <a:off x="7029451" y="2368551"/>
            <a:ext cx="1006475" cy="6635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3" name="Line 348"/>
          <p:cNvSpPr>
            <a:spLocks noChangeShapeType="1"/>
          </p:cNvSpPr>
          <p:nvPr/>
        </p:nvSpPr>
        <p:spPr bwMode="auto">
          <a:xfrm>
            <a:off x="7102475" y="2032000"/>
            <a:ext cx="9715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4" name="Line 349"/>
          <p:cNvSpPr>
            <a:spLocks noChangeShapeType="1"/>
          </p:cNvSpPr>
          <p:nvPr/>
        </p:nvSpPr>
        <p:spPr bwMode="auto">
          <a:xfrm>
            <a:off x="8132763" y="2028825"/>
            <a:ext cx="9715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8395" name="Line 350"/>
          <p:cNvSpPr>
            <a:spLocks noChangeShapeType="1"/>
          </p:cNvSpPr>
          <p:nvPr/>
        </p:nvSpPr>
        <p:spPr bwMode="auto">
          <a:xfrm>
            <a:off x="7523164" y="2117725"/>
            <a:ext cx="503237" cy="3317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6" name="Text Box 351"/>
          <p:cNvSpPr txBox="1">
            <a:spLocks noChangeArrowheads="1"/>
          </p:cNvSpPr>
          <p:nvPr/>
        </p:nvSpPr>
        <p:spPr bwMode="auto">
          <a:xfrm>
            <a:off x="7989025" y="2320926"/>
            <a:ext cx="2279791"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2000"/>
              <a:t>institutional link to </a:t>
            </a:r>
          </a:p>
          <a:p>
            <a:pPr algn="ctr">
              <a:lnSpc>
                <a:spcPct val="85000"/>
              </a:lnSpc>
            </a:pPr>
            <a:r>
              <a:rPr lang="en-US" altLang="sl-SI" sz="2000"/>
              <a:t>ISP (Internet)</a:t>
            </a:r>
          </a:p>
          <a:p>
            <a:pPr algn="ctr">
              <a:lnSpc>
                <a:spcPct val="85000"/>
              </a:lnSpc>
            </a:pPr>
            <a:endParaRPr lang="en-US" altLang="sl-SI" sz="2000"/>
          </a:p>
        </p:txBody>
      </p:sp>
      <p:grpSp>
        <p:nvGrpSpPr>
          <p:cNvPr id="58397" name="Group 353"/>
          <p:cNvGrpSpPr>
            <a:grpSpLocks/>
          </p:cNvGrpSpPr>
          <p:nvPr/>
        </p:nvGrpSpPr>
        <p:grpSpPr bwMode="auto">
          <a:xfrm>
            <a:off x="5921376" y="2636838"/>
            <a:ext cx="1052513" cy="355600"/>
            <a:chOff x="4410" y="1365"/>
            <a:chExt cx="663" cy="224"/>
          </a:xfrm>
        </p:grpSpPr>
        <p:sp>
          <p:nvSpPr>
            <p:cNvPr id="58447" name="Rectangle 354"/>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8" name="AutoShape 355"/>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9" name="Freeform 356"/>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GB"/>
            </a:p>
          </p:txBody>
        </p:sp>
        <p:sp>
          <p:nvSpPr>
            <p:cNvPr id="58450" name="Freeform 357"/>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sp>
          <p:nvSpPr>
            <p:cNvPr id="58451" name="Freeform 358"/>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GB"/>
            </a:p>
          </p:txBody>
        </p:sp>
      </p:grpSp>
      <p:sp>
        <p:nvSpPr>
          <p:cNvPr id="58398" name="Line 359"/>
          <p:cNvSpPr>
            <a:spLocks noChangeShapeType="1"/>
          </p:cNvSpPr>
          <p:nvPr/>
        </p:nvSpPr>
        <p:spPr bwMode="auto">
          <a:xfrm>
            <a:off x="6507163" y="2332038"/>
            <a:ext cx="0"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8399" name="Group 360"/>
          <p:cNvGrpSpPr>
            <a:grpSpLocks/>
          </p:cNvGrpSpPr>
          <p:nvPr/>
        </p:nvGrpSpPr>
        <p:grpSpPr bwMode="auto">
          <a:xfrm>
            <a:off x="6396039" y="3609976"/>
            <a:ext cx="365125" cy="766763"/>
            <a:chOff x="4140" y="429"/>
            <a:chExt cx="1425" cy="2396"/>
          </a:xfrm>
        </p:grpSpPr>
        <p:sp>
          <p:nvSpPr>
            <p:cNvPr id="58415" name="Freeform 36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16" name="Rectangle 362"/>
            <p:cNvSpPr>
              <a:spLocks noChangeArrowheads="1"/>
            </p:cNvSpPr>
            <p:nvPr/>
          </p:nvSpPr>
          <p:spPr bwMode="auto">
            <a:xfrm>
              <a:off x="4208" y="429"/>
              <a:ext cx="1047" cy="2282"/>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17" name="Freeform 36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18" name="Freeform 36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19" name="Rectangle 365"/>
            <p:cNvSpPr>
              <a:spLocks noChangeArrowheads="1"/>
            </p:cNvSpPr>
            <p:nvPr/>
          </p:nvSpPr>
          <p:spPr bwMode="auto">
            <a:xfrm>
              <a:off x="4214" y="692"/>
              <a:ext cx="595"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20" name="Group 366"/>
            <p:cNvGrpSpPr>
              <a:grpSpLocks/>
            </p:cNvGrpSpPr>
            <p:nvPr/>
          </p:nvGrpSpPr>
          <p:grpSpPr bwMode="auto">
            <a:xfrm>
              <a:off x="4749" y="668"/>
              <a:ext cx="581" cy="145"/>
              <a:chOff x="614" y="2568"/>
              <a:chExt cx="725" cy="139"/>
            </a:xfrm>
          </p:grpSpPr>
          <p:sp>
            <p:nvSpPr>
              <p:cNvPr id="58445" name="AutoShape 367"/>
              <p:cNvSpPr>
                <a:spLocks noChangeArrowheads="1"/>
              </p:cNvSpPr>
              <p:nvPr/>
            </p:nvSpPr>
            <p:spPr bwMode="auto">
              <a:xfrm>
                <a:off x="612" y="2567"/>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6" name="AutoShape 368"/>
              <p:cNvSpPr>
                <a:spLocks noChangeArrowheads="1"/>
              </p:cNvSpPr>
              <p:nvPr/>
            </p:nvSpPr>
            <p:spPr bwMode="auto">
              <a:xfrm>
                <a:off x="627" y="2581"/>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21" name="Rectangle 369"/>
            <p:cNvSpPr>
              <a:spLocks noChangeArrowheads="1"/>
            </p:cNvSpPr>
            <p:nvPr/>
          </p:nvSpPr>
          <p:spPr bwMode="auto">
            <a:xfrm>
              <a:off x="4227" y="1019"/>
              <a:ext cx="595"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22" name="Group 370"/>
            <p:cNvGrpSpPr>
              <a:grpSpLocks/>
            </p:cNvGrpSpPr>
            <p:nvPr/>
          </p:nvGrpSpPr>
          <p:grpSpPr bwMode="auto">
            <a:xfrm>
              <a:off x="4747" y="994"/>
              <a:ext cx="581" cy="134"/>
              <a:chOff x="614" y="2568"/>
              <a:chExt cx="725" cy="139"/>
            </a:xfrm>
          </p:grpSpPr>
          <p:sp>
            <p:nvSpPr>
              <p:cNvPr id="58443" name="AutoShape 371"/>
              <p:cNvSpPr>
                <a:spLocks noChangeArrowheads="1"/>
              </p:cNvSpPr>
              <p:nvPr/>
            </p:nvSpPr>
            <p:spPr bwMode="auto">
              <a:xfrm>
                <a:off x="614" y="2569"/>
                <a:ext cx="727"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4" name="AutoShape 372"/>
              <p:cNvSpPr>
                <a:spLocks noChangeArrowheads="1"/>
              </p:cNvSpPr>
              <p:nvPr/>
            </p:nvSpPr>
            <p:spPr bwMode="auto">
              <a:xfrm>
                <a:off x="630" y="2584"/>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23" name="Rectangle 373"/>
            <p:cNvSpPr>
              <a:spLocks noChangeArrowheads="1"/>
            </p:cNvSpPr>
            <p:nvPr/>
          </p:nvSpPr>
          <p:spPr bwMode="auto">
            <a:xfrm>
              <a:off x="4214" y="135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24" name="Rectangle 374"/>
            <p:cNvSpPr>
              <a:spLocks noChangeArrowheads="1"/>
            </p:cNvSpPr>
            <p:nvPr/>
          </p:nvSpPr>
          <p:spPr bwMode="auto">
            <a:xfrm>
              <a:off x="4227" y="1654"/>
              <a:ext cx="595"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58425" name="Group 375"/>
            <p:cNvGrpSpPr>
              <a:grpSpLocks/>
            </p:cNvGrpSpPr>
            <p:nvPr/>
          </p:nvGrpSpPr>
          <p:grpSpPr bwMode="auto">
            <a:xfrm>
              <a:off x="4735" y="1627"/>
              <a:ext cx="582" cy="151"/>
              <a:chOff x="614" y="2568"/>
              <a:chExt cx="725" cy="139"/>
            </a:xfrm>
          </p:grpSpPr>
          <p:sp>
            <p:nvSpPr>
              <p:cNvPr id="58441" name="AutoShape 376"/>
              <p:cNvSpPr>
                <a:spLocks noChangeArrowheads="1"/>
              </p:cNvSpPr>
              <p:nvPr/>
            </p:nvSpPr>
            <p:spPr bwMode="auto">
              <a:xfrm>
                <a:off x="614" y="2570"/>
                <a:ext cx="725"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2" name="AutoShape 377"/>
              <p:cNvSpPr>
                <a:spLocks noChangeArrowheads="1"/>
              </p:cNvSpPr>
              <p:nvPr/>
            </p:nvSpPr>
            <p:spPr bwMode="auto">
              <a:xfrm>
                <a:off x="629"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26" name="Freeform 37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8427" name="Group 379"/>
            <p:cNvGrpSpPr>
              <a:grpSpLocks/>
            </p:cNvGrpSpPr>
            <p:nvPr/>
          </p:nvGrpSpPr>
          <p:grpSpPr bwMode="auto">
            <a:xfrm>
              <a:off x="4739" y="1327"/>
              <a:ext cx="582" cy="139"/>
              <a:chOff x="614" y="2568"/>
              <a:chExt cx="725" cy="139"/>
            </a:xfrm>
          </p:grpSpPr>
          <p:sp>
            <p:nvSpPr>
              <p:cNvPr id="58439" name="AutoShape 380"/>
              <p:cNvSpPr>
                <a:spLocks noChangeArrowheads="1"/>
              </p:cNvSpPr>
              <p:nvPr/>
            </p:nvSpPr>
            <p:spPr bwMode="auto">
              <a:xfrm>
                <a:off x="616"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40" name="AutoShape 381"/>
              <p:cNvSpPr>
                <a:spLocks noChangeArrowheads="1"/>
              </p:cNvSpPr>
              <p:nvPr/>
            </p:nvSpPr>
            <p:spPr bwMode="auto">
              <a:xfrm>
                <a:off x="632" y="2583"/>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28" name="Rectangle 382"/>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29" name="Freeform 38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30" name="Freeform 38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31" name="Oval 385"/>
            <p:cNvSpPr>
              <a:spLocks noChangeArrowheads="1"/>
            </p:cNvSpPr>
            <p:nvPr/>
          </p:nvSpPr>
          <p:spPr bwMode="auto">
            <a:xfrm>
              <a:off x="5515" y="2612"/>
              <a:ext cx="50"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32" name="Freeform 38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433" name="AutoShape 3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34" name="AutoShape 388"/>
            <p:cNvSpPr>
              <a:spLocks noChangeArrowheads="1"/>
            </p:cNvSpPr>
            <p:nvPr/>
          </p:nvSpPr>
          <p:spPr bwMode="auto">
            <a:xfrm>
              <a:off x="4208" y="2711"/>
              <a:ext cx="1066"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35" name="Oval 389"/>
            <p:cNvSpPr>
              <a:spLocks noChangeArrowheads="1"/>
            </p:cNvSpPr>
            <p:nvPr/>
          </p:nvSpPr>
          <p:spPr bwMode="auto">
            <a:xfrm>
              <a:off x="4307" y="2383"/>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36" name="Oval 390"/>
            <p:cNvSpPr>
              <a:spLocks noChangeArrowheads="1"/>
            </p:cNvSpPr>
            <p:nvPr/>
          </p:nvSpPr>
          <p:spPr bwMode="auto">
            <a:xfrm>
              <a:off x="4487" y="2383"/>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58437" name="Oval 391"/>
            <p:cNvSpPr>
              <a:spLocks noChangeArrowheads="1"/>
            </p:cNvSpPr>
            <p:nvPr/>
          </p:nvSpPr>
          <p:spPr bwMode="auto">
            <a:xfrm>
              <a:off x="4660" y="2379"/>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8438" name="Rectangle 392"/>
            <p:cNvSpPr>
              <a:spLocks noChangeArrowheads="1"/>
            </p:cNvSpPr>
            <p:nvPr/>
          </p:nvSpPr>
          <p:spPr bwMode="auto">
            <a:xfrm>
              <a:off x="5063" y="1833"/>
              <a:ext cx="87" cy="764"/>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58400" name="Line 393"/>
          <p:cNvSpPr>
            <a:spLocks noChangeShapeType="1"/>
          </p:cNvSpPr>
          <p:nvPr/>
        </p:nvSpPr>
        <p:spPr bwMode="auto">
          <a:xfrm flipH="1">
            <a:off x="5162550" y="3051175"/>
            <a:ext cx="788988" cy="50323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58401" name="Picture 394" descr="underline_bas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1026" y="8223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402" name="Group 395"/>
          <p:cNvGrpSpPr>
            <a:grpSpLocks/>
          </p:cNvGrpSpPr>
          <p:nvPr/>
        </p:nvGrpSpPr>
        <p:grpSpPr bwMode="auto">
          <a:xfrm>
            <a:off x="2130425" y="2566988"/>
            <a:ext cx="723900" cy="665162"/>
            <a:chOff x="-44" y="1473"/>
            <a:chExt cx="981" cy="1105"/>
          </a:xfrm>
        </p:grpSpPr>
        <p:pic>
          <p:nvPicPr>
            <p:cNvPr id="58413" name="Picture 396" descr="desktop_computer_stylized_mediu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4" name="Freeform 39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58403" name="Group 398"/>
          <p:cNvGrpSpPr>
            <a:grpSpLocks/>
          </p:cNvGrpSpPr>
          <p:nvPr/>
        </p:nvGrpSpPr>
        <p:grpSpPr bwMode="auto">
          <a:xfrm>
            <a:off x="2524125" y="3016251"/>
            <a:ext cx="723900" cy="665163"/>
            <a:chOff x="-44" y="1473"/>
            <a:chExt cx="981" cy="1105"/>
          </a:xfrm>
        </p:grpSpPr>
        <p:pic>
          <p:nvPicPr>
            <p:cNvPr id="58411" name="Picture 399" descr="desktop_computer_stylized_mediu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2" name="Freeform 40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58404" name="Group 401"/>
          <p:cNvGrpSpPr>
            <a:grpSpLocks/>
          </p:cNvGrpSpPr>
          <p:nvPr/>
        </p:nvGrpSpPr>
        <p:grpSpPr bwMode="auto">
          <a:xfrm>
            <a:off x="3135313" y="3592513"/>
            <a:ext cx="723900" cy="665162"/>
            <a:chOff x="-44" y="1473"/>
            <a:chExt cx="981" cy="1105"/>
          </a:xfrm>
        </p:grpSpPr>
        <p:pic>
          <p:nvPicPr>
            <p:cNvPr id="58409" name="Picture 402" descr="desktop_computer_stylized_mediu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0" name="Freeform 40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58405" name="Group 404"/>
          <p:cNvGrpSpPr>
            <a:grpSpLocks/>
          </p:cNvGrpSpPr>
          <p:nvPr/>
        </p:nvGrpSpPr>
        <p:grpSpPr bwMode="auto">
          <a:xfrm>
            <a:off x="3708400" y="3606801"/>
            <a:ext cx="723900" cy="665163"/>
            <a:chOff x="-44" y="1473"/>
            <a:chExt cx="981" cy="1105"/>
          </a:xfrm>
        </p:grpSpPr>
        <p:pic>
          <p:nvPicPr>
            <p:cNvPr id="58407" name="Picture 405" descr="desktop_computer_stylized_mediu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08" name="Freeform 40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sp>
        <p:nvSpPr>
          <p:cNvPr id="584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191777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59394" name="Rectangle 2"/>
          <p:cNvSpPr>
            <a:spLocks noGrp="1" noChangeArrowheads="1"/>
          </p:cNvSpPr>
          <p:nvPr>
            <p:ph type="title" idx="4294967295"/>
          </p:nvPr>
        </p:nvSpPr>
        <p:spPr>
          <a:xfrm>
            <a:off x="1817688" y="169863"/>
            <a:ext cx="8382000" cy="984250"/>
          </a:xfrm>
        </p:spPr>
        <p:txBody>
          <a:bodyPr/>
          <a:lstStyle/>
          <a:p>
            <a:pPr eaLnBrk="1" hangingPunct="1"/>
            <a:r>
              <a:rPr lang="en-US" altLang="sl-SI" sz="3600"/>
              <a:t>Wireless access networks</a:t>
            </a:r>
            <a:endParaRPr lang="en-US" altLang="sl-SI"/>
          </a:p>
        </p:txBody>
      </p:sp>
      <p:sp>
        <p:nvSpPr>
          <p:cNvPr id="59395" name="Rectangle 3"/>
          <p:cNvSpPr>
            <a:spLocks noGrp="1" noChangeArrowheads="1"/>
          </p:cNvSpPr>
          <p:nvPr>
            <p:ph type="body" sz="half" idx="4294967295"/>
          </p:nvPr>
        </p:nvSpPr>
        <p:spPr>
          <a:xfrm>
            <a:off x="1785939" y="1322389"/>
            <a:ext cx="8370887" cy="865187"/>
          </a:xfrm>
        </p:spPr>
        <p:txBody>
          <a:bodyPr/>
          <a:lstStyle/>
          <a:p>
            <a:pPr eaLnBrk="1" hangingPunct="1">
              <a:buSzPct val="75000"/>
            </a:pPr>
            <a:r>
              <a:rPr lang="en-US" altLang="sl-SI" sz="2400"/>
              <a:t>shared </a:t>
            </a:r>
            <a:r>
              <a:rPr lang="en-US" altLang="sl-SI" sz="2400" i="1"/>
              <a:t>wireless</a:t>
            </a:r>
            <a:r>
              <a:rPr lang="en-US" altLang="sl-SI" sz="2400"/>
              <a:t> access network connects end system to router</a:t>
            </a:r>
          </a:p>
          <a:p>
            <a:pPr lvl="1" eaLnBrk="1" hangingPunct="1"/>
            <a:r>
              <a:rPr lang="en-US" altLang="sl-SI" sz="2000">
                <a:ea typeface="Arial" panose="020B0604020202020204" pitchFamily="34" charset="0"/>
              </a:rPr>
              <a:t>via base station aka </a:t>
            </a:r>
            <a:r>
              <a:rPr lang="ja-JP" altLang="en-US" sz="2000">
                <a:ea typeface="MS PGothic" panose="020B0600070205080204" pitchFamily="34" charset="-128"/>
              </a:rPr>
              <a:t>“</a:t>
            </a:r>
            <a:r>
              <a:rPr lang="en-US" altLang="ja-JP" sz="2000">
                <a:ea typeface="MS PGothic" panose="020B0600070205080204" pitchFamily="34" charset="-128"/>
              </a:rPr>
              <a:t>access point</a:t>
            </a:r>
            <a:r>
              <a:rPr lang="ja-JP" altLang="en-US" sz="2000">
                <a:ea typeface="MS PGothic" panose="020B0600070205080204" pitchFamily="34" charset="-128"/>
              </a:rPr>
              <a:t>”</a:t>
            </a:r>
            <a:endParaRPr lang="en-US" altLang="sl-SI" sz="2000">
              <a:ea typeface="Arial" panose="020B0604020202020204" pitchFamily="34" charset="0"/>
            </a:endParaRPr>
          </a:p>
        </p:txBody>
      </p:sp>
      <p:pic>
        <p:nvPicPr>
          <p:cNvPr id="59396" name="Picture 7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1" y="890589"/>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3"/>
          <p:cNvSpPr>
            <a:spLocks noChangeArrowheads="1"/>
          </p:cNvSpPr>
          <p:nvPr/>
        </p:nvSpPr>
        <p:spPr bwMode="auto">
          <a:xfrm>
            <a:off x="1865314" y="2214564"/>
            <a:ext cx="40798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65000"/>
              <a:buFont typeface="Wingdings" panose="05000000000000000000" pitchFamily="2" charset="2"/>
              <a:buNone/>
            </a:pPr>
            <a:r>
              <a:rPr lang="en-US" altLang="sl-SI" i="1" dirty="0">
                <a:solidFill>
                  <a:srgbClr val="CC0000"/>
                </a:solidFill>
                <a:latin typeface="Gill Sans MT" panose="020B0502020104020203" pitchFamily="34" charset="-18"/>
              </a:rPr>
              <a:t>wireless LANs:</a:t>
            </a:r>
          </a:p>
          <a:p>
            <a:pPr lvl="1" eaLnBrk="1" hangingPunct="1">
              <a:lnSpc>
                <a:spcPct val="85000"/>
              </a:lnSpc>
              <a:spcBef>
                <a:spcPct val="20000"/>
              </a:spcBef>
              <a:buClr>
                <a:srgbClr val="000099"/>
              </a:buClr>
              <a:buFont typeface="Wingdings" panose="05000000000000000000" pitchFamily="2" charset="2"/>
              <a:buChar char="§"/>
            </a:pPr>
            <a:r>
              <a:rPr lang="en-US" altLang="sl-SI" sz="2000" dirty="0">
                <a:latin typeface="Gill Sans MT" panose="020B0502020104020203" pitchFamily="34" charset="-18"/>
              </a:rPr>
              <a:t>within building </a:t>
            </a:r>
          </a:p>
          <a:p>
            <a:pPr lvl="1" eaLnBrk="1" hangingPunct="1">
              <a:lnSpc>
                <a:spcPct val="85000"/>
              </a:lnSpc>
              <a:spcBef>
                <a:spcPct val="20000"/>
              </a:spcBef>
              <a:buClr>
                <a:srgbClr val="000099"/>
              </a:buClr>
              <a:buFont typeface="Wingdings" panose="05000000000000000000" pitchFamily="2" charset="2"/>
              <a:buChar char="§"/>
            </a:pPr>
            <a:r>
              <a:rPr lang="en-US" altLang="sl-SI" sz="2000" dirty="0">
                <a:latin typeface="Gill Sans MT" panose="020B0502020104020203" pitchFamily="34" charset="-18"/>
              </a:rPr>
              <a:t>802.11b/g (</a:t>
            </a:r>
            <a:r>
              <a:rPr lang="en-US" altLang="sl-SI" sz="2000" dirty="0" err="1">
                <a:latin typeface="Gill Sans MT" panose="020B0502020104020203" pitchFamily="34" charset="-18"/>
              </a:rPr>
              <a:t>WiFi</a:t>
            </a:r>
            <a:r>
              <a:rPr lang="en-US" altLang="sl-SI" sz="2000" dirty="0">
                <a:latin typeface="Gill Sans MT" panose="020B0502020104020203" pitchFamily="34" charset="-18"/>
              </a:rPr>
              <a:t>): 11, 54 Mbps transmission rate</a:t>
            </a:r>
          </a:p>
        </p:txBody>
      </p:sp>
      <p:sp>
        <p:nvSpPr>
          <p:cNvPr id="59398" name="Rectangle 3"/>
          <p:cNvSpPr>
            <a:spLocks noChangeArrowheads="1"/>
          </p:cNvSpPr>
          <p:nvPr/>
        </p:nvSpPr>
        <p:spPr bwMode="auto">
          <a:xfrm>
            <a:off x="6164264" y="1819276"/>
            <a:ext cx="46196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20000"/>
              </a:spcBef>
              <a:buClr>
                <a:srgbClr val="000099"/>
              </a:buClr>
              <a:buSzPct val="65000"/>
              <a:buFont typeface="Wingdings" panose="05000000000000000000" pitchFamily="2" charset="2"/>
              <a:buChar char="v"/>
            </a:pPr>
            <a:endParaRPr lang="en-US" altLang="sl-SI">
              <a:latin typeface="Gill Sans MT" panose="020B0502020104020203" pitchFamily="34" charset="-18"/>
            </a:endParaRPr>
          </a:p>
          <a:p>
            <a:pPr eaLnBrk="1" hangingPunct="1">
              <a:lnSpc>
                <a:spcPct val="85000"/>
              </a:lnSpc>
              <a:spcBef>
                <a:spcPct val="20000"/>
              </a:spcBef>
              <a:buClr>
                <a:srgbClr val="000099"/>
              </a:buClr>
              <a:buSzPct val="65000"/>
              <a:buFont typeface="Wingdings" panose="05000000000000000000" pitchFamily="2" charset="2"/>
              <a:buNone/>
            </a:pPr>
            <a:r>
              <a:rPr lang="en-US" altLang="sl-SI">
                <a:solidFill>
                  <a:srgbClr val="CC0000"/>
                </a:solidFill>
                <a:latin typeface="Gill Sans MT" panose="020B0502020104020203" pitchFamily="34" charset="-18"/>
              </a:rPr>
              <a:t>wide-area wireless access</a:t>
            </a:r>
          </a:p>
          <a:p>
            <a:pPr lvl="1" eaLnBrk="1" hangingPunct="1">
              <a:lnSpc>
                <a:spcPct val="85000"/>
              </a:lnSpc>
              <a:spcBef>
                <a:spcPct val="20000"/>
              </a:spcBef>
              <a:buClr>
                <a:srgbClr val="000099"/>
              </a:buClr>
              <a:buFont typeface="Wingdings" panose="05000000000000000000" pitchFamily="2" charset="2"/>
              <a:buChar char="§"/>
            </a:pPr>
            <a:r>
              <a:rPr lang="en-US" altLang="sl-SI" sz="2000">
                <a:latin typeface="Gill Sans MT" panose="020B0502020104020203" pitchFamily="34" charset="-18"/>
              </a:rPr>
              <a:t>provided by telco (cellular) operator, 10</a:t>
            </a:r>
            <a:r>
              <a:rPr lang="ja-JP" altLang="en-US" sz="2000">
                <a:latin typeface="Gill Sans MT" panose="020B0502020104020203" pitchFamily="34" charset="-18"/>
              </a:rPr>
              <a:t>’</a:t>
            </a:r>
            <a:r>
              <a:rPr lang="en-US" altLang="ja-JP" sz="2000">
                <a:latin typeface="Gill Sans MT" panose="020B0502020104020203" pitchFamily="34" charset="-18"/>
              </a:rPr>
              <a:t>s km</a:t>
            </a:r>
          </a:p>
          <a:p>
            <a:pPr lvl="1" eaLnBrk="1" hangingPunct="1">
              <a:lnSpc>
                <a:spcPct val="85000"/>
              </a:lnSpc>
              <a:spcBef>
                <a:spcPct val="20000"/>
              </a:spcBef>
              <a:buClr>
                <a:srgbClr val="000099"/>
              </a:buClr>
              <a:buFont typeface="Wingdings" panose="05000000000000000000" pitchFamily="2" charset="2"/>
              <a:buChar char="§"/>
            </a:pPr>
            <a:r>
              <a:rPr lang="en-US" altLang="sl-SI" sz="2000">
                <a:latin typeface="Gill Sans MT" panose="020B0502020104020203" pitchFamily="34" charset="-18"/>
              </a:rPr>
              <a:t>between 1 and 10 Mbps </a:t>
            </a:r>
          </a:p>
          <a:p>
            <a:pPr lvl="1" eaLnBrk="1" hangingPunct="1">
              <a:lnSpc>
                <a:spcPct val="85000"/>
              </a:lnSpc>
              <a:spcBef>
                <a:spcPct val="20000"/>
              </a:spcBef>
              <a:buClr>
                <a:srgbClr val="000099"/>
              </a:buClr>
              <a:buFont typeface="Wingdings" panose="05000000000000000000" pitchFamily="2" charset="2"/>
              <a:buChar char="§"/>
            </a:pPr>
            <a:r>
              <a:rPr lang="en-US" altLang="sl-SI" sz="2000">
                <a:latin typeface="Gill Sans MT" panose="020B0502020104020203" pitchFamily="34" charset="-18"/>
              </a:rPr>
              <a:t>3G, 4G:  LTE</a:t>
            </a:r>
          </a:p>
        </p:txBody>
      </p:sp>
      <p:grpSp>
        <p:nvGrpSpPr>
          <p:cNvPr id="59399" name="Group 85"/>
          <p:cNvGrpSpPr>
            <a:grpSpLocks/>
          </p:cNvGrpSpPr>
          <p:nvPr/>
        </p:nvGrpSpPr>
        <p:grpSpPr bwMode="auto">
          <a:xfrm>
            <a:off x="2482851" y="3536950"/>
            <a:ext cx="2487613" cy="1562100"/>
            <a:chOff x="2889" y="1631"/>
            <a:chExt cx="980" cy="743"/>
          </a:xfrm>
        </p:grpSpPr>
        <p:sp>
          <p:nvSpPr>
            <p:cNvPr id="59501" name="Rectangle 86"/>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59502" name="AutoShape 87"/>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solidFill>
                  <a:srgbClr val="00CCFF"/>
                </a:solidFill>
              </a:endParaRPr>
            </a:p>
          </p:txBody>
        </p:sp>
      </p:grpSp>
      <p:sp>
        <p:nvSpPr>
          <p:cNvPr id="59400" name="Line 110"/>
          <p:cNvSpPr>
            <a:spLocks noChangeShapeType="1"/>
          </p:cNvSpPr>
          <p:nvPr/>
        </p:nvSpPr>
        <p:spPr bwMode="auto">
          <a:xfrm>
            <a:off x="4127500" y="4941888"/>
            <a:ext cx="0" cy="220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1" name="Line 116"/>
          <p:cNvSpPr>
            <a:spLocks noChangeShapeType="1"/>
          </p:cNvSpPr>
          <p:nvPr/>
        </p:nvSpPr>
        <p:spPr bwMode="auto">
          <a:xfrm flipV="1">
            <a:off x="3527425" y="4806951"/>
            <a:ext cx="28733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9402" name="Group 228"/>
          <p:cNvGrpSpPr>
            <a:grpSpLocks/>
          </p:cNvGrpSpPr>
          <p:nvPr/>
        </p:nvGrpSpPr>
        <p:grpSpPr bwMode="auto">
          <a:xfrm>
            <a:off x="3803650" y="4649788"/>
            <a:ext cx="666750" cy="284162"/>
            <a:chOff x="4650" y="1129"/>
            <a:chExt cx="246" cy="95"/>
          </a:xfrm>
        </p:grpSpPr>
        <p:sp>
          <p:nvSpPr>
            <p:cNvPr id="5949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5949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5949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59496" name="Group 232"/>
            <p:cNvGrpSpPr>
              <a:grpSpLocks/>
            </p:cNvGrpSpPr>
            <p:nvPr/>
          </p:nvGrpSpPr>
          <p:grpSpPr bwMode="auto">
            <a:xfrm>
              <a:off x="4699" y="1145"/>
              <a:ext cx="138" cy="29"/>
              <a:chOff x="2468" y="1332"/>
              <a:chExt cx="310" cy="60"/>
            </a:xfrm>
          </p:grpSpPr>
          <p:sp>
            <p:nvSpPr>
              <p:cNvPr id="59499"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9500"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9497" name="Line 23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98" name="Line 23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59403" name="Group 246"/>
          <p:cNvGrpSpPr>
            <a:grpSpLocks/>
          </p:cNvGrpSpPr>
          <p:nvPr/>
        </p:nvGrpSpPr>
        <p:grpSpPr bwMode="auto">
          <a:xfrm>
            <a:off x="3051175" y="4416426"/>
            <a:ext cx="863600" cy="588963"/>
            <a:chOff x="2967" y="478"/>
            <a:chExt cx="788" cy="625"/>
          </a:xfrm>
        </p:grpSpPr>
        <p:pic>
          <p:nvPicPr>
            <p:cNvPr id="59491" name="Picture 247"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92" name="Picture 248"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404" name="Group 390"/>
          <p:cNvGrpSpPr>
            <a:grpSpLocks/>
          </p:cNvGrpSpPr>
          <p:nvPr/>
        </p:nvGrpSpPr>
        <p:grpSpPr bwMode="auto">
          <a:xfrm>
            <a:off x="2965450" y="3648076"/>
            <a:ext cx="757238" cy="682625"/>
            <a:chOff x="877" y="1008"/>
            <a:chExt cx="2747" cy="2591"/>
          </a:xfrm>
        </p:grpSpPr>
        <p:pic>
          <p:nvPicPr>
            <p:cNvPr id="59468" name="Picture 391" descr="antenna_styliz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69" name="Picture 392" descr="laptop_keyboar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0" name="Freeform 393"/>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9471" name="Picture 394" descr="scre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2" name="Freeform 395"/>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73" name="Freeform 396"/>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74" name="Freeform 397"/>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75" name="Freeform 398"/>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76" name="Freeform 399"/>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77" name="Freeform 400"/>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9478" name="Group 401"/>
            <p:cNvGrpSpPr>
              <a:grpSpLocks/>
            </p:cNvGrpSpPr>
            <p:nvPr/>
          </p:nvGrpSpPr>
          <p:grpSpPr bwMode="auto">
            <a:xfrm>
              <a:off x="1709" y="3008"/>
              <a:ext cx="507" cy="234"/>
              <a:chOff x="1740" y="2642"/>
              <a:chExt cx="752" cy="327"/>
            </a:xfrm>
          </p:grpSpPr>
          <p:sp>
            <p:nvSpPr>
              <p:cNvPr id="59485" name="Freeform 40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6" name="Freeform 40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7" name="Freeform 40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8" name="Freeform 40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9" name="Freeform 40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90" name="Freeform 40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9479" name="Freeform 408"/>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0" name="Freeform 409"/>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1" name="Freeform 410"/>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2" name="Freeform 411"/>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3" name="Freeform 412"/>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84" name="Freeform 413"/>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9405" name="Group 445"/>
          <p:cNvGrpSpPr>
            <a:grpSpLocks/>
          </p:cNvGrpSpPr>
          <p:nvPr/>
        </p:nvGrpSpPr>
        <p:grpSpPr bwMode="auto">
          <a:xfrm>
            <a:off x="6670676" y="4071939"/>
            <a:ext cx="2709863" cy="1951037"/>
            <a:chOff x="3652" y="2846"/>
            <a:chExt cx="1253" cy="934"/>
          </a:xfrm>
        </p:grpSpPr>
        <p:sp>
          <p:nvSpPr>
            <p:cNvPr id="59409" name="Freeform 84"/>
            <p:cNvSpPr>
              <a:spLocks/>
            </p:cNvSpPr>
            <p:nvPr/>
          </p:nvSpPr>
          <p:spPr bwMode="auto">
            <a:xfrm>
              <a:off x="3652" y="2949"/>
              <a:ext cx="1094" cy="675"/>
            </a:xfrm>
            <a:custGeom>
              <a:avLst/>
              <a:gdLst>
                <a:gd name="T0" fmla="*/ 1116 w 1036"/>
                <a:gd name="T1" fmla="*/ 11 h 675"/>
                <a:gd name="T2" fmla="*/ 673 w 1036"/>
                <a:gd name="T3" fmla="*/ 53 h 675"/>
                <a:gd name="T4" fmla="*/ 356 w 1036"/>
                <a:gd name="T5" fmla="*/ 129 h 675"/>
                <a:gd name="T6" fmla="*/ 264 w 1036"/>
                <a:gd name="T7" fmla="*/ 229 h 675"/>
                <a:gd name="T8" fmla="*/ 37 w 1036"/>
                <a:gd name="T9" fmla="*/ 297 h 675"/>
                <a:gd name="T10" fmla="*/ 29 w 1036"/>
                <a:gd name="T11" fmla="*/ 459 h 675"/>
                <a:gd name="T12" fmla="*/ 227 w 1036"/>
                <a:gd name="T13" fmla="*/ 489 h 675"/>
                <a:gd name="T14" fmla="*/ 792 w 1036"/>
                <a:gd name="T15" fmla="*/ 489 h 675"/>
                <a:gd name="T16" fmla="*/ 1030 w 1036"/>
                <a:gd name="T17" fmla="*/ 555 h 675"/>
                <a:gd name="T18" fmla="*/ 1296 w 1036"/>
                <a:gd name="T19" fmla="*/ 657 h 675"/>
                <a:gd name="T20" fmla="*/ 1499 w 1036"/>
                <a:gd name="T21" fmla="*/ 661 h 675"/>
                <a:gd name="T22" fmla="*/ 1640 w 1036"/>
                <a:gd name="T23" fmla="*/ 603 h 675"/>
                <a:gd name="T24" fmla="*/ 1711 w 1036"/>
                <a:gd name="T25" fmla="*/ 445 h 675"/>
                <a:gd name="T26" fmla="*/ 1755 w 1036"/>
                <a:gd name="T27" fmla="*/ 291 h 675"/>
                <a:gd name="T28" fmla="*/ 1760 w 1036"/>
                <a:gd name="T29" fmla="*/ 107 h 675"/>
                <a:gd name="T30" fmla="*/ 1610 w 1036"/>
                <a:gd name="T31" fmla="*/ 17 h 675"/>
                <a:gd name="T32" fmla="*/ 1337 w 1036"/>
                <a:gd name="T33" fmla="*/ 3 h 675"/>
                <a:gd name="T34" fmla="*/ 111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10" name="Line 93"/>
            <p:cNvSpPr>
              <a:spLocks noChangeShapeType="1"/>
            </p:cNvSpPr>
            <p:nvPr/>
          </p:nvSpPr>
          <p:spPr bwMode="auto">
            <a:xfrm>
              <a:off x="4337" y="3386"/>
              <a:ext cx="96"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59411" name="Picture 133"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0" y="2956"/>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412" name="Group 134"/>
            <p:cNvGrpSpPr>
              <a:grpSpLocks/>
            </p:cNvGrpSpPr>
            <p:nvPr/>
          </p:nvGrpSpPr>
          <p:grpSpPr bwMode="auto">
            <a:xfrm>
              <a:off x="3911" y="2846"/>
              <a:ext cx="262" cy="243"/>
              <a:chOff x="2751" y="1851"/>
              <a:chExt cx="462" cy="478"/>
            </a:xfrm>
          </p:grpSpPr>
          <p:pic>
            <p:nvPicPr>
              <p:cNvPr id="59466" name="Picture 135"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67" name="Picture 136"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413" name="Group 252"/>
            <p:cNvGrpSpPr>
              <a:grpSpLocks/>
            </p:cNvGrpSpPr>
            <p:nvPr/>
          </p:nvGrpSpPr>
          <p:grpSpPr bwMode="auto">
            <a:xfrm>
              <a:off x="4193" y="3034"/>
              <a:ext cx="288" cy="398"/>
              <a:chOff x="742" y="2409"/>
              <a:chExt cx="576" cy="881"/>
            </a:xfrm>
          </p:grpSpPr>
          <p:grpSp>
            <p:nvGrpSpPr>
              <p:cNvPr id="59448" name="Group 253"/>
              <p:cNvGrpSpPr>
                <a:grpSpLocks/>
              </p:cNvGrpSpPr>
              <p:nvPr/>
            </p:nvGrpSpPr>
            <p:grpSpPr bwMode="auto">
              <a:xfrm>
                <a:off x="832" y="2643"/>
                <a:ext cx="376" cy="647"/>
                <a:chOff x="3130" y="3288"/>
                <a:chExt cx="410" cy="742"/>
              </a:xfrm>
            </p:grpSpPr>
            <p:sp>
              <p:nvSpPr>
                <p:cNvPr id="5945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5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5946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59449" name="Picture 269" descr="cell_tower_radiation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50" name="Oval 270"/>
              <p:cNvSpPr>
                <a:spLocks noChangeArrowheads="1"/>
              </p:cNvSpPr>
              <p:nvPr/>
            </p:nvSpPr>
            <p:spPr bwMode="auto">
              <a:xfrm>
                <a:off x="986" y="2597"/>
                <a:ext cx="65" cy="67"/>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59414" name="Group 342"/>
            <p:cNvGrpSpPr>
              <a:grpSpLocks/>
            </p:cNvGrpSpPr>
            <p:nvPr/>
          </p:nvGrpSpPr>
          <p:grpSpPr bwMode="auto">
            <a:xfrm>
              <a:off x="3715" y="3159"/>
              <a:ext cx="337" cy="257"/>
              <a:chOff x="877" y="1008"/>
              <a:chExt cx="2747" cy="2591"/>
            </a:xfrm>
          </p:grpSpPr>
          <p:pic>
            <p:nvPicPr>
              <p:cNvPr id="59425" name="Picture 343"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26" name="Picture 344" descr="laptop_keyboar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27" name="Freeform 3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59428" name="Picture 346" descr="scree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29" name="Freeform 3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0" name="Freeform 3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1" name="Freeform 3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2" name="Freeform 3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3" name="Freeform 3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4" name="Freeform 3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59435" name="Group 353"/>
              <p:cNvGrpSpPr>
                <a:grpSpLocks/>
              </p:cNvGrpSpPr>
              <p:nvPr/>
            </p:nvGrpSpPr>
            <p:grpSpPr bwMode="auto">
              <a:xfrm>
                <a:off x="1709" y="3008"/>
                <a:ext cx="507" cy="234"/>
                <a:chOff x="1740" y="2642"/>
                <a:chExt cx="752" cy="327"/>
              </a:xfrm>
            </p:grpSpPr>
            <p:sp>
              <p:nvSpPr>
                <p:cNvPr id="59442" name="Freeform 3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3" name="Freeform 3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4" name="Freeform 3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5" name="Freeform 3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6" name="Freeform 3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7" name="Freeform 3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9436" name="Freeform 3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7" name="Freeform 3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8" name="Freeform 3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39" name="Freeform 3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0" name="Freeform 3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9441" name="Freeform 3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9415" name="Group 237"/>
            <p:cNvGrpSpPr>
              <a:grpSpLocks/>
            </p:cNvGrpSpPr>
            <p:nvPr/>
          </p:nvGrpSpPr>
          <p:grpSpPr bwMode="auto">
            <a:xfrm>
              <a:off x="4377" y="3439"/>
              <a:ext cx="246" cy="107"/>
              <a:chOff x="4650" y="1129"/>
              <a:chExt cx="246" cy="95"/>
            </a:xfrm>
          </p:grpSpPr>
          <p:sp>
            <p:nvSpPr>
              <p:cNvPr id="5941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5941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5941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59420" name="Group 241"/>
              <p:cNvGrpSpPr>
                <a:grpSpLocks/>
              </p:cNvGrpSpPr>
              <p:nvPr/>
            </p:nvGrpSpPr>
            <p:grpSpPr bwMode="auto">
              <a:xfrm>
                <a:off x="4699" y="1145"/>
                <a:ext cx="138" cy="29"/>
                <a:chOff x="2468" y="1332"/>
                <a:chExt cx="310" cy="60"/>
              </a:xfrm>
            </p:grpSpPr>
            <p:sp>
              <p:nvSpPr>
                <p:cNvPr id="59423" name="Freeform 2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9424" name="Freeform 2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59421" name="Line 24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22" name="Line 24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9416" name="Line 444"/>
            <p:cNvSpPr>
              <a:spLocks noChangeShapeType="1"/>
            </p:cNvSpPr>
            <p:nvPr/>
          </p:nvSpPr>
          <p:spPr bwMode="auto">
            <a:xfrm>
              <a:off x="4514" y="3542"/>
              <a:ext cx="0" cy="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59406" name="Text Box 446"/>
          <p:cNvSpPr txBox="1">
            <a:spLocks noChangeArrowheads="1"/>
          </p:cNvSpPr>
          <p:nvPr/>
        </p:nvSpPr>
        <p:spPr bwMode="auto">
          <a:xfrm>
            <a:off x="3568700" y="518636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800" i="1"/>
              <a:t>to Internet</a:t>
            </a:r>
          </a:p>
        </p:txBody>
      </p:sp>
      <p:sp>
        <p:nvSpPr>
          <p:cNvPr id="59407" name="Text Box 447"/>
          <p:cNvSpPr txBox="1">
            <a:spLocks noChangeArrowheads="1"/>
          </p:cNvSpPr>
          <p:nvPr/>
        </p:nvSpPr>
        <p:spPr bwMode="auto">
          <a:xfrm>
            <a:off x="8235950" y="588486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800" i="1"/>
              <a:t>to Internet</a:t>
            </a:r>
          </a:p>
        </p:txBody>
      </p:sp>
      <p:sp>
        <p:nvSpPr>
          <p:cNvPr id="594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226559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err="1"/>
              <a:t>Objectives</a:t>
            </a:r>
            <a:endParaRPr lang="en-GB" dirty="0"/>
          </a:p>
        </p:txBody>
      </p:sp>
      <p:sp>
        <p:nvSpPr>
          <p:cNvPr id="3" name="Označba mesta vsebine 2"/>
          <p:cNvSpPr>
            <a:spLocks noGrp="1"/>
          </p:cNvSpPr>
          <p:nvPr>
            <p:ph idx="1"/>
          </p:nvPr>
        </p:nvSpPr>
        <p:spPr/>
        <p:txBody>
          <a:bodyPr/>
          <a:lstStyle/>
          <a:p>
            <a:r>
              <a:rPr lang="en-US" dirty="0"/>
              <a:t>The objective of this course is to acquaint students with usage of basic services on the internet and to teach them how to design, implement and test simple Web pages, written in HTML, </a:t>
            </a:r>
            <a:r>
              <a:rPr lang="sl-SI" dirty="0"/>
              <a:t>CSS, </a:t>
            </a:r>
            <a:r>
              <a:rPr lang="sl-SI" dirty="0" err="1"/>
              <a:t>Javascript</a:t>
            </a:r>
            <a:r>
              <a:rPr lang="sl-SI" dirty="0"/>
              <a:t>, </a:t>
            </a:r>
            <a:r>
              <a:rPr lang="sl-SI" dirty="0" err="1"/>
              <a:t>JQuery</a:t>
            </a:r>
            <a:r>
              <a:rPr lang="sl-SI" dirty="0"/>
              <a:t> </a:t>
            </a:r>
            <a:r>
              <a:rPr lang="sl-SI" dirty="0" err="1"/>
              <a:t>and</a:t>
            </a:r>
            <a:r>
              <a:rPr lang="sl-SI" dirty="0"/>
              <a:t> </a:t>
            </a:r>
            <a:r>
              <a:rPr lang="en-US" dirty="0"/>
              <a:t>PHP</a:t>
            </a:r>
            <a:r>
              <a:rPr lang="sl-SI" dirty="0"/>
              <a:t>.</a:t>
            </a:r>
            <a:endParaRPr lang="en-GB" dirty="0"/>
          </a:p>
        </p:txBody>
      </p:sp>
    </p:spTree>
    <p:extLst>
      <p:ext uri="{BB962C8B-B14F-4D97-AF65-F5344CB8AC3E}">
        <p14:creationId xmlns:p14="http://schemas.microsoft.com/office/powerpoint/2010/main" val="174465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45058" name="Rectangle 3"/>
          <p:cNvSpPr>
            <a:spLocks noGrp="1" noChangeArrowheads="1"/>
          </p:cNvSpPr>
          <p:nvPr>
            <p:ph type="body" sz="half" idx="4294967295"/>
          </p:nvPr>
        </p:nvSpPr>
        <p:spPr>
          <a:xfrm>
            <a:off x="2057400" y="1371600"/>
            <a:ext cx="8153400" cy="685800"/>
          </a:xfrm>
        </p:spPr>
        <p:txBody>
          <a:bodyPr/>
          <a:lstStyle/>
          <a:p>
            <a:pPr eaLnBrk="1" hangingPunct="1">
              <a:buFont typeface="Wingdings" panose="05000000000000000000" pitchFamily="2" charset="2"/>
              <a:buNone/>
            </a:pPr>
            <a:r>
              <a:rPr lang="en-US" altLang="sl-SI"/>
              <a:t>a human protocol and a computer network protocol:</a:t>
            </a:r>
          </a:p>
          <a:p>
            <a:pPr eaLnBrk="1" hangingPunct="1">
              <a:buFont typeface="Wingdings" panose="05000000000000000000" pitchFamily="2" charset="2"/>
              <a:buNone/>
            </a:pPr>
            <a:endParaRPr lang="en-US" altLang="sl-SI"/>
          </a:p>
        </p:txBody>
      </p:sp>
      <p:sp>
        <p:nvSpPr>
          <p:cNvPr id="45059" name="Rectangle 8"/>
          <p:cNvSpPr>
            <a:spLocks noChangeArrowheads="1"/>
          </p:cNvSpPr>
          <p:nvPr/>
        </p:nvSpPr>
        <p:spPr bwMode="auto">
          <a:xfrm>
            <a:off x="2152650" y="5862638"/>
            <a:ext cx="441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Wingdings" panose="05000000000000000000" pitchFamily="2" charset="2"/>
              <a:buNone/>
            </a:pPr>
            <a:r>
              <a:rPr lang="en-US" altLang="sl-SI" sz="2800" i="1">
                <a:solidFill>
                  <a:srgbClr val="CC0000"/>
                </a:solidFill>
                <a:latin typeface="Gill Sans MT" panose="020B0502020104020203" pitchFamily="34" charset="-18"/>
              </a:rPr>
              <a:t>Q:</a:t>
            </a:r>
            <a:r>
              <a:rPr lang="en-US" altLang="sl-SI" sz="2800">
                <a:latin typeface="Gill Sans MT" panose="020B0502020104020203" pitchFamily="34" charset="-18"/>
              </a:rPr>
              <a:t> other human protocols? </a:t>
            </a:r>
          </a:p>
        </p:txBody>
      </p:sp>
      <p:sp>
        <p:nvSpPr>
          <p:cNvPr id="45060" name="Line 10"/>
          <p:cNvSpPr>
            <a:spLocks noChangeShapeType="1"/>
          </p:cNvSpPr>
          <p:nvPr/>
        </p:nvSpPr>
        <p:spPr bwMode="auto">
          <a:xfrm>
            <a:off x="2781301" y="2771776"/>
            <a:ext cx="1762125" cy="2762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pic>
        <p:nvPicPr>
          <p:cNvPr id="45061" name="Picture 62"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14" y="2376489"/>
            <a:ext cx="5619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3"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964" y="2771776"/>
            <a:ext cx="6762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64"/>
          <p:cNvSpPr txBox="1">
            <a:spLocks noChangeArrowheads="1"/>
          </p:cNvSpPr>
          <p:nvPr/>
        </p:nvSpPr>
        <p:spPr bwMode="auto">
          <a:xfrm>
            <a:off x="3222626" y="2484438"/>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a:solidFill>
                  <a:srgbClr val="CC0000"/>
                </a:solidFill>
              </a:rPr>
              <a:t>Hi</a:t>
            </a:r>
          </a:p>
        </p:txBody>
      </p:sp>
      <p:sp>
        <p:nvSpPr>
          <p:cNvPr id="45064" name="Line 66"/>
          <p:cNvSpPr>
            <a:spLocks noChangeShapeType="1"/>
          </p:cNvSpPr>
          <p:nvPr/>
        </p:nvSpPr>
        <p:spPr bwMode="auto">
          <a:xfrm flipV="1">
            <a:off x="2473326" y="3330575"/>
            <a:ext cx="2085975" cy="361950"/>
          </a:xfrm>
          <a:prstGeom prst="line">
            <a:avLst/>
          </a:prstGeom>
          <a:noFill/>
          <a:ln w="28575">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5065" name="Text Box 67"/>
          <p:cNvSpPr txBox="1">
            <a:spLocks noChangeArrowheads="1"/>
          </p:cNvSpPr>
          <p:nvPr/>
        </p:nvSpPr>
        <p:spPr bwMode="auto">
          <a:xfrm>
            <a:off x="3213101" y="3108325"/>
            <a:ext cx="47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a:solidFill>
                  <a:srgbClr val="CC0000"/>
                </a:solidFill>
              </a:rPr>
              <a:t>Hi</a:t>
            </a:r>
          </a:p>
        </p:txBody>
      </p:sp>
      <p:sp>
        <p:nvSpPr>
          <p:cNvPr id="45066" name="Line 70"/>
          <p:cNvSpPr>
            <a:spLocks noChangeShapeType="1"/>
          </p:cNvSpPr>
          <p:nvPr/>
        </p:nvSpPr>
        <p:spPr bwMode="auto">
          <a:xfrm>
            <a:off x="2457451" y="3762375"/>
            <a:ext cx="2162175" cy="4381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45067" name="Group 72"/>
          <p:cNvGrpSpPr>
            <a:grpSpLocks/>
          </p:cNvGrpSpPr>
          <p:nvPr/>
        </p:nvGrpSpPr>
        <p:grpSpPr bwMode="auto">
          <a:xfrm>
            <a:off x="2995613" y="3694114"/>
            <a:ext cx="1014412" cy="701675"/>
            <a:chOff x="761" y="2747"/>
            <a:chExt cx="639" cy="442"/>
          </a:xfrm>
        </p:grpSpPr>
        <p:sp>
          <p:nvSpPr>
            <p:cNvPr id="45128" name="Rectangle 71"/>
            <p:cNvSpPr>
              <a:spLocks noChangeArrowheads="1"/>
            </p:cNvSpPr>
            <p:nvPr/>
          </p:nvSpPr>
          <p:spPr bwMode="auto">
            <a:xfrm>
              <a:off x="786" y="2790"/>
              <a:ext cx="58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solidFill>
                  <a:srgbClr val="CC0000"/>
                </a:solidFill>
              </a:endParaRPr>
            </a:p>
          </p:txBody>
        </p:sp>
        <p:sp>
          <p:nvSpPr>
            <p:cNvPr id="45129" name="Text Box 69"/>
            <p:cNvSpPr txBox="1">
              <a:spLocks noChangeArrowheads="1"/>
            </p:cNvSpPr>
            <p:nvPr/>
          </p:nvSpPr>
          <p:spPr bwMode="auto">
            <a:xfrm>
              <a:off x="761" y="2747"/>
              <a:ext cx="639" cy="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sz="2000">
                  <a:solidFill>
                    <a:srgbClr val="CC0000"/>
                  </a:solidFill>
                </a:rPr>
                <a:t>Got the</a:t>
              </a:r>
            </a:p>
            <a:p>
              <a:pPr algn="ctr"/>
              <a:r>
                <a:rPr lang="en-US" altLang="sl-SI" sz="2000">
                  <a:solidFill>
                    <a:srgbClr val="CC0000"/>
                  </a:solidFill>
                </a:rPr>
                <a:t>time?</a:t>
              </a:r>
            </a:p>
          </p:txBody>
        </p:sp>
      </p:grpSp>
      <p:sp>
        <p:nvSpPr>
          <p:cNvPr id="45068" name="Line 73"/>
          <p:cNvSpPr>
            <a:spLocks noChangeShapeType="1"/>
          </p:cNvSpPr>
          <p:nvPr/>
        </p:nvSpPr>
        <p:spPr bwMode="auto">
          <a:xfrm flipV="1">
            <a:off x="2619376" y="4333876"/>
            <a:ext cx="1952625" cy="333375"/>
          </a:xfrm>
          <a:prstGeom prst="line">
            <a:avLst/>
          </a:prstGeom>
          <a:noFill/>
          <a:ln w="28575">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45069" name="Group 76"/>
          <p:cNvGrpSpPr>
            <a:grpSpLocks/>
          </p:cNvGrpSpPr>
          <p:nvPr/>
        </p:nvGrpSpPr>
        <p:grpSpPr bwMode="auto">
          <a:xfrm>
            <a:off x="3089276" y="4338638"/>
            <a:ext cx="796925" cy="457200"/>
            <a:chOff x="1046" y="2771"/>
            <a:chExt cx="502" cy="288"/>
          </a:xfrm>
        </p:grpSpPr>
        <p:sp>
          <p:nvSpPr>
            <p:cNvPr id="45126" name="Rectangle 75"/>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solidFill>
                  <a:srgbClr val="CC0000"/>
                </a:solidFill>
              </a:endParaRPr>
            </a:p>
          </p:txBody>
        </p:sp>
        <p:sp>
          <p:nvSpPr>
            <p:cNvPr id="45127" name="Text Box 74"/>
            <p:cNvSpPr txBox="1">
              <a:spLocks noChangeArrowheads="1"/>
            </p:cNvSpPr>
            <p:nvPr/>
          </p:nvSpPr>
          <p:spPr bwMode="auto">
            <a:xfrm>
              <a:off x="1046" y="2771"/>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a:solidFill>
                    <a:srgbClr val="CC0000"/>
                  </a:solidFill>
                </a:rPr>
                <a:t>2:00</a:t>
              </a:r>
            </a:p>
          </p:txBody>
        </p:sp>
      </p:grpSp>
      <p:sp>
        <p:nvSpPr>
          <p:cNvPr id="45070" name="Line 85"/>
          <p:cNvSpPr>
            <a:spLocks noChangeShapeType="1"/>
          </p:cNvSpPr>
          <p:nvPr/>
        </p:nvSpPr>
        <p:spPr bwMode="auto">
          <a:xfrm flipV="1">
            <a:off x="6689725" y="4525964"/>
            <a:ext cx="2343150" cy="428625"/>
          </a:xfrm>
          <a:prstGeom prst="line">
            <a:avLst/>
          </a:prstGeom>
          <a:noFill/>
          <a:ln w="28575">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5071" name="Line 89"/>
          <p:cNvSpPr>
            <a:spLocks noChangeShapeType="1"/>
          </p:cNvSpPr>
          <p:nvPr/>
        </p:nvSpPr>
        <p:spPr bwMode="auto">
          <a:xfrm>
            <a:off x="6704013" y="2811463"/>
            <a:ext cx="2176462" cy="3476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5072" name="Line 90"/>
          <p:cNvSpPr>
            <a:spLocks noChangeShapeType="1"/>
          </p:cNvSpPr>
          <p:nvPr/>
        </p:nvSpPr>
        <p:spPr bwMode="auto">
          <a:xfrm flipV="1">
            <a:off x="6642100" y="3317876"/>
            <a:ext cx="2216150" cy="398463"/>
          </a:xfrm>
          <a:prstGeom prst="line">
            <a:avLst/>
          </a:prstGeom>
          <a:noFill/>
          <a:ln w="28575">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GB"/>
          </a:p>
        </p:txBody>
      </p:sp>
      <p:sp>
        <p:nvSpPr>
          <p:cNvPr id="45073" name="Rectangle 92"/>
          <p:cNvSpPr>
            <a:spLocks noChangeArrowheads="1"/>
          </p:cNvSpPr>
          <p:nvPr/>
        </p:nvSpPr>
        <p:spPr bwMode="auto">
          <a:xfrm>
            <a:off x="7077076" y="3340100"/>
            <a:ext cx="1438275" cy="393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solidFill>
                <a:srgbClr val="CC0000"/>
              </a:solidFill>
            </a:endParaRPr>
          </a:p>
        </p:txBody>
      </p:sp>
      <p:sp>
        <p:nvSpPr>
          <p:cNvPr id="45074" name="Text Box 91"/>
          <p:cNvSpPr txBox="1">
            <a:spLocks noChangeArrowheads="1"/>
          </p:cNvSpPr>
          <p:nvPr/>
        </p:nvSpPr>
        <p:spPr bwMode="auto">
          <a:xfrm>
            <a:off x="6894513" y="3341688"/>
            <a:ext cx="1809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1800">
                <a:solidFill>
                  <a:srgbClr val="CC0000"/>
                </a:solidFill>
              </a:rPr>
              <a:t>TCP connection</a:t>
            </a:r>
          </a:p>
          <a:p>
            <a:pPr algn="ctr">
              <a:lnSpc>
                <a:spcPct val="85000"/>
              </a:lnSpc>
            </a:pPr>
            <a:r>
              <a:rPr lang="en-US" altLang="sl-SI" sz="1800">
                <a:solidFill>
                  <a:srgbClr val="CC0000"/>
                </a:solidFill>
              </a:rPr>
              <a:t>response</a:t>
            </a:r>
          </a:p>
        </p:txBody>
      </p:sp>
      <p:sp>
        <p:nvSpPr>
          <p:cNvPr id="45075" name="Line 94"/>
          <p:cNvSpPr>
            <a:spLocks noChangeShapeType="1"/>
          </p:cNvSpPr>
          <p:nvPr/>
        </p:nvSpPr>
        <p:spPr bwMode="auto">
          <a:xfrm>
            <a:off x="6689725" y="3963988"/>
            <a:ext cx="2400300" cy="4191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45076" name="Group 97"/>
          <p:cNvGrpSpPr>
            <a:grpSpLocks/>
          </p:cNvGrpSpPr>
          <p:nvPr/>
        </p:nvGrpSpPr>
        <p:grpSpPr bwMode="auto">
          <a:xfrm>
            <a:off x="6902451" y="4029076"/>
            <a:ext cx="3794125" cy="366713"/>
            <a:chOff x="3212" y="2597"/>
            <a:chExt cx="2390" cy="231"/>
          </a:xfrm>
        </p:grpSpPr>
        <p:sp>
          <p:nvSpPr>
            <p:cNvPr id="45124" name="Rectangle 96"/>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solidFill>
                  <a:srgbClr val="CC0000"/>
                </a:solidFill>
              </a:endParaRPr>
            </a:p>
          </p:txBody>
        </p:sp>
        <p:sp>
          <p:nvSpPr>
            <p:cNvPr id="45125" name="Text Box 95"/>
            <p:cNvSpPr txBox="1">
              <a:spLocks noChangeArrowheads="1"/>
            </p:cNvSpPr>
            <p:nvPr/>
          </p:nvSpPr>
          <p:spPr bwMode="auto">
            <a:xfrm>
              <a:off x="3212" y="2597"/>
              <a:ext cx="23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800">
                  <a:solidFill>
                    <a:srgbClr val="CC0000"/>
                  </a:solidFill>
                </a:rPr>
                <a:t>Get</a:t>
              </a:r>
              <a:r>
                <a:rPr lang="en-US" altLang="sl-SI" sz="1400">
                  <a:solidFill>
                    <a:srgbClr val="CC0000"/>
                  </a:solidFill>
                </a:rPr>
                <a:t> http://www.awl.com/kurose-ross</a:t>
              </a:r>
              <a:endParaRPr lang="en-US" altLang="sl-SI">
                <a:solidFill>
                  <a:srgbClr val="CC0000"/>
                </a:solidFill>
              </a:endParaRPr>
            </a:p>
          </p:txBody>
        </p:sp>
      </p:grpSp>
      <p:sp>
        <p:nvSpPr>
          <p:cNvPr id="45077" name="Rectangle 99"/>
          <p:cNvSpPr>
            <a:spLocks noChangeArrowheads="1"/>
          </p:cNvSpPr>
          <p:nvPr/>
        </p:nvSpPr>
        <p:spPr bwMode="auto">
          <a:xfrm>
            <a:off x="7458076" y="4624389"/>
            <a:ext cx="919163"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solidFill>
                <a:srgbClr val="CC0000"/>
              </a:solidFill>
            </a:endParaRPr>
          </a:p>
        </p:txBody>
      </p:sp>
      <p:sp>
        <p:nvSpPr>
          <p:cNvPr id="45078" name="Text Box 100"/>
          <p:cNvSpPr txBox="1">
            <a:spLocks noChangeArrowheads="1"/>
          </p:cNvSpPr>
          <p:nvPr/>
        </p:nvSpPr>
        <p:spPr bwMode="auto">
          <a:xfrm>
            <a:off x="7424739" y="4510088"/>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a:solidFill>
                  <a:srgbClr val="CC0000"/>
                </a:solidFill>
              </a:rPr>
              <a:t>&lt;file&gt;</a:t>
            </a:r>
          </a:p>
        </p:txBody>
      </p:sp>
      <p:sp>
        <p:nvSpPr>
          <p:cNvPr id="45079" name="Line 101"/>
          <p:cNvSpPr>
            <a:spLocks noChangeShapeType="1"/>
          </p:cNvSpPr>
          <p:nvPr/>
        </p:nvSpPr>
        <p:spPr bwMode="auto">
          <a:xfrm>
            <a:off x="5581650" y="2068513"/>
            <a:ext cx="0" cy="3573462"/>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45080" name="Group 105"/>
          <p:cNvGrpSpPr>
            <a:grpSpLocks/>
          </p:cNvGrpSpPr>
          <p:nvPr/>
        </p:nvGrpSpPr>
        <p:grpSpPr bwMode="auto">
          <a:xfrm>
            <a:off x="5259389" y="4972051"/>
            <a:ext cx="720725" cy="396875"/>
            <a:chOff x="2198" y="3221"/>
            <a:chExt cx="454" cy="250"/>
          </a:xfrm>
        </p:grpSpPr>
        <p:sp>
          <p:nvSpPr>
            <p:cNvPr id="45122" name="Rectangle 104"/>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45123" name="Text Box 102"/>
            <p:cNvSpPr txBox="1">
              <a:spLocks noChangeArrowheads="1"/>
            </p:cNvSpPr>
            <p:nvPr/>
          </p:nvSpPr>
          <p:spPr bwMode="auto">
            <a:xfrm>
              <a:off x="2198" y="3221"/>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2000">
                  <a:solidFill>
                    <a:schemeClr val="bg2"/>
                  </a:solidFill>
                </a:rPr>
                <a:t>time</a:t>
              </a:r>
            </a:p>
          </p:txBody>
        </p:sp>
      </p:grpSp>
      <p:sp>
        <p:nvSpPr>
          <p:cNvPr id="45081" name="Rectangle 52"/>
          <p:cNvSpPr>
            <a:spLocks noChangeArrowheads="1"/>
          </p:cNvSpPr>
          <p:nvPr/>
        </p:nvSpPr>
        <p:spPr bwMode="auto">
          <a:xfrm>
            <a:off x="6989763" y="2751139"/>
            <a:ext cx="1365250" cy="439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082" name="Text Box 91"/>
          <p:cNvSpPr txBox="1">
            <a:spLocks noChangeArrowheads="1"/>
          </p:cNvSpPr>
          <p:nvPr/>
        </p:nvSpPr>
        <p:spPr bwMode="auto">
          <a:xfrm>
            <a:off x="6938963" y="2682875"/>
            <a:ext cx="1809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sl-SI" sz="1800">
                <a:solidFill>
                  <a:srgbClr val="CC0000"/>
                </a:solidFill>
              </a:rPr>
              <a:t>TCP connection</a:t>
            </a:r>
          </a:p>
          <a:p>
            <a:pPr algn="ctr">
              <a:lnSpc>
                <a:spcPct val="85000"/>
              </a:lnSpc>
            </a:pPr>
            <a:r>
              <a:rPr lang="en-US" altLang="sl-SI" sz="1800">
                <a:solidFill>
                  <a:srgbClr val="CC0000"/>
                </a:solidFill>
              </a:rPr>
              <a:t>request</a:t>
            </a:r>
          </a:p>
        </p:txBody>
      </p:sp>
      <p:pic>
        <p:nvPicPr>
          <p:cNvPr id="45083" name="Picture 53"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6776" y="8794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4" name="Rectangle 2"/>
          <p:cNvSpPr>
            <a:spLocks noChangeArrowheads="1"/>
          </p:cNvSpPr>
          <p:nvPr/>
        </p:nvSpPr>
        <p:spPr bwMode="auto">
          <a:xfrm>
            <a:off x="2011363" y="206376"/>
            <a:ext cx="56578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4400">
                <a:solidFill>
                  <a:srgbClr val="000099"/>
                </a:solidFill>
                <a:latin typeface="Gill Sans MT" panose="020B0502020104020203" pitchFamily="34" charset="-18"/>
              </a:rPr>
              <a:t>What</a:t>
            </a:r>
            <a:r>
              <a:rPr lang="ja-JP" altLang="en-US" sz="4400">
                <a:solidFill>
                  <a:srgbClr val="000099"/>
                </a:solidFill>
                <a:latin typeface="Gill Sans MT" panose="020B0502020104020203" pitchFamily="34" charset="-18"/>
              </a:rPr>
              <a:t>’</a:t>
            </a:r>
            <a:r>
              <a:rPr lang="en-US" altLang="ja-JP" sz="4400">
                <a:solidFill>
                  <a:srgbClr val="000099"/>
                </a:solidFill>
                <a:latin typeface="Gill Sans MT" panose="020B0502020104020203" pitchFamily="34" charset="-18"/>
              </a:rPr>
              <a:t>s a protocol?</a:t>
            </a:r>
            <a:endParaRPr lang="en-US" altLang="sl-SI" sz="4400">
              <a:solidFill>
                <a:srgbClr val="000099"/>
              </a:solidFill>
              <a:latin typeface="Gill Sans MT" panose="020B0502020104020203" pitchFamily="34" charset="-18"/>
            </a:endParaRPr>
          </a:p>
        </p:txBody>
      </p:sp>
      <p:grpSp>
        <p:nvGrpSpPr>
          <p:cNvPr id="45085" name="Group 57"/>
          <p:cNvGrpSpPr>
            <a:grpSpLocks/>
          </p:cNvGrpSpPr>
          <p:nvPr/>
        </p:nvGrpSpPr>
        <p:grpSpPr bwMode="auto">
          <a:xfrm>
            <a:off x="8936038" y="2782888"/>
            <a:ext cx="431800" cy="755650"/>
            <a:chOff x="4140" y="429"/>
            <a:chExt cx="1425" cy="2396"/>
          </a:xfrm>
        </p:grpSpPr>
        <p:sp>
          <p:nvSpPr>
            <p:cNvPr id="45090" name="Freeform 5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091" name="Rectangle 59"/>
            <p:cNvSpPr>
              <a:spLocks noChangeArrowheads="1"/>
            </p:cNvSpPr>
            <p:nvPr/>
          </p:nvSpPr>
          <p:spPr bwMode="auto">
            <a:xfrm>
              <a:off x="4208" y="429"/>
              <a:ext cx="1043"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092" name="Freeform 6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093" name="Freeform 6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094" name="Rectangle 62"/>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5095" name="Group 63"/>
            <p:cNvGrpSpPr>
              <a:grpSpLocks/>
            </p:cNvGrpSpPr>
            <p:nvPr/>
          </p:nvGrpSpPr>
          <p:grpSpPr bwMode="auto">
            <a:xfrm>
              <a:off x="4749" y="668"/>
              <a:ext cx="581" cy="145"/>
              <a:chOff x="614" y="2568"/>
              <a:chExt cx="725" cy="139"/>
            </a:xfrm>
          </p:grpSpPr>
          <p:sp>
            <p:nvSpPr>
              <p:cNvPr id="45120" name="AutoShape 64"/>
              <p:cNvSpPr>
                <a:spLocks noChangeArrowheads="1"/>
              </p:cNvSpPr>
              <p:nvPr/>
            </p:nvSpPr>
            <p:spPr bwMode="auto">
              <a:xfrm>
                <a:off x="612" y="2566"/>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21" name="AutoShape 65"/>
              <p:cNvSpPr>
                <a:spLocks noChangeArrowheads="1"/>
              </p:cNvSpPr>
              <p:nvPr/>
            </p:nvSpPr>
            <p:spPr bwMode="auto">
              <a:xfrm>
                <a:off x="625" y="2580"/>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5096" name="Rectangle 66"/>
            <p:cNvSpPr>
              <a:spLocks noChangeArrowheads="1"/>
            </p:cNvSpPr>
            <p:nvPr/>
          </p:nvSpPr>
          <p:spPr bwMode="auto">
            <a:xfrm>
              <a:off x="4224" y="1018"/>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5097" name="Group 67"/>
            <p:cNvGrpSpPr>
              <a:grpSpLocks/>
            </p:cNvGrpSpPr>
            <p:nvPr/>
          </p:nvGrpSpPr>
          <p:grpSpPr bwMode="auto">
            <a:xfrm>
              <a:off x="4747" y="994"/>
              <a:ext cx="581" cy="134"/>
              <a:chOff x="614" y="2568"/>
              <a:chExt cx="725" cy="139"/>
            </a:xfrm>
          </p:grpSpPr>
          <p:sp>
            <p:nvSpPr>
              <p:cNvPr id="45118" name="AutoShape 68"/>
              <p:cNvSpPr>
                <a:spLocks noChangeArrowheads="1"/>
              </p:cNvSpPr>
              <p:nvPr/>
            </p:nvSpPr>
            <p:spPr bwMode="auto">
              <a:xfrm>
                <a:off x="615" y="2567"/>
                <a:ext cx="726"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9" name="AutoShape 69"/>
              <p:cNvSpPr>
                <a:spLocks noChangeArrowheads="1"/>
              </p:cNvSpPr>
              <p:nvPr/>
            </p:nvSpPr>
            <p:spPr bwMode="auto">
              <a:xfrm>
                <a:off x="628" y="2582"/>
                <a:ext cx="693"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5098" name="Rectangle 70"/>
            <p:cNvSpPr>
              <a:spLocks noChangeArrowheads="1"/>
            </p:cNvSpPr>
            <p:nvPr/>
          </p:nvSpPr>
          <p:spPr bwMode="auto">
            <a:xfrm>
              <a:off x="4219" y="1360"/>
              <a:ext cx="592"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099" name="Rectangle 71"/>
            <p:cNvSpPr>
              <a:spLocks noChangeArrowheads="1"/>
            </p:cNvSpPr>
            <p:nvPr/>
          </p:nvSpPr>
          <p:spPr bwMode="auto">
            <a:xfrm>
              <a:off x="4229" y="1657"/>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45100" name="Group 72"/>
            <p:cNvGrpSpPr>
              <a:grpSpLocks/>
            </p:cNvGrpSpPr>
            <p:nvPr/>
          </p:nvGrpSpPr>
          <p:grpSpPr bwMode="auto">
            <a:xfrm>
              <a:off x="4735" y="1627"/>
              <a:ext cx="582" cy="151"/>
              <a:chOff x="614" y="2568"/>
              <a:chExt cx="725" cy="139"/>
            </a:xfrm>
          </p:grpSpPr>
          <p:sp>
            <p:nvSpPr>
              <p:cNvPr id="45116" name="AutoShape 73"/>
              <p:cNvSpPr>
                <a:spLocks noChangeArrowheads="1"/>
              </p:cNvSpPr>
              <p:nvPr/>
            </p:nvSpPr>
            <p:spPr bwMode="auto">
              <a:xfrm>
                <a:off x="617" y="2568"/>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7" name="AutoShape 74"/>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5101" name="Freeform 7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45102" name="Group 76"/>
            <p:cNvGrpSpPr>
              <a:grpSpLocks/>
            </p:cNvGrpSpPr>
            <p:nvPr/>
          </p:nvGrpSpPr>
          <p:grpSpPr bwMode="auto">
            <a:xfrm>
              <a:off x="4739" y="1327"/>
              <a:ext cx="582" cy="139"/>
              <a:chOff x="614" y="2568"/>
              <a:chExt cx="725" cy="139"/>
            </a:xfrm>
          </p:grpSpPr>
          <p:sp>
            <p:nvSpPr>
              <p:cNvPr id="45114" name="AutoShape 77"/>
              <p:cNvSpPr>
                <a:spLocks noChangeArrowheads="1"/>
              </p:cNvSpPr>
              <p:nvPr/>
            </p:nvSpPr>
            <p:spPr bwMode="auto">
              <a:xfrm>
                <a:off x="612" y="2566"/>
                <a:ext cx="724"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5" name="AutoShape 78"/>
              <p:cNvSpPr>
                <a:spLocks noChangeArrowheads="1"/>
              </p:cNvSpPr>
              <p:nvPr/>
            </p:nvSpPr>
            <p:spPr bwMode="auto">
              <a:xfrm>
                <a:off x="625" y="2581"/>
                <a:ext cx="692"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45103" name="Rectangle 79"/>
            <p:cNvSpPr>
              <a:spLocks noChangeArrowheads="1"/>
            </p:cNvSpPr>
            <p:nvPr/>
          </p:nvSpPr>
          <p:spPr bwMode="auto">
            <a:xfrm>
              <a:off x="5251"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04" name="Freeform 8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105" name="Freeform 8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106" name="Oval 82"/>
            <p:cNvSpPr>
              <a:spLocks noChangeArrowheads="1"/>
            </p:cNvSpPr>
            <p:nvPr/>
          </p:nvSpPr>
          <p:spPr bwMode="auto">
            <a:xfrm>
              <a:off x="5518" y="2609"/>
              <a:ext cx="47" cy="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07" name="Freeform 8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5108" name="AutoShape 84"/>
            <p:cNvSpPr>
              <a:spLocks noChangeArrowheads="1"/>
            </p:cNvSpPr>
            <p:nvPr/>
          </p:nvSpPr>
          <p:spPr bwMode="auto">
            <a:xfrm>
              <a:off x="4140" y="2679"/>
              <a:ext cx="1200"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09" name="AutoShape 85"/>
            <p:cNvSpPr>
              <a:spLocks noChangeArrowheads="1"/>
            </p:cNvSpPr>
            <p:nvPr/>
          </p:nvSpPr>
          <p:spPr bwMode="auto">
            <a:xfrm>
              <a:off x="4208" y="2709"/>
              <a:ext cx="1069" cy="8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0" name="Oval 86"/>
            <p:cNvSpPr>
              <a:spLocks noChangeArrowheads="1"/>
            </p:cNvSpPr>
            <p:nvPr/>
          </p:nvSpPr>
          <p:spPr bwMode="auto">
            <a:xfrm>
              <a:off x="4308" y="2382"/>
              <a:ext cx="157" cy="146"/>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1" name="Oval 87"/>
            <p:cNvSpPr>
              <a:spLocks noChangeArrowheads="1"/>
            </p:cNvSpPr>
            <p:nvPr/>
          </p:nvSpPr>
          <p:spPr bwMode="auto">
            <a:xfrm>
              <a:off x="4486" y="2382"/>
              <a:ext cx="162"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45112" name="Oval 88"/>
            <p:cNvSpPr>
              <a:spLocks noChangeArrowheads="1"/>
            </p:cNvSpPr>
            <p:nvPr/>
          </p:nvSpPr>
          <p:spPr bwMode="auto">
            <a:xfrm>
              <a:off x="4664" y="2382"/>
              <a:ext cx="157"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45113" name="Rectangle 89"/>
            <p:cNvSpPr>
              <a:spLocks noChangeArrowheads="1"/>
            </p:cNvSpPr>
            <p:nvPr/>
          </p:nvSpPr>
          <p:spPr bwMode="auto">
            <a:xfrm>
              <a:off x="5062" y="1833"/>
              <a:ext cx="84" cy="765"/>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45086" name="Group 90"/>
          <p:cNvGrpSpPr>
            <a:grpSpLocks/>
          </p:cNvGrpSpPr>
          <p:nvPr/>
        </p:nvGrpSpPr>
        <p:grpSpPr bwMode="auto">
          <a:xfrm>
            <a:off x="5799138" y="2339976"/>
            <a:ext cx="893762" cy="828675"/>
            <a:chOff x="-44" y="1473"/>
            <a:chExt cx="981" cy="1105"/>
          </a:xfrm>
        </p:grpSpPr>
        <p:pic>
          <p:nvPicPr>
            <p:cNvPr id="45088" name="Picture 91"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9"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sp>
        <p:nvSpPr>
          <p:cNvPr id="450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63761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BA853E-F583-486B-908D-086350152DD0}"/>
              </a:ext>
            </a:extLst>
          </p:cNvPr>
          <p:cNvSpPr/>
          <p:nvPr/>
        </p:nvSpPr>
        <p:spPr>
          <a:xfrm>
            <a:off x="294640" y="406460"/>
            <a:ext cx="11562080" cy="6494085"/>
          </a:xfrm>
          <a:prstGeom prst="rect">
            <a:avLst/>
          </a:prstGeom>
        </p:spPr>
        <p:txBody>
          <a:bodyPr wrap="square">
            <a:spAutoFit/>
          </a:bodyPr>
          <a:lstStyle/>
          <a:p>
            <a:r>
              <a:rPr lang="en-US" sz="2000" b="1" dirty="0"/>
              <a:t>The Internet Protocol (IP) </a:t>
            </a:r>
            <a:r>
              <a:rPr lang="en-US" dirty="0"/>
              <a:t>is the method or protocol by which data is sent from one computer to another on the Internet. Each computer (known as a host) on the Internet has at least one IP address that uniquely identifies it from all other computers on the Internet. When you send or receive data (for example, an e-mail note or a Web page), the message gets divided into little chunks called packets. Each of these packets contains both the sender's Internet address and the receiver's address. Any </a:t>
            </a:r>
            <a:r>
              <a:rPr lang="en-US" dirty="0">
                <a:hlinkClick r:id="rId2"/>
              </a:rPr>
              <a:t>packet</a:t>
            </a:r>
            <a:r>
              <a:rPr lang="en-US" dirty="0"/>
              <a:t> is sent first to a </a:t>
            </a:r>
            <a:r>
              <a:rPr lang="en-US" dirty="0">
                <a:hlinkClick r:id="rId3"/>
              </a:rPr>
              <a:t>gateway</a:t>
            </a:r>
            <a:r>
              <a:rPr lang="en-US" dirty="0"/>
              <a:t> computer that understands a small part of the Internet. The gateway computer reads the destination address and forwards the packet to an adjacent gateway that in turn reads the destination address and so forth across the Internet until one gateway recognizes the packet as belonging to a computer within its immediate neighborhood or </a:t>
            </a:r>
            <a:r>
              <a:rPr lang="en-US" dirty="0">
                <a:hlinkClick r:id="rId4"/>
              </a:rPr>
              <a:t>domain</a:t>
            </a:r>
            <a:r>
              <a:rPr lang="en-US" dirty="0"/>
              <a:t>. That gateway then forwards the packet directly to the computer whose address is specified.</a:t>
            </a:r>
          </a:p>
          <a:p>
            <a:r>
              <a:rPr lang="en-US" dirty="0"/>
              <a:t>Because a message is divided into a number of packets, each packet can, if necessary, be sent by a different route across the Internet. Packets can arrive in a different order than the order they were sent in. The Internet Protocol just delivers them. It's up to another protocol, the Transmission Control Protocol (</a:t>
            </a:r>
            <a:r>
              <a:rPr lang="en-US" dirty="0">
                <a:hlinkClick r:id="rId5"/>
              </a:rPr>
              <a:t>TCP</a:t>
            </a:r>
            <a:r>
              <a:rPr lang="en-US" dirty="0"/>
              <a:t>) to put them back in the right order.</a:t>
            </a:r>
          </a:p>
          <a:p>
            <a:r>
              <a:rPr lang="en-US" dirty="0"/>
              <a:t>IP is a connectionless protocol, which means that there is no continuing connection between the end points that are communicating. Each packet that travels through the Internet is treated as an independent unit of data without any relation to any other unit of data. (The reason the packets do get put in the right order is because of TCP, the connection-oriented protocol that keeps track of the packet sequence in a message.) In the Open Systems Interconnection (</a:t>
            </a:r>
            <a:r>
              <a:rPr lang="en-US" dirty="0">
                <a:hlinkClick r:id="rId6"/>
              </a:rPr>
              <a:t>OSI</a:t>
            </a:r>
            <a:r>
              <a:rPr lang="en-US" dirty="0"/>
              <a:t>) communication model, IP is in </a:t>
            </a:r>
            <a:r>
              <a:rPr lang="en-US" dirty="0">
                <a:hlinkClick r:id="rId7"/>
              </a:rPr>
              <a:t>layer 3</a:t>
            </a:r>
            <a:r>
              <a:rPr lang="en-US" dirty="0"/>
              <a:t>, the Networking Layer.</a:t>
            </a:r>
          </a:p>
          <a:p>
            <a:r>
              <a:rPr lang="en-US" dirty="0"/>
              <a:t>The most widely used version of IP today is Internet Protocol Version 4 (IPv4). However, IP Version 6 (</a:t>
            </a:r>
            <a:r>
              <a:rPr lang="en-US" dirty="0">
                <a:hlinkClick r:id="rId8"/>
              </a:rPr>
              <a:t>IPv6</a:t>
            </a:r>
            <a:r>
              <a:rPr lang="en-US" dirty="0"/>
              <a:t>) is also beginning to be supported. IPv6 provides for much longer addresses and therefore for the possibility of many more Internet users. IPv6 includes the capabilities of IPv4 and any server that can support IPv6 packets can also support IPv4 packets.</a:t>
            </a:r>
          </a:p>
          <a:p>
            <a:endParaRPr lang="en-US" dirty="0"/>
          </a:p>
          <a:p>
            <a:pPr algn="just"/>
            <a:endParaRPr lang="mk-MK" dirty="0"/>
          </a:p>
        </p:txBody>
      </p:sp>
    </p:spTree>
    <p:extLst>
      <p:ext uri="{BB962C8B-B14F-4D97-AF65-F5344CB8AC3E}">
        <p14:creationId xmlns:p14="http://schemas.microsoft.com/office/powerpoint/2010/main" val="290041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91373-9297-4147-BE62-E608B8EFD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53263" cy="6858000"/>
          </a:xfrm>
          <a:prstGeom prst="rect">
            <a:avLst/>
          </a:prstGeom>
        </p:spPr>
      </p:pic>
      <p:sp>
        <p:nvSpPr>
          <p:cNvPr id="4" name="Rectangle 3">
            <a:extLst>
              <a:ext uri="{FF2B5EF4-FFF2-40B4-BE49-F238E27FC236}">
                <a16:creationId xmlns:a16="http://schemas.microsoft.com/office/drawing/2014/main" id="{7A1AFA00-0207-4067-90FF-EAED23E6748F}"/>
              </a:ext>
            </a:extLst>
          </p:cNvPr>
          <p:cNvSpPr/>
          <p:nvPr/>
        </p:nvSpPr>
        <p:spPr>
          <a:xfrm>
            <a:off x="5648960" y="251936"/>
            <a:ext cx="6096000" cy="1477328"/>
          </a:xfrm>
          <a:prstGeom prst="rect">
            <a:avLst/>
          </a:prstGeom>
        </p:spPr>
        <p:txBody>
          <a:bodyPr>
            <a:spAutoFit/>
          </a:bodyPr>
          <a:lstStyle/>
          <a:p>
            <a:r>
              <a:rPr lang="en-US" dirty="0"/>
              <a:t>Where UDP enables process-to-process communication, TCP supports host-to-host communication. TCP sends individual packets and is considered a reliable transport medium; UDP sends messages, called </a:t>
            </a:r>
            <a:r>
              <a:rPr lang="en-US" dirty="0">
                <a:hlinkClick r:id="rId3"/>
              </a:rPr>
              <a:t>datagrams</a:t>
            </a:r>
            <a:r>
              <a:rPr lang="en-US" dirty="0"/>
              <a:t>, and is considered a best-effort mode of communications.</a:t>
            </a:r>
            <a:endParaRPr lang="mk-MK" dirty="0"/>
          </a:p>
        </p:txBody>
      </p:sp>
      <p:sp>
        <p:nvSpPr>
          <p:cNvPr id="5" name="Rectangle 4">
            <a:extLst>
              <a:ext uri="{FF2B5EF4-FFF2-40B4-BE49-F238E27FC236}">
                <a16:creationId xmlns:a16="http://schemas.microsoft.com/office/drawing/2014/main" id="{AD78D742-ED42-4F42-BFBF-E36D994100E0}"/>
              </a:ext>
            </a:extLst>
          </p:cNvPr>
          <p:cNvSpPr/>
          <p:nvPr/>
        </p:nvSpPr>
        <p:spPr>
          <a:xfrm>
            <a:off x="5648960" y="1729264"/>
            <a:ext cx="6096000" cy="2308324"/>
          </a:xfrm>
          <a:prstGeom prst="rect">
            <a:avLst/>
          </a:prstGeom>
        </p:spPr>
        <p:txBody>
          <a:bodyPr>
            <a:spAutoFit/>
          </a:bodyPr>
          <a:lstStyle/>
          <a:p>
            <a:r>
              <a:rPr lang="en-US" dirty="0"/>
              <a:t>In addition, where TCP provides error and flow control, no such mechanisms are supported in UDP. UDP is considered a connectionless protocol because it doesn't require a virtual circuit to be established before any data transfer occurs.</a:t>
            </a:r>
          </a:p>
          <a:p>
            <a:r>
              <a:rPr lang="en-US" dirty="0"/>
              <a:t>UDP provides two services not provided by the IP layer. It provides </a:t>
            </a:r>
            <a:r>
              <a:rPr lang="en-US" dirty="0">
                <a:hlinkClick r:id="rId4"/>
              </a:rPr>
              <a:t>port numbers</a:t>
            </a:r>
            <a:r>
              <a:rPr lang="en-US" dirty="0"/>
              <a:t> to help distinguish different user requests and, optionally, a</a:t>
            </a:r>
            <a:r>
              <a:rPr lang="en-US" dirty="0">
                <a:hlinkClick r:id="rId5"/>
              </a:rPr>
              <a:t> checksum</a:t>
            </a:r>
            <a:r>
              <a:rPr lang="en-US" dirty="0"/>
              <a:t> capability to verify that the data arrived intact.</a:t>
            </a:r>
          </a:p>
        </p:txBody>
      </p:sp>
    </p:spTree>
    <p:extLst>
      <p:ext uri="{BB962C8B-B14F-4D97-AF65-F5344CB8AC3E}">
        <p14:creationId xmlns:p14="http://schemas.microsoft.com/office/powerpoint/2010/main" val="154018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1B269C-A19B-4EC5-A813-F046B43F9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953" y="2426254"/>
            <a:ext cx="7619047" cy="4431746"/>
          </a:xfrm>
          <a:prstGeom prst="rect">
            <a:avLst/>
          </a:prstGeom>
        </p:spPr>
      </p:pic>
      <p:sp>
        <p:nvSpPr>
          <p:cNvPr id="4" name="Rectangle 3">
            <a:extLst>
              <a:ext uri="{FF2B5EF4-FFF2-40B4-BE49-F238E27FC236}">
                <a16:creationId xmlns:a16="http://schemas.microsoft.com/office/drawing/2014/main" id="{2BBC0CAF-2D9C-494A-A577-4F049FD590DC}"/>
              </a:ext>
            </a:extLst>
          </p:cNvPr>
          <p:cNvSpPr/>
          <p:nvPr/>
        </p:nvSpPr>
        <p:spPr>
          <a:xfrm>
            <a:off x="4572953" y="75188"/>
            <a:ext cx="7710487" cy="2308324"/>
          </a:xfrm>
          <a:prstGeom prst="rect">
            <a:avLst/>
          </a:prstGeom>
        </p:spPr>
        <p:txBody>
          <a:bodyPr wrap="square">
            <a:spAutoFit/>
          </a:bodyPr>
          <a:lstStyle/>
          <a:p>
            <a:r>
              <a:rPr lang="en-US" b="1" dirty="0"/>
              <a:t>UDP header composition</a:t>
            </a:r>
          </a:p>
          <a:p>
            <a:r>
              <a:rPr lang="en-US" dirty="0"/>
              <a:t>The User Datagram Protocol header has four fields, each of which is 2 bytes. They are:</a:t>
            </a:r>
          </a:p>
          <a:p>
            <a:pPr>
              <a:buFont typeface="Arial" panose="020B0604020202020204" pitchFamily="34" charset="0"/>
              <a:buChar char="•"/>
            </a:pPr>
            <a:r>
              <a:rPr lang="en-US" dirty="0"/>
              <a:t>source port number, which is the number of the sender;</a:t>
            </a:r>
          </a:p>
          <a:p>
            <a:pPr>
              <a:buFont typeface="Arial" panose="020B0604020202020204" pitchFamily="34" charset="0"/>
              <a:buChar char="•"/>
            </a:pPr>
            <a:r>
              <a:rPr lang="en-US" dirty="0"/>
              <a:t>destination port number, the port the datagram is addressed to;</a:t>
            </a:r>
          </a:p>
          <a:p>
            <a:pPr>
              <a:buFont typeface="Arial" panose="020B0604020202020204" pitchFamily="34" charset="0"/>
              <a:buChar char="•"/>
            </a:pPr>
            <a:r>
              <a:rPr lang="en-US" dirty="0"/>
              <a:t>length, the length in bytes of the UDP header and any encapsulated data; and</a:t>
            </a:r>
          </a:p>
          <a:p>
            <a:pPr>
              <a:buFont typeface="Arial" panose="020B0604020202020204" pitchFamily="34" charset="0"/>
              <a:buChar char="•"/>
            </a:pPr>
            <a:r>
              <a:rPr lang="en-US" dirty="0"/>
              <a:t>checksum, which is used in error checking. Its use is required in IPv6 and optional in IPv4.</a:t>
            </a:r>
          </a:p>
        </p:txBody>
      </p:sp>
    </p:spTree>
    <p:extLst>
      <p:ext uri="{BB962C8B-B14F-4D97-AF65-F5344CB8AC3E}">
        <p14:creationId xmlns:p14="http://schemas.microsoft.com/office/powerpoint/2010/main" val="384074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9523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95235" name="Picture 1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393" y="614362"/>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2"/>
          <p:cNvSpPr>
            <a:spLocks noGrp="1" noChangeArrowheads="1"/>
          </p:cNvSpPr>
          <p:nvPr>
            <p:ph type="title"/>
          </p:nvPr>
        </p:nvSpPr>
        <p:spPr>
          <a:xfrm>
            <a:off x="1699418" y="0"/>
            <a:ext cx="8747125" cy="838200"/>
          </a:xfrm>
        </p:spPr>
        <p:txBody>
          <a:bodyPr/>
          <a:lstStyle/>
          <a:p>
            <a:r>
              <a:rPr lang="en-US" altLang="sl-SI" sz="3200">
                <a:latin typeface="Gill Sans MT" panose="020B0502020104020203" pitchFamily="34" charset="-18"/>
              </a:rPr>
              <a:t>Internet apps:  application, transport protocols</a:t>
            </a:r>
            <a:endParaRPr lang="en-US" altLang="sl-SI">
              <a:latin typeface="Gill Sans MT" panose="020B0502020104020203" pitchFamily="34" charset="-18"/>
            </a:endParaRPr>
          </a:p>
        </p:txBody>
      </p:sp>
      <p:sp>
        <p:nvSpPr>
          <p:cNvPr id="95237" name="Text Box 3"/>
          <p:cNvSpPr txBox="1">
            <a:spLocks noChangeArrowheads="1"/>
          </p:cNvSpPr>
          <p:nvPr/>
        </p:nvSpPr>
        <p:spPr bwMode="auto">
          <a:xfrm>
            <a:off x="1699417" y="1511300"/>
            <a:ext cx="2806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sl-SI" b="1"/>
              <a:t>application</a:t>
            </a:r>
            <a:endParaRPr lang="en-US" altLang="sl-SI"/>
          </a:p>
          <a:p>
            <a:pPr algn="r">
              <a:spcBef>
                <a:spcPct val="0"/>
              </a:spcBef>
              <a:buClrTx/>
              <a:buSzTx/>
              <a:buFontTx/>
              <a:buNone/>
            </a:pPr>
            <a:endParaRPr lang="en-US" altLang="sl-SI"/>
          </a:p>
          <a:p>
            <a:pPr algn="r">
              <a:spcBef>
                <a:spcPct val="0"/>
              </a:spcBef>
              <a:buClrTx/>
              <a:buSzTx/>
              <a:buFontTx/>
              <a:buNone/>
            </a:pPr>
            <a:r>
              <a:rPr lang="en-US" altLang="sl-SI"/>
              <a:t>e-mail</a:t>
            </a:r>
          </a:p>
          <a:p>
            <a:pPr algn="r">
              <a:spcBef>
                <a:spcPct val="0"/>
              </a:spcBef>
              <a:buClrTx/>
              <a:buSzTx/>
              <a:buFontTx/>
              <a:buNone/>
            </a:pPr>
            <a:r>
              <a:rPr lang="en-US" altLang="sl-SI"/>
              <a:t>remote terminal access</a:t>
            </a:r>
          </a:p>
          <a:p>
            <a:pPr algn="r">
              <a:spcBef>
                <a:spcPct val="0"/>
              </a:spcBef>
              <a:buClrTx/>
              <a:buSzTx/>
              <a:buFontTx/>
              <a:buNone/>
            </a:pPr>
            <a:r>
              <a:rPr lang="en-US" altLang="sl-SI"/>
              <a:t>Web </a:t>
            </a:r>
          </a:p>
          <a:p>
            <a:pPr algn="r">
              <a:spcBef>
                <a:spcPct val="0"/>
              </a:spcBef>
              <a:buClrTx/>
              <a:buSzTx/>
              <a:buFontTx/>
              <a:buNone/>
            </a:pPr>
            <a:r>
              <a:rPr lang="en-US" altLang="sl-SI"/>
              <a:t>file transfer</a:t>
            </a:r>
          </a:p>
          <a:p>
            <a:pPr algn="r">
              <a:spcBef>
                <a:spcPct val="0"/>
              </a:spcBef>
              <a:buClrTx/>
              <a:buSzTx/>
              <a:buFontTx/>
              <a:buNone/>
            </a:pPr>
            <a:r>
              <a:rPr lang="en-US" altLang="sl-SI"/>
              <a:t>streaming multimedia</a:t>
            </a:r>
          </a:p>
          <a:p>
            <a:pPr algn="r">
              <a:spcBef>
                <a:spcPct val="0"/>
              </a:spcBef>
              <a:buClrTx/>
              <a:buSzTx/>
              <a:buFontTx/>
              <a:buNone/>
            </a:pPr>
            <a:endParaRPr lang="en-US" altLang="sl-SI"/>
          </a:p>
          <a:p>
            <a:pPr algn="r">
              <a:spcBef>
                <a:spcPct val="0"/>
              </a:spcBef>
              <a:buClrTx/>
              <a:buSzTx/>
              <a:buFontTx/>
              <a:buNone/>
            </a:pPr>
            <a:r>
              <a:rPr lang="en-US" altLang="sl-SI"/>
              <a:t>Internet telephony</a:t>
            </a:r>
          </a:p>
          <a:p>
            <a:pPr algn="r">
              <a:spcBef>
                <a:spcPct val="0"/>
              </a:spcBef>
              <a:buClrTx/>
              <a:buSzTx/>
              <a:buFontTx/>
              <a:buNone/>
            </a:pPr>
            <a:endParaRPr lang="en-US" altLang="sl-SI" sz="2400">
              <a:latin typeface="Times New Roman" panose="02020603050405020304" pitchFamily="18" charset="0"/>
            </a:endParaRPr>
          </a:p>
        </p:txBody>
      </p:sp>
      <p:sp>
        <p:nvSpPr>
          <p:cNvPr id="95238" name="Text Box 4"/>
          <p:cNvSpPr txBox="1">
            <a:spLocks noChangeArrowheads="1"/>
          </p:cNvSpPr>
          <p:nvPr/>
        </p:nvSpPr>
        <p:spPr bwMode="auto">
          <a:xfrm>
            <a:off x="4685506" y="1196976"/>
            <a:ext cx="282098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b="1" dirty="0"/>
              <a:t>application</a:t>
            </a:r>
          </a:p>
          <a:p>
            <a:pPr>
              <a:spcBef>
                <a:spcPct val="0"/>
              </a:spcBef>
              <a:buClrTx/>
              <a:buSzTx/>
              <a:buFontTx/>
              <a:buNone/>
            </a:pPr>
            <a:r>
              <a:rPr lang="en-US" altLang="sl-SI" b="1" dirty="0"/>
              <a:t>layer protocol</a:t>
            </a:r>
            <a:endParaRPr lang="en-US" altLang="sl-SI" dirty="0"/>
          </a:p>
          <a:p>
            <a:pPr>
              <a:spcBef>
                <a:spcPct val="0"/>
              </a:spcBef>
              <a:buClrTx/>
              <a:buSzTx/>
              <a:buFontTx/>
              <a:buNone/>
            </a:pPr>
            <a:endParaRPr lang="en-US" altLang="sl-SI" dirty="0"/>
          </a:p>
          <a:p>
            <a:pPr>
              <a:spcBef>
                <a:spcPct val="0"/>
              </a:spcBef>
              <a:buClrTx/>
              <a:buSzTx/>
              <a:buFontTx/>
              <a:buNone/>
            </a:pPr>
            <a:r>
              <a:rPr lang="en-US" altLang="sl-SI" dirty="0"/>
              <a:t>SMTP [RFC 2821]</a:t>
            </a:r>
          </a:p>
          <a:p>
            <a:pPr>
              <a:spcBef>
                <a:spcPct val="0"/>
              </a:spcBef>
              <a:buClrTx/>
              <a:buSzTx/>
              <a:buFontTx/>
              <a:buNone/>
            </a:pPr>
            <a:r>
              <a:rPr lang="en-US" altLang="sl-SI" dirty="0"/>
              <a:t>Telnet [RFC 854]</a:t>
            </a:r>
          </a:p>
          <a:p>
            <a:pPr>
              <a:spcBef>
                <a:spcPct val="0"/>
              </a:spcBef>
              <a:buClrTx/>
              <a:buSzTx/>
              <a:buFontTx/>
              <a:buNone/>
            </a:pPr>
            <a:r>
              <a:rPr lang="en-US" altLang="sl-SI" dirty="0"/>
              <a:t>HTTP [RFC 2616]</a:t>
            </a:r>
          </a:p>
          <a:p>
            <a:pPr>
              <a:spcBef>
                <a:spcPct val="0"/>
              </a:spcBef>
              <a:buClrTx/>
              <a:buSzTx/>
              <a:buFontTx/>
              <a:buNone/>
            </a:pPr>
            <a:r>
              <a:rPr lang="en-US" altLang="sl-SI" dirty="0"/>
              <a:t>FTP [RFC 959]</a:t>
            </a:r>
          </a:p>
          <a:p>
            <a:pPr>
              <a:spcBef>
                <a:spcPct val="0"/>
              </a:spcBef>
              <a:buClrTx/>
              <a:buSzTx/>
              <a:buFontTx/>
              <a:buNone/>
            </a:pPr>
            <a:r>
              <a:rPr lang="en-US" altLang="sl-SI" dirty="0"/>
              <a:t>HTTP (e.g., YouTube), </a:t>
            </a:r>
            <a:br>
              <a:rPr lang="en-US" altLang="sl-SI" dirty="0"/>
            </a:br>
            <a:r>
              <a:rPr lang="en-US" altLang="sl-SI" dirty="0"/>
              <a:t>RTP [RFC 1889]</a:t>
            </a:r>
          </a:p>
          <a:p>
            <a:pPr>
              <a:spcBef>
                <a:spcPct val="0"/>
              </a:spcBef>
              <a:buClrTx/>
              <a:buSzTx/>
              <a:buFontTx/>
              <a:buNone/>
            </a:pPr>
            <a:r>
              <a:rPr lang="en-US" altLang="sl-SI" dirty="0"/>
              <a:t>SIP, RTP, proprietary</a:t>
            </a:r>
          </a:p>
          <a:p>
            <a:pPr>
              <a:spcBef>
                <a:spcPct val="0"/>
              </a:spcBef>
              <a:buClrTx/>
              <a:buSzTx/>
              <a:buFontTx/>
              <a:buNone/>
            </a:pPr>
            <a:r>
              <a:rPr lang="en-US" altLang="sl-SI" dirty="0"/>
              <a:t>(e.g., Skype)</a:t>
            </a:r>
            <a:endParaRPr lang="en-US" altLang="sl-SI" sz="2400" dirty="0">
              <a:latin typeface="Times New Roman" panose="02020603050405020304" pitchFamily="18" charset="0"/>
            </a:endParaRPr>
          </a:p>
        </p:txBody>
      </p:sp>
      <p:sp>
        <p:nvSpPr>
          <p:cNvPr id="95239" name="Text Box 5"/>
          <p:cNvSpPr txBox="1">
            <a:spLocks noChangeArrowheads="1"/>
          </p:cNvSpPr>
          <p:nvPr/>
        </p:nvSpPr>
        <p:spPr bwMode="auto">
          <a:xfrm>
            <a:off x="7514431" y="1216026"/>
            <a:ext cx="262413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b="1" dirty="0"/>
              <a:t>underlying</a:t>
            </a:r>
          </a:p>
          <a:p>
            <a:pPr>
              <a:spcBef>
                <a:spcPct val="0"/>
              </a:spcBef>
              <a:buClrTx/>
              <a:buSzTx/>
              <a:buFontTx/>
              <a:buNone/>
            </a:pPr>
            <a:r>
              <a:rPr lang="en-US" altLang="sl-SI" b="1" dirty="0"/>
              <a:t>transport protocol</a:t>
            </a:r>
            <a:endParaRPr lang="en-US" altLang="sl-SI" dirty="0"/>
          </a:p>
          <a:p>
            <a:pPr>
              <a:spcBef>
                <a:spcPct val="0"/>
              </a:spcBef>
              <a:buClrTx/>
              <a:buSzTx/>
              <a:buFontTx/>
              <a:buNone/>
            </a:pPr>
            <a:endParaRPr lang="en-US" altLang="sl-SI" dirty="0"/>
          </a:p>
          <a:p>
            <a:pPr>
              <a:spcBef>
                <a:spcPct val="0"/>
              </a:spcBef>
              <a:buClrTx/>
              <a:buSzTx/>
              <a:buFontTx/>
              <a:buNone/>
            </a:pPr>
            <a:r>
              <a:rPr lang="en-US" altLang="sl-SI" dirty="0"/>
              <a:t>TCP</a:t>
            </a:r>
          </a:p>
          <a:p>
            <a:pPr>
              <a:spcBef>
                <a:spcPct val="0"/>
              </a:spcBef>
              <a:buClrTx/>
              <a:buSzTx/>
              <a:buFontTx/>
              <a:buNone/>
            </a:pPr>
            <a:r>
              <a:rPr lang="en-US" altLang="sl-SI" dirty="0"/>
              <a:t>TCP</a:t>
            </a:r>
          </a:p>
          <a:p>
            <a:pPr>
              <a:spcBef>
                <a:spcPct val="0"/>
              </a:spcBef>
              <a:buClrTx/>
              <a:buSzTx/>
              <a:buFontTx/>
              <a:buNone/>
            </a:pPr>
            <a:r>
              <a:rPr lang="en-US" altLang="sl-SI" dirty="0"/>
              <a:t>TCP</a:t>
            </a:r>
          </a:p>
          <a:p>
            <a:pPr>
              <a:spcBef>
                <a:spcPct val="0"/>
              </a:spcBef>
              <a:buClrTx/>
              <a:buSzTx/>
              <a:buFontTx/>
              <a:buNone/>
            </a:pPr>
            <a:r>
              <a:rPr lang="en-US" altLang="sl-SI" dirty="0"/>
              <a:t>TCP</a:t>
            </a:r>
          </a:p>
          <a:p>
            <a:pPr>
              <a:spcBef>
                <a:spcPct val="0"/>
              </a:spcBef>
              <a:buClrTx/>
              <a:buSzTx/>
              <a:buFontTx/>
              <a:buNone/>
            </a:pPr>
            <a:r>
              <a:rPr lang="en-US" altLang="sl-SI" dirty="0"/>
              <a:t>TCP or UDP</a:t>
            </a:r>
          </a:p>
          <a:p>
            <a:pPr>
              <a:spcBef>
                <a:spcPct val="0"/>
              </a:spcBef>
              <a:buClrTx/>
              <a:buSzTx/>
              <a:buFontTx/>
              <a:buNone/>
            </a:pPr>
            <a:endParaRPr lang="en-US" altLang="sl-SI" dirty="0"/>
          </a:p>
          <a:p>
            <a:pPr>
              <a:spcBef>
                <a:spcPct val="0"/>
              </a:spcBef>
              <a:buClrTx/>
              <a:buSzTx/>
              <a:buFontTx/>
              <a:buNone/>
            </a:pPr>
            <a:endParaRPr lang="en-US" altLang="sl-SI" dirty="0"/>
          </a:p>
          <a:p>
            <a:pPr>
              <a:spcBef>
                <a:spcPct val="0"/>
              </a:spcBef>
              <a:buClrTx/>
              <a:buSzTx/>
              <a:buFontTx/>
              <a:buNone/>
            </a:pPr>
            <a:r>
              <a:rPr lang="en-US" altLang="sl-SI" dirty="0"/>
              <a:t>TCP or UDP</a:t>
            </a:r>
          </a:p>
        </p:txBody>
      </p:sp>
      <p:sp>
        <p:nvSpPr>
          <p:cNvPr id="95240" name="Line 7"/>
          <p:cNvSpPr>
            <a:spLocks noChangeShapeType="1"/>
          </p:cNvSpPr>
          <p:nvPr/>
        </p:nvSpPr>
        <p:spPr bwMode="auto">
          <a:xfrm>
            <a:off x="2555080" y="1890713"/>
            <a:ext cx="7334250" cy="9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1" name="Line 8"/>
          <p:cNvSpPr>
            <a:spLocks noChangeShapeType="1"/>
          </p:cNvSpPr>
          <p:nvPr/>
        </p:nvSpPr>
        <p:spPr bwMode="auto">
          <a:xfrm flipV="1">
            <a:off x="2507456" y="2481262"/>
            <a:ext cx="73247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2" name="Line 9"/>
          <p:cNvSpPr>
            <a:spLocks noChangeShapeType="1"/>
          </p:cNvSpPr>
          <p:nvPr/>
        </p:nvSpPr>
        <p:spPr bwMode="auto">
          <a:xfrm flipV="1">
            <a:off x="2528092" y="2776537"/>
            <a:ext cx="72961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3" name="Line 10"/>
          <p:cNvSpPr>
            <a:spLocks noChangeShapeType="1"/>
          </p:cNvSpPr>
          <p:nvPr/>
        </p:nvSpPr>
        <p:spPr bwMode="auto">
          <a:xfrm flipV="1">
            <a:off x="2526505" y="3071812"/>
            <a:ext cx="7277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4" name="Line 11"/>
          <p:cNvSpPr>
            <a:spLocks noChangeShapeType="1"/>
          </p:cNvSpPr>
          <p:nvPr/>
        </p:nvSpPr>
        <p:spPr bwMode="auto">
          <a:xfrm flipV="1">
            <a:off x="2556667" y="3395663"/>
            <a:ext cx="7258050" cy="95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5" name="Line 12"/>
          <p:cNvSpPr>
            <a:spLocks noChangeShapeType="1"/>
          </p:cNvSpPr>
          <p:nvPr/>
        </p:nvSpPr>
        <p:spPr bwMode="auto">
          <a:xfrm flipV="1">
            <a:off x="2497930" y="3995737"/>
            <a:ext cx="73152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5246" name="Line 14"/>
          <p:cNvSpPr>
            <a:spLocks noChangeShapeType="1"/>
          </p:cNvSpPr>
          <p:nvPr/>
        </p:nvSpPr>
        <p:spPr bwMode="auto">
          <a:xfrm flipV="1">
            <a:off x="2323306" y="4619625"/>
            <a:ext cx="73437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3" name="Picture 2">
            <a:extLst>
              <a:ext uri="{FF2B5EF4-FFF2-40B4-BE49-F238E27FC236}">
                <a16:creationId xmlns:a16="http://schemas.microsoft.com/office/drawing/2014/main" id="{001029A6-AA11-4460-98BD-B643475E2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614" y="4924752"/>
            <a:ext cx="6294437" cy="1872595"/>
          </a:xfrm>
          <a:prstGeom prst="rect">
            <a:avLst/>
          </a:prstGeom>
        </p:spPr>
      </p:pic>
    </p:spTree>
    <p:extLst>
      <p:ext uri="{BB962C8B-B14F-4D97-AF65-F5344CB8AC3E}">
        <p14:creationId xmlns:p14="http://schemas.microsoft.com/office/powerpoint/2010/main" val="4082613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7680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grpSp>
        <p:nvGrpSpPr>
          <p:cNvPr id="76803" name="Group 582"/>
          <p:cNvGrpSpPr>
            <a:grpSpLocks/>
          </p:cNvGrpSpPr>
          <p:nvPr/>
        </p:nvGrpSpPr>
        <p:grpSpPr bwMode="auto">
          <a:xfrm>
            <a:off x="2066926" y="1492251"/>
            <a:ext cx="3540125" cy="4545013"/>
            <a:chOff x="3277" y="974"/>
            <a:chExt cx="2230" cy="2863"/>
          </a:xfrm>
        </p:grpSpPr>
        <p:sp>
          <p:nvSpPr>
            <p:cNvPr id="76810" name="Freeform 583"/>
            <p:cNvSpPr>
              <a:spLocks/>
            </p:cNvSpPr>
            <p:nvPr/>
          </p:nvSpPr>
          <p:spPr bwMode="auto">
            <a:xfrm>
              <a:off x="3277" y="1079"/>
              <a:ext cx="1094" cy="675"/>
            </a:xfrm>
            <a:custGeom>
              <a:avLst/>
              <a:gdLst>
                <a:gd name="T0" fmla="*/ 1116 w 1036"/>
                <a:gd name="T1" fmla="*/ 11 h 675"/>
                <a:gd name="T2" fmla="*/ 673 w 1036"/>
                <a:gd name="T3" fmla="*/ 53 h 675"/>
                <a:gd name="T4" fmla="*/ 356 w 1036"/>
                <a:gd name="T5" fmla="*/ 129 h 675"/>
                <a:gd name="T6" fmla="*/ 264 w 1036"/>
                <a:gd name="T7" fmla="*/ 229 h 675"/>
                <a:gd name="T8" fmla="*/ 37 w 1036"/>
                <a:gd name="T9" fmla="*/ 297 h 675"/>
                <a:gd name="T10" fmla="*/ 29 w 1036"/>
                <a:gd name="T11" fmla="*/ 459 h 675"/>
                <a:gd name="T12" fmla="*/ 227 w 1036"/>
                <a:gd name="T13" fmla="*/ 489 h 675"/>
                <a:gd name="T14" fmla="*/ 792 w 1036"/>
                <a:gd name="T15" fmla="*/ 489 h 675"/>
                <a:gd name="T16" fmla="*/ 1030 w 1036"/>
                <a:gd name="T17" fmla="*/ 555 h 675"/>
                <a:gd name="T18" fmla="*/ 1296 w 1036"/>
                <a:gd name="T19" fmla="*/ 657 h 675"/>
                <a:gd name="T20" fmla="*/ 1499 w 1036"/>
                <a:gd name="T21" fmla="*/ 661 h 675"/>
                <a:gd name="T22" fmla="*/ 1640 w 1036"/>
                <a:gd name="T23" fmla="*/ 603 h 675"/>
                <a:gd name="T24" fmla="*/ 1711 w 1036"/>
                <a:gd name="T25" fmla="*/ 445 h 675"/>
                <a:gd name="T26" fmla="*/ 1755 w 1036"/>
                <a:gd name="T27" fmla="*/ 291 h 675"/>
                <a:gd name="T28" fmla="*/ 1760 w 1036"/>
                <a:gd name="T29" fmla="*/ 107 h 675"/>
                <a:gd name="T30" fmla="*/ 1610 w 1036"/>
                <a:gd name="T31" fmla="*/ 17 h 675"/>
                <a:gd name="T32" fmla="*/ 1337 w 1036"/>
                <a:gd name="T33" fmla="*/ 3 h 675"/>
                <a:gd name="T34" fmla="*/ 111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811" name="Group 584"/>
            <p:cNvGrpSpPr>
              <a:grpSpLocks/>
            </p:cNvGrpSpPr>
            <p:nvPr/>
          </p:nvGrpSpPr>
          <p:grpSpPr bwMode="auto">
            <a:xfrm>
              <a:off x="3383" y="1920"/>
              <a:ext cx="919" cy="588"/>
              <a:chOff x="2889" y="1631"/>
              <a:chExt cx="980" cy="743"/>
            </a:xfrm>
          </p:grpSpPr>
          <p:sp>
            <p:nvSpPr>
              <p:cNvPr id="77185" name="Rectangle 585"/>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186" name="AutoShape 586"/>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solidFill>
                    <a:srgbClr val="00CCFF"/>
                  </a:solidFill>
                </a:endParaRPr>
              </a:p>
            </p:txBody>
          </p:sp>
        </p:grpSp>
        <p:sp>
          <p:nvSpPr>
            <p:cNvPr id="76812"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13" name="Line 588"/>
            <p:cNvSpPr>
              <a:spLocks noChangeShapeType="1"/>
            </p:cNvSpPr>
            <p:nvPr/>
          </p:nvSpPr>
          <p:spPr bwMode="auto">
            <a:xfrm rot="16200000" flipV="1">
              <a:off x="4915" y="3313"/>
              <a:ext cx="285"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6814" name="Line 589"/>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6815" name="Line 590"/>
            <p:cNvSpPr>
              <a:spLocks noChangeShapeType="1"/>
            </p:cNvSpPr>
            <p:nvPr/>
          </p:nvSpPr>
          <p:spPr bwMode="auto">
            <a:xfrm rot="16200000" flipH="1">
              <a:off x="5116" y="3190"/>
              <a:ext cx="96"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6816" name="Line 592"/>
            <p:cNvSpPr>
              <a:spLocks noChangeShapeType="1"/>
            </p:cNvSpPr>
            <p:nvPr/>
          </p:nvSpPr>
          <p:spPr bwMode="auto">
            <a:xfrm>
              <a:off x="3843" y="3009"/>
              <a:ext cx="94" cy="10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17" name="Line 593"/>
            <p:cNvSpPr>
              <a:spLocks noChangeShapeType="1"/>
            </p:cNvSpPr>
            <p:nvPr/>
          </p:nvSpPr>
          <p:spPr bwMode="auto">
            <a:xfrm flipV="1">
              <a:off x="3680" y="3150"/>
              <a:ext cx="261"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18" name="Line 596"/>
            <p:cNvSpPr>
              <a:spLocks noChangeShapeType="1"/>
            </p:cNvSpPr>
            <p:nvPr/>
          </p:nvSpPr>
          <p:spPr bwMode="auto">
            <a:xfrm flipH="1">
              <a:off x="3948" y="3209"/>
              <a:ext cx="98" cy="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19" name="Line 597"/>
            <p:cNvSpPr>
              <a:spLocks noChangeShapeType="1"/>
            </p:cNvSpPr>
            <p:nvPr/>
          </p:nvSpPr>
          <p:spPr bwMode="auto">
            <a:xfrm flipH="1" flipV="1">
              <a:off x="4132" y="3213"/>
              <a:ext cx="65"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0" name="Line 598"/>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1" name="Line 600"/>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2" name="Line 601"/>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76823" name="Group 602"/>
            <p:cNvGrpSpPr>
              <a:grpSpLocks/>
            </p:cNvGrpSpPr>
            <p:nvPr/>
          </p:nvGrpSpPr>
          <p:grpSpPr bwMode="auto">
            <a:xfrm>
              <a:off x="3535" y="2207"/>
              <a:ext cx="319" cy="222"/>
              <a:chOff x="2967" y="478"/>
              <a:chExt cx="788" cy="625"/>
            </a:xfrm>
          </p:grpSpPr>
          <p:pic>
            <p:nvPicPr>
              <p:cNvPr id="77183" name="Picture 603"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184" name="Picture 604" descr="antenna_radiation_styliz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824"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25" name="Freeform 606"/>
            <p:cNvSpPr>
              <a:spLocks/>
            </p:cNvSpPr>
            <p:nvPr/>
          </p:nvSpPr>
          <p:spPr bwMode="auto">
            <a:xfrm>
              <a:off x="4417" y="1263"/>
              <a:ext cx="1090" cy="709"/>
            </a:xfrm>
            <a:custGeom>
              <a:avLst/>
              <a:gdLst>
                <a:gd name="T0" fmla="*/ 14627 w 765"/>
                <a:gd name="T1" fmla="*/ 763 h 459"/>
                <a:gd name="T2" fmla="*/ 9913 w 765"/>
                <a:gd name="T3" fmla="*/ 5420 h 459"/>
                <a:gd name="T4" fmla="*/ 3316 w 765"/>
                <a:gd name="T5" fmla="*/ 7714 h 459"/>
                <a:gd name="T6" fmla="*/ 474 w 765"/>
                <a:gd name="T7" fmla="*/ 25995 h 459"/>
                <a:gd name="T8" fmla="*/ 6202 w 765"/>
                <a:gd name="T9" fmla="*/ 34346 h 459"/>
                <a:gd name="T10" fmla="*/ 11922 w 765"/>
                <a:gd name="T11" fmla="*/ 32921 h 459"/>
                <a:gd name="T12" fmla="*/ 20124 w 765"/>
                <a:gd name="T13" fmla="*/ 34346 h 459"/>
                <a:gd name="T14" fmla="*/ 24081 w 765"/>
                <a:gd name="T15" fmla="*/ 33549 h 459"/>
                <a:gd name="T16" fmla="*/ 25921 w 765"/>
                <a:gd name="T17" fmla="*/ 28785 h 459"/>
                <a:gd name="T18" fmla="*/ 25875 w 765"/>
                <a:gd name="T19" fmla="*/ 12218 h 459"/>
                <a:gd name="T20" fmla="*/ 22836 w 765"/>
                <a:gd name="T21" fmla="*/ 2665 h 459"/>
                <a:gd name="T22" fmla="*/ 14627 w 765"/>
                <a:gd name="T23" fmla="*/ 763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26" name="Line 607"/>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7" name="Line 608"/>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8" name="Line 609"/>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29" name="Line 610"/>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0" name="Line 611"/>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1" name="Line 612"/>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2" name="Line 613"/>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3" name="Line 614"/>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4" name="Line 615"/>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5" name="Line 616"/>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6" name="Line 617"/>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7" name="Line 618"/>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8" name="Line 619"/>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39" name="Line 620"/>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40" name="Line 621"/>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41" name="Line 622"/>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6842" name="Line 623"/>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grpSp>
          <p:nvGrpSpPr>
            <p:cNvPr id="76843" name="Group 624"/>
            <p:cNvGrpSpPr>
              <a:grpSpLocks/>
            </p:cNvGrpSpPr>
            <p:nvPr/>
          </p:nvGrpSpPr>
          <p:grpSpPr bwMode="auto">
            <a:xfrm>
              <a:off x="3813" y="1163"/>
              <a:ext cx="295" cy="391"/>
              <a:chOff x="1653" y="3023"/>
              <a:chExt cx="622" cy="911"/>
            </a:xfrm>
          </p:grpSpPr>
          <p:sp>
            <p:nvSpPr>
              <p:cNvPr id="77166"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67"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68"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69"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0"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1"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2"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3"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4"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5"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6"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7"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8"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79"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80"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77181"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pic>
            <p:nvPicPr>
              <p:cNvPr id="77182" name="Picture 641" descr="cell_tower_radiation_gra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844" name="Group 642"/>
            <p:cNvGrpSpPr>
              <a:grpSpLocks/>
            </p:cNvGrpSpPr>
            <p:nvPr/>
          </p:nvGrpSpPr>
          <p:grpSpPr bwMode="auto">
            <a:xfrm>
              <a:off x="3962" y="1516"/>
              <a:ext cx="286" cy="160"/>
              <a:chOff x="3843" y="1516"/>
              <a:chExt cx="286" cy="160"/>
            </a:xfrm>
          </p:grpSpPr>
          <p:sp>
            <p:nvSpPr>
              <p:cNvPr id="77157" name="Line 643"/>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58"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59"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60"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61" name="Group 647"/>
              <p:cNvGrpSpPr>
                <a:grpSpLocks/>
              </p:cNvGrpSpPr>
              <p:nvPr/>
            </p:nvGrpSpPr>
            <p:grpSpPr bwMode="auto">
              <a:xfrm>
                <a:off x="3932" y="1587"/>
                <a:ext cx="138" cy="33"/>
                <a:chOff x="2468" y="1332"/>
                <a:chExt cx="310" cy="60"/>
              </a:xfrm>
            </p:grpSpPr>
            <p:sp>
              <p:nvSpPr>
                <p:cNvPr id="77164"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65"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62" name="Line 650"/>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63" name="Line 651"/>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45" name="Group 652"/>
            <p:cNvGrpSpPr>
              <a:grpSpLocks/>
            </p:cNvGrpSpPr>
            <p:nvPr/>
          </p:nvGrpSpPr>
          <p:grpSpPr bwMode="auto">
            <a:xfrm>
              <a:off x="4537" y="1571"/>
              <a:ext cx="246" cy="110"/>
              <a:chOff x="4334" y="1470"/>
              <a:chExt cx="246" cy="107"/>
            </a:xfrm>
          </p:grpSpPr>
          <p:sp>
            <p:nvSpPr>
              <p:cNvPr id="7714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5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5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52" name="Group 656"/>
              <p:cNvGrpSpPr>
                <a:grpSpLocks/>
              </p:cNvGrpSpPr>
              <p:nvPr/>
            </p:nvGrpSpPr>
            <p:grpSpPr bwMode="auto">
              <a:xfrm>
                <a:off x="4383" y="1488"/>
                <a:ext cx="138" cy="33"/>
                <a:chOff x="2468" y="1332"/>
                <a:chExt cx="310" cy="60"/>
              </a:xfrm>
            </p:grpSpPr>
            <p:sp>
              <p:nvSpPr>
                <p:cNvPr id="77155"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56"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53" name="Line 65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54" name="Line 660"/>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46" name="Group 661"/>
            <p:cNvGrpSpPr>
              <a:grpSpLocks/>
            </p:cNvGrpSpPr>
            <p:nvPr/>
          </p:nvGrpSpPr>
          <p:grpSpPr bwMode="auto">
            <a:xfrm>
              <a:off x="4544" y="1737"/>
              <a:ext cx="246" cy="110"/>
              <a:chOff x="4334" y="1470"/>
              <a:chExt cx="246" cy="107"/>
            </a:xfrm>
          </p:grpSpPr>
          <p:sp>
            <p:nvSpPr>
              <p:cNvPr id="771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44" name="Group 665"/>
              <p:cNvGrpSpPr>
                <a:grpSpLocks/>
              </p:cNvGrpSpPr>
              <p:nvPr/>
            </p:nvGrpSpPr>
            <p:grpSpPr bwMode="auto">
              <a:xfrm>
                <a:off x="4383" y="1488"/>
                <a:ext cx="138" cy="33"/>
                <a:chOff x="2468" y="1332"/>
                <a:chExt cx="310" cy="60"/>
              </a:xfrm>
            </p:grpSpPr>
            <p:sp>
              <p:nvSpPr>
                <p:cNvPr id="77147"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48"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45" name="Line 66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46" name="Line 669"/>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47" name="Group 670"/>
            <p:cNvGrpSpPr>
              <a:grpSpLocks/>
            </p:cNvGrpSpPr>
            <p:nvPr/>
          </p:nvGrpSpPr>
          <p:grpSpPr bwMode="auto">
            <a:xfrm>
              <a:off x="4890" y="1738"/>
              <a:ext cx="246" cy="110"/>
              <a:chOff x="4334" y="1470"/>
              <a:chExt cx="246" cy="107"/>
            </a:xfrm>
          </p:grpSpPr>
          <p:sp>
            <p:nvSpPr>
              <p:cNvPr id="7713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3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3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36" name="Group 674"/>
              <p:cNvGrpSpPr>
                <a:grpSpLocks/>
              </p:cNvGrpSpPr>
              <p:nvPr/>
            </p:nvGrpSpPr>
            <p:grpSpPr bwMode="auto">
              <a:xfrm>
                <a:off x="4383" y="1488"/>
                <a:ext cx="138" cy="33"/>
                <a:chOff x="2468" y="1332"/>
                <a:chExt cx="310" cy="60"/>
              </a:xfrm>
            </p:grpSpPr>
            <p:sp>
              <p:nvSpPr>
                <p:cNvPr id="77139"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40"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37" name="Line 67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38" name="Line 678"/>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48" name="Group 679"/>
            <p:cNvGrpSpPr>
              <a:grpSpLocks/>
            </p:cNvGrpSpPr>
            <p:nvPr/>
          </p:nvGrpSpPr>
          <p:grpSpPr bwMode="auto">
            <a:xfrm>
              <a:off x="4844" y="1508"/>
              <a:ext cx="246" cy="110"/>
              <a:chOff x="4334" y="1470"/>
              <a:chExt cx="246" cy="107"/>
            </a:xfrm>
          </p:grpSpPr>
          <p:sp>
            <p:nvSpPr>
              <p:cNvPr id="771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28" name="Group 683"/>
              <p:cNvGrpSpPr>
                <a:grpSpLocks/>
              </p:cNvGrpSpPr>
              <p:nvPr/>
            </p:nvGrpSpPr>
            <p:grpSpPr bwMode="auto">
              <a:xfrm>
                <a:off x="4383" y="1488"/>
                <a:ext cx="138" cy="33"/>
                <a:chOff x="2468" y="1332"/>
                <a:chExt cx="310" cy="60"/>
              </a:xfrm>
            </p:grpSpPr>
            <p:sp>
              <p:nvSpPr>
                <p:cNvPr id="77131"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32"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29" name="Line 68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30" name="Line 687"/>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49" name="Group 688"/>
            <p:cNvGrpSpPr>
              <a:grpSpLocks/>
            </p:cNvGrpSpPr>
            <p:nvPr/>
          </p:nvGrpSpPr>
          <p:grpSpPr bwMode="auto">
            <a:xfrm>
              <a:off x="4874" y="2296"/>
              <a:ext cx="310" cy="130"/>
              <a:chOff x="4334" y="1470"/>
              <a:chExt cx="246" cy="107"/>
            </a:xfrm>
          </p:grpSpPr>
          <p:sp>
            <p:nvSpPr>
              <p:cNvPr id="771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20" name="Group 692"/>
              <p:cNvGrpSpPr>
                <a:grpSpLocks/>
              </p:cNvGrpSpPr>
              <p:nvPr/>
            </p:nvGrpSpPr>
            <p:grpSpPr bwMode="auto">
              <a:xfrm>
                <a:off x="4383" y="1488"/>
                <a:ext cx="138" cy="33"/>
                <a:chOff x="2468" y="1332"/>
                <a:chExt cx="310" cy="60"/>
              </a:xfrm>
            </p:grpSpPr>
            <p:sp>
              <p:nvSpPr>
                <p:cNvPr id="77123"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24"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21" name="Line 69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22" name="Line 696"/>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6850" name="Line 697"/>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76851" name="Group 698"/>
            <p:cNvGrpSpPr>
              <a:grpSpLocks/>
            </p:cNvGrpSpPr>
            <p:nvPr/>
          </p:nvGrpSpPr>
          <p:grpSpPr bwMode="auto">
            <a:xfrm>
              <a:off x="4464" y="2288"/>
              <a:ext cx="310" cy="130"/>
              <a:chOff x="4334" y="1470"/>
              <a:chExt cx="246" cy="107"/>
            </a:xfrm>
          </p:grpSpPr>
          <p:sp>
            <p:nvSpPr>
              <p:cNvPr id="771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12" name="Group 702"/>
              <p:cNvGrpSpPr>
                <a:grpSpLocks/>
              </p:cNvGrpSpPr>
              <p:nvPr/>
            </p:nvGrpSpPr>
            <p:grpSpPr bwMode="auto">
              <a:xfrm>
                <a:off x="4383" y="1488"/>
                <a:ext cx="138" cy="33"/>
                <a:chOff x="2468" y="1332"/>
                <a:chExt cx="310" cy="60"/>
              </a:xfrm>
            </p:grpSpPr>
            <p:sp>
              <p:nvSpPr>
                <p:cNvPr id="77115"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16"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13" name="Line 705"/>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14" name="Line 706"/>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2" name="Group 707"/>
            <p:cNvGrpSpPr>
              <a:grpSpLocks/>
            </p:cNvGrpSpPr>
            <p:nvPr/>
          </p:nvGrpSpPr>
          <p:grpSpPr bwMode="auto">
            <a:xfrm>
              <a:off x="4660" y="2464"/>
              <a:ext cx="310" cy="130"/>
              <a:chOff x="4334" y="1470"/>
              <a:chExt cx="246" cy="107"/>
            </a:xfrm>
          </p:grpSpPr>
          <p:sp>
            <p:nvSpPr>
              <p:cNvPr id="771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1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104" name="Group 711"/>
              <p:cNvGrpSpPr>
                <a:grpSpLocks/>
              </p:cNvGrpSpPr>
              <p:nvPr/>
            </p:nvGrpSpPr>
            <p:grpSpPr bwMode="auto">
              <a:xfrm>
                <a:off x="4383" y="1488"/>
                <a:ext cx="138" cy="33"/>
                <a:chOff x="2468" y="1332"/>
                <a:chExt cx="310" cy="60"/>
              </a:xfrm>
            </p:grpSpPr>
            <p:sp>
              <p:nvSpPr>
                <p:cNvPr id="77107"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08"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105" name="Line 71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106" name="Line 715"/>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3" name="Group 716"/>
            <p:cNvGrpSpPr>
              <a:grpSpLocks/>
            </p:cNvGrpSpPr>
            <p:nvPr/>
          </p:nvGrpSpPr>
          <p:grpSpPr bwMode="auto">
            <a:xfrm>
              <a:off x="4782" y="3028"/>
              <a:ext cx="392" cy="154"/>
              <a:chOff x="4334" y="1470"/>
              <a:chExt cx="246" cy="107"/>
            </a:xfrm>
          </p:grpSpPr>
          <p:sp>
            <p:nvSpPr>
              <p:cNvPr id="7709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9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9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096" name="Group 720"/>
              <p:cNvGrpSpPr>
                <a:grpSpLocks/>
              </p:cNvGrpSpPr>
              <p:nvPr/>
            </p:nvGrpSpPr>
            <p:grpSpPr bwMode="auto">
              <a:xfrm>
                <a:off x="4383" y="1488"/>
                <a:ext cx="138" cy="33"/>
                <a:chOff x="2468" y="1332"/>
                <a:chExt cx="310" cy="60"/>
              </a:xfrm>
            </p:grpSpPr>
            <p:sp>
              <p:nvSpPr>
                <p:cNvPr id="77099"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100"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097" name="Line 72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098" name="Line 724"/>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4" name="Group 725"/>
            <p:cNvGrpSpPr>
              <a:grpSpLocks/>
            </p:cNvGrpSpPr>
            <p:nvPr/>
          </p:nvGrpSpPr>
          <p:grpSpPr bwMode="auto">
            <a:xfrm>
              <a:off x="4388" y="2840"/>
              <a:ext cx="392" cy="154"/>
              <a:chOff x="4334" y="1470"/>
              <a:chExt cx="246" cy="107"/>
            </a:xfrm>
          </p:grpSpPr>
          <p:sp>
            <p:nvSpPr>
              <p:cNvPr id="7708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8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8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088" name="Group 729"/>
              <p:cNvGrpSpPr>
                <a:grpSpLocks/>
              </p:cNvGrpSpPr>
              <p:nvPr/>
            </p:nvGrpSpPr>
            <p:grpSpPr bwMode="auto">
              <a:xfrm>
                <a:off x="4383" y="1488"/>
                <a:ext cx="138" cy="33"/>
                <a:chOff x="2468" y="1332"/>
                <a:chExt cx="310" cy="60"/>
              </a:xfrm>
            </p:grpSpPr>
            <p:sp>
              <p:nvSpPr>
                <p:cNvPr id="77091"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092"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089" name="Line 73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090" name="Line 733"/>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5" name="Group 734"/>
            <p:cNvGrpSpPr>
              <a:grpSpLocks/>
            </p:cNvGrpSpPr>
            <p:nvPr/>
          </p:nvGrpSpPr>
          <p:grpSpPr bwMode="auto">
            <a:xfrm>
              <a:off x="3932" y="3056"/>
              <a:ext cx="392" cy="154"/>
              <a:chOff x="4334" y="1470"/>
              <a:chExt cx="246" cy="107"/>
            </a:xfrm>
          </p:grpSpPr>
          <p:sp>
            <p:nvSpPr>
              <p:cNvPr id="7707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7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7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080" name="Group 738"/>
              <p:cNvGrpSpPr>
                <a:grpSpLocks/>
              </p:cNvGrpSpPr>
              <p:nvPr/>
            </p:nvGrpSpPr>
            <p:grpSpPr bwMode="auto">
              <a:xfrm>
                <a:off x="4383" y="1488"/>
                <a:ext cx="138" cy="33"/>
                <a:chOff x="2468" y="1332"/>
                <a:chExt cx="310" cy="60"/>
              </a:xfrm>
            </p:grpSpPr>
            <p:sp>
              <p:nvSpPr>
                <p:cNvPr id="77083"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084"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081" name="Line 74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082" name="Line 742"/>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6" name="Group 743"/>
            <p:cNvGrpSpPr>
              <a:grpSpLocks/>
            </p:cNvGrpSpPr>
            <p:nvPr/>
          </p:nvGrpSpPr>
          <p:grpSpPr bwMode="auto">
            <a:xfrm>
              <a:off x="3812" y="2296"/>
              <a:ext cx="246" cy="108"/>
              <a:chOff x="4334" y="1470"/>
              <a:chExt cx="246" cy="107"/>
            </a:xfrm>
          </p:grpSpPr>
          <p:sp>
            <p:nvSpPr>
              <p:cNvPr id="7706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7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sp>
            <p:nvSpPr>
              <p:cNvPr id="7707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sl-SI" altLang="sl-SI" sz="2400">
                  <a:latin typeface="Times New Roman" panose="02020603050405020304" pitchFamily="18" charset="0"/>
                  <a:cs typeface="Arial" panose="020B0604020202020204" pitchFamily="34" charset="0"/>
                </a:endParaRPr>
              </a:p>
            </p:txBody>
          </p:sp>
          <p:grpSp>
            <p:nvGrpSpPr>
              <p:cNvPr id="77072" name="Group 747"/>
              <p:cNvGrpSpPr>
                <a:grpSpLocks/>
              </p:cNvGrpSpPr>
              <p:nvPr/>
            </p:nvGrpSpPr>
            <p:grpSpPr bwMode="auto">
              <a:xfrm>
                <a:off x="4383" y="1488"/>
                <a:ext cx="138" cy="33"/>
                <a:chOff x="2468" y="1332"/>
                <a:chExt cx="310" cy="60"/>
              </a:xfrm>
            </p:grpSpPr>
            <p:sp>
              <p:nvSpPr>
                <p:cNvPr id="77075"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sp>
              <p:nvSpPr>
                <p:cNvPr id="77076"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GB"/>
                </a:p>
              </p:txBody>
            </p:sp>
          </p:grpSp>
          <p:sp>
            <p:nvSpPr>
              <p:cNvPr id="77073" name="Line 750"/>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074" name="Line 751"/>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57" name="Group 752"/>
            <p:cNvGrpSpPr>
              <a:grpSpLocks/>
            </p:cNvGrpSpPr>
            <p:nvPr/>
          </p:nvGrpSpPr>
          <p:grpSpPr bwMode="auto">
            <a:xfrm>
              <a:off x="4511" y="3153"/>
              <a:ext cx="281" cy="266"/>
              <a:chOff x="5072" y="3611"/>
              <a:chExt cx="459" cy="380"/>
            </a:xfrm>
          </p:grpSpPr>
          <p:grpSp>
            <p:nvGrpSpPr>
              <p:cNvPr id="77055" name="Group 753"/>
              <p:cNvGrpSpPr>
                <a:grpSpLocks/>
              </p:cNvGrpSpPr>
              <p:nvPr/>
            </p:nvGrpSpPr>
            <p:grpSpPr bwMode="auto">
              <a:xfrm>
                <a:off x="5144" y="3611"/>
                <a:ext cx="387" cy="99"/>
                <a:chOff x="5030" y="2639"/>
                <a:chExt cx="387" cy="99"/>
              </a:xfrm>
            </p:grpSpPr>
            <p:sp>
              <p:nvSpPr>
                <p:cNvPr id="77057"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58"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59"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60"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61"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62"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63"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GB"/>
                </a:p>
              </p:txBody>
            </p:sp>
            <p:sp>
              <p:nvSpPr>
                <p:cNvPr id="77064"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GB"/>
                </a:p>
              </p:txBody>
            </p:sp>
            <p:sp>
              <p:nvSpPr>
                <p:cNvPr id="77065"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GB"/>
                </a:p>
              </p:txBody>
            </p:sp>
            <p:sp>
              <p:nvSpPr>
                <p:cNvPr id="77066"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GB"/>
                </a:p>
              </p:txBody>
            </p:sp>
            <p:sp>
              <p:nvSpPr>
                <p:cNvPr id="77067"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GB"/>
                </a:p>
              </p:txBody>
            </p:sp>
            <p:sp>
              <p:nvSpPr>
                <p:cNvPr id="77068"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GB"/>
                </a:p>
              </p:txBody>
            </p:sp>
          </p:grpSp>
          <p:pic>
            <p:nvPicPr>
              <p:cNvPr id="77056" name="Picture 766" descr="access_point_stylized_gray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858" name="Group 767"/>
            <p:cNvGrpSpPr>
              <a:grpSpLocks/>
            </p:cNvGrpSpPr>
            <p:nvPr/>
          </p:nvGrpSpPr>
          <p:grpSpPr bwMode="auto">
            <a:xfrm>
              <a:off x="3552" y="2211"/>
              <a:ext cx="251" cy="226"/>
              <a:chOff x="5072" y="3611"/>
              <a:chExt cx="459" cy="380"/>
            </a:xfrm>
          </p:grpSpPr>
          <p:grpSp>
            <p:nvGrpSpPr>
              <p:cNvPr id="77041" name="Group 768"/>
              <p:cNvGrpSpPr>
                <a:grpSpLocks/>
              </p:cNvGrpSpPr>
              <p:nvPr/>
            </p:nvGrpSpPr>
            <p:grpSpPr bwMode="auto">
              <a:xfrm>
                <a:off x="5144" y="3611"/>
                <a:ext cx="387" cy="99"/>
                <a:chOff x="5030" y="2639"/>
                <a:chExt cx="387" cy="99"/>
              </a:xfrm>
            </p:grpSpPr>
            <p:sp>
              <p:nvSpPr>
                <p:cNvPr id="77043"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4"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5"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6"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7"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8"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49"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GB"/>
                </a:p>
              </p:txBody>
            </p:sp>
            <p:sp>
              <p:nvSpPr>
                <p:cNvPr id="77050"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GB"/>
                </a:p>
              </p:txBody>
            </p:sp>
            <p:sp>
              <p:nvSpPr>
                <p:cNvPr id="77051"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GB"/>
                </a:p>
              </p:txBody>
            </p:sp>
            <p:sp>
              <p:nvSpPr>
                <p:cNvPr id="77052"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GB"/>
                </a:p>
              </p:txBody>
            </p:sp>
            <p:sp>
              <p:nvSpPr>
                <p:cNvPr id="77053"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GB"/>
                </a:p>
              </p:txBody>
            </p:sp>
            <p:sp>
              <p:nvSpPr>
                <p:cNvPr id="77054"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GB"/>
                </a:p>
              </p:txBody>
            </p:sp>
          </p:grpSp>
          <p:pic>
            <p:nvPicPr>
              <p:cNvPr id="77042" name="Picture 781" descr="access_point_stylized_gray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859" name="Line 782"/>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76860" name="Group 783"/>
            <p:cNvGrpSpPr>
              <a:grpSpLocks/>
            </p:cNvGrpSpPr>
            <p:nvPr/>
          </p:nvGrpSpPr>
          <p:grpSpPr bwMode="auto">
            <a:xfrm flipH="1">
              <a:off x="3638" y="2856"/>
              <a:ext cx="261" cy="235"/>
              <a:chOff x="2839" y="3501"/>
              <a:chExt cx="755" cy="803"/>
            </a:xfrm>
          </p:grpSpPr>
          <p:pic>
            <p:nvPicPr>
              <p:cNvPr id="77039" name="Picture 784"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40"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76861" name="Group 786"/>
            <p:cNvGrpSpPr>
              <a:grpSpLocks/>
            </p:cNvGrpSpPr>
            <p:nvPr/>
          </p:nvGrpSpPr>
          <p:grpSpPr bwMode="auto">
            <a:xfrm flipH="1">
              <a:off x="3438" y="3121"/>
              <a:ext cx="304" cy="256"/>
              <a:chOff x="2839" y="3501"/>
              <a:chExt cx="755" cy="803"/>
            </a:xfrm>
          </p:grpSpPr>
          <p:pic>
            <p:nvPicPr>
              <p:cNvPr id="77037" name="Picture 787"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38"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76862" name="Group 789"/>
            <p:cNvGrpSpPr>
              <a:grpSpLocks/>
            </p:cNvGrpSpPr>
            <p:nvPr/>
          </p:nvGrpSpPr>
          <p:grpSpPr bwMode="auto">
            <a:xfrm flipH="1">
              <a:off x="3739" y="3311"/>
              <a:ext cx="269" cy="220"/>
              <a:chOff x="2839" y="3501"/>
              <a:chExt cx="755" cy="803"/>
            </a:xfrm>
          </p:grpSpPr>
          <p:pic>
            <p:nvPicPr>
              <p:cNvPr id="77035" name="Picture 790" descr="desktop_computer_stylized_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36"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76863" name="Group 792"/>
            <p:cNvGrpSpPr>
              <a:grpSpLocks/>
            </p:cNvGrpSpPr>
            <p:nvPr/>
          </p:nvGrpSpPr>
          <p:grpSpPr bwMode="auto">
            <a:xfrm>
              <a:off x="4126" y="3300"/>
              <a:ext cx="269" cy="221"/>
              <a:chOff x="2839" y="3501"/>
              <a:chExt cx="755" cy="803"/>
            </a:xfrm>
          </p:grpSpPr>
          <p:pic>
            <p:nvPicPr>
              <p:cNvPr id="77033" name="Picture 793" descr="desktop_computer_stylized_mediu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34"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pic>
          <p:nvPicPr>
            <p:cNvPr id="76864" name="Picture 795" descr="car_icon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865" name="Group 796"/>
            <p:cNvGrpSpPr>
              <a:grpSpLocks/>
            </p:cNvGrpSpPr>
            <p:nvPr/>
          </p:nvGrpSpPr>
          <p:grpSpPr bwMode="auto">
            <a:xfrm>
              <a:off x="3536" y="974"/>
              <a:ext cx="262" cy="243"/>
              <a:chOff x="2751" y="1851"/>
              <a:chExt cx="462" cy="478"/>
            </a:xfrm>
          </p:grpSpPr>
          <p:pic>
            <p:nvPicPr>
              <p:cNvPr id="77031" name="Picture 797" descr="iphone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032" name="Picture 798" descr="antenna_radiation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866" name="Group 799"/>
            <p:cNvGrpSpPr>
              <a:grpSpLocks/>
            </p:cNvGrpSpPr>
            <p:nvPr/>
          </p:nvGrpSpPr>
          <p:grpSpPr bwMode="auto">
            <a:xfrm>
              <a:off x="5191" y="3151"/>
              <a:ext cx="143" cy="303"/>
              <a:chOff x="4140" y="429"/>
              <a:chExt cx="1425" cy="2396"/>
            </a:xfrm>
          </p:grpSpPr>
          <p:sp>
            <p:nvSpPr>
              <p:cNvPr id="76999" name="Freeform 800"/>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00"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01" name="Freeform 802"/>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02" name="Freeform 803"/>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03"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7004" name="Group 805"/>
              <p:cNvGrpSpPr>
                <a:grpSpLocks/>
              </p:cNvGrpSpPr>
              <p:nvPr/>
            </p:nvGrpSpPr>
            <p:grpSpPr bwMode="auto">
              <a:xfrm>
                <a:off x="4749" y="668"/>
                <a:ext cx="581" cy="145"/>
                <a:chOff x="614" y="2568"/>
                <a:chExt cx="725" cy="139"/>
              </a:xfrm>
            </p:grpSpPr>
            <p:sp>
              <p:nvSpPr>
                <p:cNvPr id="77029" name="AutoShape 806"/>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30"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7005"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7006" name="Group 809"/>
              <p:cNvGrpSpPr>
                <a:grpSpLocks/>
              </p:cNvGrpSpPr>
              <p:nvPr/>
            </p:nvGrpSpPr>
            <p:grpSpPr bwMode="auto">
              <a:xfrm>
                <a:off x="4747" y="994"/>
                <a:ext cx="581" cy="134"/>
                <a:chOff x="614" y="2568"/>
                <a:chExt cx="725" cy="139"/>
              </a:xfrm>
            </p:grpSpPr>
            <p:sp>
              <p:nvSpPr>
                <p:cNvPr id="77027" name="AutoShape 810"/>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28"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7007"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08"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7009" name="Group 814"/>
              <p:cNvGrpSpPr>
                <a:grpSpLocks/>
              </p:cNvGrpSpPr>
              <p:nvPr/>
            </p:nvGrpSpPr>
            <p:grpSpPr bwMode="auto">
              <a:xfrm>
                <a:off x="4735" y="1627"/>
                <a:ext cx="582" cy="151"/>
                <a:chOff x="614" y="2568"/>
                <a:chExt cx="725" cy="139"/>
              </a:xfrm>
            </p:grpSpPr>
            <p:sp>
              <p:nvSpPr>
                <p:cNvPr id="77025" name="AutoShape 815"/>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26"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7010" name="Freeform 817"/>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7011" name="Group 818"/>
              <p:cNvGrpSpPr>
                <a:grpSpLocks/>
              </p:cNvGrpSpPr>
              <p:nvPr/>
            </p:nvGrpSpPr>
            <p:grpSpPr bwMode="auto">
              <a:xfrm>
                <a:off x="4739" y="1327"/>
                <a:ext cx="582" cy="139"/>
                <a:chOff x="614" y="2568"/>
                <a:chExt cx="725" cy="139"/>
              </a:xfrm>
            </p:grpSpPr>
            <p:sp>
              <p:nvSpPr>
                <p:cNvPr id="77023" name="AutoShape 819"/>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24"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7012"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13" name="Freeform 822"/>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14" name="Freeform 823"/>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15" name="Oval 824"/>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16" name="Freeform 825"/>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7017"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18"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19" name="Oval 828"/>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20" name="Oval 829"/>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sl-SI" altLang="sl-SI" sz="1800">
                  <a:solidFill>
                    <a:srgbClr val="FF0000"/>
                  </a:solidFill>
                  <a:cs typeface="Arial" panose="020B0604020202020204" pitchFamily="34" charset="0"/>
                </a:endParaRPr>
              </a:p>
            </p:txBody>
          </p:sp>
          <p:sp>
            <p:nvSpPr>
              <p:cNvPr id="77021" name="Oval 830"/>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7022"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76867" name="Group 832"/>
            <p:cNvGrpSpPr>
              <a:grpSpLocks/>
            </p:cNvGrpSpPr>
            <p:nvPr/>
          </p:nvGrpSpPr>
          <p:grpSpPr bwMode="auto">
            <a:xfrm>
              <a:off x="4992" y="3341"/>
              <a:ext cx="143" cy="303"/>
              <a:chOff x="4140" y="429"/>
              <a:chExt cx="1425" cy="2396"/>
            </a:xfrm>
          </p:grpSpPr>
          <p:sp>
            <p:nvSpPr>
              <p:cNvPr id="76967" name="Freeform 833"/>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8"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69" name="Freeform 835"/>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70" name="Freeform 836"/>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71"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6972" name="Group 838"/>
              <p:cNvGrpSpPr>
                <a:grpSpLocks/>
              </p:cNvGrpSpPr>
              <p:nvPr/>
            </p:nvGrpSpPr>
            <p:grpSpPr bwMode="auto">
              <a:xfrm>
                <a:off x="4749" y="668"/>
                <a:ext cx="581" cy="145"/>
                <a:chOff x="614" y="2568"/>
                <a:chExt cx="725" cy="139"/>
              </a:xfrm>
            </p:grpSpPr>
            <p:sp>
              <p:nvSpPr>
                <p:cNvPr id="76997" name="AutoShape 839"/>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98"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6973"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6974" name="Group 842"/>
              <p:cNvGrpSpPr>
                <a:grpSpLocks/>
              </p:cNvGrpSpPr>
              <p:nvPr/>
            </p:nvGrpSpPr>
            <p:grpSpPr bwMode="auto">
              <a:xfrm>
                <a:off x="4747" y="994"/>
                <a:ext cx="581" cy="134"/>
                <a:chOff x="614" y="2568"/>
                <a:chExt cx="725" cy="139"/>
              </a:xfrm>
            </p:grpSpPr>
            <p:sp>
              <p:nvSpPr>
                <p:cNvPr id="76995" name="AutoShape 843"/>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96"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6975"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76"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76977" name="Group 847"/>
              <p:cNvGrpSpPr>
                <a:grpSpLocks/>
              </p:cNvGrpSpPr>
              <p:nvPr/>
            </p:nvGrpSpPr>
            <p:grpSpPr bwMode="auto">
              <a:xfrm>
                <a:off x="4735" y="1627"/>
                <a:ext cx="582" cy="151"/>
                <a:chOff x="614" y="2568"/>
                <a:chExt cx="725" cy="139"/>
              </a:xfrm>
            </p:grpSpPr>
            <p:sp>
              <p:nvSpPr>
                <p:cNvPr id="76993" name="AutoShape 848"/>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94"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6978" name="Freeform 850"/>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979" name="Group 851"/>
              <p:cNvGrpSpPr>
                <a:grpSpLocks/>
              </p:cNvGrpSpPr>
              <p:nvPr/>
            </p:nvGrpSpPr>
            <p:grpSpPr bwMode="auto">
              <a:xfrm>
                <a:off x="4739" y="1327"/>
                <a:ext cx="582" cy="139"/>
                <a:chOff x="614" y="2568"/>
                <a:chExt cx="725" cy="139"/>
              </a:xfrm>
            </p:grpSpPr>
            <p:sp>
              <p:nvSpPr>
                <p:cNvPr id="76991" name="AutoShape 852"/>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92"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76980"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81" name="Freeform 855"/>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82" name="Freeform 856"/>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83" name="Oval 857"/>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84" name="Freeform 858"/>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85"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86"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87" name="Oval 861"/>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88" name="Oval 862"/>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sl-SI" altLang="sl-SI" sz="1800">
                  <a:solidFill>
                    <a:srgbClr val="FF0000"/>
                  </a:solidFill>
                  <a:cs typeface="Arial" panose="020B0604020202020204" pitchFamily="34" charset="0"/>
                </a:endParaRPr>
              </a:p>
            </p:txBody>
          </p:sp>
          <p:sp>
            <p:nvSpPr>
              <p:cNvPr id="76989" name="Oval 863"/>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76990"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76868" name="Group 865"/>
            <p:cNvGrpSpPr>
              <a:grpSpLocks/>
            </p:cNvGrpSpPr>
            <p:nvPr/>
          </p:nvGrpSpPr>
          <p:grpSpPr bwMode="auto">
            <a:xfrm>
              <a:off x="3340" y="1287"/>
              <a:ext cx="337" cy="257"/>
              <a:chOff x="877" y="1008"/>
              <a:chExt cx="2747" cy="2591"/>
            </a:xfrm>
          </p:grpSpPr>
          <p:pic>
            <p:nvPicPr>
              <p:cNvPr id="76944" name="Picture 866"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945" name="Picture 867"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46" name="Freeform 868"/>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76947" name="Picture 869"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48" name="Freeform 870"/>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49" name="Freeform 871"/>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0" name="Freeform 872"/>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1" name="Freeform 873"/>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2" name="Freeform 874"/>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3" name="Freeform 875"/>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954" name="Group 876"/>
              <p:cNvGrpSpPr>
                <a:grpSpLocks/>
              </p:cNvGrpSpPr>
              <p:nvPr/>
            </p:nvGrpSpPr>
            <p:grpSpPr bwMode="auto">
              <a:xfrm>
                <a:off x="1709" y="3008"/>
                <a:ext cx="507" cy="234"/>
                <a:chOff x="1740" y="2642"/>
                <a:chExt cx="752" cy="327"/>
              </a:xfrm>
            </p:grpSpPr>
            <p:sp>
              <p:nvSpPr>
                <p:cNvPr id="76961"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2"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3"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4"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5"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6"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76955" name="Freeform 883"/>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6" name="Freeform 884"/>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7" name="Freeform 885"/>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8" name="Freeform 886"/>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59" name="Freeform 887"/>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60"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76869" name="Group 889"/>
            <p:cNvGrpSpPr>
              <a:grpSpLocks/>
            </p:cNvGrpSpPr>
            <p:nvPr/>
          </p:nvGrpSpPr>
          <p:grpSpPr bwMode="auto">
            <a:xfrm>
              <a:off x="4329" y="3456"/>
              <a:ext cx="299" cy="257"/>
              <a:chOff x="877" y="1008"/>
              <a:chExt cx="2747" cy="2591"/>
            </a:xfrm>
          </p:grpSpPr>
          <p:pic>
            <p:nvPicPr>
              <p:cNvPr id="76921" name="Picture 890"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922" name="Picture 891"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23" name="Freeform 892"/>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76924" name="Picture 893"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25" name="Freeform 894"/>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26" name="Freeform 895"/>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27" name="Freeform 896"/>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28" name="Freeform 897"/>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29" name="Freeform 898"/>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0" name="Freeform 899"/>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931" name="Group 900"/>
              <p:cNvGrpSpPr>
                <a:grpSpLocks/>
              </p:cNvGrpSpPr>
              <p:nvPr/>
            </p:nvGrpSpPr>
            <p:grpSpPr bwMode="auto">
              <a:xfrm>
                <a:off x="1709" y="3008"/>
                <a:ext cx="507" cy="234"/>
                <a:chOff x="1740" y="2642"/>
                <a:chExt cx="752" cy="327"/>
              </a:xfrm>
            </p:grpSpPr>
            <p:sp>
              <p:nvSpPr>
                <p:cNvPr id="76938"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9"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40"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41"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42"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43"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76932" name="Freeform 907"/>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3" name="Freeform 908"/>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4" name="Freeform 909"/>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5" name="Freeform 910"/>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6" name="Freeform 911"/>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37"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76870" name="Group 913"/>
            <p:cNvGrpSpPr>
              <a:grpSpLocks/>
            </p:cNvGrpSpPr>
            <p:nvPr/>
          </p:nvGrpSpPr>
          <p:grpSpPr bwMode="auto">
            <a:xfrm>
              <a:off x="3503" y="1916"/>
              <a:ext cx="280" cy="257"/>
              <a:chOff x="877" y="1008"/>
              <a:chExt cx="2747" cy="2591"/>
            </a:xfrm>
          </p:grpSpPr>
          <p:pic>
            <p:nvPicPr>
              <p:cNvPr id="76898" name="Picture 914"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99" name="Picture 915"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00" name="Freeform 916"/>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76901" name="Picture 917"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02" name="Freeform 918"/>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03" name="Freeform 919"/>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04" name="Freeform 920"/>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05" name="Freeform 921"/>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06" name="Freeform 922"/>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07" name="Freeform 923"/>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908" name="Group 924"/>
              <p:cNvGrpSpPr>
                <a:grpSpLocks/>
              </p:cNvGrpSpPr>
              <p:nvPr/>
            </p:nvGrpSpPr>
            <p:grpSpPr bwMode="auto">
              <a:xfrm>
                <a:off x="1709" y="3008"/>
                <a:ext cx="507" cy="234"/>
                <a:chOff x="1740" y="2642"/>
                <a:chExt cx="752" cy="327"/>
              </a:xfrm>
            </p:grpSpPr>
            <p:sp>
              <p:nvSpPr>
                <p:cNvPr id="76915"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6"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7"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8"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9"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20"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76909" name="Freeform 931"/>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0" name="Freeform 932"/>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1" name="Freeform 933"/>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2" name="Freeform 934"/>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3" name="Freeform 935"/>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914"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76871" name="Group 937"/>
            <p:cNvGrpSpPr>
              <a:grpSpLocks/>
            </p:cNvGrpSpPr>
            <p:nvPr/>
          </p:nvGrpSpPr>
          <p:grpSpPr bwMode="auto">
            <a:xfrm flipH="1">
              <a:off x="3742" y="2030"/>
              <a:ext cx="261" cy="235"/>
              <a:chOff x="2839" y="3501"/>
              <a:chExt cx="755" cy="803"/>
            </a:xfrm>
          </p:grpSpPr>
          <p:pic>
            <p:nvPicPr>
              <p:cNvPr id="76896" name="Picture 938"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97"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76872" name="Group 940"/>
            <p:cNvGrpSpPr>
              <a:grpSpLocks/>
            </p:cNvGrpSpPr>
            <p:nvPr/>
          </p:nvGrpSpPr>
          <p:grpSpPr bwMode="auto">
            <a:xfrm>
              <a:off x="4603" y="3416"/>
              <a:ext cx="299" cy="257"/>
              <a:chOff x="877" y="1008"/>
              <a:chExt cx="2747" cy="2591"/>
            </a:xfrm>
          </p:grpSpPr>
          <p:pic>
            <p:nvPicPr>
              <p:cNvPr id="76873" name="Picture 941"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74" name="Picture 942"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75" name="Freeform 943"/>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76876" name="Picture 944"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77" name="Freeform 945"/>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78" name="Freeform 946"/>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79" name="Freeform 947"/>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0" name="Freeform 948"/>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1" name="Freeform 949"/>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2" name="Freeform 950"/>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6883" name="Group 951"/>
              <p:cNvGrpSpPr>
                <a:grpSpLocks/>
              </p:cNvGrpSpPr>
              <p:nvPr/>
            </p:nvGrpSpPr>
            <p:grpSpPr bwMode="auto">
              <a:xfrm>
                <a:off x="1709" y="3008"/>
                <a:ext cx="507" cy="234"/>
                <a:chOff x="1740" y="2642"/>
                <a:chExt cx="752" cy="327"/>
              </a:xfrm>
            </p:grpSpPr>
            <p:sp>
              <p:nvSpPr>
                <p:cNvPr id="76890"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91"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92"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93"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94"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95"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76884" name="Freeform 958"/>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5" name="Freeform 959"/>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6" name="Freeform 960"/>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7" name="Freeform 961"/>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8" name="Freeform 962"/>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6889"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76804" name="Rectangle 4"/>
          <p:cNvSpPr>
            <a:spLocks noGrp="1" noChangeArrowheads="1"/>
          </p:cNvSpPr>
          <p:nvPr>
            <p:ph type="title"/>
          </p:nvPr>
        </p:nvSpPr>
        <p:spPr>
          <a:xfrm>
            <a:off x="1890713" y="184150"/>
            <a:ext cx="7772400" cy="852488"/>
          </a:xfrm>
        </p:spPr>
        <p:txBody>
          <a:bodyPr/>
          <a:lstStyle/>
          <a:p>
            <a:r>
              <a:rPr lang="en-US" altLang="sl-SI">
                <a:latin typeface="Gill Sans MT" panose="020B0502020104020203" pitchFamily="34" charset="-18"/>
              </a:rPr>
              <a:t>Client-server architecture</a:t>
            </a:r>
          </a:p>
        </p:txBody>
      </p:sp>
      <p:sp>
        <p:nvSpPr>
          <p:cNvPr id="76805" name="Rectangle 460"/>
          <p:cNvSpPr>
            <a:spLocks noGrp="1" noChangeArrowheads="1"/>
          </p:cNvSpPr>
          <p:nvPr>
            <p:ph type="body" sz="half" idx="2"/>
          </p:nvPr>
        </p:nvSpPr>
        <p:spPr>
          <a:xfrm>
            <a:off x="6276976" y="1416050"/>
            <a:ext cx="4143375" cy="4648200"/>
          </a:xfrm>
        </p:spPr>
        <p:txBody>
          <a:bodyPr>
            <a:normAutofit fontScale="92500"/>
          </a:bodyPr>
          <a:lstStyle/>
          <a:p>
            <a:pPr>
              <a:buFont typeface="Wingdings" panose="05000000000000000000" pitchFamily="2" charset="2"/>
              <a:buNone/>
            </a:pPr>
            <a:r>
              <a:rPr lang="en-US" altLang="sl-SI">
                <a:solidFill>
                  <a:srgbClr val="CC0000"/>
                </a:solidFill>
                <a:latin typeface="Gill Sans MT" panose="020B0502020104020203" pitchFamily="34" charset="-18"/>
              </a:rPr>
              <a:t>server: </a:t>
            </a:r>
          </a:p>
          <a:p>
            <a:r>
              <a:rPr lang="en-US" altLang="sl-SI" sz="2400">
                <a:latin typeface="Gill Sans MT" panose="020B0502020104020203" pitchFamily="34" charset="-18"/>
              </a:rPr>
              <a:t>always-on host</a:t>
            </a:r>
          </a:p>
          <a:p>
            <a:r>
              <a:rPr lang="en-US" altLang="sl-SI" sz="2400">
                <a:latin typeface="Gill Sans MT" panose="020B0502020104020203" pitchFamily="34" charset="-18"/>
              </a:rPr>
              <a:t>permanent IP address</a:t>
            </a:r>
          </a:p>
          <a:p>
            <a:r>
              <a:rPr lang="en-US" altLang="sl-SI" sz="2400">
                <a:latin typeface="Gill Sans MT" panose="020B0502020104020203" pitchFamily="34" charset="-18"/>
              </a:rPr>
              <a:t>data centers for scaling</a:t>
            </a:r>
          </a:p>
          <a:p>
            <a:pPr>
              <a:spcBef>
                <a:spcPct val="75000"/>
              </a:spcBef>
              <a:buFont typeface="Wingdings" panose="05000000000000000000" pitchFamily="2" charset="2"/>
              <a:buNone/>
            </a:pPr>
            <a:r>
              <a:rPr lang="en-US" altLang="sl-SI">
                <a:solidFill>
                  <a:srgbClr val="CC0000"/>
                </a:solidFill>
                <a:latin typeface="Gill Sans MT" panose="020B0502020104020203" pitchFamily="34" charset="-18"/>
              </a:rPr>
              <a:t>clients:</a:t>
            </a:r>
          </a:p>
          <a:p>
            <a:r>
              <a:rPr lang="en-US" altLang="sl-SI" sz="2400">
                <a:latin typeface="Gill Sans MT" panose="020B0502020104020203" pitchFamily="34" charset="-18"/>
              </a:rPr>
              <a:t>communicate with server</a:t>
            </a:r>
          </a:p>
          <a:p>
            <a:r>
              <a:rPr lang="en-US" altLang="sl-SI" sz="2400">
                <a:latin typeface="Gill Sans MT" panose="020B0502020104020203" pitchFamily="34" charset="-18"/>
              </a:rPr>
              <a:t>may be intermittently connected</a:t>
            </a:r>
          </a:p>
          <a:p>
            <a:r>
              <a:rPr lang="en-US" altLang="sl-SI" sz="2400">
                <a:latin typeface="Gill Sans MT" panose="020B0502020104020203" pitchFamily="34" charset="-18"/>
              </a:rPr>
              <a:t>may have dynamic IP addresses</a:t>
            </a:r>
          </a:p>
          <a:p>
            <a:r>
              <a:rPr lang="en-US" altLang="sl-SI" sz="2400">
                <a:latin typeface="Gill Sans MT" panose="020B0502020104020203" pitchFamily="34" charset="-18"/>
              </a:rPr>
              <a:t>do not communicate directly with each other</a:t>
            </a:r>
          </a:p>
        </p:txBody>
      </p:sp>
      <p:pic>
        <p:nvPicPr>
          <p:cNvPr id="76806" name="Picture 351" descr="underline_bas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92301" y="842964"/>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Line 913"/>
          <p:cNvSpPr>
            <a:spLocks noChangeShapeType="1"/>
          </p:cNvSpPr>
          <p:nvPr/>
        </p:nvSpPr>
        <p:spPr bwMode="auto">
          <a:xfrm>
            <a:off x="2773363" y="3235326"/>
            <a:ext cx="2006600" cy="19780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6808" name="Line 800"/>
          <p:cNvSpPr>
            <a:spLocks noChangeShapeType="1"/>
          </p:cNvSpPr>
          <p:nvPr/>
        </p:nvSpPr>
        <p:spPr bwMode="auto">
          <a:xfrm>
            <a:off x="3735389" y="1844676"/>
            <a:ext cx="1481137" cy="3109913"/>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6809" name="Text Box 803"/>
          <p:cNvSpPr txBox="1">
            <a:spLocks noChangeArrowheads="1"/>
          </p:cNvSpPr>
          <p:nvPr/>
        </p:nvSpPr>
        <p:spPr bwMode="auto">
          <a:xfrm>
            <a:off x="1778001" y="4067176"/>
            <a:ext cx="155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a:solidFill>
                  <a:srgbClr val="CC0000"/>
                </a:solidFill>
              </a:rPr>
              <a:t>client/server</a:t>
            </a:r>
          </a:p>
        </p:txBody>
      </p:sp>
    </p:spTree>
    <p:extLst>
      <p:ext uri="{BB962C8B-B14F-4D97-AF65-F5344CB8AC3E}">
        <p14:creationId xmlns:p14="http://schemas.microsoft.com/office/powerpoint/2010/main" val="112734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4" name="Rectangle 4"/>
          <p:cNvSpPr>
            <a:spLocks noGrp="1" noChangeArrowheads="1"/>
          </p:cNvSpPr>
          <p:nvPr>
            <p:ph type="title"/>
          </p:nvPr>
        </p:nvSpPr>
        <p:spPr>
          <a:xfrm>
            <a:off x="1890713" y="184150"/>
            <a:ext cx="7772400" cy="852488"/>
          </a:xfrm>
        </p:spPr>
        <p:txBody>
          <a:bodyPr/>
          <a:lstStyle/>
          <a:p>
            <a:r>
              <a:rPr lang="en-US" altLang="sl-SI" dirty="0">
                <a:latin typeface="Gill Sans MT" panose="020B0502020104020203" pitchFamily="34" charset="-18"/>
              </a:rPr>
              <a:t>Client-server architecture</a:t>
            </a:r>
          </a:p>
        </p:txBody>
      </p:sp>
      <p:sp>
        <p:nvSpPr>
          <p:cNvPr id="76805" name="Rectangle 460"/>
          <p:cNvSpPr>
            <a:spLocks noGrp="1" noChangeArrowheads="1"/>
          </p:cNvSpPr>
          <p:nvPr>
            <p:ph type="body" sz="half" idx="2"/>
          </p:nvPr>
        </p:nvSpPr>
        <p:spPr>
          <a:xfrm>
            <a:off x="6276976" y="1416050"/>
            <a:ext cx="4143375" cy="4648200"/>
          </a:xfrm>
        </p:spPr>
        <p:txBody>
          <a:bodyPr>
            <a:normAutofit/>
          </a:bodyPr>
          <a:lstStyle/>
          <a:p>
            <a:pPr>
              <a:buFont typeface="Wingdings" panose="05000000000000000000" pitchFamily="2" charset="2"/>
              <a:buNone/>
            </a:pPr>
            <a:r>
              <a:rPr lang="sl-SI" altLang="sl-SI" sz="2400" dirty="0">
                <a:latin typeface="Gill Sans MT" panose="020B0502020104020203" pitchFamily="34" charset="-18"/>
              </a:rPr>
              <a:t> </a:t>
            </a:r>
            <a:endParaRPr lang="en-US" altLang="sl-SI" sz="2400" dirty="0">
              <a:latin typeface="Gill Sans MT" panose="020B0502020104020203" pitchFamily="34" charset="-18"/>
            </a:endParaRPr>
          </a:p>
        </p:txBody>
      </p:sp>
      <p:pic>
        <p:nvPicPr>
          <p:cNvPr id="76806" name="Picture 35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1" y="842964"/>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4" y="1976438"/>
            <a:ext cx="997521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6067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4" name="Rectangle 4"/>
          <p:cNvSpPr>
            <a:spLocks noGrp="1" noChangeArrowheads="1"/>
          </p:cNvSpPr>
          <p:nvPr>
            <p:ph type="title"/>
          </p:nvPr>
        </p:nvSpPr>
        <p:spPr>
          <a:xfrm>
            <a:off x="1890712" y="184150"/>
            <a:ext cx="9021127" cy="852488"/>
          </a:xfrm>
        </p:spPr>
        <p:txBody>
          <a:bodyPr>
            <a:normAutofit/>
          </a:bodyPr>
          <a:lstStyle/>
          <a:p>
            <a:r>
              <a:rPr lang="sl-SI" altLang="sl-SI" dirty="0" err="1">
                <a:latin typeface="Gill Sans MT" panose="020B0502020104020203" pitchFamily="34" charset="-18"/>
              </a:rPr>
              <a:t>Service</a:t>
            </a:r>
            <a:endParaRPr lang="en-US" altLang="sl-SI" dirty="0">
              <a:latin typeface="Gill Sans MT" panose="020B0502020104020203" pitchFamily="34" charset="-18"/>
            </a:endParaRPr>
          </a:p>
        </p:txBody>
      </p:sp>
      <p:sp>
        <p:nvSpPr>
          <p:cNvPr id="76805" name="Rectangle 460"/>
          <p:cNvSpPr>
            <a:spLocks noGrp="1" noChangeArrowheads="1"/>
          </p:cNvSpPr>
          <p:nvPr>
            <p:ph type="body" sz="half" idx="2"/>
          </p:nvPr>
        </p:nvSpPr>
        <p:spPr>
          <a:xfrm>
            <a:off x="6276976" y="1416050"/>
            <a:ext cx="4143375" cy="4648200"/>
          </a:xfrm>
        </p:spPr>
        <p:txBody>
          <a:bodyPr>
            <a:normAutofit/>
          </a:bodyPr>
          <a:lstStyle/>
          <a:p>
            <a:pPr>
              <a:buFont typeface="Wingdings" panose="05000000000000000000" pitchFamily="2" charset="2"/>
              <a:buNone/>
            </a:pPr>
            <a:r>
              <a:rPr lang="sl-SI" altLang="sl-SI" sz="2400" dirty="0">
                <a:latin typeface="Gill Sans MT" panose="020B0502020104020203" pitchFamily="34" charset="-18"/>
              </a:rPr>
              <a:t> </a:t>
            </a:r>
            <a:endParaRPr lang="en-US" altLang="sl-SI" sz="2400" dirty="0">
              <a:latin typeface="Gill Sans MT" panose="020B0502020104020203" pitchFamily="34" charset="-18"/>
            </a:endParaRPr>
          </a:p>
        </p:txBody>
      </p:sp>
      <p:pic>
        <p:nvPicPr>
          <p:cNvPr id="76806" name="Picture 35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1" y="842964"/>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1416050"/>
            <a:ext cx="5908675"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4212287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80898"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80899" name="Rectangle 2"/>
          <p:cNvSpPr>
            <a:spLocks noGrp="1" noChangeArrowheads="1"/>
          </p:cNvSpPr>
          <p:nvPr>
            <p:ph type="title"/>
          </p:nvPr>
        </p:nvSpPr>
        <p:spPr>
          <a:xfrm>
            <a:off x="1924050" y="185738"/>
            <a:ext cx="7772400" cy="863600"/>
          </a:xfrm>
        </p:spPr>
        <p:txBody>
          <a:bodyPr/>
          <a:lstStyle/>
          <a:p>
            <a:r>
              <a:rPr lang="en-US" altLang="sl-SI">
                <a:latin typeface="Gill Sans MT" panose="020B0502020104020203" pitchFamily="34" charset="-18"/>
              </a:rPr>
              <a:t>Processes communicating</a:t>
            </a:r>
          </a:p>
        </p:txBody>
      </p:sp>
      <p:sp>
        <p:nvSpPr>
          <p:cNvPr id="80900" name="Rectangle 3"/>
          <p:cNvSpPr>
            <a:spLocks noGrp="1" noChangeArrowheads="1"/>
          </p:cNvSpPr>
          <p:nvPr>
            <p:ph type="body" sz="half" idx="1"/>
          </p:nvPr>
        </p:nvSpPr>
        <p:spPr>
          <a:xfrm>
            <a:off x="2057400" y="1544638"/>
            <a:ext cx="3989388" cy="4648200"/>
          </a:xfrm>
        </p:spPr>
        <p:txBody>
          <a:bodyPr/>
          <a:lstStyle/>
          <a:p>
            <a:pPr>
              <a:buFont typeface="Wingdings" panose="05000000000000000000" pitchFamily="2" charset="2"/>
              <a:buNone/>
            </a:pPr>
            <a:r>
              <a:rPr lang="en-US" altLang="sl-SI" i="1">
                <a:solidFill>
                  <a:srgbClr val="CC0000"/>
                </a:solidFill>
                <a:latin typeface="Gill Sans MT" panose="020B0502020104020203" pitchFamily="34" charset="-18"/>
              </a:rPr>
              <a:t>process:</a:t>
            </a:r>
            <a:r>
              <a:rPr lang="en-US" altLang="sl-SI">
                <a:latin typeface="Gill Sans MT" panose="020B0502020104020203" pitchFamily="34" charset="-18"/>
              </a:rPr>
              <a:t> program running within a host</a:t>
            </a:r>
          </a:p>
          <a:p>
            <a:r>
              <a:rPr lang="en-US" altLang="sl-SI" sz="2400">
                <a:latin typeface="Gill Sans MT" panose="020B0502020104020203" pitchFamily="34" charset="-18"/>
              </a:rPr>
              <a:t>within same host, two processes communicate using  </a:t>
            </a:r>
            <a:r>
              <a:rPr lang="en-US" altLang="sl-SI" sz="2400">
                <a:solidFill>
                  <a:srgbClr val="CC0000"/>
                </a:solidFill>
                <a:latin typeface="Gill Sans MT" panose="020B0502020104020203" pitchFamily="34" charset="-18"/>
              </a:rPr>
              <a:t>inter-process communication</a:t>
            </a:r>
            <a:r>
              <a:rPr lang="en-US" altLang="sl-SI" sz="2400">
                <a:latin typeface="Gill Sans MT" panose="020B0502020104020203" pitchFamily="34" charset="-18"/>
              </a:rPr>
              <a:t> (defined by OS)</a:t>
            </a:r>
          </a:p>
          <a:p>
            <a:r>
              <a:rPr lang="en-US" altLang="sl-SI" sz="2400">
                <a:latin typeface="Gill Sans MT" panose="020B0502020104020203" pitchFamily="34" charset="-18"/>
              </a:rPr>
              <a:t>processes in different hosts communicate by exchanging </a:t>
            </a:r>
            <a:r>
              <a:rPr lang="en-US" altLang="sl-SI" sz="2400">
                <a:solidFill>
                  <a:srgbClr val="CC0000"/>
                </a:solidFill>
                <a:latin typeface="Gill Sans MT" panose="020B0502020104020203" pitchFamily="34" charset="-18"/>
              </a:rPr>
              <a:t>messages</a:t>
            </a:r>
          </a:p>
        </p:txBody>
      </p:sp>
      <p:sp>
        <p:nvSpPr>
          <p:cNvPr id="80901" name="Rectangle 4"/>
          <p:cNvSpPr>
            <a:spLocks noGrp="1" noChangeArrowheads="1"/>
          </p:cNvSpPr>
          <p:nvPr>
            <p:ph type="body" sz="half" idx="2"/>
          </p:nvPr>
        </p:nvSpPr>
        <p:spPr>
          <a:xfrm>
            <a:off x="6427788" y="1979614"/>
            <a:ext cx="3810000" cy="2033587"/>
          </a:xfrm>
          <a:noFill/>
        </p:spPr>
        <p:txBody>
          <a:bodyPr/>
          <a:lstStyle/>
          <a:p>
            <a:pPr>
              <a:buFont typeface="Wingdings" panose="05000000000000000000" pitchFamily="2" charset="2"/>
              <a:buNone/>
            </a:pPr>
            <a:r>
              <a:rPr lang="en-US" altLang="sl-SI" i="1">
                <a:solidFill>
                  <a:srgbClr val="CC0000"/>
                </a:solidFill>
                <a:latin typeface="Gill Sans MT" panose="020B0502020104020203" pitchFamily="34" charset="-18"/>
              </a:rPr>
              <a:t>client process:</a:t>
            </a:r>
            <a:r>
              <a:rPr lang="en-US" altLang="sl-SI">
                <a:latin typeface="Gill Sans MT" panose="020B0502020104020203" pitchFamily="34" charset="-18"/>
              </a:rPr>
              <a:t> </a:t>
            </a:r>
            <a:r>
              <a:rPr lang="en-US" altLang="sl-SI" sz="2400">
                <a:latin typeface="Gill Sans MT" panose="020B0502020104020203" pitchFamily="34" charset="-18"/>
              </a:rPr>
              <a:t>process that initiates communication</a:t>
            </a:r>
          </a:p>
          <a:p>
            <a:pPr>
              <a:buFont typeface="Wingdings" panose="05000000000000000000" pitchFamily="2" charset="2"/>
              <a:buNone/>
            </a:pPr>
            <a:r>
              <a:rPr lang="en-US" altLang="sl-SI" i="1">
                <a:solidFill>
                  <a:srgbClr val="CC0000"/>
                </a:solidFill>
                <a:latin typeface="Gill Sans MT" panose="020B0502020104020203" pitchFamily="34" charset="-18"/>
              </a:rPr>
              <a:t>server process:</a:t>
            </a:r>
            <a:r>
              <a:rPr lang="en-US" altLang="sl-SI">
                <a:latin typeface="Gill Sans MT" panose="020B0502020104020203" pitchFamily="34" charset="-18"/>
              </a:rPr>
              <a:t> </a:t>
            </a:r>
            <a:r>
              <a:rPr lang="en-US" altLang="sl-SI" sz="2400">
                <a:latin typeface="Gill Sans MT" panose="020B0502020104020203" pitchFamily="34" charset="-18"/>
              </a:rPr>
              <a:t>process that waits to be contacted</a:t>
            </a:r>
            <a:endParaRPr lang="en-US" altLang="sl-SI">
              <a:latin typeface="Gill Sans MT" panose="020B0502020104020203" pitchFamily="34" charset="-18"/>
            </a:endParaRPr>
          </a:p>
          <a:p>
            <a:pPr>
              <a:buFont typeface="Wingdings" panose="05000000000000000000" pitchFamily="2" charset="2"/>
              <a:buNone/>
            </a:pPr>
            <a:endParaRPr lang="en-US" altLang="sl-SI">
              <a:latin typeface="Gill Sans MT" panose="020B0502020104020203" pitchFamily="34" charset="-18"/>
            </a:endParaRPr>
          </a:p>
        </p:txBody>
      </p:sp>
      <p:sp>
        <p:nvSpPr>
          <p:cNvPr id="80902" name="Rectangle 7"/>
          <p:cNvSpPr>
            <a:spLocks noChangeArrowheads="1"/>
          </p:cNvSpPr>
          <p:nvPr/>
        </p:nvSpPr>
        <p:spPr bwMode="auto">
          <a:xfrm>
            <a:off x="6215064" y="4238626"/>
            <a:ext cx="3989387"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indent="0">
              <a:buClr>
                <a:srgbClr val="000099"/>
              </a:buClr>
              <a:buSzPct val="75000"/>
            </a:pPr>
            <a:endParaRPr lang="en-US" altLang="sl-SI" sz="2400" dirty="0">
              <a:latin typeface="Gill Sans MT" panose="020B0502020104020203" pitchFamily="34" charset="-18"/>
            </a:endParaRPr>
          </a:p>
        </p:txBody>
      </p:sp>
      <p:pic>
        <p:nvPicPr>
          <p:cNvPr id="80903" name="Picture 12"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6" y="866775"/>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13"/>
          <p:cNvSpPr>
            <a:spLocks noChangeArrowheads="1"/>
          </p:cNvSpPr>
          <p:nvPr/>
        </p:nvSpPr>
        <p:spPr bwMode="auto">
          <a:xfrm>
            <a:off x="6273801" y="1762126"/>
            <a:ext cx="4092575" cy="2062163"/>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80905" name="Text Box 14"/>
          <p:cNvSpPr txBox="1">
            <a:spLocks noChangeArrowheads="1"/>
          </p:cNvSpPr>
          <p:nvPr/>
        </p:nvSpPr>
        <p:spPr bwMode="auto">
          <a:xfrm>
            <a:off x="6394450" y="1463676"/>
            <a:ext cx="23256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en-US" altLang="sl-SI" sz="2800">
                <a:latin typeface="Gill Sans MT" panose="020B0502020104020203" pitchFamily="34" charset="-18"/>
              </a:rPr>
              <a:t>clients, servers</a:t>
            </a:r>
          </a:p>
        </p:txBody>
      </p:sp>
    </p:spTree>
    <p:extLst>
      <p:ext uri="{BB962C8B-B14F-4D97-AF65-F5344CB8AC3E}">
        <p14:creationId xmlns:p14="http://schemas.microsoft.com/office/powerpoint/2010/main" val="212607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8499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84995" name="Picture 10"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871539"/>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Grp="1" noChangeArrowheads="1"/>
          </p:cNvSpPr>
          <p:nvPr>
            <p:ph type="title"/>
          </p:nvPr>
        </p:nvSpPr>
        <p:spPr>
          <a:xfrm>
            <a:off x="1797050" y="238125"/>
            <a:ext cx="7772400" cy="871538"/>
          </a:xfrm>
        </p:spPr>
        <p:txBody>
          <a:bodyPr/>
          <a:lstStyle/>
          <a:p>
            <a:r>
              <a:rPr lang="en-US" altLang="sl-SI" sz="3600">
                <a:latin typeface="Gill Sans MT" panose="020B0502020104020203" pitchFamily="34" charset="-18"/>
              </a:rPr>
              <a:t>Addressing processes</a:t>
            </a:r>
            <a:endParaRPr lang="en-US" altLang="sl-SI">
              <a:latin typeface="Gill Sans MT" panose="020B0502020104020203" pitchFamily="34" charset="-18"/>
            </a:endParaRPr>
          </a:p>
        </p:txBody>
      </p:sp>
      <p:sp>
        <p:nvSpPr>
          <p:cNvPr id="84997" name="Rectangle 3"/>
          <p:cNvSpPr>
            <a:spLocks noGrp="1" noChangeArrowheads="1"/>
          </p:cNvSpPr>
          <p:nvPr>
            <p:ph type="body" sz="half" idx="2"/>
          </p:nvPr>
        </p:nvSpPr>
        <p:spPr>
          <a:xfrm>
            <a:off x="2022475" y="1365250"/>
            <a:ext cx="4021138" cy="4648200"/>
          </a:xfrm>
        </p:spPr>
        <p:txBody>
          <a:bodyPr/>
          <a:lstStyle/>
          <a:p>
            <a:r>
              <a:rPr lang="en-US" altLang="sl-SI" sz="2400">
                <a:latin typeface="Gill Sans MT" panose="020B0502020104020203" pitchFamily="34" charset="-18"/>
              </a:rPr>
              <a:t>to receive messages, process  must have </a:t>
            </a:r>
            <a:r>
              <a:rPr lang="en-US" altLang="sl-SI" sz="2400" i="1">
                <a:solidFill>
                  <a:srgbClr val="CC0000"/>
                </a:solidFill>
                <a:latin typeface="Gill Sans MT" panose="020B0502020104020203" pitchFamily="34" charset="-18"/>
              </a:rPr>
              <a:t>identifier</a:t>
            </a:r>
          </a:p>
          <a:p>
            <a:r>
              <a:rPr lang="en-US" altLang="sl-SI" sz="2400">
                <a:latin typeface="Gill Sans MT" panose="020B0502020104020203" pitchFamily="34" charset="-18"/>
              </a:rPr>
              <a:t>host device has unique 32-bit IP address</a:t>
            </a:r>
          </a:p>
          <a:p>
            <a:r>
              <a:rPr lang="en-US" altLang="sl-SI" sz="2400" i="1" u="sng">
                <a:solidFill>
                  <a:srgbClr val="CC0000"/>
                </a:solidFill>
                <a:latin typeface="Gill Sans MT" panose="020B0502020104020203" pitchFamily="34" charset="-18"/>
              </a:rPr>
              <a:t>Q:</a:t>
            </a:r>
            <a:r>
              <a:rPr lang="en-US" altLang="sl-SI" sz="2400">
                <a:latin typeface="Gill Sans MT" panose="020B0502020104020203" pitchFamily="34" charset="-18"/>
              </a:rPr>
              <a:t> does  IP address of host on which process runs suffice for identifying the process?</a:t>
            </a:r>
          </a:p>
        </p:txBody>
      </p:sp>
      <p:sp>
        <p:nvSpPr>
          <p:cNvPr id="237572" name="Rectangle 4"/>
          <p:cNvSpPr>
            <a:spLocks noGrp="1" noChangeArrowheads="1"/>
          </p:cNvSpPr>
          <p:nvPr>
            <p:ph type="body" sz="half" idx="1"/>
          </p:nvPr>
        </p:nvSpPr>
        <p:spPr>
          <a:xfrm>
            <a:off x="6243638" y="1357313"/>
            <a:ext cx="4125912" cy="5218112"/>
          </a:xfrm>
          <a:noFill/>
        </p:spPr>
        <p:txBody>
          <a:bodyPr/>
          <a:lstStyle/>
          <a:p>
            <a:r>
              <a:rPr lang="en-US" altLang="sl-SI" sz="2400" i="1">
                <a:solidFill>
                  <a:srgbClr val="CC0000"/>
                </a:solidFill>
                <a:latin typeface="Gill Sans MT" panose="020B0502020104020203" pitchFamily="34" charset="-18"/>
              </a:rPr>
              <a:t>identifier</a:t>
            </a:r>
            <a:r>
              <a:rPr lang="en-US" altLang="sl-SI" sz="2400">
                <a:solidFill>
                  <a:srgbClr val="FF0000"/>
                </a:solidFill>
                <a:latin typeface="Gill Sans MT" panose="020B0502020104020203" pitchFamily="34" charset="-18"/>
              </a:rPr>
              <a:t> </a:t>
            </a:r>
            <a:r>
              <a:rPr lang="en-US" altLang="sl-SI" sz="2400">
                <a:latin typeface="Gill Sans MT" panose="020B0502020104020203" pitchFamily="34" charset="-18"/>
              </a:rPr>
              <a:t>includes both </a:t>
            </a:r>
            <a:r>
              <a:rPr lang="en-US" altLang="sl-SI" sz="2400">
                <a:solidFill>
                  <a:srgbClr val="CC0000"/>
                </a:solidFill>
                <a:latin typeface="Gill Sans MT" panose="020B0502020104020203" pitchFamily="34" charset="-18"/>
              </a:rPr>
              <a:t>IP address</a:t>
            </a:r>
            <a:r>
              <a:rPr lang="en-US" altLang="sl-SI" sz="2400">
                <a:latin typeface="Gill Sans MT" panose="020B0502020104020203" pitchFamily="34" charset="-18"/>
              </a:rPr>
              <a:t> and </a:t>
            </a:r>
            <a:r>
              <a:rPr lang="en-US" altLang="sl-SI" sz="2400">
                <a:solidFill>
                  <a:srgbClr val="CC0000"/>
                </a:solidFill>
                <a:latin typeface="Gill Sans MT" panose="020B0502020104020203" pitchFamily="34" charset="-18"/>
              </a:rPr>
              <a:t>port numbers</a:t>
            </a:r>
            <a:r>
              <a:rPr lang="en-US" altLang="sl-SI" sz="2400">
                <a:latin typeface="Gill Sans MT" panose="020B0502020104020203" pitchFamily="34" charset="-18"/>
              </a:rPr>
              <a:t> associated with process on host.</a:t>
            </a:r>
          </a:p>
          <a:p>
            <a:r>
              <a:rPr lang="en-US" altLang="sl-SI" sz="2400">
                <a:latin typeface="Gill Sans MT" panose="020B0502020104020203" pitchFamily="34" charset="-18"/>
              </a:rPr>
              <a:t>example port numbers:</a:t>
            </a:r>
          </a:p>
          <a:p>
            <a:pPr lvl="1"/>
            <a:r>
              <a:rPr lang="en-US" altLang="sl-SI" sz="2000">
                <a:latin typeface="Gill Sans MT" panose="020B0502020104020203" pitchFamily="34" charset="-18"/>
              </a:rPr>
              <a:t>HTTP server: 80</a:t>
            </a:r>
          </a:p>
          <a:p>
            <a:pPr lvl="1"/>
            <a:r>
              <a:rPr lang="en-US" altLang="sl-SI" sz="2000">
                <a:latin typeface="Gill Sans MT" panose="020B0502020104020203" pitchFamily="34" charset="-18"/>
              </a:rPr>
              <a:t>mail server: 25</a:t>
            </a:r>
          </a:p>
          <a:p>
            <a:r>
              <a:rPr lang="en-US" altLang="sl-SI" sz="2400">
                <a:latin typeface="Gill Sans MT" panose="020B0502020104020203" pitchFamily="34" charset="-18"/>
              </a:rPr>
              <a:t>to send HTTP message to gaia.cs.umass.edu web server:</a:t>
            </a:r>
          </a:p>
          <a:p>
            <a:pPr lvl="1"/>
            <a:r>
              <a:rPr lang="en-US" altLang="sl-SI" sz="2000">
                <a:solidFill>
                  <a:srgbClr val="CC0000"/>
                </a:solidFill>
                <a:latin typeface="Gill Sans MT" panose="020B0502020104020203" pitchFamily="34" charset="-18"/>
              </a:rPr>
              <a:t>IP address:</a:t>
            </a:r>
            <a:r>
              <a:rPr lang="en-US" altLang="sl-SI" sz="2000">
                <a:solidFill>
                  <a:schemeClr val="accent2"/>
                </a:solidFill>
                <a:latin typeface="Gill Sans MT" panose="020B0502020104020203" pitchFamily="34" charset="-18"/>
              </a:rPr>
              <a:t> </a:t>
            </a:r>
            <a:r>
              <a:rPr lang="en-US" altLang="sl-SI" sz="2000">
                <a:latin typeface="Gill Sans MT" panose="020B0502020104020203" pitchFamily="34" charset="-18"/>
              </a:rPr>
              <a:t>128.119.245.12</a:t>
            </a:r>
          </a:p>
          <a:p>
            <a:pPr lvl="1"/>
            <a:r>
              <a:rPr lang="en-US" altLang="sl-SI" sz="2000">
                <a:solidFill>
                  <a:srgbClr val="CC0000"/>
                </a:solidFill>
                <a:latin typeface="Gill Sans MT" panose="020B0502020104020203" pitchFamily="34" charset="-18"/>
              </a:rPr>
              <a:t>port number:</a:t>
            </a:r>
            <a:r>
              <a:rPr lang="en-US" altLang="sl-SI" sz="2000">
                <a:solidFill>
                  <a:schemeClr val="accent2"/>
                </a:solidFill>
                <a:latin typeface="Gill Sans MT" panose="020B0502020104020203" pitchFamily="34" charset="-18"/>
              </a:rPr>
              <a:t> </a:t>
            </a:r>
            <a:r>
              <a:rPr lang="en-US" altLang="sl-SI" sz="2000">
                <a:latin typeface="Gill Sans MT" panose="020B0502020104020203" pitchFamily="34" charset="-18"/>
              </a:rPr>
              <a:t>80</a:t>
            </a:r>
          </a:p>
          <a:p>
            <a:r>
              <a:rPr lang="en-US" altLang="sl-SI" sz="2400">
                <a:latin typeface="Gill Sans MT" panose="020B0502020104020203" pitchFamily="34" charset="-18"/>
              </a:rPr>
              <a:t>more shortly…</a:t>
            </a:r>
          </a:p>
        </p:txBody>
      </p:sp>
      <p:sp>
        <p:nvSpPr>
          <p:cNvPr id="43020" name="Rectangle 3"/>
          <p:cNvSpPr>
            <a:spLocks noChangeArrowheads="1"/>
          </p:cNvSpPr>
          <p:nvPr/>
        </p:nvSpPr>
        <p:spPr bwMode="auto">
          <a:xfrm>
            <a:off x="1555115" y="4386898"/>
            <a:ext cx="4021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lvl="1">
              <a:lnSpc>
                <a:spcPct val="85000"/>
              </a:lnSpc>
              <a:buClr>
                <a:srgbClr val="000099"/>
              </a:buClr>
              <a:buSzTx/>
              <a:buFont typeface="Wingdings" panose="05000000000000000000" pitchFamily="2" charset="2"/>
              <a:buChar char="§"/>
            </a:pPr>
            <a:r>
              <a:rPr lang="en-US" altLang="sl-SI" sz="2400" i="1" u="sng" dirty="0">
                <a:solidFill>
                  <a:srgbClr val="CC0000"/>
                </a:solidFill>
                <a:latin typeface="Gill Sans MT" panose="020B0502020104020203" pitchFamily="34" charset="-18"/>
              </a:rPr>
              <a:t>A:</a:t>
            </a:r>
            <a:r>
              <a:rPr lang="en-US" altLang="sl-SI" sz="2400" dirty="0">
                <a:latin typeface="Gill Sans MT" panose="020B0502020104020203" pitchFamily="34" charset="-18"/>
              </a:rPr>
              <a:t> no, </a:t>
            </a:r>
            <a:r>
              <a:rPr lang="en-US" altLang="sl-SI" sz="2400" i="1" dirty="0">
                <a:latin typeface="Gill Sans MT" panose="020B0502020104020203" pitchFamily="34" charset="-18"/>
              </a:rPr>
              <a:t>many</a:t>
            </a:r>
            <a:r>
              <a:rPr lang="en-US" altLang="sl-SI" sz="2400" dirty="0">
                <a:latin typeface="Gill Sans MT" panose="020B0502020104020203" pitchFamily="34" charset="-18"/>
              </a:rPr>
              <a:t> processes can be running on same host</a:t>
            </a:r>
          </a:p>
        </p:txBody>
      </p:sp>
    </p:spTree>
    <p:extLst>
      <p:ext uri="{BB962C8B-B14F-4D97-AF65-F5344CB8AC3E}">
        <p14:creationId xmlns:p14="http://schemas.microsoft.com/office/powerpoint/2010/main" val="88626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dissolve">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dissolve">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US" dirty="0"/>
              <a:t>Syllabus</a:t>
            </a:r>
          </a:p>
        </p:txBody>
      </p:sp>
      <p:sp>
        <p:nvSpPr>
          <p:cNvPr id="3" name="Označba mesta vsebine 2"/>
          <p:cNvSpPr>
            <a:spLocks noGrp="1"/>
          </p:cNvSpPr>
          <p:nvPr>
            <p:ph idx="1"/>
          </p:nvPr>
        </p:nvSpPr>
        <p:spPr/>
        <p:txBody>
          <a:bodyPr>
            <a:normAutofit fontScale="92500" lnSpcReduction="10000"/>
          </a:bodyPr>
          <a:lstStyle/>
          <a:p>
            <a:pPr lvl="0"/>
            <a:r>
              <a:rPr lang="en-US" dirty="0"/>
              <a:t>Introduction: history of the internet, internet services, searching on the Web, internet traps.</a:t>
            </a:r>
          </a:p>
          <a:p>
            <a:pPr lvl="0"/>
            <a:r>
              <a:rPr lang="en-US" dirty="0"/>
              <a:t>HTML: basic tags, tables, frames, lists, forms, clickable maps, backgrounds,</a:t>
            </a:r>
            <a:r>
              <a:rPr lang="sl-SI" dirty="0"/>
              <a:t> </a:t>
            </a:r>
            <a:r>
              <a:rPr lang="en-US" dirty="0"/>
              <a:t>multimedia content, XHTML, HTML5, search engine </a:t>
            </a:r>
            <a:r>
              <a:rPr lang="en-US" dirty="0" err="1"/>
              <a:t>optimisation</a:t>
            </a:r>
            <a:r>
              <a:rPr lang="en-US" dirty="0"/>
              <a:t>.</a:t>
            </a:r>
          </a:p>
          <a:p>
            <a:pPr lvl="0"/>
            <a:r>
              <a:rPr lang="en-US" dirty="0"/>
              <a:t>Web design basics, colors, CSS and CSS3, responsive web design.</a:t>
            </a:r>
          </a:p>
          <a:p>
            <a:pPr lvl="0"/>
            <a:r>
              <a:rPr lang="en-US" dirty="0"/>
              <a:t>JavaScript: control structures and operators, functions, basic objects (Array, Boolean, Date, Math, String, HTML DOM objects), AJAX, JQuery.</a:t>
            </a:r>
          </a:p>
          <a:p>
            <a:pPr lvl="0"/>
            <a:r>
              <a:rPr lang="en-US" dirty="0"/>
              <a:t>PHP: control structures and operators, data types, arrays, functions.</a:t>
            </a:r>
          </a:p>
          <a:p>
            <a:pPr lvl="0"/>
            <a:r>
              <a:rPr lang="en-US" dirty="0" err="1"/>
              <a:t>Microformats</a:t>
            </a:r>
            <a:r>
              <a:rPr lang="en-US" dirty="0"/>
              <a:t>. HTML5 microdata, XML, </a:t>
            </a:r>
            <a:r>
              <a:rPr lang="en-US" dirty="0" err="1"/>
              <a:t>RDFa</a:t>
            </a:r>
            <a:r>
              <a:rPr lang="en-US" dirty="0"/>
              <a:t>, SVG.</a:t>
            </a:r>
          </a:p>
          <a:p>
            <a:r>
              <a:rPr lang="en-US" dirty="0"/>
              <a:t>Introduction to Web technologies.</a:t>
            </a:r>
          </a:p>
        </p:txBody>
      </p:sp>
    </p:spTree>
    <p:extLst>
      <p:ext uri="{BB962C8B-B14F-4D97-AF65-F5344CB8AC3E}">
        <p14:creationId xmlns:p14="http://schemas.microsoft.com/office/powerpoint/2010/main" val="290274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8499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84995"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871539"/>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Grp="1" noChangeArrowheads="1"/>
          </p:cNvSpPr>
          <p:nvPr>
            <p:ph type="title"/>
          </p:nvPr>
        </p:nvSpPr>
        <p:spPr>
          <a:xfrm>
            <a:off x="1797050" y="238125"/>
            <a:ext cx="7772400" cy="871538"/>
          </a:xfrm>
        </p:spPr>
        <p:txBody>
          <a:bodyPr/>
          <a:lstStyle/>
          <a:p>
            <a:r>
              <a:rPr lang="sl-SI" altLang="sl-SI" sz="3600" dirty="0">
                <a:latin typeface="Gill Sans MT" panose="020B0502020104020203" pitchFamily="34" charset="-18"/>
              </a:rPr>
              <a:t>Internet </a:t>
            </a:r>
            <a:r>
              <a:rPr lang="sl-SI" altLang="sl-SI" sz="3600" dirty="0" err="1">
                <a:latin typeface="Gill Sans MT" panose="020B0502020104020203" pitchFamily="34" charset="-18"/>
              </a:rPr>
              <a:t>adresses</a:t>
            </a:r>
            <a:endParaRPr lang="en-US" altLang="sl-SI" dirty="0">
              <a:latin typeface="Gill Sans MT" panose="020B0502020104020203" pitchFamily="34" charset="-18"/>
            </a:endParaRPr>
          </a:p>
        </p:txBody>
      </p:sp>
      <p:sp>
        <p:nvSpPr>
          <p:cNvPr id="84997" name="Rectangle 3"/>
          <p:cNvSpPr>
            <a:spLocks noGrp="1" noChangeArrowheads="1"/>
          </p:cNvSpPr>
          <p:nvPr>
            <p:ph type="body" sz="half" idx="2"/>
          </p:nvPr>
        </p:nvSpPr>
        <p:spPr>
          <a:xfrm>
            <a:off x="2022475" y="1365250"/>
            <a:ext cx="4021138" cy="4648200"/>
          </a:xfrm>
        </p:spPr>
        <p:txBody>
          <a:bodyPr/>
          <a:lstStyle/>
          <a:p>
            <a:pPr marL="0" indent="0">
              <a:buNone/>
            </a:pPr>
            <a:r>
              <a:rPr lang="sl-SI" altLang="sl-SI" sz="2400" dirty="0">
                <a:latin typeface="Gill Sans MT" panose="020B0502020104020203" pitchFamily="34" charset="-18"/>
              </a:rPr>
              <a:t> </a:t>
            </a:r>
            <a:endParaRPr lang="en-US" altLang="sl-SI" sz="2400" dirty="0">
              <a:latin typeface="Gill Sans MT" panose="020B0502020104020203" pitchFamily="34" charset="-18"/>
            </a:endParaRPr>
          </a:p>
        </p:txBody>
      </p:sp>
      <p:sp>
        <p:nvSpPr>
          <p:cNvPr id="237572" name="Rectangle 4"/>
          <p:cNvSpPr>
            <a:spLocks noGrp="1" noChangeArrowheads="1"/>
          </p:cNvSpPr>
          <p:nvPr>
            <p:ph type="body" sz="half" idx="1"/>
          </p:nvPr>
        </p:nvSpPr>
        <p:spPr>
          <a:xfrm>
            <a:off x="6243638" y="1357313"/>
            <a:ext cx="4125912" cy="5218112"/>
          </a:xfrm>
          <a:noFill/>
        </p:spPr>
        <p:txBody>
          <a:bodyPr/>
          <a:lstStyle/>
          <a:p>
            <a:pPr marL="0" indent="0">
              <a:buNone/>
            </a:pPr>
            <a:r>
              <a:rPr lang="sl-SI" altLang="sl-SI" sz="2400" dirty="0">
                <a:latin typeface="Gill Sans MT" panose="020B0502020104020203" pitchFamily="34" charset="-18"/>
              </a:rPr>
              <a:t> </a:t>
            </a:r>
            <a:endParaRPr lang="en-US" altLang="sl-SI" sz="2400" dirty="0">
              <a:latin typeface="Gill Sans MT" panose="020B0502020104020203" pitchFamily="34" charset="-18"/>
            </a:endParaRPr>
          </a:p>
        </p:txBody>
      </p:sp>
      <p:sp>
        <p:nvSpPr>
          <p:cNvPr id="43020" name="Rectangle 3"/>
          <p:cNvSpPr>
            <a:spLocks noChangeArrowheads="1"/>
          </p:cNvSpPr>
          <p:nvPr/>
        </p:nvSpPr>
        <p:spPr bwMode="auto">
          <a:xfrm>
            <a:off x="1555115" y="4386898"/>
            <a:ext cx="4021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lvl="1">
              <a:lnSpc>
                <a:spcPct val="85000"/>
              </a:lnSpc>
              <a:buClr>
                <a:srgbClr val="000099"/>
              </a:buClr>
              <a:buSzTx/>
              <a:buFont typeface="Wingdings" panose="05000000000000000000" pitchFamily="2" charset="2"/>
              <a:buChar char="§"/>
            </a:pPr>
            <a:endParaRPr lang="en-US" altLang="sl-SI" sz="2400" dirty="0">
              <a:latin typeface="Gill Sans MT" panose="020B0502020104020203" pitchFamily="34" charset="-18"/>
            </a:endParaRPr>
          </a:p>
        </p:txBody>
      </p:sp>
      <p:grpSp>
        <p:nvGrpSpPr>
          <p:cNvPr id="9" name="Group 71"/>
          <p:cNvGrpSpPr>
            <a:grpSpLocks/>
          </p:cNvGrpSpPr>
          <p:nvPr/>
        </p:nvGrpSpPr>
        <p:grpSpPr bwMode="auto">
          <a:xfrm>
            <a:off x="183357" y="1755174"/>
            <a:ext cx="11720512" cy="4686300"/>
            <a:chOff x="393" y="1612"/>
            <a:chExt cx="7673" cy="3068"/>
          </a:xfrm>
        </p:grpSpPr>
        <p:sp>
          <p:nvSpPr>
            <p:cNvPr id="10" name="Rectangle 4"/>
            <p:cNvSpPr>
              <a:spLocks/>
            </p:cNvSpPr>
            <p:nvPr/>
          </p:nvSpPr>
          <p:spPr bwMode="auto">
            <a:xfrm>
              <a:off x="3159" y="1805"/>
              <a:ext cx="1028" cy="2855"/>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GB"/>
            </a:p>
          </p:txBody>
        </p:sp>
        <p:sp>
          <p:nvSpPr>
            <p:cNvPr id="11" name="Rectangle 5"/>
            <p:cNvSpPr>
              <a:spLocks/>
            </p:cNvSpPr>
            <p:nvPr/>
          </p:nvSpPr>
          <p:spPr bwMode="auto">
            <a:xfrm>
              <a:off x="4362" y="1825"/>
              <a:ext cx="1028" cy="2835"/>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GB"/>
            </a:p>
          </p:txBody>
        </p:sp>
        <p:sp>
          <p:nvSpPr>
            <p:cNvPr id="12" name="Rectangle 6"/>
            <p:cNvSpPr>
              <a:spLocks/>
            </p:cNvSpPr>
            <p:nvPr/>
          </p:nvSpPr>
          <p:spPr bwMode="auto">
            <a:xfrm>
              <a:off x="5563" y="1825"/>
              <a:ext cx="1028" cy="2855"/>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GB"/>
            </a:p>
          </p:txBody>
        </p:sp>
        <p:sp>
          <p:nvSpPr>
            <p:cNvPr id="13" name="Rectangle 7"/>
            <p:cNvSpPr>
              <a:spLocks/>
            </p:cNvSpPr>
            <p:nvPr/>
          </p:nvSpPr>
          <p:spPr bwMode="auto">
            <a:xfrm>
              <a:off x="1957" y="1805"/>
              <a:ext cx="1028" cy="2817"/>
            </a:xfrm>
            <a:prstGeom prst="rect">
              <a:avLst/>
            </a:prstGeom>
            <a:solidFill>
              <a:srgbClr val="FFDC99"/>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GB"/>
            </a:p>
          </p:txBody>
        </p:sp>
        <p:sp>
          <p:nvSpPr>
            <p:cNvPr id="14" name="Rectangle 8"/>
            <p:cNvSpPr>
              <a:spLocks/>
            </p:cNvSpPr>
            <p:nvPr/>
          </p:nvSpPr>
          <p:spPr bwMode="auto">
            <a:xfrm>
              <a:off x="2208" y="1612"/>
              <a:ext cx="48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octet 1</a:t>
              </a:r>
            </a:p>
          </p:txBody>
        </p:sp>
        <p:sp>
          <p:nvSpPr>
            <p:cNvPr id="15" name="Rectangle 9"/>
            <p:cNvSpPr>
              <a:spLocks/>
            </p:cNvSpPr>
            <p:nvPr/>
          </p:nvSpPr>
          <p:spPr bwMode="auto">
            <a:xfrm>
              <a:off x="3384" y="1612"/>
              <a:ext cx="48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octet 2</a:t>
              </a:r>
            </a:p>
          </p:txBody>
        </p:sp>
        <p:sp>
          <p:nvSpPr>
            <p:cNvPr id="16" name="Rectangle 10"/>
            <p:cNvSpPr>
              <a:spLocks/>
            </p:cNvSpPr>
            <p:nvPr/>
          </p:nvSpPr>
          <p:spPr bwMode="auto">
            <a:xfrm>
              <a:off x="4587" y="1612"/>
              <a:ext cx="48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octet 3</a:t>
              </a:r>
            </a:p>
          </p:txBody>
        </p:sp>
        <p:sp>
          <p:nvSpPr>
            <p:cNvPr id="17" name="Rectangle 11"/>
            <p:cNvSpPr>
              <a:spLocks/>
            </p:cNvSpPr>
            <p:nvPr/>
          </p:nvSpPr>
          <p:spPr bwMode="auto">
            <a:xfrm>
              <a:off x="1193" y="2222"/>
              <a:ext cx="5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Class A:</a:t>
              </a:r>
            </a:p>
          </p:txBody>
        </p:sp>
        <p:sp>
          <p:nvSpPr>
            <p:cNvPr id="18" name="Rectangle 12"/>
            <p:cNvSpPr>
              <a:spLocks/>
            </p:cNvSpPr>
            <p:nvPr/>
          </p:nvSpPr>
          <p:spPr bwMode="auto">
            <a:xfrm>
              <a:off x="2158" y="2242"/>
              <a:ext cx="5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 to 127</a:t>
              </a:r>
            </a:p>
          </p:txBody>
        </p:sp>
        <p:sp>
          <p:nvSpPr>
            <p:cNvPr id="19" name="Rectangle 13"/>
            <p:cNvSpPr>
              <a:spLocks/>
            </p:cNvSpPr>
            <p:nvPr/>
          </p:nvSpPr>
          <p:spPr bwMode="auto">
            <a:xfrm>
              <a:off x="3334" y="3892"/>
              <a:ext cx="57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20" name="Rectangle 14"/>
            <p:cNvSpPr>
              <a:spLocks/>
            </p:cNvSpPr>
            <p:nvPr/>
          </p:nvSpPr>
          <p:spPr bwMode="auto">
            <a:xfrm>
              <a:off x="4535" y="3892"/>
              <a:ext cx="5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21" name="Rectangle 15"/>
            <p:cNvSpPr>
              <a:spLocks/>
            </p:cNvSpPr>
            <p:nvPr/>
          </p:nvSpPr>
          <p:spPr bwMode="auto">
            <a:xfrm>
              <a:off x="5794" y="3892"/>
              <a:ext cx="5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 to 254</a:t>
              </a:r>
            </a:p>
          </p:txBody>
        </p:sp>
        <p:sp>
          <p:nvSpPr>
            <p:cNvPr id="22" name="Rectangle 16"/>
            <p:cNvSpPr>
              <a:spLocks/>
            </p:cNvSpPr>
            <p:nvPr/>
          </p:nvSpPr>
          <p:spPr bwMode="auto">
            <a:xfrm>
              <a:off x="1193" y="2766"/>
              <a:ext cx="5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Class B:</a:t>
              </a:r>
            </a:p>
          </p:txBody>
        </p:sp>
        <p:sp>
          <p:nvSpPr>
            <p:cNvPr id="23" name="Rectangle 17"/>
            <p:cNvSpPr>
              <a:spLocks/>
            </p:cNvSpPr>
            <p:nvPr/>
          </p:nvSpPr>
          <p:spPr bwMode="auto">
            <a:xfrm>
              <a:off x="2070" y="2786"/>
              <a:ext cx="75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dirty="0">
                  <a:solidFill>
                    <a:schemeClr val="tx1"/>
                  </a:solidFill>
                  <a:latin typeface="Arial" panose="020B0604020202020204" pitchFamily="34" charset="0"/>
                  <a:cs typeface="Arial" panose="020B0604020202020204" pitchFamily="34" charset="0"/>
                  <a:sym typeface="Arial" panose="020B0604020202020204" pitchFamily="34" charset="0"/>
                </a:rPr>
                <a:t>128 to 191</a:t>
              </a:r>
            </a:p>
          </p:txBody>
        </p:sp>
        <p:sp>
          <p:nvSpPr>
            <p:cNvPr id="24" name="Rectangle 18"/>
            <p:cNvSpPr>
              <a:spLocks/>
            </p:cNvSpPr>
            <p:nvPr/>
          </p:nvSpPr>
          <p:spPr bwMode="auto">
            <a:xfrm>
              <a:off x="1193" y="3330"/>
              <a:ext cx="60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Class C:</a:t>
              </a:r>
            </a:p>
          </p:txBody>
        </p:sp>
        <p:sp>
          <p:nvSpPr>
            <p:cNvPr id="25" name="Rectangle 19"/>
            <p:cNvSpPr>
              <a:spLocks/>
            </p:cNvSpPr>
            <p:nvPr/>
          </p:nvSpPr>
          <p:spPr bwMode="auto">
            <a:xfrm>
              <a:off x="2048" y="3348"/>
              <a:ext cx="7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192 to 223 </a:t>
              </a:r>
            </a:p>
          </p:txBody>
        </p:sp>
        <p:sp>
          <p:nvSpPr>
            <p:cNvPr id="26" name="Rectangle 20"/>
            <p:cNvSpPr>
              <a:spLocks/>
            </p:cNvSpPr>
            <p:nvPr/>
          </p:nvSpPr>
          <p:spPr bwMode="auto">
            <a:xfrm>
              <a:off x="2048" y="3892"/>
              <a:ext cx="79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224 to 239 </a:t>
              </a:r>
            </a:p>
          </p:txBody>
        </p:sp>
        <p:sp>
          <p:nvSpPr>
            <p:cNvPr id="27" name="Rectangle 21"/>
            <p:cNvSpPr>
              <a:spLocks/>
            </p:cNvSpPr>
            <p:nvPr/>
          </p:nvSpPr>
          <p:spPr bwMode="auto">
            <a:xfrm>
              <a:off x="393" y="3873"/>
              <a:ext cx="13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Class D (multicast):</a:t>
              </a:r>
            </a:p>
          </p:txBody>
        </p:sp>
        <p:sp>
          <p:nvSpPr>
            <p:cNvPr id="28" name="Rectangle 22"/>
            <p:cNvSpPr>
              <a:spLocks/>
            </p:cNvSpPr>
            <p:nvPr/>
          </p:nvSpPr>
          <p:spPr bwMode="auto">
            <a:xfrm>
              <a:off x="3234" y="3047"/>
              <a:ext cx="7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Network ID</a:t>
              </a:r>
            </a:p>
          </p:txBody>
        </p:sp>
        <p:sp>
          <p:nvSpPr>
            <p:cNvPr id="29" name="Rectangle 23"/>
            <p:cNvSpPr>
              <a:spLocks/>
            </p:cNvSpPr>
            <p:nvPr/>
          </p:nvSpPr>
          <p:spPr bwMode="auto">
            <a:xfrm>
              <a:off x="2674" y="2534"/>
              <a:ext cx="7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Network ID</a:t>
              </a:r>
            </a:p>
          </p:txBody>
        </p:sp>
        <p:sp>
          <p:nvSpPr>
            <p:cNvPr id="30" name="Rectangle 24"/>
            <p:cNvSpPr>
              <a:spLocks/>
            </p:cNvSpPr>
            <p:nvPr/>
          </p:nvSpPr>
          <p:spPr bwMode="auto">
            <a:xfrm>
              <a:off x="2058" y="1950"/>
              <a:ext cx="7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Network ID</a:t>
              </a:r>
            </a:p>
          </p:txBody>
        </p:sp>
        <p:sp>
          <p:nvSpPr>
            <p:cNvPr id="31" name="Rectangle 25"/>
            <p:cNvSpPr>
              <a:spLocks/>
            </p:cNvSpPr>
            <p:nvPr/>
          </p:nvSpPr>
          <p:spPr bwMode="auto">
            <a:xfrm>
              <a:off x="5196" y="2534"/>
              <a:ext cx="5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Host ID</a:t>
              </a:r>
            </a:p>
          </p:txBody>
        </p:sp>
        <p:sp>
          <p:nvSpPr>
            <p:cNvPr id="32" name="Rectangle 26"/>
            <p:cNvSpPr>
              <a:spLocks/>
            </p:cNvSpPr>
            <p:nvPr/>
          </p:nvSpPr>
          <p:spPr bwMode="auto">
            <a:xfrm>
              <a:off x="4562" y="1950"/>
              <a:ext cx="5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Host ID</a:t>
              </a:r>
            </a:p>
          </p:txBody>
        </p:sp>
        <p:sp>
          <p:nvSpPr>
            <p:cNvPr id="33" name="Rectangle 27"/>
            <p:cNvSpPr>
              <a:spLocks/>
            </p:cNvSpPr>
            <p:nvPr/>
          </p:nvSpPr>
          <p:spPr bwMode="auto">
            <a:xfrm>
              <a:off x="5820" y="3047"/>
              <a:ext cx="5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Host ID</a:t>
              </a:r>
            </a:p>
          </p:txBody>
        </p:sp>
        <p:sp>
          <p:nvSpPr>
            <p:cNvPr id="34" name="Rectangle 28"/>
            <p:cNvSpPr>
              <a:spLocks/>
            </p:cNvSpPr>
            <p:nvPr/>
          </p:nvSpPr>
          <p:spPr bwMode="auto">
            <a:xfrm>
              <a:off x="3664" y="3616"/>
              <a:ext cx="123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Multicast address</a:t>
              </a:r>
            </a:p>
          </p:txBody>
        </p:sp>
        <p:sp>
          <p:nvSpPr>
            <p:cNvPr id="35" name="Freeform 29"/>
            <p:cNvSpPr>
              <a:spLocks/>
            </p:cNvSpPr>
            <p:nvPr/>
          </p:nvSpPr>
          <p:spPr bwMode="auto">
            <a:xfrm>
              <a:off x="1898" y="2136"/>
              <a:ext cx="581" cy="77"/>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6" name="Freeform 30"/>
            <p:cNvSpPr>
              <a:spLocks/>
            </p:cNvSpPr>
            <p:nvPr/>
          </p:nvSpPr>
          <p:spPr bwMode="auto">
            <a:xfrm>
              <a:off x="2461" y="2136"/>
              <a:ext cx="542" cy="77"/>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7" name="Freeform 31"/>
            <p:cNvSpPr>
              <a:spLocks/>
            </p:cNvSpPr>
            <p:nvPr/>
          </p:nvSpPr>
          <p:spPr bwMode="auto">
            <a:xfrm>
              <a:off x="1898" y="2700"/>
              <a:ext cx="1203" cy="77"/>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8" name="Freeform 32"/>
            <p:cNvSpPr>
              <a:spLocks/>
            </p:cNvSpPr>
            <p:nvPr/>
          </p:nvSpPr>
          <p:spPr bwMode="auto">
            <a:xfrm>
              <a:off x="3062" y="2700"/>
              <a:ext cx="1125" cy="77"/>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39" name="Freeform 33"/>
            <p:cNvSpPr>
              <a:spLocks/>
            </p:cNvSpPr>
            <p:nvPr/>
          </p:nvSpPr>
          <p:spPr bwMode="auto">
            <a:xfrm>
              <a:off x="1898" y="3242"/>
              <a:ext cx="1824" cy="7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0" name="Freeform 34"/>
            <p:cNvSpPr>
              <a:spLocks/>
            </p:cNvSpPr>
            <p:nvPr/>
          </p:nvSpPr>
          <p:spPr bwMode="auto">
            <a:xfrm>
              <a:off x="3682" y="3242"/>
              <a:ext cx="1727" cy="79"/>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 name="Freeform 35"/>
            <p:cNvSpPr>
              <a:spLocks/>
            </p:cNvSpPr>
            <p:nvPr/>
          </p:nvSpPr>
          <p:spPr bwMode="auto">
            <a:xfrm>
              <a:off x="1898" y="3806"/>
              <a:ext cx="2464" cy="77"/>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2" name="Freeform 36"/>
            <p:cNvSpPr>
              <a:spLocks/>
            </p:cNvSpPr>
            <p:nvPr/>
          </p:nvSpPr>
          <p:spPr bwMode="auto">
            <a:xfrm>
              <a:off x="4283" y="3806"/>
              <a:ext cx="2328" cy="77"/>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3" name="Freeform 37"/>
            <p:cNvSpPr>
              <a:spLocks/>
            </p:cNvSpPr>
            <p:nvPr/>
          </p:nvSpPr>
          <p:spPr bwMode="auto">
            <a:xfrm>
              <a:off x="3119" y="2136"/>
              <a:ext cx="1668" cy="77"/>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4" name="Freeform 38"/>
            <p:cNvSpPr>
              <a:spLocks/>
            </p:cNvSpPr>
            <p:nvPr/>
          </p:nvSpPr>
          <p:spPr bwMode="auto">
            <a:xfrm>
              <a:off x="4769" y="2136"/>
              <a:ext cx="1861" cy="77"/>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5" name="Freeform 39"/>
            <p:cNvSpPr>
              <a:spLocks/>
            </p:cNvSpPr>
            <p:nvPr/>
          </p:nvSpPr>
          <p:spPr bwMode="auto">
            <a:xfrm>
              <a:off x="4322" y="2700"/>
              <a:ext cx="1223" cy="77"/>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6" name="Freeform 40"/>
            <p:cNvSpPr>
              <a:spLocks/>
            </p:cNvSpPr>
            <p:nvPr/>
          </p:nvSpPr>
          <p:spPr bwMode="auto">
            <a:xfrm>
              <a:off x="5506" y="2700"/>
              <a:ext cx="1124" cy="77"/>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7" name="Freeform 41"/>
            <p:cNvSpPr>
              <a:spLocks/>
            </p:cNvSpPr>
            <p:nvPr/>
          </p:nvSpPr>
          <p:spPr bwMode="auto">
            <a:xfrm>
              <a:off x="5525" y="3242"/>
              <a:ext cx="601" cy="7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8" name="Freeform 42"/>
            <p:cNvSpPr>
              <a:spLocks/>
            </p:cNvSpPr>
            <p:nvPr/>
          </p:nvSpPr>
          <p:spPr bwMode="auto">
            <a:xfrm>
              <a:off x="6087" y="3242"/>
              <a:ext cx="543" cy="79"/>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9" name="Rectangle 43"/>
            <p:cNvSpPr>
              <a:spLocks/>
            </p:cNvSpPr>
            <p:nvPr/>
          </p:nvSpPr>
          <p:spPr bwMode="auto">
            <a:xfrm>
              <a:off x="3334" y="3330"/>
              <a:ext cx="5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0" name="Rectangle 44"/>
            <p:cNvSpPr>
              <a:spLocks/>
            </p:cNvSpPr>
            <p:nvPr/>
          </p:nvSpPr>
          <p:spPr bwMode="auto">
            <a:xfrm>
              <a:off x="4535" y="3330"/>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1" name="Rectangle 45"/>
            <p:cNvSpPr>
              <a:spLocks/>
            </p:cNvSpPr>
            <p:nvPr/>
          </p:nvSpPr>
          <p:spPr bwMode="auto">
            <a:xfrm>
              <a:off x="5794" y="3330"/>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 to 254</a:t>
              </a:r>
            </a:p>
          </p:txBody>
        </p:sp>
        <p:sp>
          <p:nvSpPr>
            <p:cNvPr id="52" name="Rectangle 46"/>
            <p:cNvSpPr>
              <a:spLocks/>
            </p:cNvSpPr>
            <p:nvPr/>
          </p:nvSpPr>
          <p:spPr bwMode="auto">
            <a:xfrm>
              <a:off x="3334" y="2786"/>
              <a:ext cx="5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3" name="Rectangle 47"/>
            <p:cNvSpPr>
              <a:spLocks/>
            </p:cNvSpPr>
            <p:nvPr/>
          </p:nvSpPr>
          <p:spPr bwMode="auto">
            <a:xfrm>
              <a:off x="4535" y="2786"/>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4" name="Rectangle 48"/>
            <p:cNvSpPr>
              <a:spLocks/>
            </p:cNvSpPr>
            <p:nvPr/>
          </p:nvSpPr>
          <p:spPr bwMode="auto">
            <a:xfrm>
              <a:off x="5794" y="2786"/>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5" name="Rectangle 49"/>
            <p:cNvSpPr>
              <a:spLocks/>
            </p:cNvSpPr>
            <p:nvPr/>
          </p:nvSpPr>
          <p:spPr bwMode="auto">
            <a:xfrm>
              <a:off x="3334" y="2242"/>
              <a:ext cx="5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6" name="Rectangle 50"/>
            <p:cNvSpPr>
              <a:spLocks/>
            </p:cNvSpPr>
            <p:nvPr/>
          </p:nvSpPr>
          <p:spPr bwMode="auto">
            <a:xfrm>
              <a:off x="4535" y="2242"/>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7" name="Rectangle 51"/>
            <p:cNvSpPr>
              <a:spLocks/>
            </p:cNvSpPr>
            <p:nvPr/>
          </p:nvSpPr>
          <p:spPr bwMode="auto">
            <a:xfrm>
              <a:off x="5794" y="2242"/>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8" name="Rectangle 52"/>
            <p:cNvSpPr>
              <a:spLocks/>
            </p:cNvSpPr>
            <p:nvPr/>
          </p:nvSpPr>
          <p:spPr bwMode="auto">
            <a:xfrm>
              <a:off x="3334" y="4378"/>
              <a:ext cx="5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59" name="Rectangle 53"/>
            <p:cNvSpPr>
              <a:spLocks/>
            </p:cNvSpPr>
            <p:nvPr/>
          </p:nvSpPr>
          <p:spPr bwMode="auto">
            <a:xfrm>
              <a:off x="4535" y="4378"/>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0 to 255</a:t>
              </a:r>
            </a:p>
          </p:txBody>
        </p:sp>
        <p:sp>
          <p:nvSpPr>
            <p:cNvPr id="60" name="Rectangle 54"/>
            <p:cNvSpPr>
              <a:spLocks/>
            </p:cNvSpPr>
            <p:nvPr/>
          </p:nvSpPr>
          <p:spPr bwMode="auto">
            <a:xfrm>
              <a:off x="5794" y="4378"/>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 to 254</a:t>
              </a:r>
            </a:p>
          </p:txBody>
        </p:sp>
        <p:sp>
          <p:nvSpPr>
            <p:cNvPr id="61" name="Rectangle 55"/>
            <p:cNvSpPr>
              <a:spLocks/>
            </p:cNvSpPr>
            <p:nvPr/>
          </p:nvSpPr>
          <p:spPr bwMode="auto">
            <a:xfrm>
              <a:off x="2048" y="4378"/>
              <a:ext cx="7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240 to 255 </a:t>
              </a:r>
            </a:p>
          </p:txBody>
        </p:sp>
        <p:sp>
          <p:nvSpPr>
            <p:cNvPr id="62" name="Rectangle 56"/>
            <p:cNvSpPr>
              <a:spLocks/>
            </p:cNvSpPr>
            <p:nvPr/>
          </p:nvSpPr>
          <p:spPr bwMode="auto">
            <a:xfrm>
              <a:off x="452" y="4359"/>
              <a:ext cx="135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Class E (reserved):</a:t>
              </a:r>
            </a:p>
          </p:txBody>
        </p:sp>
        <p:sp>
          <p:nvSpPr>
            <p:cNvPr id="63" name="Freeform 57"/>
            <p:cNvSpPr>
              <a:spLocks/>
            </p:cNvSpPr>
            <p:nvPr/>
          </p:nvSpPr>
          <p:spPr bwMode="auto">
            <a:xfrm>
              <a:off x="1898" y="4291"/>
              <a:ext cx="2464" cy="79"/>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64" name="Freeform 58"/>
            <p:cNvSpPr>
              <a:spLocks/>
            </p:cNvSpPr>
            <p:nvPr/>
          </p:nvSpPr>
          <p:spPr bwMode="auto">
            <a:xfrm>
              <a:off x="4283" y="4291"/>
              <a:ext cx="2328" cy="79"/>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206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65" name="Rectangle 59"/>
            <p:cNvSpPr>
              <a:spLocks/>
            </p:cNvSpPr>
            <p:nvPr/>
          </p:nvSpPr>
          <p:spPr bwMode="auto">
            <a:xfrm>
              <a:off x="6709" y="2125"/>
              <a:ext cx="7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1.0.0.0 to </a:t>
              </a:r>
            </a:p>
          </p:txBody>
        </p:sp>
        <p:sp>
          <p:nvSpPr>
            <p:cNvPr id="66" name="Rectangle 60"/>
            <p:cNvSpPr>
              <a:spLocks/>
            </p:cNvSpPr>
            <p:nvPr/>
          </p:nvSpPr>
          <p:spPr bwMode="auto">
            <a:xfrm>
              <a:off x="6718" y="2301"/>
              <a:ext cx="1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127.255.255.255</a:t>
              </a:r>
            </a:p>
          </p:txBody>
        </p:sp>
        <p:sp>
          <p:nvSpPr>
            <p:cNvPr id="67" name="Rectangle 61"/>
            <p:cNvSpPr>
              <a:spLocks/>
            </p:cNvSpPr>
            <p:nvPr/>
          </p:nvSpPr>
          <p:spPr bwMode="auto">
            <a:xfrm>
              <a:off x="6713" y="2727"/>
              <a:ext cx="88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128.0.0.0 to </a:t>
              </a:r>
            </a:p>
          </p:txBody>
        </p:sp>
        <p:sp>
          <p:nvSpPr>
            <p:cNvPr id="68" name="Rectangle 62"/>
            <p:cNvSpPr>
              <a:spLocks/>
            </p:cNvSpPr>
            <p:nvPr/>
          </p:nvSpPr>
          <p:spPr bwMode="auto">
            <a:xfrm>
              <a:off x="6718" y="2902"/>
              <a:ext cx="1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191.255.255.255</a:t>
              </a:r>
            </a:p>
          </p:txBody>
        </p:sp>
        <p:sp>
          <p:nvSpPr>
            <p:cNvPr id="69" name="Rectangle 63"/>
            <p:cNvSpPr>
              <a:spLocks/>
            </p:cNvSpPr>
            <p:nvPr/>
          </p:nvSpPr>
          <p:spPr bwMode="auto">
            <a:xfrm>
              <a:off x="6713" y="3251"/>
              <a:ext cx="8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192.0.0.0 to </a:t>
              </a:r>
            </a:p>
          </p:txBody>
        </p:sp>
        <p:sp>
          <p:nvSpPr>
            <p:cNvPr id="70" name="Rectangle 64"/>
            <p:cNvSpPr>
              <a:spLocks/>
            </p:cNvSpPr>
            <p:nvPr/>
          </p:nvSpPr>
          <p:spPr bwMode="auto">
            <a:xfrm>
              <a:off x="6718" y="3427"/>
              <a:ext cx="1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223.255.255.255</a:t>
              </a:r>
            </a:p>
          </p:txBody>
        </p:sp>
        <p:sp>
          <p:nvSpPr>
            <p:cNvPr id="71" name="Rectangle 65"/>
            <p:cNvSpPr>
              <a:spLocks/>
            </p:cNvSpPr>
            <p:nvPr/>
          </p:nvSpPr>
          <p:spPr bwMode="auto">
            <a:xfrm>
              <a:off x="6713" y="3815"/>
              <a:ext cx="8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224.0.0.0 to </a:t>
              </a:r>
            </a:p>
          </p:txBody>
        </p:sp>
        <p:sp>
          <p:nvSpPr>
            <p:cNvPr id="72" name="Rectangle 66"/>
            <p:cNvSpPr>
              <a:spLocks/>
            </p:cNvSpPr>
            <p:nvPr/>
          </p:nvSpPr>
          <p:spPr bwMode="auto">
            <a:xfrm>
              <a:off x="6718" y="3989"/>
              <a:ext cx="1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239.255.255.255</a:t>
              </a:r>
            </a:p>
          </p:txBody>
        </p:sp>
        <p:sp>
          <p:nvSpPr>
            <p:cNvPr id="73" name="Rectangle 67"/>
            <p:cNvSpPr>
              <a:spLocks/>
            </p:cNvSpPr>
            <p:nvPr/>
          </p:nvSpPr>
          <p:spPr bwMode="auto">
            <a:xfrm>
              <a:off x="6713" y="4300"/>
              <a:ext cx="8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240.0.0.0 to </a:t>
              </a:r>
            </a:p>
          </p:txBody>
        </p:sp>
        <p:sp>
          <p:nvSpPr>
            <p:cNvPr id="74" name="Rectangle 68"/>
            <p:cNvSpPr>
              <a:spLocks/>
            </p:cNvSpPr>
            <p:nvPr/>
          </p:nvSpPr>
          <p:spPr bwMode="auto">
            <a:xfrm>
              <a:off x="6718" y="4476"/>
              <a:ext cx="119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255.255.255.255</a:t>
              </a:r>
            </a:p>
          </p:txBody>
        </p:sp>
        <p:sp>
          <p:nvSpPr>
            <p:cNvPr id="75" name="Rectangle 69"/>
            <p:cNvSpPr>
              <a:spLocks/>
            </p:cNvSpPr>
            <p:nvPr/>
          </p:nvSpPr>
          <p:spPr bwMode="auto">
            <a:xfrm>
              <a:off x="6648" y="1660"/>
              <a:ext cx="141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r>
                <a:rPr lang="en-US" altLang="sl-SI" sz="1900">
                  <a:solidFill>
                    <a:schemeClr val="tx1"/>
                  </a:solidFill>
                  <a:latin typeface="Arial" panose="020B0604020202020204" pitchFamily="34" charset="0"/>
                  <a:cs typeface="Arial" panose="020B0604020202020204" pitchFamily="34" charset="0"/>
                  <a:sym typeface="Arial" panose="020B0604020202020204" pitchFamily="34" charset="0"/>
                </a:rPr>
                <a:t>Range of addresses</a:t>
              </a:r>
            </a:p>
          </p:txBody>
        </p:sp>
      </p:grpSp>
    </p:spTree>
    <p:extLst>
      <p:ext uri="{BB962C8B-B14F-4D97-AF65-F5344CB8AC3E}">
        <p14:creationId xmlns:p14="http://schemas.microsoft.com/office/powerpoint/2010/main" val="1251291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nodePh="1">
                                  <p:stCondLst>
                                    <p:cond delay="0"/>
                                  </p:stCondLst>
                                  <p:endCondLst>
                                    <p:cond evt="begin" delay="0">
                                      <p:tn val="5"/>
                                    </p:cond>
                                  </p:end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dissolve">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dissolve">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p:cNvSpPr>
          <p:nvPr/>
        </p:nvSpPr>
        <p:spPr bwMode="auto">
          <a:xfrm>
            <a:off x="3506788" y="6330950"/>
            <a:ext cx="5562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40" bIns="0" anchor="b"/>
          <a:lstStyle>
            <a:lvl1pPr marL="39688">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pPr algn="ctr">
              <a:spcBef>
                <a:spcPts val="500"/>
              </a:spcBef>
            </a:pPr>
            <a:r>
              <a:rPr lang="en-US" altLang="sl-SI" sz="800" dirty="0">
                <a:cs typeface="Times" panose="02020603050405020304" pitchFamily="18" charset="0"/>
              </a:rPr>
              <a:t>Instructor’s Guide for  </a:t>
            </a:r>
            <a:r>
              <a:rPr lang="en-US" altLang="sl-SI" sz="800" dirty="0" err="1">
                <a:cs typeface="Times" panose="02020603050405020304" pitchFamily="18" charset="0"/>
              </a:rPr>
              <a:t>Coulouris</a:t>
            </a:r>
            <a:r>
              <a:rPr lang="en-US" altLang="sl-SI" sz="800" dirty="0">
                <a:cs typeface="Times" panose="02020603050405020304" pitchFamily="18" charset="0"/>
              </a:rPr>
              <a:t>, </a:t>
            </a:r>
            <a:r>
              <a:rPr lang="en-US" altLang="sl-SI" sz="800" dirty="0" err="1">
                <a:cs typeface="Times" panose="02020603050405020304" pitchFamily="18" charset="0"/>
              </a:rPr>
              <a:t>Dollimore</a:t>
            </a:r>
            <a:r>
              <a:rPr lang="en-US" altLang="sl-SI" sz="800" dirty="0">
                <a:cs typeface="Times" panose="02020603050405020304" pitchFamily="18" charset="0"/>
              </a:rPr>
              <a:t>, </a:t>
            </a:r>
            <a:r>
              <a:rPr lang="en-US" altLang="sl-SI" sz="800" dirty="0" err="1">
                <a:cs typeface="Times" panose="02020603050405020304" pitchFamily="18" charset="0"/>
              </a:rPr>
              <a:t>Kindberg</a:t>
            </a:r>
            <a:r>
              <a:rPr lang="en-US" altLang="sl-SI" sz="800" dirty="0">
                <a:cs typeface="Times" panose="02020603050405020304" pitchFamily="18" charset="0"/>
              </a:rPr>
              <a:t> and Blair,  Distributed Systems: Concepts and Design   </a:t>
            </a:r>
            <a:r>
              <a:rPr lang="en-US" altLang="sl-SI" sz="800" dirty="0" err="1">
                <a:cs typeface="Times" panose="02020603050405020304" pitchFamily="18" charset="0"/>
              </a:rPr>
              <a:t>Edn</a:t>
            </a:r>
            <a:r>
              <a:rPr lang="en-US" altLang="sl-SI" sz="800" dirty="0">
                <a:cs typeface="Times" panose="02020603050405020304" pitchFamily="18" charset="0"/>
              </a:rPr>
              <a:t>. 5   </a:t>
            </a:r>
            <a:br>
              <a:rPr lang="en-US" altLang="sl-SI" sz="800" dirty="0">
                <a:cs typeface="Times" panose="02020603050405020304" pitchFamily="18" charset="0"/>
              </a:rPr>
            </a:br>
            <a:r>
              <a:rPr lang="en-US" altLang="sl-SI" sz="800" dirty="0">
                <a:cs typeface="Times" panose="02020603050405020304" pitchFamily="18" charset="0"/>
              </a:rPr>
              <a:t>©  Pearson Education 2012 </a:t>
            </a:r>
          </a:p>
        </p:txBody>
      </p:sp>
      <p:sp>
        <p:nvSpPr>
          <p:cNvPr id="4099" name="Rectangle 3"/>
          <p:cNvSpPr>
            <a:spLocks noGrp="1" noChangeArrowheads="1"/>
          </p:cNvSpPr>
          <p:nvPr>
            <p:ph type="title"/>
          </p:nvPr>
        </p:nvSpPr>
        <p:spPr>
          <a:xfrm>
            <a:off x="1928814" y="-33867"/>
            <a:ext cx="8205787" cy="914400"/>
          </a:xfrm>
          <a:ln/>
        </p:spPr>
        <p:txBody>
          <a:bodyPr vert="horz" lIns="91440" tIns="45720" rIns="132080" bIns="45720" rtlCol="0" anchor="ctr">
            <a:normAutofit/>
          </a:bodyPr>
          <a:lstStyle/>
          <a:p>
            <a:r>
              <a:rPr lang="sl-SI" altLang="sl-SI" sz="3600" dirty="0" err="1">
                <a:latin typeface="Gill Sans MT" panose="020B0502020104020203" pitchFamily="34" charset="-18"/>
              </a:rPr>
              <a:t>Domain</a:t>
            </a:r>
            <a:r>
              <a:rPr lang="sl-SI" altLang="sl-SI" sz="3600" dirty="0">
                <a:latin typeface="Gill Sans MT" panose="020B0502020104020203" pitchFamily="34" charset="-18"/>
              </a:rPr>
              <a:t> name </a:t>
            </a:r>
            <a:r>
              <a:rPr lang="sl-SI" altLang="sl-SI" sz="3600" dirty="0" err="1">
                <a:latin typeface="Gill Sans MT" panose="020B0502020104020203" pitchFamily="34" charset="-18"/>
              </a:rPr>
              <a:t>system</a:t>
            </a:r>
            <a:endParaRPr lang="en-US" altLang="sl-SI" sz="3600" dirty="0">
              <a:latin typeface="Gill Sans MT" panose="020B0502020104020203" pitchFamily="34" charset="-18"/>
            </a:endParaRPr>
          </a:p>
        </p:txBody>
      </p:sp>
      <p:grpSp>
        <p:nvGrpSpPr>
          <p:cNvPr id="4134" name="Group 38"/>
          <p:cNvGrpSpPr>
            <a:grpSpLocks/>
          </p:cNvGrpSpPr>
          <p:nvPr/>
        </p:nvGrpSpPr>
        <p:grpSpPr bwMode="auto">
          <a:xfrm>
            <a:off x="2087563" y="1336676"/>
            <a:ext cx="7783512" cy="4557713"/>
            <a:chOff x="0" y="0"/>
            <a:chExt cx="4903" cy="2871"/>
          </a:xfrm>
        </p:grpSpPr>
        <p:sp>
          <p:nvSpPr>
            <p:cNvPr id="4100" name="Rectangle 4"/>
            <p:cNvSpPr>
              <a:spLocks/>
            </p:cNvSpPr>
            <p:nvPr/>
          </p:nvSpPr>
          <p:spPr bwMode="auto">
            <a:xfrm>
              <a:off x="1127" y="1073"/>
              <a:ext cx="2932" cy="413"/>
            </a:xfrm>
            <a:prstGeom prst="rect">
              <a:avLst/>
            </a:prstGeom>
            <a:solidFill>
              <a:srgbClr val="FFFFFF"/>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GB"/>
            </a:p>
          </p:txBody>
        </p:sp>
        <p:sp>
          <p:nvSpPr>
            <p:cNvPr id="4101" name="Rectangle 5"/>
            <p:cNvSpPr>
              <a:spLocks/>
            </p:cNvSpPr>
            <p:nvPr/>
          </p:nvSpPr>
          <p:spPr bwMode="auto">
            <a:xfrm>
              <a:off x="3166" y="1782"/>
              <a:ext cx="944" cy="1041"/>
            </a:xfrm>
            <a:prstGeom prst="rect">
              <a:avLst/>
            </a:prstGeom>
            <a:solidFill>
              <a:srgbClr val="FFDC99"/>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GB"/>
            </a:p>
          </p:txBody>
        </p:sp>
        <p:sp>
          <p:nvSpPr>
            <p:cNvPr id="4102" name="Oval 6"/>
            <p:cNvSpPr>
              <a:spLocks/>
            </p:cNvSpPr>
            <p:nvPr/>
          </p:nvSpPr>
          <p:spPr bwMode="auto">
            <a:xfrm>
              <a:off x="3231" y="1863"/>
              <a:ext cx="796" cy="879"/>
            </a:xfrm>
            <a:prstGeom prst="ellipse">
              <a:avLst/>
            </a:prstGeom>
            <a:solidFill>
              <a:srgbClr val="FFFFFF"/>
            </a:solidFill>
            <a:ln w="25400" cap="flat">
              <a:solidFill>
                <a:schemeClr val="tx1"/>
              </a:solidFill>
              <a:prstDash val="solid"/>
              <a:round/>
              <a:headEnd type="none" w="med" len="med"/>
              <a:tailEnd type="none" w="med" len="med"/>
            </a:ln>
          </p:spPr>
          <p:txBody>
            <a:bodyPr lIns="0" tIns="0" rIns="0" bIns="0"/>
            <a:lstStyle/>
            <a:p>
              <a:endParaRPr lang="en-GB"/>
            </a:p>
          </p:txBody>
        </p:sp>
        <p:sp>
          <p:nvSpPr>
            <p:cNvPr id="4103" name="Rectangle 7"/>
            <p:cNvSpPr>
              <a:spLocks/>
            </p:cNvSpPr>
            <p:nvPr/>
          </p:nvSpPr>
          <p:spPr bwMode="auto">
            <a:xfrm>
              <a:off x="714" y="251"/>
              <a:ext cx="32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http://www.cdk3.net:8888/WebExamples/earth.html</a:t>
              </a:r>
            </a:p>
          </p:txBody>
        </p:sp>
        <p:sp>
          <p:nvSpPr>
            <p:cNvPr id="4104" name="Rectangle 8"/>
            <p:cNvSpPr>
              <a:spLocks/>
            </p:cNvSpPr>
            <p:nvPr/>
          </p:nvSpPr>
          <p:spPr bwMode="auto">
            <a:xfrm>
              <a:off x="605" y="0"/>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dirty="0">
                  <a:latin typeface="Arial" panose="020B0604020202020204" pitchFamily="34" charset="0"/>
                  <a:cs typeface="Arial" panose="020B0604020202020204" pitchFamily="34" charset="0"/>
                  <a:sym typeface="Arial" panose="020B0604020202020204" pitchFamily="34" charset="0"/>
                </a:rPr>
                <a:t>URL</a:t>
              </a:r>
            </a:p>
          </p:txBody>
        </p:sp>
        <p:sp>
          <p:nvSpPr>
            <p:cNvPr id="4105" name="Rectangle 9"/>
            <p:cNvSpPr>
              <a:spLocks/>
            </p:cNvSpPr>
            <p:nvPr/>
          </p:nvSpPr>
          <p:spPr bwMode="auto">
            <a:xfrm>
              <a:off x="1599" y="876"/>
              <a:ext cx="31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Resource ID (IP number, port number, pathname)</a:t>
              </a:r>
            </a:p>
          </p:txBody>
        </p:sp>
        <p:sp>
          <p:nvSpPr>
            <p:cNvPr id="4106" name="Rectangle 10"/>
            <p:cNvSpPr>
              <a:spLocks/>
            </p:cNvSpPr>
            <p:nvPr/>
          </p:nvSpPr>
          <p:spPr bwMode="auto">
            <a:xfrm>
              <a:off x="57" y="1992"/>
              <a:ext cx="10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Network address</a:t>
              </a:r>
            </a:p>
          </p:txBody>
        </p:sp>
        <p:sp>
          <p:nvSpPr>
            <p:cNvPr id="4107" name="Rectangle 11"/>
            <p:cNvSpPr>
              <a:spLocks/>
            </p:cNvSpPr>
            <p:nvPr/>
          </p:nvSpPr>
          <p:spPr bwMode="auto">
            <a:xfrm>
              <a:off x="150" y="2284"/>
              <a:ext cx="10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2:60:8c:2:b0:5a</a:t>
              </a:r>
            </a:p>
          </p:txBody>
        </p:sp>
        <p:sp>
          <p:nvSpPr>
            <p:cNvPr id="4108" name="Rectangle 12"/>
            <p:cNvSpPr>
              <a:spLocks/>
            </p:cNvSpPr>
            <p:nvPr/>
          </p:nvSpPr>
          <p:spPr bwMode="auto">
            <a:xfrm>
              <a:off x="3501" y="2212"/>
              <a:ext cx="2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 file</a:t>
              </a:r>
            </a:p>
          </p:txBody>
        </p:sp>
        <p:sp>
          <p:nvSpPr>
            <p:cNvPr id="4109" name="Rectangle 13"/>
            <p:cNvSpPr>
              <a:spLocks/>
            </p:cNvSpPr>
            <p:nvPr/>
          </p:nvSpPr>
          <p:spPr bwMode="auto">
            <a:xfrm>
              <a:off x="1110" y="1127"/>
              <a:ext cx="878" cy="323"/>
            </a:xfrm>
            <a:prstGeom prst="rect">
              <a:avLst/>
            </a:prstGeom>
            <a:solidFill>
              <a:srgbClr val="FFDC99"/>
            </a:solidFill>
            <a:ln>
              <a:noFill/>
            </a:ln>
            <a:extLst>
              <a:ext uri="{91240B29-F687-4F45-9708-019B960494DF}">
                <a14:hiddenLine xmlns:a14="http://schemas.microsoft.com/office/drawing/2010/main" w="41275" cap="flat">
                  <a:solidFill>
                    <a:schemeClr val="tx1"/>
                  </a:solidFill>
                  <a:miter lim="800000"/>
                  <a:headEnd type="none" w="med" len="med"/>
                  <a:tailEnd type="none" w="med" len="med"/>
                </a14:hiddenLine>
              </a:ext>
            </a:extLst>
          </p:spPr>
          <p:txBody>
            <a:bodyPr lIns="0" tIns="0" rIns="0" bIns="0"/>
            <a:lstStyle/>
            <a:p>
              <a:endParaRPr lang="en-GB"/>
            </a:p>
          </p:txBody>
        </p:sp>
        <p:sp>
          <p:nvSpPr>
            <p:cNvPr id="4110" name="Rectangle 14"/>
            <p:cNvSpPr>
              <a:spLocks/>
            </p:cNvSpPr>
            <p:nvPr/>
          </p:nvSpPr>
          <p:spPr bwMode="auto">
            <a:xfrm>
              <a:off x="2485" y="1127"/>
              <a:ext cx="1693" cy="323"/>
            </a:xfrm>
            <a:prstGeom prst="rect">
              <a:avLst/>
            </a:prstGeom>
            <a:solidFill>
              <a:srgbClr val="FFDC99"/>
            </a:solidFill>
            <a:ln>
              <a:noFill/>
            </a:ln>
            <a:extLst>
              <a:ext uri="{91240B29-F687-4F45-9708-019B960494DF}">
                <a14:hiddenLine xmlns:a14="http://schemas.microsoft.com/office/drawing/2010/main" w="41275" cap="flat">
                  <a:solidFill>
                    <a:schemeClr val="tx1"/>
                  </a:solidFill>
                  <a:miter lim="800000"/>
                  <a:headEnd type="none" w="med" len="med"/>
                  <a:tailEnd type="none" w="med" len="med"/>
                </a14:hiddenLine>
              </a:ext>
            </a:extLst>
          </p:spPr>
          <p:txBody>
            <a:bodyPr lIns="0" tIns="0" rIns="0" bIns="0"/>
            <a:lstStyle/>
            <a:p>
              <a:endParaRPr lang="en-GB"/>
            </a:p>
          </p:txBody>
        </p:sp>
        <p:sp>
          <p:nvSpPr>
            <p:cNvPr id="4111" name="Rectangle 15"/>
            <p:cNvSpPr>
              <a:spLocks/>
            </p:cNvSpPr>
            <p:nvPr/>
          </p:nvSpPr>
          <p:spPr bwMode="auto">
            <a:xfrm>
              <a:off x="0" y="2186"/>
              <a:ext cx="1159" cy="287"/>
            </a:xfrm>
            <a:prstGeom prst="rect">
              <a:avLst/>
            </a:prstGeom>
            <a:solidFill>
              <a:srgbClr val="FFDC99"/>
            </a:solidFill>
            <a:ln>
              <a:noFill/>
            </a:ln>
            <a:extLst>
              <a:ext uri="{91240B29-F687-4F45-9708-019B960494DF}">
                <a14:hiddenLine xmlns:a14="http://schemas.microsoft.com/office/drawing/2010/main" w="41275" cap="flat">
                  <a:solidFill>
                    <a:schemeClr val="tx1"/>
                  </a:solidFill>
                  <a:miter lim="800000"/>
                  <a:headEnd type="none" w="med" len="med"/>
                  <a:tailEnd type="none" w="med" len="med"/>
                </a14:hiddenLine>
              </a:ext>
            </a:extLst>
          </p:spPr>
          <p:txBody>
            <a:bodyPr lIns="0" tIns="0" rIns="0" bIns="0"/>
            <a:lstStyle/>
            <a:p>
              <a:endParaRPr lang="en-GB"/>
            </a:p>
          </p:txBody>
        </p:sp>
        <p:sp>
          <p:nvSpPr>
            <p:cNvPr id="4112" name="Rectangle 16"/>
            <p:cNvSpPr>
              <a:spLocks/>
            </p:cNvSpPr>
            <p:nvPr/>
          </p:nvSpPr>
          <p:spPr bwMode="auto">
            <a:xfrm>
              <a:off x="563" y="193"/>
              <a:ext cx="3447" cy="288"/>
            </a:xfrm>
            <a:prstGeom prst="rect">
              <a:avLst/>
            </a:prstGeom>
            <a:solidFill>
              <a:srgbClr val="FFDC99"/>
            </a:solidFill>
            <a:ln>
              <a:noFill/>
            </a:ln>
            <a:extLst>
              <a:ext uri="{91240B29-F687-4F45-9708-019B960494DF}">
                <a14:hiddenLine xmlns:a14="http://schemas.microsoft.com/office/drawing/2010/main" w="41275" cap="flat">
                  <a:solidFill>
                    <a:schemeClr val="tx1"/>
                  </a:solidFill>
                  <a:miter lim="800000"/>
                  <a:headEnd type="none" w="med" len="med"/>
                  <a:tailEnd type="none" w="med" len="med"/>
                </a14:hiddenLine>
              </a:ext>
            </a:extLst>
          </p:spPr>
          <p:txBody>
            <a:bodyPr lIns="0" tIns="0" rIns="0" bIns="0"/>
            <a:lstStyle/>
            <a:p>
              <a:endParaRPr lang="en-GB"/>
            </a:p>
          </p:txBody>
        </p:sp>
        <p:sp>
          <p:nvSpPr>
            <p:cNvPr id="4113" name="Rectangle 17"/>
            <p:cNvSpPr>
              <a:spLocks/>
            </p:cNvSpPr>
            <p:nvPr/>
          </p:nvSpPr>
          <p:spPr bwMode="auto">
            <a:xfrm>
              <a:off x="4162" y="1799"/>
              <a:ext cx="7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Web server</a:t>
              </a:r>
            </a:p>
          </p:txBody>
        </p:sp>
        <p:sp>
          <p:nvSpPr>
            <p:cNvPr id="4114" name="Rectangle 18"/>
            <p:cNvSpPr>
              <a:spLocks/>
            </p:cNvSpPr>
            <p:nvPr/>
          </p:nvSpPr>
          <p:spPr bwMode="auto">
            <a:xfrm>
              <a:off x="1181" y="1221"/>
              <a:ext cx="7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55.55.55.55</a:t>
              </a:r>
            </a:p>
          </p:txBody>
        </p:sp>
        <p:sp>
          <p:nvSpPr>
            <p:cNvPr id="4115" name="Freeform 19"/>
            <p:cNvSpPr>
              <a:spLocks/>
            </p:cNvSpPr>
            <p:nvPr/>
          </p:nvSpPr>
          <p:spPr bwMode="auto">
            <a:xfrm>
              <a:off x="679" y="1863"/>
              <a:ext cx="117" cy="107"/>
            </a:xfrm>
            <a:custGeom>
              <a:avLst/>
              <a:gdLst>
                <a:gd name="T0" fmla="*/ 18514 w 21600"/>
                <a:gd name="T1" fmla="*/ 7267 h 21600"/>
                <a:gd name="T2" fmla="*/ 21600 w 21600"/>
                <a:gd name="T3" fmla="*/ 14535 h 21600"/>
                <a:gd name="T4" fmla="*/ 0 w 21600"/>
                <a:gd name="T5" fmla="*/ 21600 h 21600"/>
                <a:gd name="T6" fmla="*/ 15429 w 21600"/>
                <a:gd name="T7" fmla="*/ 0 h 21600"/>
                <a:gd name="T8" fmla="*/ 18514 w 21600"/>
                <a:gd name="T9" fmla="*/ 7267 h 21600"/>
                <a:gd name="T10" fmla="*/ 18514 w 21600"/>
                <a:gd name="T11" fmla="*/ 7267 h 21600"/>
              </a:gdLst>
              <a:ahLst/>
              <a:cxnLst>
                <a:cxn ang="0">
                  <a:pos x="T0" y="T1"/>
                </a:cxn>
                <a:cxn ang="0">
                  <a:pos x="T2" y="T3"/>
                </a:cxn>
                <a:cxn ang="0">
                  <a:pos x="T4" y="T5"/>
                </a:cxn>
                <a:cxn ang="0">
                  <a:pos x="T6" y="T7"/>
                </a:cxn>
                <a:cxn ang="0">
                  <a:pos x="T8" y="T9"/>
                </a:cxn>
                <a:cxn ang="0">
                  <a:pos x="T10" y="T11"/>
                </a:cxn>
              </a:cxnLst>
              <a:rect l="0" t="0" r="r" b="b"/>
              <a:pathLst>
                <a:path w="21600" h="21600">
                  <a:moveTo>
                    <a:pt x="18514" y="7267"/>
                  </a:moveTo>
                  <a:lnTo>
                    <a:pt x="21600" y="14535"/>
                  </a:lnTo>
                  <a:lnTo>
                    <a:pt x="0" y="21600"/>
                  </a:lnTo>
                  <a:lnTo>
                    <a:pt x="15429" y="0"/>
                  </a:lnTo>
                  <a:lnTo>
                    <a:pt x="18514" y="7267"/>
                  </a:lnTo>
                  <a:close/>
                  <a:moveTo>
                    <a:pt x="18514" y="7267"/>
                  </a:moveTo>
                </a:path>
              </a:pathLst>
            </a:custGeom>
            <a:solidFill>
              <a:srgbClr val="000000"/>
            </a:solidFill>
            <a:ln w="41275" cap="flat">
              <a:solidFill>
                <a:schemeClr val="tx1"/>
              </a:solidFill>
              <a:prstDash val="solid"/>
              <a:round/>
              <a:headEnd type="none" w="med" len="med"/>
              <a:tailEnd type="none" w="med" len="med"/>
            </a:ln>
          </p:spPr>
          <p:txBody>
            <a:bodyPr lIns="0" tIns="0" rIns="0" bIns="0"/>
            <a:lstStyle/>
            <a:p>
              <a:endParaRPr lang="en-GB"/>
            </a:p>
          </p:txBody>
        </p:sp>
        <p:sp>
          <p:nvSpPr>
            <p:cNvPr id="4116" name="Line 20"/>
            <p:cNvSpPr>
              <a:spLocks noChangeShapeType="1"/>
            </p:cNvSpPr>
            <p:nvPr/>
          </p:nvSpPr>
          <p:spPr bwMode="auto">
            <a:xfrm flipH="1">
              <a:off x="796" y="1432"/>
              <a:ext cx="745" cy="467"/>
            </a:xfrm>
            <a:prstGeom prst="line">
              <a:avLst/>
            </a:prstGeom>
            <a:noFill/>
            <a:ln w="4127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17" name="Freeform 21"/>
            <p:cNvSpPr>
              <a:spLocks/>
            </p:cNvSpPr>
            <p:nvPr/>
          </p:nvSpPr>
          <p:spPr bwMode="auto">
            <a:xfrm>
              <a:off x="3049" y="2150"/>
              <a:ext cx="115" cy="108"/>
            </a:xfrm>
            <a:custGeom>
              <a:avLst/>
              <a:gdLst>
                <a:gd name="T0" fmla="*/ 2938 w 21600"/>
                <a:gd name="T1" fmla="*/ 3600 h 21600"/>
                <a:gd name="T2" fmla="*/ 9158 w 21600"/>
                <a:gd name="T3" fmla="*/ 0 h 21600"/>
                <a:gd name="T4" fmla="*/ 21600 w 21600"/>
                <a:gd name="T5" fmla="*/ 21600 h 21600"/>
                <a:gd name="T6" fmla="*/ 0 w 21600"/>
                <a:gd name="T7" fmla="*/ 10800 h 21600"/>
                <a:gd name="T8" fmla="*/ 2938 w 21600"/>
                <a:gd name="T9" fmla="*/ 3600 h 21600"/>
                <a:gd name="T10" fmla="*/ 2938 w 21600"/>
                <a:gd name="T11" fmla="*/ 3600 h 21600"/>
              </a:gdLst>
              <a:ahLst/>
              <a:cxnLst>
                <a:cxn ang="0">
                  <a:pos x="T0" y="T1"/>
                </a:cxn>
                <a:cxn ang="0">
                  <a:pos x="T2" y="T3"/>
                </a:cxn>
                <a:cxn ang="0">
                  <a:pos x="T4" y="T5"/>
                </a:cxn>
                <a:cxn ang="0">
                  <a:pos x="T6" y="T7"/>
                </a:cxn>
                <a:cxn ang="0">
                  <a:pos x="T8" y="T9"/>
                </a:cxn>
                <a:cxn ang="0">
                  <a:pos x="T10" y="T11"/>
                </a:cxn>
              </a:cxnLst>
              <a:rect l="0" t="0" r="r" b="b"/>
              <a:pathLst>
                <a:path w="21600" h="21600">
                  <a:moveTo>
                    <a:pt x="2938" y="3600"/>
                  </a:moveTo>
                  <a:lnTo>
                    <a:pt x="9158" y="0"/>
                  </a:lnTo>
                  <a:lnTo>
                    <a:pt x="21600" y="21600"/>
                  </a:lnTo>
                  <a:lnTo>
                    <a:pt x="0" y="10800"/>
                  </a:lnTo>
                  <a:lnTo>
                    <a:pt x="2938" y="3600"/>
                  </a:lnTo>
                  <a:close/>
                  <a:moveTo>
                    <a:pt x="2938" y="3600"/>
                  </a:moveTo>
                </a:path>
              </a:pathLst>
            </a:custGeom>
            <a:solidFill>
              <a:srgbClr val="000000"/>
            </a:solidFill>
            <a:ln w="41275" cap="flat">
              <a:solidFill>
                <a:schemeClr val="tx1"/>
              </a:solidFill>
              <a:prstDash val="solid"/>
              <a:round/>
              <a:headEnd type="none" w="med" len="med"/>
              <a:tailEnd type="none" w="med" len="med"/>
            </a:ln>
          </p:spPr>
          <p:txBody>
            <a:bodyPr lIns="0" tIns="0" rIns="0" bIns="0"/>
            <a:lstStyle/>
            <a:p>
              <a:endParaRPr lang="en-GB"/>
            </a:p>
          </p:txBody>
        </p:sp>
        <p:sp>
          <p:nvSpPr>
            <p:cNvPr id="4118" name="Line 22"/>
            <p:cNvSpPr>
              <a:spLocks noChangeShapeType="1"/>
            </p:cNvSpPr>
            <p:nvPr/>
          </p:nvSpPr>
          <p:spPr bwMode="auto">
            <a:xfrm rot="10800000">
              <a:off x="2237" y="1432"/>
              <a:ext cx="828" cy="736"/>
            </a:xfrm>
            <a:prstGeom prst="line">
              <a:avLst/>
            </a:prstGeom>
            <a:noFill/>
            <a:ln w="4127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19" name="Rectangle 23"/>
            <p:cNvSpPr>
              <a:spLocks/>
            </p:cNvSpPr>
            <p:nvPr/>
          </p:nvSpPr>
          <p:spPr bwMode="auto">
            <a:xfrm>
              <a:off x="2527" y="1221"/>
              <a:ext cx="16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WebExamples/earth.html</a:t>
              </a:r>
            </a:p>
          </p:txBody>
        </p:sp>
        <p:sp>
          <p:nvSpPr>
            <p:cNvPr id="4120" name="Rectangle 24"/>
            <p:cNvSpPr>
              <a:spLocks/>
            </p:cNvSpPr>
            <p:nvPr/>
          </p:nvSpPr>
          <p:spPr bwMode="auto">
            <a:xfrm>
              <a:off x="3446" y="2150"/>
              <a:ext cx="365" cy="269"/>
            </a:xfrm>
            <a:prstGeom prst="rect">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21" name="Freeform 25"/>
            <p:cNvSpPr>
              <a:spLocks/>
            </p:cNvSpPr>
            <p:nvPr/>
          </p:nvSpPr>
          <p:spPr bwMode="auto">
            <a:xfrm>
              <a:off x="1458" y="965"/>
              <a:ext cx="66" cy="126"/>
            </a:xfrm>
            <a:custGeom>
              <a:avLst/>
              <a:gdLst>
                <a:gd name="T0" fmla="*/ 10800 w 21600"/>
                <a:gd name="T1" fmla="*/ 0 h 21600"/>
                <a:gd name="T2" fmla="*/ 21600 w 21600"/>
                <a:gd name="T3" fmla="*/ 0 h 21600"/>
                <a:gd name="T4" fmla="*/ 10800 w 21600"/>
                <a:gd name="T5" fmla="*/ 21600 h 21600"/>
                <a:gd name="T6" fmla="*/ 0 w 21600"/>
                <a:gd name="T7" fmla="*/ 0 h 21600"/>
                <a:gd name="T8" fmla="*/ 10800 w 21600"/>
                <a:gd name="T9" fmla="*/ 0 h 21600"/>
                <a:gd name="T10" fmla="*/ 1080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10800" y="0"/>
                  </a:moveTo>
                  <a:lnTo>
                    <a:pt x="21600" y="0"/>
                  </a:lnTo>
                  <a:lnTo>
                    <a:pt x="10800" y="21600"/>
                  </a:lnTo>
                  <a:lnTo>
                    <a:pt x="0" y="0"/>
                  </a:lnTo>
                  <a:lnTo>
                    <a:pt x="10800" y="0"/>
                  </a:lnTo>
                  <a:close/>
                  <a:moveTo>
                    <a:pt x="10800" y="0"/>
                  </a:moveTo>
                </a:path>
              </a:pathLst>
            </a:custGeom>
            <a:solidFill>
              <a:srgbClr val="000000"/>
            </a:solidFill>
            <a:ln w="41275" cap="flat">
              <a:solidFill>
                <a:schemeClr val="tx1"/>
              </a:solidFill>
              <a:prstDash val="solid"/>
              <a:round/>
              <a:headEnd type="none" w="med" len="med"/>
              <a:tailEnd type="none" w="med" len="med"/>
            </a:ln>
          </p:spPr>
          <p:txBody>
            <a:bodyPr lIns="0" tIns="0" rIns="0" bIns="0"/>
            <a:lstStyle/>
            <a:p>
              <a:endParaRPr lang="en-GB"/>
            </a:p>
          </p:txBody>
        </p:sp>
        <p:sp>
          <p:nvSpPr>
            <p:cNvPr id="4122" name="Line 26"/>
            <p:cNvSpPr>
              <a:spLocks noChangeShapeType="1"/>
            </p:cNvSpPr>
            <p:nvPr/>
          </p:nvSpPr>
          <p:spPr bwMode="auto">
            <a:xfrm>
              <a:off x="1491" y="409"/>
              <a:ext cx="1" cy="538"/>
            </a:xfrm>
            <a:prstGeom prst="line">
              <a:avLst/>
            </a:prstGeom>
            <a:noFill/>
            <a:ln w="4127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grpSp>
          <p:nvGrpSpPr>
            <p:cNvPr id="4125" name="Group 29"/>
            <p:cNvGrpSpPr>
              <a:grpSpLocks/>
            </p:cNvGrpSpPr>
            <p:nvPr/>
          </p:nvGrpSpPr>
          <p:grpSpPr bwMode="auto">
            <a:xfrm>
              <a:off x="1202" y="2294"/>
              <a:ext cx="1922" cy="71"/>
              <a:chOff x="0" y="0"/>
              <a:chExt cx="1922" cy="71"/>
            </a:xfrm>
          </p:grpSpPr>
          <p:sp>
            <p:nvSpPr>
              <p:cNvPr id="4123" name="Freeform 27"/>
              <p:cNvSpPr>
                <a:spLocks/>
              </p:cNvSpPr>
              <p:nvPr/>
            </p:nvSpPr>
            <p:spPr bwMode="auto">
              <a:xfrm>
                <a:off x="1806" y="0"/>
                <a:ext cx="116" cy="71"/>
              </a:xfrm>
              <a:custGeom>
                <a:avLst/>
                <a:gdLst>
                  <a:gd name="T0" fmla="*/ 0 w 21600"/>
                  <a:gd name="T1" fmla="*/ 10648 h 21600"/>
                  <a:gd name="T2" fmla="*/ 0 w 21600"/>
                  <a:gd name="T3" fmla="*/ 0 h 21600"/>
                  <a:gd name="T4" fmla="*/ 21600 w 21600"/>
                  <a:gd name="T5" fmla="*/ 10648 h 21600"/>
                  <a:gd name="T6" fmla="*/ 0 w 21600"/>
                  <a:gd name="T7" fmla="*/ 21600 h 21600"/>
                  <a:gd name="T8" fmla="*/ 0 w 21600"/>
                  <a:gd name="T9" fmla="*/ 10648 h 21600"/>
                  <a:gd name="T10" fmla="*/ 0 w 21600"/>
                  <a:gd name="T11" fmla="*/ 10648 h 21600"/>
                </a:gdLst>
                <a:ahLst/>
                <a:cxnLst>
                  <a:cxn ang="0">
                    <a:pos x="T0" y="T1"/>
                  </a:cxn>
                  <a:cxn ang="0">
                    <a:pos x="T2" y="T3"/>
                  </a:cxn>
                  <a:cxn ang="0">
                    <a:pos x="T4" y="T5"/>
                  </a:cxn>
                  <a:cxn ang="0">
                    <a:pos x="T6" y="T7"/>
                  </a:cxn>
                  <a:cxn ang="0">
                    <a:pos x="T8" y="T9"/>
                  </a:cxn>
                  <a:cxn ang="0">
                    <a:pos x="T10" y="T11"/>
                  </a:cxn>
                </a:cxnLst>
                <a:rect l="0" t="0" r="r" b="b"/>
                <a:pathLst>
                  <a:path w="21600" h="21600">
                    <a:moveTo>
                      <a:pt x="0" y="10648"/>
                    </a:moveTo>
                    <a:lnTo>
                      <a:pt x="0" y="0"/>
                    </a:lnTo>
                    <a:lnTo>
                      <a:pt x="21600" y="10648"/>
                    </a:lnTo>
                    <a:lnTo>
                      <a:pt x="0" y="21600"/>
                    </a:lnTo>
                    <a:lnTo>
                      <a:pt x="0" y="10648"/>
                    </a:lnTo>
                    <a:close/>
                    <a:moveTo>
                      <a:pt x="0" y="10648"/>
                    </a:moveTo>
                  </a:path>
                </a:pathLst>
              </a:custGeom>
              <a:solidFill>
                <a:srgbClr val="000000"/>
              </a:solidFill>
              <a:ln w="41275" cap="flat">
                <a:solidFill>
                  <a:schemeClr val="tx1"/>
                </a:solidFill>
                <a:prstDash val="solid"/>
                <a:round/>
                <a:headEnd type="none" w="med" len="med"/>
                <a:tailEnd type="none" w="med" len="med"/>
              </a:ln>
            </p:spPr>
            <p:txBody>
              <a:bodyPr lIns="0" tIns="0" rIns="0" bIns="0"/>
              <a:lstStyle/>
              <a:p>
                <a:endParaRPr lang="en-GB"/>
              </a:p>
            </p:txBody>
          </p:sp>
          <p:sp>
            <p:nvSpPr>
              <p:cNvPr id="4124" name="Line 28"/>
              <p:cNvSpPr>
                <a:spLocks noChangeShapeType="1"/>
              </p:cNvSpPr>
              <p:nvPr/>
            </p:nvSpPr>
            <p:spPr bwMode="auto">
              <a:xfrm>
                <a:off x="0" y="35"/>
                <a:ext cx="1790" cy="1"/>
              </a:xfrm>
              <a:prstGeom prst="line">
                <a:avLst/>
              </a:prstGeom>
              <a:noFill/>
              <a:ln w="4127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grpSp>
        <p:sp>
          <p:nvSpPr>
            <p:cNvPr id="4126" name="Rectangle 30"/>
            <p:cNvSpPr>
              <a:spLocks/>
            </p:cNvSpPr>
            <p:nvPr/>
          </p:nvSpPr>
          <p:spPr bwMode="auto">
            <a:xfrm>
              <a:off x="2022" y="1127"/>
              <a:ext cx="430" cy="323"/>
            </a:xfrm>
            <a:prstGeom prst="rect">
              <a:avLst/>
            </a:prstGeom>
            <a:solidFill>
              <a:srgbClr val="FFDC99"/>
            </a:solidFill>
            <a:ln>
              <a:noFill/>
            </a:ln>
            <a:extLst>
              <a:ext uri="{91240B29-F687-4F45-9708-019B960494DF}">
                <a14:hiddenLine xmlns:a14="http://schemas.microsoft.com/office/drawing/2010/main" w="41275" cap="flat">
                  <a:solidFill>
                    <a:schemeClr val="tx1"/>
                  </a:solidFill>
                  <a:miter lim="800000"/>
                  <a:headEnd type="none" w="med" len="med"/>
                  <a:tailEnd type="none" w="med" len="med"/>
                </a14:hiddenLine>
              </a:ext>
            </a:extLst>
          </p:spPr>
          <p:txBody>
            <a:bodyPr lIns="0" tIns="0" rIns="0" bIns="0"/>
            <a:lstStyle/>
            <a:p>
              <a:endParaRPr lang="en-GB"/>
            </a:p>
          </p:txBody>
        </p:sp>
        <p:sp>
          <p:nvSpPr>
            <p:cNvPr id="4127" name="Rectangle 31"/>
            <p:cNvSpPr>
              <a:spLocks/>
            </p:cNvSpPr>
            <p:nvPr/>
          </p:nvSpPr>
          <p:spPr bwMode="auto">
            <a:xfrm>
              <a:off x="2091" y="1221"/>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8888</a:t>
              </a:r>
            </a:p>
          </p:txBody>
        </p:sp>
        <p:sp>
          <p:nvSpPr>
            <p:cNvPr id="4128" name="Freeform 32"/>
            <p:cNvSpPr>
              <a:spLocks/>
            </p:cNvSpPr>
            <p:nvPr/>
          </p:nvSpPr>
          <p:spPr bwMode="auto">
            <a:xfrm>
              <a:off x="3463" y="2024"/>
              <a:ext cx="83" cy="126"/>
            </a:xfrm>
            <a:custGeom>
              <a:avLst/>
              <a:gdLst>
                <a:gd name="T0" fmla="*/ 8640 w 21600"/>
                <a:gd name="T1" fmla="*/ 0 h 21600"/>
                <a:gd name="T2" fmla="*/ 17280 w 21600"/>
                <a:gd name="T3" fmla="*/ 0 h 21600"/>
                <a:gd name="T4" fmla="*/ 21600 w 21600"/>
                <a:gd name="T5" fmla="*/ 21600 h 21600"/>
                <a:gd name="T6" fmla="*/ 0 w 21600"/>
                <a:gd name="T7" fmla="*/ 3086 h 21600"/>
                <a:gd name="T8" fmla="*/ 8640 w 21600"/>
                <a:gd name="T9" fmla="*/ 0 h 21600"/>
                <a:gd name="T10" fmla="*/ 864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8640" y="0"/>
                  </a:moveTo>
                  <a:lnTo>
                    <a:pt x="17280" y="0"/>
                  </a:lnTo>
                  <a:lnTo>
                    <a:pt x="21600" y="21600"/>
                  </a:lnTo>
                  <a:lnTo>
                    <a:pt x="0" y="3086"/>
                  </a:lnTo>
                  <a:lnTo>
                    <a:pt x="8640" y="0"/>
                  </a:lnTo>
                  <a:close/>
                  <a:moveTo>
                    <a:pt x="8640" y="0"/>
                  </a:moveTo>
                </a:path>
              </a:pathLst>
            </a:custGeom>
            <a:solidFill>
              <a:srgbClr val="000000"/>
            </a:solidFill>
            <a:ln w="41275" cap="flat">
              <a:solidFill>
                <a:schemeClr val="tx1"/>
              </a:solidFill>
              <a:prstDash val="solid"/>
              <a:round/>
              <a:headEnd type="none" w="med" len="med"/>
              <a:tailEnd type="none" w="med" len="med"/>
            </a:ln>
          </p:spPr>
          <p:txBody>
            <a:bodyPr lIns="0" tIns="0" rIns="0" bIns="0"/>
            <a:lstStyle/>
            <a:p>
              <a:endParaRPr lang="en-GB"/>
            </a:p>
          </p:txBody>
        </p:sp>
        <p:sp>
          <p:nvSpPr>
            <p:cNvPr id="4129" name="Line 33"/>
            <p:cNvSpPr>
              <a:spLocks noChangeShapeType="1"/>
            </p:cNvSpPr>
            <p:nvPr/>
          </p:nvSpPr>
          <p:spPr bwMode="auto">
            <a:xfrm rot="10800000">
              <a:off x="3214" y="1432"/>
              <a:ext cx="265" cy="592"/>
            </a:xfrm>
            <a:prstGeom prst="line">
              <a:avLst/>
            </a:prstGeom>
            <a:noFill/>
            <a:ln w="4127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30" name="Rectangle 34"/>
            <p:cNvSpPr>
              <a:spLocks/>
            </p:cNvSpPr>
            <p:nvPr/>
          </p:nvSpPr>
          <p:spPr bwMode="auto">
            <a:xfrm>
              <a:off x="632" y="604"/>
              <a:ext cx="7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DNS lookup</a:t>
              </a:r>
            </a:p>
          </p:txBody>
        </p:sp>
        <p:sp>
          <p:nvSpPr>
            <p:cNvPr id="4131" name="Line 35"/>
            <p:cNvSpPr>
              <a:spLocks noChangeShapeType="1"/>
            </p:cNvSpPr>
            <p:nvPr/>
          </p:nvSpPr>
          <p:spPr bwMode="auto">
            <a:xfrm flipH="1">
              <a:off x="2966" y="2383"/>
              <a:ext cx="248" cy="359"/>
            </a:xfrm>
            <a:prstGeom prst="line">
              <a:avLst/>
            </a:prstGeom>
            <a:noFill/>
            <a:ln w="127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GB"/>
            </a:p>
          </p:txBody>
        </p:sp>
        <p:sp>
          <p:nvSpPr>
            <p:cNvPr id="4132" name="Rectangle 36"/>
            <p:cNvSpPr>
              <a:spLocks/>
            </p:cNvSpPr>
            <p:nvPr/>
          </p:nvSpPr>
          <p:spPr bwMode="auto">
            <a:xfrm>
              <a:off x="2545" y="2697"/>
              <a:ext cx="44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Socket</a:t>
              </a:r>
            </a:p>
          </p:txBody>
        </p:sp>
        <p:pic>
          <p:nvPicPr>
            <p:cNvPr id="4133" name="Picture 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 y="2250"/>
              <a:ext cx="15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grpSp>
      <p:sp>
        <p:nvSpPr>
          <p:cNvPr id="4135" name="Rectangle 39"/>
          <p:cNvSpPr>
            <a:spLocks/>
          </p:cNvSpPr>
          <p:nvPr/>
        </p:nvSpPr>
        <p:spPr bwMode="auto">
          <a:xfrm>
            <a:off x="3111500" y="1727201"/>
            <a:ext cx="521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u="sng" dirty="0">
                <a:latin typeface="Arial" panose="020B0604020202020204" pitchFamily="34" charset="0"/>
                <a:cs typeface="Arial" panose="020B0604020202020204" pitchFamily="34" charset="0"/>
                <a:sym typeface="Arial" panose="020B0604020202020204" pitchFamily="34" charset="0"/>
                <a:hlinkClick r:id="rId3"/>
              </a:rPr>
              <a:t>http://www.cdk5.net:8888/WebExamples/earth.html</a:t>
            </a:r>
            <a:endParaRPr lang="en-US" altLang="sl-SI" sz="1800" u="sng" dirty="0">
              <a:latin typeface="Arial" panose="020B0604020202020204" pitchFamily="34" charset="0"/>
              <a:cs typeface="Arial" panose="020B0604020202020204" pitchFamily="34" charset="0"/>
              <a:sym typeface="Arial" panose="020B0604020202020204" pitchFamily="34" charset="0"/>
            </a:endParaRPr>
          </a:p>
        </p:txBody>
      </p:sp>
      <p:sp>
        <p:nvSpPr>
          <p:cNvPr id="4136" name="Rectangle 40"/>
          <p:cNvSpPr>
            <a:spLocks/>
          </p:cNvSpPr>
          <p:nvPr/>
        </p:nvSpPr>
        <p:spPr bwMode="auto">
          <a:xfrm>
            <a:off x="2235201" y="4889501"/>
            <a:ext cx="15901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sl-SI" sz="1800">
                <a:latin typeface="Arial" panose="020B0604020202020204" pitchFamily="34" charset="0"/>
                <a:cs typeface="Arial" panose="020B0604020202020204" pitchFamily="34" charset="0"/>
                <a:sym typeface="Arial" panose="020B0604020202020204" pitchFamily="34" charset="0"/>
              </a:rPr>
              <a:t>2:60:8c:2:b0:5a</a:t>
            </a:r>
          </a:p>
        </p:txBody>
      </p:sp>
    </p:spTree>
    <p:extLst>
      <p:ext uri="{BB962C8B-B14F-4D97-AF65-F5344CB8AC3E}">
        <p14:creationId xmlns:p14="http://schemas.microsoft.com/office/powerpoint/2010/main" val="2279020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zh-CN" sz="1200" dirty="0"/>
              <a:t>Keith W. Ross, James F. </a:t>
            </a:r>
            <a:r>
              <a:rPr lang="sl-SI" altLang="zh-CN" sz="1200" dirty="0" err="1"/>
              <a:t>Kurose</a:t>
            </a:r>
            <a:r>
              <a:rPr lang="sl-SI" altLang="zh-CN" sz="1200" dirty="0"/>
              <a:t>: </a:t>
            </a:r>
            <a:r>
              <a:rPr lang="sl-SI" altLang="zh-CN" sz="1200" dirty="0" err="1"/>
              <a:t>Computer</a:t>
            </a:r>
            <a:r>
              <a:rPr lang="sl-SI" altLang="zh-CN" sz="1200" dirty="0"/>
              <a:t> </a:t>
            </a:r>
            <a:r>
              <a:rPr lang="sl-SI" altLang="zh-CN" sz="1200" dirty="0" err="1"/>
              <a:t>Networking</a:t>
            </a:r>
            <a:r>
              <a:rPr lang="sl-SI" altLang="zh-CN" sz="1200" dirty="0"/>
              <a:t>: A Top-</a:t>
            </a:r>
            <a:r>
              <a:rPr lang="sl-SI" altLang="zh-CN" sz="1200" dirty="0" err="1"/>
              <a:t>Down</a:t>
            </a:r>
            <a:r>
              <a:rPr lang="sl-SI" altLang="zh-CN" sz="1200" dirty="0"/>
              <a:t> </a:t>
            </a:r>
            <a:r>
              <a:rPr lang="sl-SI" altLang="zh-CN" sz="1200" dirty="0" err="1"/>
              <a:t>Approach</a:t>
            </a:r>
            <a:r>
              <a:rPr lang="sl-SI" altLang="zh-CN" sz="1200" dirty="0"/>
              <a:t> (6th </a:t>
            </a:r>
            <a:r>
              <a:rPr lang="sl-SI" altLang="zh-CN" sz="1200" dirty="0" err="1"/>
              <a:t>Edition</a:t>
            </a:r>
            <a:r>
              <a:rPr lang="sl-SI" altLang="zh-CN" sz="1200" dirty="0"/>
              <a:t>), </a:t>
            </a:r>
            <a:r>
              <a:rPr lang="sl-SI" altLang="zh-CN" sz="1200" dirty="0" err="1"/>
              <a:t>Adison</a:t>
            </a:r>
            <a:r>
              <a:rPr lang="sl-SI" altLang="zh-CN" sz="1200" dirty="0"/>
              <a:t> Wesley 2012</a:t>
            </a:r>
            <a:endParaRPr lang="sl-SI" altLang="zh-CN" sz="1200" dirty="0">
              <a:hlinkClick r:id="rId3"/>
            </a:endParaRPr>
          </a:p>
          <a:p>
            <a:endParaRPr lang="en-US" altLang="sl-SI" sz="1200" dirty="0">
              <a:latin typeface="Tahoma" panose="020B0604030504040204" pitchFamily="34" charset="0"/>
            </a:endParaRPr>
          </a:p>
        </p:txBody>
      </p:sp>
      <p:sp>
        <p:nvSpPr>
          <p:cNvPr id="190466"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en-US" altLang="sl-SI" sz="1200" dirty="0">
              <a:latin typeface="Tahoma" panose="020B0604030504040204" pitchFamily="34" charset="0"/>
            </a:endParaRPr>
          </a:p>
        </p:txBody>
      </p:sp>
      <p:grpSp>
        <p:nvGrpSpPr>
          <p:cNvPr id="190467" name="Group 23"/>
          <p:cNvGrpSpPr>
            <a:grpSpLocks/>
          </p:cNvGrpSpPr>
          <p:nvPr/>
        </p:nvGrpSpPr>
        <p:grpSpPr bwMode="auto">
          <a:xfrm>
            <a:off x="1962150" y="1193800"/>
            <a:ext cx="8205788" cy="2444750"/>
            <a:chOff x="230" y="576"/>
            <a:chExt cx="5504" cy="1757"/>
          </a:xfrm>
        </p:grpSpPr>
        <p:sp>
          <p:nvSpPr>
            <p:cNvPr id="190473" name="Text Box 2"/>
            <p:cNvSpPr txBox="1">
              <a:spLocks noChangeArrowheads="1"/>
            </p:cNvSpPr>
            <p:nvPr/>
          </p:nvSpPr>
          <p:spPr bwMode="auto">
            <a:xfrm>
              <a:off x="2256" y="576"/>
              <a:ext cx="1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Root DNS Servers</a:t>
              </a:r>
            </a:p>
          </p:txBody>
        </p:sp>
        <p:sp>
          <p:nvSpPr>
            <p:cNvPr id="190474" name="Text Box 4"/>
            <p:cNvSpPr txBox="1">
              <a:spLocks noChangeArrowheads="1"/>
            </p:cNvSpPr>
            <p:nvPr/>
          </p:nvSpPr>
          <p:spPr bwMode="auto">
            <a:xfrm>
              <a:off x="528" y="1344"/>
              <a:ext cx="132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com DNS servers</a:t>
              </a:r>
            </a:p>
          </p:txBody>
        </p:sp>
        <p:sp>
          <p:nvSpPr>
            <p:cNvPr id="190475" name="Text Box 5"/>
            <p:cNvSpPr txBox="1">
              <a:spLocks noChangeArrowheads="1"/>
            </p:cNvSpPr>
            <p:nvPr/>
          </p:nvSpPr>
          <p:spPr bwMode="auto">
            <a:xfrm>
              <a:off x="2304" y="1296"/>
              <a:ext cx="125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org DNS servers</a:t>
              </a:r>
            </a:p>
          </p:txBody>
        </p:sp>
        <p:sp>
          <p:nvSpPr>
            <p:cNvPr id="190476" name="Text Box 6"/>
            <p:cNvSpPr txBox="1">
              <a:spLocks noChangeArrowheads="1"/>
            </p:cNvSpPr>
            <p:nvPr/>
          </p:nvSpPr>
          <p:spPr bwMode="auto">
            <a:xfrm>
              <a:off x="4032" y="1296"/>
              <a:ext cx="129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edu DNS servers</a:t>
              </a:r>
            </a:p>
          </p:txBody>
        </p:sp>
        <p:sp>
          <p:nvSpPr>
            <p:cNvPr id="190477" name="Line 7"/>
            <p:cNvSpPr>
              <a:spLocks noChangeShapeType="1"/>
            </p:cNvSpPr>
            <p:nvPr/>
          </p:nvSpPr>
          <p:spPr bwMode="auto">
            <a:xfrm flipH="1">
              <a:off x="1344" y="864"/>
              <a:ext cx="1392" cy="43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78" name="Line 8"/>
            <p:cNvSpPr>
              <a:spLocks noChangeShapeType="1"/>
            </p:cNvSpPr>
            <p:nvPr/>
          </p:nvSpPr>
          <p:spPr bwMode="auto">
            <a:xfrm>
              <a:off x="2928" y="816"/>
              <a:ext cx="0" cy="4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79" name="Line 9"/>
            <p:cNvSpPr>
              <a:spLocks noChangeShapeType="1"/>
            </p:cNvSpPr>
            <p:nvPr/>
          </p:nvSpPr>
          <p:spPr bwMode="auto">
            <a:xfrm>
              <a:off x="3168" y="864"/>
              <a:ext cx="1440" cy="4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80" name="Text Box 10"/>
            <p:cNvSpPr txBox="1">
              <a:spLocks noChangeArrowheads="1"/>
            </p:cNvSpPr>
            <p:nvPr/>
          </p:nvSpPr>
          <p:spPr bwMode="auto">
            <a:xfrm>
              <a:off x="3878" y="1752"/>
              <a:ext cx="9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poly.edu</a:t>
              </a:r>
            </a:p>
            <a:p>
              <a:pPr eaLnBrk="1" hangingPunct="1">
                <a:spcBef>
                  <a:spcPct val="0"/>
                </a:spcBef>
                <a:buClrTx/>
                <a:buSzTx/>
                <a:buFontTx/>
                <a:buNone/>
              </a:pPr>
              <a:r>
                <a:rPr lang="en-US" altLang="sl-SI" sz="1800"/>
                <a:t>DNS servers</a:t>
              </a:r>
            </a:p>
          </p:txBody>
        </p:sp>
        <p:sp>
          <p:nvSpPr>
            <p:cNvPr id="190481" name="Text Box 11"/>
            <p:cNvSpPr txBox="1">
              <a:spLocks noChangeArrowheads="1"/>
            </p:cNvSpPr>
            <p:nvPr/>
          </p:nvSpPr>
          <p:spPr bwMode="auto">
            <a:xfrm>
              <a:off x="4742" y="1752"/>
              <a:ext cx="9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umass.edu</a:t>
              </a:r>
            </a:p>
            <a:p>
              <a:pPr eaLnBrk="1" hangingPunct="1">
                <a:spcBef>
                  <a:spcPct val="0"/>
                </a:spcBef>
                <a:buClrTx/>
                <a:buSzTx/>
                <a:buFontTx/>
                <a:buNone/>
              </a:pPr>
              <a:r>
                <a:rPr lang="en-US" altLang="sl-SI" sz="1800"/>
                <a:t>DNS servers</a:t>
              </a:r>
            </a:p>
          </p:txBody>
        </p:sp>
        <p:sp>
          <p:nvSpPr>
            <p:cNvPr id="190482" name="Line 12"/>
            <p:cNvSpPr>
              <a:spLocks noChangeShapeType="1"/>
            </p:cNvSpPr>
            <p:nvPr/>
          </p:nvSpPr>
          <p:spPr bwMode="auto">
            <a:xfrm flipH="1">
              <a:off x="4224" y="1536"/>
              <a:ext cx="33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83" name="Line 13"/>
            <p:cNvSpPr>
              <a:spLocks noChangeShapeType="1"/>
            </p:cNvSpPr>
            <p:nvPr/>
          </p:nvSpPr>
          <p:spPr bwMode="auto">
            <a:xfrm>
              <a:off x="4848" y="15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84" name="Text Box 14"/>
            <p:cNvSpPr txBox="1">
              <a:spLocks noChangeArrowheads="1"/>
            </p:cNvSpPr>
            <p:nvPr/>
          </p:nvSpPr>
          <p:spPr bwMode="auto">
            <a:xfrm>
              <a:off x="230" y="1848"/>
              <a:ext cx="9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yahoo.com</a:t>
              </a:r>
            </a:p>
            <a:p>
              <a:pPr eaLnBrk="1" hangingPunct="1">
                <a:spcBef>
                  <a:spcPct val="0"/>
                </a:spcBef>
                <a:buClrTx/>
                <a:buSzTx/>
                <a:buFontTx/>
                <a:buNone/>
              </a:pPr>
              <a:r>
                <a:rPr lang="en-US" altLang="sl-SI" sz="1800"/>
                <a:t>DNS servers</a:t>
              </a:r>
            </a:p>
          </p:txBody>
        </p:sp>
        <p:sp>
          <p:nvSpPr>
            <p:cNvPr id="190485" name="Text Box 15"/>
            <p:cNvSpPr txBox="1">
              <a:spLocks noChangeArrowheads="1"/>
            </p:cNvSpPr>
            <p:nvPr/>
          </p:nvSpPr>
          <p:spPr bwMode="auto">
            <a:xfrm>
              <a:off x="1248" y="1872"/>
              <a:ext cx="100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amazon.com</a:t>
              </a:r>
            </a:p>
            <a:p>
              <a:pPr eaLnBrk="1" hangingPunct="1">
                <a:spcBef>
                  <a:spcPct val="0"/>
                </a:spcBef>
                <a:buClrTx/>
                <a:buSzTx/>
                <a:buFontTx/>
                <a:buNone/>
              </a:pPr>
              <a:r>
                <a:rPr lang="en-US" altLang="sl-SI" sz="1800"/>
                <a:t>DNS servers</a:t>
              </a:r>
            </a:p>
          </p:txBody>
        </p:sp>
        <p:sp>
          <p:nvSpPr>
            <p:cNvPr id="190486" name="Line 16"/>
            <p:cNvSpPr>
              <a:spLocks noChangeShapeType="1"/>
            </p:cNvSpPr>
            <p:nvPr/>
          </p:nvSpPr>
          <p:spPr bwMode="auto">
            <a:xfrm flipH="1">
              <a:off x="768" y="1584"/>
              <a:ext cx="192"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87" name="Line 17"/>
            <p:cNvSpPr>
              <a:spLocks noChangeShapeType="1"/>
            </p:cNvSpPr>
            <p:nvPr/>
          </p:nvSpPr>
          <p:spPr bwMode="auto">
            <a:xfrm>
              <a:off x="1392" y="1584"/>
              <a:ext cx="24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0488" name="Text Box 18"/>
            <p:cNvSpPr txBox="1">
              <a:spLocks noChangeArrowheads="1"/>
            </p:cNvSpPr>
            <p:nvPr/>
          </p:nvSpPr>
          <p:spPr bwMode="auto">
            <a:xfrm>
              <a:off x="2534" y="1799"/>
              <a:ext cx="99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sl-SI" sz="1800"/>
                <a:t>pbs.org</a:t>
              </a:r>
            </a:p>
            <a:p>
              <a:pPr eaLnBrk="1" hangingPunct="1">
                <a:spcBef>
                  <a:spcPct val="0"/>
                </a:spcBef>
                <a:buClrTx/>
                <a:buSzTx/>
                <a:buFontTx/>
                <a:buNone/>
              </a:pPr>
              <a:r>
                <a:rPr lang="en-US" altLang="sl-SI" sz="1800"/>
                <a:t>DNS servers</a:t>
              </a:r>
            </a:p>
          </p:txBody>
        </p:sp>
        <p:sp>
          <p:nvSpPr>
            <p:cNvPr id="190489" name="Line 19"/>
            <p:cNvSpPr>
              <a:spLocks noChangeShapeType="1"/>
            </p:cNvSpPr>
            <p:nvPr/>
          </p:nvSpPr>
          <p:spPr bwMode="auto">
            <a:xfrm>
              <a:off x="2928" y="153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90468" name="Rectangle 20"/>
          <p:cNvSpPr>
            <a:spLocks noGrp="1" noChangeArrowheads="1"/>
          </p:cNvSpPr>
          <p:nvPr>
            <p:ph type="title"/>
          </p:nvPr>
        </p:nvSpPr>
        <p:spPr>
          <a:xfrm>
            <a:off x="1992314" y="161926"/>
            <a:ext cx="8023225" cy="936625"/>
          </a:xfrm>
        </p:spPr>
        <p:txBody>
          <a:bodyPr/>
          <a:lstStyle/>
          <a:p>
            <a:r>
              <a:rPr lang="en-US" altLang="sl-SI" sz="3600">
                <a:latin typeface="Gill Sans MT" panose="020B0502020104020203" pitchFamily="34" charset="-18"/>
              </a:rPr>
              <a:t>DNS: a distributed, hierarchical database</a:t>
            </a:r>
          </a:p>
        </p:txBody>
      </p:sp>
      <p:sp>
        <p:nvSpPr>
          <p:cNvPr id="190469" name="Rectangle 22"/>
          <p:cNvSpPr>
            <a:spLocks noGrp="1" noChangeArrowheads="1"/>
          </p:cNvSpPr>
          <p:nvPr>
            <p:ph type="body" sz="half" idx="2"/>
          </p:nvPr>
        </p:nvSpPr>
        <p:spPr>
          <a:xfrm>
            <a:off x="2044700" y="3971925"/>
            <a:ext cx="8172450" cy="2133600"/>
          </a:xfrm>
        </p:spPr>
        <p:txBody>
          <a:bodyPr/>
          <a:lstStyle/>
          <a:p>
            <a:pPr>
              <a:buFont typeface="Wingdings" panose="05000000000000000000" pitchFamily="2" charset="2"/>
              <a:buNone/>
            </a:pPr>
            <a:r>
              <a:rPr lang="en-US" altLang="sl-SI" sz="2400" i="1">
                <a:solidFill>
                  <a:srgbClr val="000099"/>
                </a:solidFill>
                <a:latin typeface="Gill Sans MT" panose="020B0502020104020203" pitchFamily="34" charset="-18"/>
              </a:rPr>
              <a:t>client wants IP for www.amazon.com; 1</a:t>
            </a:r>
            <a:r>
              <a:rPr lang="en-US" altLang="sl-SI" sz="2400" i="1" baseline="30000">
                <a:solidFill>
                  <a:srgbClr val="000099"/>
                </a:solidFill>
                <a:latin typeface="Gill Sans MT" panose="020B0502020104020203" pitchFamily="34" charset="-18"/>
              </a:rPr>
              <a:t>st</a:t>
            </a:r>
            <a:r>
              <a:rPr lang="en-US" altLang="sl-SI" sz="2400" i="1">
                <a:solidFill>
                  <a:srgbClr val="000099"/>
                </a:solidFill>
                <a:latin typeface="Gill Sans MT" panose="020B0502020104020203" pitchFamily="34" charset="-18"/>
              </a:rPr>
              <a:t> approx:</a:t>
            </a:r>
          </a:p>
          <a:p>
            <a:r>
              <a:rPr lang="en-US" altLang="sl-SI" sz="2200">
                <a:latin typeface="Gill Sans MT" panose="020B0502020104020203" pitchFamily="34" charset="-18"/>
              </a:rPr>
              <a:t>client queries root server to find com DNS server</a:t>
            </a:r>
          </a:p>
          <a:p>
            <a:r>
              <a:rPr lang="en-US" altLang="sl-SI" sz="2200">
                <a:latin typeface="Gill Sans MT" panose="020B0502020104020203" pitchFamily="34" charset="-18"/>
              </a:rPr>
              <a:t>client queries .com DNS server to get amazon.com DNS server</a:t>
            </a:r>
          </a:p>
          <a:p>
            <a:r>
              <a:rPr lang="en-US" altLang="sl-SI" sz="2200">
                <a:latin typeface="Gill Sans MT" panose="020B0502020104020203" pitchFamily="34" charset="-18"/>
              </a:rPr>
              <a:t>client queries amazon.com DNS server to get  IP address for www.amazon.com</a:t>
            </a:r>
          </a:p>
        </p:txBody>
      </p:sp>
      <p:pic>
        <p:nvPicPr>
          <p:cNvPr id="190470" name="Picture 28" descr="underline_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026" y="849314"/>
            <a:ext cx="8043863"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1" name="Text Box 29"/>
          <p:cNvSpPr txBox="1">
            <a:spLocks noChangeArrowheads="1"/>
          </p:cNvSpPr>
          <p:nvPr/>
        </p:nvSpPr>
        <p:spPr bwMode="auto">
          <a:xfrm>
            <a:off x="5481638" y="1687514"/>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en-US" altLang="sl-SI"/>
              <a:t>…</a:t>
            </a:r>
          </a:p>
        </p:txBody>
      </p:sp>
      <p:sp>
        <p:nvSpPr>
          <p:cNvPr id="190472" name="Text Box 30"/>
          <p:cNvSpPr txBox="1">
            <a:spLocks noChangeArrowheads="1"/>
          </p:cNvSpPr>
          <p:nvPr/>
        </p:nvSpPr>
        <p:spPr bwMode="auto">
          <a:xfrm>
            <a:off x="6045200" y="168592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en-US" altLang="sl-SI"/>
              <a:t>…</a:t>
            </a:r>
          </a:p>
        </p:txBody>
      </p:sp>
    </p:spTree>
    <p:extLst>
      <p:ext uri="{BB962C8B-B14F-4D97-AF65-F5344CB8AC3E}">
        <p14:creationId xmlns:p14="http://schemas.microsoft.com/office/powerpoint/2010/main" val="371592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zh-CN" sz="1200" dirty="0"/>
              <a:t>Keith W. Ross, James F. </a:t>
            </a:r>
            <a:r>
              <a:rPr lang="sl-SI" altLang="zh-CN" sz="1200" dirty="0" err="1"/>
              <a:t>Kurose</a:t>
            </a:r>
            <a:r>
              <a:rPr lang="sl-SI" altLang="zh-CN" sz="1200" dirty="0"/>
              <a:t>: </a:t>
            </a:r>
            <a:r>
              <a:rPr lang="sl-SI" altLang="zh-CN" sz="1200" dirty="0" err="1"/>
              <a:t>Computer</a:t>
            </a:r>
            <a:r>
              <a:rPr lang="sl-SI" altLang="zh-CN" sz="1200" dirty="0"/>
              <a:t> </a:t>
            </a:r>
            <a:r>
              <a:rPr lang="sl-SI" altLang="zh-CN" sz="1200" dirty="0" err="1"/>
              <a:t>Networking</a:t>
            </a:r>
            <a:r>
              <a:rPr lang="sl-SI" altLang="zh-CN" sz="1200" dirty="0"/>
              <a:t>: A Top-</a:t>
            </a:r>
            <a:r>
              <a:rPr lang="sl-SI" altLang="zh-CN" sz="1200" dirty="0" err="1"/>
              <a:t>Down</a:t>
            </a:r>
            <a:r>
              <a:rPr lang="sl-SI" altLang="zh-CN" sz="1200" dirty="0"/>
              <a:t> </a:t>
            </a:r>
            <a:r>
              <a:rPr lang="sl-SI" altLang="zh-CN" sz="1200" dirty="0" err="1"/>
              <a:t>Approach</a:t>
            </a:r>
            <a:r>
              <a:rPr lang="sl-SI" altLang="zh-CN" sz="1200" dirty="0"/>
              <a:t> (6th </a:t>
            </a:r>
            <a:r>
              <a:rPr lang="sl-SI" altLang="zh-CN" sz="1200" dirty="0" err="1"/>
              <a:t>Edition</a:t>
            </a:r>
            <a:r>
              <a:rPr lang="sl-SI" altLang="zh-CN" sz="1200" dirty="0"/>
              <a:t>), </a:t>
            </a:r>
            <a:r>
              <a:rPr lang="sl-SI" altLang="zh-CN" sz="1200" dirty="0" err="1"/>
              <a:t>Adison</a:t>
            </a:r>
            <a:r>
              <a:rPr lang="sl-SI" altLang="zh-CN" sz="1200" dirty="0"/>
              <a:t> Wesley 2012</a:t>
            </a:r>
            <a:endParaRPr lang="sl-SI" altLang="zh-CN" sz="1200" dirty="0">
              <a:hlinkClick r:id="rId3"/>
            </a:endParaRPr>
          </a:p>
          <a:p>
            <a:endParaRPr lang="en-US" altLang="sl-SI" sz="1200" dirty="0">
              <a:latin typeface="Tahoma" panose="020B0604030504040204" pitchFamily="34" charset="0"/>
            </a:endParaRPr>
          </a:p>
        </p:txBody>
      </p:sp>
      <p:sp>
        <p:nvSpPr>
          <p:cNvPr id="19251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92515" name="Rectangle 2"/>
          <p:cNvSpPr>
            <a:spLocks noGrp="1" noChangeArrowheads="1"/>
          </p:cNvSpPr>
          <p:nvPr>
            <p:ph type="title"/>
          </p:nvPr>
        </p:nvSpPr>
        <p:spPr>
          <a:xfrm>
            <a:off x="2057400" y="222250"/>
            <a:ext cx="7772400" cy="882650"/>
          </a:xfrm>
        </p:spPr>
        <p:txBody>
          <a:bodyPr/>
          <a:lstStyle/>
          <a:p>
            <a:r>
              <a:rPr lang="en-US" altLang="sl-SI" sz="4000">
                <a:latin typeface="Gill Sans MT" panose="020B0502020104020203" pitchFamily="34" charset="-18"/>
              </a:rPr>
              <a:t>DNS: root name servers</a:t>
            </a:r>
            <a:endParaRPr lang="en-US" altLang="sl-SI">
              <a:latin typeface="Gill Sans MT" panose="020B0502020104020203" pitchFamily="34" charset="-18"/>
            </a:endParaRPr>
          </a:p>
        </p:txBody>
      </p:sp>
      <p:sp>
        <p:nvSpPr>
          <p:cNvPr id="192516" name="Rectangle 3"/>
          <p:cNvSpPr>
            <a:spLocks noGrp="1" noChangeArrowheads="1"/>
          </p:cNvSpPr>
          <p:nvPr>
            <p:ph type="body" sz="half" idx="1"/>
          </p:nvPr>
        </p:nvSpPr>
        <p:spPr>
          <a:xfrm>
            <a:off x="2008189" y="1362075"/>
            <a:ext cx="8478837" cy="4648200"/>
          </a:xfrm>
        </p:spPr>
        <p:txBody>
          <a:bodyPr/>
          <a:lstStyle/>
          <a:p>
            <a:r>
              <a:rPr lang="en-US" altLang="sl-SI" sz="2400">
                <a:latin typeface="Gill Sans MT" panose="020B0502020104020203" pitchFamily="34" charset="-18"/>
              </a:rPr>
              <a:t>contacted by local name server that can not resolve name</a:t>
            </a:r>
          </a:p>
          <a:p>
            <a:r>
              <a:rPr lang="en-US" altLang="sl-SI" sz="2400">
                <a:latin typeface="Gill Sans MT" panose="020B0502020104020203" pitchFamily="34" charset="-18"/>
              </a:rPr>
              <a:t>root name server:</a:t>
            </a:r>
          </a:p>
          <a:p>
            <a:pPr lvl="1"/>
            <a:r>
              <a:rPr lang="en-US" altLang="sl-SI" sz="2200">
                <a:latin typeface="Gill Sans MT" panose="020B0502020104020203" pitchFamily="34" charset="-18"/>
              </a:rPr>
              <a:t>contacts authoritative name server if name mapping not known</a:t>
            </a:r>
          </a:p>
          <a:p>
            <a:pPr lvl="1"/>
            <a:r>
              <a:rPr lang="en-US" altLang="sl-SI" sz="2200">
                <a:latin typeface="Gill Sans MT" panose="020B0502020104020203" pitchFamily="34" charset="-18"/>
              </a:rPr>
              <a:t>gets mapping</a:t>
            </a:r>
          </a:p>
          <a:p>
            <a:pPr lvl="1"/>
            <a:r>
              <a:rPr lang="en-US" altLang="sl-SI" sz="2200">
                <a:latin typeface="Gill Sans MT" panose="020B0502020104020203" pitchFamily="34" charset="-18"/>
              </a:rPr>
              <a:t>returns mapping to local name server</a:t>
            </a:r>
          </a:p>
        </p:txBody>
      </p:sp>
      <p:sp>
        <p:nvSpPr>
          <p:cNvPr id="192517" name="Rectangle 20"/>
          <p:cNvSpPr>
            <a:spLocks noChangeArrowheads="1"/>
          </p:cNvSpPr>
          <p:nvPr/>
        </p:nvSpPr>
        <p:spPr bwMode="auto">
          <a:xfrm>
            <a:off x="7710489" y="5022851"/>
            <a:ext cx="2681287"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sl-SI" i="1"/>
              <a:t>    13 root name </a:t>
            </a:r>
            <a:r>
              <a:rPr lang="ja-JP" altLang="en-US" i="1"/>
              <a:t>“</a:t>
            </a:r>
            <a:r>
              <a:rPr lang="en-US" altLang="ja-JP" i="1"/>
              <a:t>servers</a:t>
            </a:r>
            <a:r>
              <a:rPr lang="ja-JP" altLang="en-US" i="1"/>
              <a:t>”</a:t>
            </a:r>
            <a:r>
              <a:rPr lang="en-US" altLang="ja-JP" i="1"/>
              <a:t> worldwide</a:t>
            </a:r>
            <a:endParaRPr lang="en-US" altLang="sl-SI" sz="2400" i="1"/>
          </a:p>
        </p:txBody>
      </p:sp>
      <p:sp>
        <p:nvSpPr>
          <p:cNvPr id="192518" name="AutoShape 22"/>
          <p:cNvSpPr>
            <a:spLocks noChangeAspect="1" noChangeArrowheads="1"/>
          </p:cNvSpPr>
          <p:nvPr/>
        </p:nvSpPr>
        <p:spPr bwMode="auto">
          <a:xfrm>
            <a:off x="2005013" y="3581401"/>
            <a:ext cx="578485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sz="2400">
              <a:latin typeface="Comic Sans MS" panose="030F0702030302020204" pitchFamily="66" charset="0"/>
            </a:endParaRPr>
          </a:p>
        </p:txBody>
      </p:sp>
      <p:pic>
        <p:nvPicPr>
          <p:cNvPr id="192519" name="Picture 23" descr="worl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814" y="4378325"/>
            <a:ext cx="4319587"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0" name="Text Box 25"/>
          <p:cNvSpPr txBox="1">
            <a:spLocks noChangeArrowheads="1"/>
          </p:cNvSpPr>
          <p:nvPr/>
        </p:nvSpPr>
        <p:spPr bwMode="auto">
          <a:xfrm>
            <a:off x="1731964" y="5160964"/>
            <a:ext cx="209073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a:solidFill>
                  <a:srgbClr val="000000"/>
                </a:solidFill>
              </a:rPr>
              <a:t>a. Verisign, Los Angeles CA</a:t>
            </a:r>
          </a:p>
          <a:p>
            <a:pPr>
              <a:spcBef>
                <a:spcPct val="0"/>
              </a:spcBef>
              <a:buClrTx/>
              <a:buSzTx/>
              <a:buFontTx/>
              <a:buNone/>
            </a:pPr>
            <a:r>
              <a:rPr lang="en-US" altLang="sl-SI" sz="1000">
                <a:solidFill>
                  <a:srgbClr val="000000"/>
                </a:solidFill>
              </a:rPr>
              <a:t>    (5 other sites)</a:t>
            </a:r>
          </a:p>
          <a:p>
            <a:pPr>
              <a:spcBef>
                <a:spcPct val="0"/>
              </a:spcBef>
              <a:buClrTx/>
              <a:buSzTx/>
              <a:buFontTx/>
              <a:buNone/>
            </a:pPr>
            <a:r>
              <a:rPr lang="en-US" altLang="sl-SI" sz="1000">
                <a:solidFill>
                  <a:srgbClr val="000000"/>
                </a:solidFill>
              </a:rPr>
              <a:t>b. USC-ISI Marina del Rey, CA</a:t>
            </a:r>
          </a:p>
          <a:p>
            <a:pPr>
              <a:spcBef>
                <a:spcPct val="0"/>
              </a:spcBef>
              <a:buClrTx/>
              <a:buSzTx/>
              <a:buFontTx/>
              <a:buNone/>
            </a:pPr>
            <a:r>
              <a:rPr lang="en-US" altLang="sl-SI" sz="1000">
                <a:solidFill>
                  <a:srgbClr val="000000"/>
                </a:solidFill>
              </a:rPr>
              <a:t>l. ICANN Los Angeles, CA</a:t>
            </a:r>
          </a:p>
          <a:p>
            <a:pPr>
              <a:spcBef>
                <a:spcPct val="0"/>
              </a:spcBef>
              <a:buClrTx/>
              <a:buSzTx/>
              <a:buFontTx/>
              <a:buNone/>
            </a:pPr>
            <a:r>
              <a:rPr lang="en-US" altLang="sl-SI" sz="1000">
                <a:solidFill>
                  <a:srgbClr val="000000"/>
                </a:solidFill>
              </a:rPr>
              <a:t>   (41 other sites)</a:t>
            </a:r>
            <a:endParaRPr lang="en-US" altLang="sl-SI" sz="2400">
              <a:latin typeface="Times New Roman" panose="02020603050405020304" pitchFamily="18" charset="0"/>
            </a:endParaRPr>
          </a:p>
        </p:txBody>
      </p:sp>
      <p:sp>
        <p:nvSpPr>
          <p:cNvPr id="192521" name="Freeform 26"/>
          <p:cNvSpPr>
            <a:spLocks/>
          </p:cNvSpPr>
          <p:nvPr/>
        </p:nvSpPr>
        <p:spPr bwMode="auto">
          <a:xfrm>
            <a:off x="3281363" y="5113338"/>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522" name="Text Box 27"/>
          <p:cNvSpPr txBox="1">
            <a:spLocks noChangeArrowheads="1"/>
          </p:cNvSpPr>
          <p:nvPr/>
        </p:nvSpPr>
        <p:spPr bwMode="auto">
          <a:xfrm>
            <a:off x="1728788" y="4333875"/>
            <a:ext cx="194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a:solidFill>
                  <a:srgbClr val="000000"/>
                </a:solidFill>
              </a:rPr>
              <a:t>e. NASA Mt View, CA</a:t>
            </a:r>
          </a:p>
          <a:p>
            <a:pPr>
              <a:spcBef>
                <a:spcPct val="0"/>
              </a:spcBef>
              <a:buClrTx/>
              <a:buSzTx/>
              <a:buFontTx/>
              <a:buNone/>
            </a:pPr>
            <a:r>
              <a:rPr lang="en-US" altLang="sl-SI" sz="1000">
                <a:solidFill>
                  <a:srgbClr val="000000"/>
                </a:solidFill>
              </a:rPr>
              <a:t>f. Internet Software C.</a:t>
            </a:r>
          </a:p>
          <a:p>
            <a:pPr>
              <a:spcBef>
                <a:spcPct val="0"/>
              </a:spcBef>
              <a:buClrTx/>
              <a:buSzTx/>
              <a:buFontTx/>
              <a:buNone/>
            </a:pPr>
            <a:r>
              <a:rPr lang="en-US" altLang="sl-SI" sz="1000">
                <a:solidFill>
                  <a:srgbClr val="000000"/>
                </a:solidFill>
              </a:rPr>
              <a:t>Palo Alto, CA (and 48 other   sites)</a:t>
            </a:r>
            <a:endParaRPr lang="en-US" altLang="sl-SI" sz="2400">
              <a:latin typeface="Times New Roman" panose="02020603050405020304" pitchFamily="18" charset="0"/>
            </a:endParaRPr>
          </a:p>
        </p:txBody>
      </p:sp>
      <p:sp>
        <p:nvSpPr>
          <p:cNvPr id="192523" name="Freeform 28"/>
          <p:cNvSpPr>
            <a:spLocks/>
          </p:cNvSpPr>
          <p:nvPr/>
        </p:nvSpPr>
        <p:spPr bwMode="auto">
          <a:xfrm flipV="1">
            <a:off x="2947988" y="4868863"/>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524" name="Text Box 29"/>
          <p:cNvSpPr txBox="1">
            <a:spLocks noChangeArrowheads="1"/>
          </p:cNvSpPr>
          <p:nvPr/>
        </p:nvSpPr>
        <p:spPr bwMode="auto">
          <a:xfrm>
            <a:off x="5821363" y="3973514"/>
            <a:ext cx="227806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sl-SI" sz="1000">
                <a:solidFill>
                  <a:srgbClr val="000000"/>
                </a:solidFill>
              </a:rPr>
              <a:t>i. Netnod, Stockholm (37 other sites)</a:t>
            </a:r>
          </a:p>
        </p:txBody>
      </p:sp>
      <p:sp>
        <p:nvSpPr>
          <p:cNvPr id="192525" name="Freeform 30"/>
          <p:cNvSpPr>
            <a:spLocks/>
          </p:cNvSpPr>
          <p:nvPr/>
        </p:nvSpPr>
        <p:spPr bwMode="auto">
          <a:xfrm>
            <a:off x="5456239" y="4068763"/>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526" name="Text Box 31"/>
          <p:cNvSpPr txBox="1">
            <a:spLocks noChangeArrowheads="1"/>
          </p:cNvSpPr>
          <p:nvPr/>
        </p:nvSpPr>
        <p:spPr bwMode="auto">
          <a:xfrm>
            <a:off x="5857876" y="3684588"/>
            <a:ext cx="25193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dirty="0">
                <a:solidFill>
                  <a:srgbClr val="000000"/>
                </a:solidFill>
              </a:rPr>
              <a:t>k. RIPE London (17 other sites)</a:t>
            </a:r>
            <a:endParaRPr lang="en-US" altLang="sl-SI" sz="2400" dirty="0">
              <a:latin typeface="Times New Roman" panose="02020603050405020304" pitchFamily="18" charset="0"/>
            </a:endParaRPr>
          </a:p>
        </p:txBody>
      </p:sp>
      <p:sp>
        <p:nvSpPr>
          <p:cNvPr id="192527" name="Freeform 32"/>
          <p:cNvSpPr>
            <a:spLocks/>
          </p:cNvSpPr>
          <p:nvPr/>
        </p:nvSpPr>
        <p:spPr bwMode="auto">
          <a:xfrm>
            <a:off x="5275263" y="3862388"/>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528" name="Text Box 33"/>
          <p:cNvSpPr txBox="1">
            <a:spLocks noChangeArrowheads="1"/>
          </p:cNvSpPr>
          <p:nvPr/>
        </p:nvSpPr>
        <p:spPr bwMode="auto">
          <a:xfrm>
            <a:off x="7435850" y="4303713"/>
            <a:ext cx="1766888"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a:solidFill>
                  <a:srgbClr val="000000"/>
                </a:solidFill>
              </a:rPr>
              <a:t>m. WIDE Tokyo</a:t>
            </a:r>
          </a:p>
          <a:p>
            <a:pPr>
              <a:spcBef>
                <a:spcPct val="0"/>
              </a:spcBef>
              <a:buClrTx/>
              <a:buSzTx/>
              <a:buFontTx/>
              <a:buNone/>
            </a:pPr>
            <a:r>
              <a:rPr lang="en-US" altLang="sl-SI" sz="1000">
                <a:solidFill>
                  <a:srgbClr val="000000"/>
                </a:solidFill>
              </a:rPr>
              <a:t>(5 other sites)</a:t>
            </a:r>
            <a:endParaRPr lang="en-US" altLang="sl-SI" sz="2400">
              <a:latin typeface="Times New Roman" panose="02020603050405020304" pitchFamily="18" charset="0"/>
            </a:endParaRPr>
          </a:p>
        </p:txBody>
      </p:sp>
      <p:sp>
        <p:nvSpPr>
          <p:cNvPr id="192529" name="Freeform 34"/>
          <p:cNvSpPr>
            <a:spLocks/>
          </p:cNvSpPr>
          <p:nvPr/>
        </p:nvSpPr>
        <p:spPr bwMode="auto">
          <a:xfrm>
            <a:off x="7099300" y="4598988"/>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530" name="Text Box 35"/>
          <p:cNvSpPr txBox="1">
            <a:spLocks noChangeArrowheads="1"/>
          </p:cNvSpPr>
          <p:nvPr/>
        </p:nvSpPr>
        <p:spPr bwMode="auto">
          <a:xfrm>
            <a:off x="3121025" y="3541714"/>
            <a:ext cx="25987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a:solidFill>
                  <a:srgbClr val="000000"/>
                </a:solidFill>
              </a:rPr>
              <a:t>c. Cogent, Herndon, VA (5 other sites)</a:t>
            </a:r>
          </a:p>
          <a:p>
            <a:pPr>
              <a:spcBef>
                <a:spcPct val="0"/>
              </a:spcBef>
              <a:buClrTx/>
              <a:buSzTx/>
              <a:buFontTx/>
              <a:buNone/>
            </a:pPr>
            <a:r>
              <a:rPr lang="en-US" altLang="sl-SI" sz="1000">
                <a:solidFill>
                  <a:srgbClr val="000000"/>
                </a:solidFill>
              </a:rPr>
              <a:t>d. U Maryland College Park, MD</a:t>
            </a:r>
          </a:p>
          <a:p>
            <a:pPr>
              <a:spcBef>
                <a:spcPct val="0"/>
              </a:spcBef>
              <a:buClrTx/>
              <a:buSzTx/>
              <a:buFontTx/>
              <a:buNone/>
            </a:pPr>
            <a:r>
              <a:rPr lang="en-US" altLang="sl-SI" sz="1000">
                <a:solidFill>
                  <a:srgbClr val="000000"/>
                </a:solidFill>
              </a:rPr>
              <a:t>h. ARL Aberdeen, MD</a:t>
            </a:r>
          </a:p>
          <a:p>
            <a:pPr>
              <a:spcBef>
                <a:spcPct val="0"/>
              </a:spcBef>
              <a:buClrTx/>
              <a:buSzTx/>
              <a:buFontTx/>
              <a:buNone/>
            </a:pPr>
            <a:r>
              <a:rPr lang="en-US" altLang="sl-SI" sz="1000">
                <a:solidFill>
                  <a:srgbClr val="000000"/>
                </a:solidFill>
              </a:rPr>
              <a:t>j. Verisign, Dulles VA (69 other sites )</a:t>
            </a:r>
            <a:endParaRPr lang="en-US" altLang="sl-SI" sz="2400">
              <a:latin typeface="Times New Roman" panose="02020603050405020304" pitchFamily="18" charset="0"/>
            </a:endParaRPr>
          </a:p>
        </p:txBody>
      </p:sp>
      <p:pic>
        <p:nvPicPr>
          <p:cNvPr id="192531" name="Picture 24"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884239"/>
            <a:ext cx="5484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2532" name="Straight Arrow Connector 2"/>
          <p:cNvCxnSpPr>
            <a:cxnSpLocks noChangeShapeType="1"/>
          </p:cNvCxnSpPr>
          <p:nvPr/>
        </p:nvCxnSpPr>
        <p:spPr bwMode="auto">
          <a:xfrm flipH="1">
            <a:off x="4402139" y="4278313"/>
            <a:ext cx="7937" cy="6905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2533" name="Text Box 35"/>
          <p:cNvSpPr txBox="1">
            <a:spLocks noChangeArrowheads="1"/>
          </p:cNvSpPr>
          <p:nvPr/>
        </p:nvSpPr>
        <p:spPr bwMode="auto">
          <a:xfrm>
            <a:off x="3074989" y="5889626"/>
            <a:ext cx="1470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000">
                <a:solidFill>
                  <a:srgbClr val="000000"/>
                </a:solidFill>
              </a:rPr>
              <a:t>g. US DoD Columbus, OH (5 other sites)</a:t>
            </a:r>
            <a:endParaRPr lang="en-US" altLang="sl-SI" sz="2400">
              <a:latin typeface="Times New Roman" panose="02020603050405020304" pitchFamily="18" charset="0"/>
            </a:endParaRPr>
          </a:p>
        </p:txBody>
      </p:sp>
      <p:cxnSp>
        <p:nvCxnSpPr>
          <p:cNvPr id="192534" name="Straight Arrow Connector 24"/>
          <p:cNvCxnSpPr>
            <a:cxnSpLocks noChangeShapeType="1"/>
            <a:stCxn id="192533" idx="0"/>
          </p:cNvCxnSpPr>
          <p:nvPr/>
        </p:nvCxnSpPr>
        <p:spPr bwMode="auto">
          <a:xfrm flipV="1">
            <a:off x="3810001" y="4945063"/>
            <a:ext cx="481013" cy="9445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600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zh-CN" sz="1200" dirty="0"/>
              <a:t>Keith W. Ross, James F. </a:t>
            </a:r>
            <a:r>
              <a:rPr lang="sl-SI" altLang="zh-CN" sz="1200" dirty="0" err="1"/>
              <a:t>Kurose</a:t>
            </a:r>
            <a:r>
              <a:rPr lang="sl-SI" altLang="zh-CN" sz="1200" dirty="0"/>
              <a:t>: </a:t>
            </a:r>
            <a:r>
              <a:rPr lang="sl-SI" altLang="zh-CN" sz="1200" dirty="0" err="1"/>
              <a:t>Computer</a:t>
            </a:r>
            <a:r>
              <a:rPr lang="sl-SI" altLang="zh-CN" sz="1200" dirty="0"/>
              <a:t> </a:t>
            </a:r>
            <a:r>
              <a:rPr lang="sl-SI" altLang="zh-CN" sz="1200" dirty="0" err="1"/>
              <a:t>Networking</a:t>
            </a:r>
            <a:r>
              <a:rPr lang="sl-SI" altLang="zh-CN" sz="1200" dirty="0"/>
              <a:t>: A Top-</a:t>
            </a:r>
            <a:r>
              <a:rPr lang="sl-SI" altLang="zh-CN" sz="1200" dirty="0" err="1"/>
              <a:t>Down</a:t>
            </a:r>
            <a:r>
              <a:rPr lang="sl-SI" altLang="zh-CN" sz="1200" dirty="0"/>
              <a:t> </a:t>
            </a:r>
            <a:r>
              <a:rPr lang="sl-SI" altLang="zh-CN" sz="1200" dirty="0" err="1"/>
              <a:t>Approach</a:t>
            </a:r>
            <a:r>
              <a:rPr lang="sl-SI" altLang="zh-CN" sz="1200" dirty="0"/>
              <a:t> (6th </a:t>
            </a:r>
            <a:r>
              <a:rPr lang="sl-SI" altLang="zh-CN" sz="1200" dirty="0" err="1"/>
              <a:t>Edition</a:t>
            </a:r>
            <a:r>
              <a:rPr lang="sl-SI" altLang="zh-CN" sz="1200" dirty="0"/>
              <a:t>), </a:t>
            </a:r>
            <a:r>
              <a:rPr lang="sl-SI" altLang="zh-CN" sz="1200" dirty="0" err="1"/>
              <a:t>Adison</a:t>
            </a:r>
            <a:r>
              <a:rPr lang="sl-SI" altLang="zh-CN" sz="1200" dirty="0"/>
              <a:t> Wesley 2012</a:t>
            </a:r>
            <a:endParaRPr lang="sl-SI" altLang="zh-CN" sz="1200" dirty="0">
              <a:hlinkClick r:id="rId3"/>
            </a:endParaRPr>
          </a:p>
          <a:p>
            <a:endParaRPr lang="en-US" altLang="sl-SI" sz="1200" dirty="0">
              <a:latin typeface="Tahoma" panose="020B0604030504040204" pitchFamily="34" charset="0"/>
            </a:endParaRPr>
          </a:p>
        </p:txBody>
      </p:sp>
      <p:sp>
        <p:nvSpPr>
          <p:cNvPr id="19456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en-US" altLang="sl-SI" sz="1200" dirty="0">
              <a:latin typeface="Tahoma" panose="020B0604030504040204" pitchFamily="34" charset="0"/>
            </a:endParaRPr>
          </a:p>
        </p:txBody>
      </p:sp>
      <p:sp>
        <p:nvSpPr>
          <p:cNvPr id="194563" name="Rectangle 2"/>
          <p:cNvSpPr>
            <a:spLocks noGrp="1" noChangeArrowheads="1"/>
          </p:cNvSpPr>
          <p:nvPr>
            <p:ph type="title"/>
          </p:nvPr>
        </p:nvSpPr>
        <p:spPr>
          <a:xfrm>
            <a:off x="2057400" y="234950"/>
            <a:ext cx="7772400" cy="914400"/>
          </a:xfrm>
        </p:spPr>
        <p:txBody>
          <a:bodyPr/>
          <a:lstStyle/>
          <a:p>
            <a:r>
              <a:rPr lang="en-US" altLang="sl-SI" dirty="0">
                <a:latin typeface="Gill Sans MT" panose="020B0502020104020203" pitchFamily="34" charset="-18"/>
              </a:rPr>
              <a:t>TLD, authoritative servers</a:t>
            </a:r>
          </a:p>
        </p:txBody>
      </p:sp>
      <p:sp>
        <p:nvSpPr>
          <p:cNvPr id="194564" name="Rectangle 3"/>
          <p:cNvSpPr>
            <a:spLocks noGrp="1" noChangeArrowheads="1"/>
          </p:cNvSpPr>
          <p:nvPr>
            <p:ph type="body" idx="1"/>
          </p:nvPr>
        </p:nvSpPr>
        <p:spPr>
          <a:xfrm>
            <a:off x="2057400" y="1600200"/>
            <a:ext cx="8159750" cy="4648200"/>
          </a:xfrm>
        </p:spPr>
        <p:txBody>
          <a:bodyPr/>
          <a:lstStyle/>
          <a:p>
            <a:pPr>
              <a:lnSpc>
                <a:spcPct val="90000"/>
              </a:lnSpc>
              <a:buFont typeface="Wingdings" panose="05000000000000000000" pitchFamily="2" charset="2"/>
              <a:buNone/>
            </a:pPr>
            <a:r>
              <a:rPr lang="en-US" altLang="sl-SI" i="1" dirty="0">
                <a:solidFill>
                  <a:srgbClr val="000099"/>
                </a:solidFill>
                <a:latin typeface="Gill Sans MT" panose="020B0502020104020203" pitchFamily="34" charset="-18"/>
              </a:rPr>
              <a:t>top-level domain (TLD) servers:</a:t>
            </a:r>
          </a:p>
          <a:p>
            <a:pPr lvl="1"/>
            <a:r>
              <a:rPr lang="en-US" altLang="sl-SI" dirty="0">
                <a:latin typeface="Gill Sans MT" panose="020B0502020104020203" pitchFamily="34" charset="-18"/>
              </a:rPr>
              <a:t>responsible for com, org, net, </a:t>
            </a:r>
            <a:r>
              <a:rPr lang="en-US" altLang="sl-SI" dirty="0" err="1">
                <a:latin typeface="Gill Sans MT" panose="020B0502020104020203" pitchFamily="34" charset="-18"/>
              </a:rPr>
              <a:t>edu</a:t>
            </a:r>
            <a:r>
              <a:rPr lang="en-US" altLang="sl-SI" dirty="0">
                <a:latin typeface="Gill Sans MT" panose="020B0502020104020203" pitchFamily="34" charset="-18"/>
              </a:rPr>
              <a:t>, aero, jobs, museums, and all top-level country domains, e.g.: </a:t>
            </a:r>
            <a:r>
              <a:rPr lang="en-US" altLang="sl-SI" dirty="0" err="1">
                <a:latin typeface="Gill Sans MT" panose="020B0502020104020203" pitchFamily="34" charset="-18"/>
              </a:rPr>
              <a:t>uk</a:t>
            </a:r>
            <a:r>
              <a:rPr lang="en-US" altLang="sl-SI" dirty="0">
                <a:latin typeface="Gill Sans MT" panose="020B0502020104020203" pitchFamily="34" charset="-18"/>
              </a:rPr>
              <a:t>, </a:t>
            </a:r>
            <a:r>
              <a:rPr lang="en-US" altLang="sl-SI" dirty="0" err="1">
                <a:latin typeface="Gill Sans MT" panose="020B0502020104020203" pitchFamily="34" charset="-18"/>
              </a:rPr>
              <a:t>fr</a:t>
            </a:r>
            <a:r>
              <a:rPr lang="en-US" altLang="sl-SI" dirty="0">
                <a:latin typeface="Gill Sans MT" panose="020B0502020104020203" pitchFamily="34" charset="-18"/>
              </a:rPr>
              <a:t>, ca, </a:t>
            </a:r>
            <a:r>
              <a:rPr lang="en-US" altLang="sl-SI" dirty="0" err="1">
                <a:latin typeface="Gill Sans MT" panose="020B0502020104020203" pitchFamily="34" charset="-18"/>
              </a:rPr>
              <a:t>jp</a:t>
            </a:r>
            <a:endParaRPr lang="en-US" altLang="sl-SI" dirty="0">
              <a:latin typeface="Gill Sans MT" panose="020B0502020104020203" pitchFamily="34" charset="-18"/>
            </a:endParaRPr>
          </a:p>
          <a:p>
            <a:pPr lvl="1"/>
            <a:r>
              <a:rPr lang="en-US" altLang="sl-SI" dirty="0">
                <a:latin typeface="Gill Sans MT" panose="020B0502020104020203" pitchFamily="34" charset="-18"/>
              </a:rPr>
              <a:t>Network Solutions maintains servers for .com TLD</a:t>
            </a:r>
          </a:p>
          <a:p>
            <a:pPr lvl="1"/>
            <a:r>
              <a:rPr lang="en-US" altLang="sl-SI" dirty="0">
                <a:latin typeface="Gill Sans MT" panose="020B0502020104020203" pitchFamily="34" charset="-18"/>
              </a:rPr>
              <a:t>Educause for .</a:t>
            </a:r>
            <a:r>
              <a:rPr lang="en-US" altLang="sl-SI" dirty="0" err="1">
                <a:latin typeface="Gill Sans MT" panose="020B0502020104020203" pitchFamily="34" charset="-18"/>
              </a:rPr>
              <a:t>edu</a:t>
            </a:r>
            <a:r>
              <a:rPr lang="en-US" altLang="sl-SI" dirty="0">
                <a:latin typeface="Gill Sans MT" panose="020B0502020104020203" pitchFamily="34" charset="-18"/>
              </a:rPr>
              <a:t> TLD</a:t>
            </a:r>
          </a:p>
          <a:p>
            <a:pPr>
              <a:lnSpc>
                <a:spcPct val="90000"/>
              </a:lnSpc>
              <a:buFont typeface="Wingdings" panose="05000000000000000000" pitchFamily="2" charset="2"/>
              <a:buNone/>
            </a:pPr>
            <a:r>
              <a:rPr lang="en-US" altLang="sl-SI" i="1" dirty="0">
                <a:solidFill>
                  <a:srgbClr val="000099"/>
                </a:solidFill>
                <a:latin typeface="Gill Sans MT" panose="020B0502020104020203" pitchFamily="34" charset="-18"/>
              </a:rPr>
              <a:t>authoritative DNS servers:</a:t>
            </a:r>
            <a:r>
              <a:rPr lang="en-US" altLang="sl-SI" dirty="0">
                <a:latin typeface="Gill Sans MT" panose="020B0502020104020203" pitchFamily="34" charset="-18"/>
              </a:rPr>
              <a:t> </a:t>
            </a:r>
          </a:p>
          <a:p>
            <a:pPr lvl="1"/>
            <a:r>
              <a:rPr lang="en-US" altLang="sl-SI" dirty="0">
                <a:latin typeface="Gill Sans MT" panose="020B0502020104020203" pitchFamily="34" charset="-18"/>
              </a:rPr>
              <a:t>organization</a:t>
            </a:r>
            <a:r>
              <a:rPr lang="ja-JP" altLang="en-US" dirty="0">
                <a:latin typeface="Gill Sans MT" panose="020B0502020104020203" pitchFamily="34" charset="-18"/>
              </a:rPr>
              <a:t>’</a:t>
            </a:r>
            <a:r>
              <a:rPr lang="en-US" altLang="ja-JP" dirty="0">
                <a:latin typeface="Gill Sans MT" panose="020B0502020104020203" pitchFamily="34" charset="-18"/>
              </a:rPr>
              <a:t>s own DNS server(s), providing authoritative hostname to IP mappings for organization</a:t>
            </a:r>
            <a:r>
              <a:rPr lang="ja-JP" altLang="en-US" dirty="0">
                <a:latin typeface="Gill Sans MT" panose="020B0502020104020203" pitchFamily="34" charset="-18"/>
              </a:rPr>
              <a:t>’</a:t>
            </a:r>
            <a:r>
              <a:rPr lang="en-US" altLang="ja-JP" dirty="0">
                <a:latin typeface="Gill Sans MT" panose="020B0502020104020203" pitchFamily="34" charset="-18"/>
              </a:rPr>
              <a:t>s named hosts </a:t>
            </a:r>
          </a:p>
          <a:p>
            <a:pPr lvl="1"/>
            <a:r>
              <a:rPr lang="en-US" altLang="sl-SI" dirty="0">
                <a:latin typeface="Gill Sans MT" panose="020B0502020104020203" pitchFamily="34" charset="-18"/>
              </a:rPr>
              <a:t>can be maintained by organization or service provider</a:t>
            </a:r>
          </a:p>
          <a:p>
            <a:pPr lvl="1"/>
            <a:endParaRPr lang="en-US" altLang="sl-SI" dirty="0">
              <a:latin typeface="Gill Sans MT" panose="020B0502020104020203" pitchFamily="34" charset="-18"/>
            </a:endParaRPr>
          </a:p>
        </p:txBody>
      </p:sp>
      <p:pic>
        <p:nvPicPr>
          <p:cNvPr id="194565" name="Picture 10"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163" y="944564"/>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57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96610"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96611" name="Rectangle 2"/>
          <p:cNvSpPr>
            <a:spLocks noGrp="1" noChangeArrowheads="1"/>
          </p:cNvSpPr>
          <p:nvPr>
            <p:ph type="title"/>
          </p:nvPr>
        </p:nvSpPr>
        <p:spPr>
          <a:xfrm>
            <a:off x="2057400" y="236538"/>
            <a:ext cx="7772400" cy="957262"/>
          </a:xfrm>
        </p:spPr>
        <p:txBody>
          <a:bodyPr/>
          <a:lstStyle/>
          <a:p>
            <a:r>
              <a:rPr lang="en-US" altLang="sl-SI">
                <a:latin typeface="Gill Sans MT" panose="020B0502020104020203" pitchFamily="34" charset="-18"/>
              </a:rPr>
              <a:t>Local </a:t>
            </a:r>
            <a:r>
              <a:rPr lang="en-US" altLang="sl-SI" sz="4000">
                <a:latin typeface="Gill Sans MT" panose="020B0502020104020203" pitchFamily="34" charset="-18"/>
              </a:rPr>
              <a:t>DNS</a:t>
            </a:r>
            <a:r>
              <a:rPr lang="en-US" altLang="sl-SI">
                <a:latin typeface="Gill Sans MT" panose="020B0502020104020203" pitchFamily="34" charset="-18"/>
              </a:rPr>
              <a:t> name server</a:t>
            </a:r>
          </a:p>
        </p:txBody>
      </p:sp>
      <p:sp>
        <p:nvSpPr>
          <p:cNvPr id="196612" name="Rectangle 3"/>
          <p:cNvSpPr>
            <a:spLocks noGrp="1" noChangeArrowheads="1"/>
          </p:cNvSpPr>
          <p:nvPr>
            <p:ph type="body" idx="1"/>
          </p:nvPr>
        </p:nvSpPr>
        <p:spPr/>
        <p:txBody>
          <a:bodyPr/>
          <a:lstStyle/>
          <a:p>
            <a:r>
              <a:rPr lang="en-US" altLang="sl-SI">
                <a:latin typeface="Gill Sans MT" panose="020B0502020104020203" pitchFamily="34" charset="-18"/>
              </a:rPr>
              <a:t>does not strictly belong to hierarchy</a:t>
            </a:r>
          </a:p>
          <a:p>
            <a:r>
              <a:rPr lang="en-US" altLang="sl-SI">
                <a:latin typeface="Gill Sans MT" panose="020B0502020104020203" pitchFamily="34" charset="-18"/>
              </a:rPr>
              <a:t>each ISP (residential ISP, company, university) has one</a:t>
            </a:r>
          </a:p>
          <a:p>
            <a:pPr lvl="1"/>
            <a:r>
              <a:rPr lang="en-US" altLang="sl-SI">
                <a:latin typeface="Gill Sans MT" panose="020B0502020104020203" pitchFamily="34" charset="-18"/>
              </a:rPr>
              <a:t>also called </a:t>
            </a:r>
            <a:r>
              <a:rPr lang="ja-JP" altLang="en-US">
                <a:latin typeface="Gill Sans MT" panose="020B0502020104020203" pitchFamily="34" charset="-18"/>
              </a:rPr>
              <a:t>“</a:t>
            </a:r>
            <a:r>
              <a:rPr lang="en-US" altLang="ja-JP">
                <a:latin typeface="Gill Sans MT" panose="020B0502020104020203" pitchFamily="34" charset="-18"/>
              </a:rPr>
              <a:t>default name server</a:t>
            </a:r>
            <a:r>
              <a:rPr lang="ja-JP" altLang="en-US">
                <a:latin typeface="Gill Sans MT" panose="020B0502020104020203" pitchFamily="34" charset="-18"/>
              </a:rPr>
              <a:t>”</a:t>
            </a:r>
            <a:endParaRPr lang="en-US" altLang="ja-JP">
              <a:latin typeface="Gill Sans MT" panose="020B0502020104020203" pitchFamily="34" charset="-18"/>
            </a:endParaRPr>
          </a:p>
          <a:p>
            <a:r>
              <a:rPr lang="en-US" altLang="sl-SI">
                <a:latin typeface="Gill Sans MT" panose="020B0502020104020203" pitchFamily="34" charset="-18"/>
              </a:rPr>
              <a:t>when host makes DNS query, query is sent to its local DNS server</a:t>
            </a:r>
          </a:p>
          <a:p>
            <a:pPr lvl="1"/>
            <a:r>
              <a:rPr lang="en-US" altLang="sl-SI">
                <a:latin typeface="Gill Sans MT" panose="020B0502020104020203" pitchFamily="34" charset="-18"/>
              </a:rPr>
              <a:t>has local cache of recent name-to-address translation pairs (but may be out of date!)</a:t>
            </a:r>
          </a:p>
          <a:p>
            <a:pPr lvl="1"/>
            <a:r>
              <a:rPr lang="en-US" altLang="sl-SI">
                <a:latin typeface="Gill Sans MT" panose="020B0502020104020203" pitchFamily="34" charset="-18"/>
              </a:rPr>
              <a:t>acts as proxy, forwards query into hierarchy</a:t>
            </a:r>
          </a:p>
          <a:p>
            <a:pPr lvl="1"/>
            <a:endParaRPr lang="en-US" altLang="sl-SI">
              <a:latin typeface="Gill Sans MT" panose="020B0502020104020203" pitchFamily="34" charset="-18"/>
            </a:endParaRPr>
          </a:p>
        </p:txBody>
      </p:sp>
      <p:pic>
        <p:nvPicPr>
          <p:cNvPr id="196613" name="Picture 9"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969964"/>
            <a:ext cx="554831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623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0035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00355" name="Rectangle 2"/>
          <p:cNvSpPr>
            <a:spLocks noGrp="1" noChangeArrowheads="1"/>
          </p:cNvSpPr>
          <p:nvPr>
            <p:ph type="title"/>
          </p:nvPr>
        </p:nvSpPr>
        <p:spPr>
          <a:xfrm>
            <a:off x="1924050" y="201614"/>
            <a:ext cx="7772400" cy="892175"/>
          </a:xfrm>
        </p:spPr>
        <p:txBody>
          <a:bodyPr/>
          <a:lstStyle/>
          <a:p>
            <a:r>
              <a:rPr lang="en-US" altLang="sl-SI">
                <a:latin typeface="Gill Sans MT" panose="020B0502020104020203" pitchFamily="34" charset="-18"/>
              </a:rPr>
              <a:t>Web and HTTP</a:t>
            </a:r>
          </a:p>
        </p:txBody>
      </p:sp>
      <p:sp>
        <p:nvSpPr>
          <p:cNvPr id="100356" name="Rectangle 3"/>
          <p:cNvSpPr>
            <a:spLocks noGrp="1" noChangeArrowheads="1"/>
          </p:cNvSpPr>
          <p:nvPr>
            <p:ph type="body" idx="1"/>
          </p:nvPr>
        </p:nvSpPr>
        <p:spPr>
          <a:xfrm>
            <a:off x="2057400" y="1360488"/>
            <a:ext cx="7772400" cy="4648200"/>
          </a:xfrm>
        </p:spPr>
        <p:txBody>
          <a:bodyPr/>
          <a:lstStyle/>
          <a:p>
            <a:pPr>
              <a:buFont typeface="Wingdings" panose="05000000000000000000" pitchFamily="2" charset="2"/>
              <a:buNone/>
            </a:pPr>
            <a:r>
              <a:rPr lang="en-US" altLang="sl-SI" sz="3200" i="1">
                <a:latin typeface="Gill Sans MT" panose="020B0502020104020203" pitchFamily="34" charset="-18"/>
              </a:rPr>
              <a:t>First, a review…</a:t>
            </a:r>
          </a:p>
          <a:p>
            <a:r>
              <a:rPr lang="en-US" altLang="sl-SI" i="1">
                <a:solidFill>
                  <a:srgbClr val="CC0000"/>
                </a:solidFill>
                <a:latin typeface="Gill Sans MT" panose="020B0502020104020203" pitchFamily="34" charset="-18"/>
              </a:rPr>
              <a:t>web page</a:t>
            </a:r>
            <a:r>
              <a:rPr lang="en-US" altLang="sl-SI">
                <a:latin typeface="Gill Sans MT" panose="020B0502020104020203" pitchFamily="34" charset="-18"/>
              </a:rPr>
              <a:t> consists of </a:t>
            </a:r>
            <a:r>
              <a:rPr lang="en-US" altLang="sl-SI" i="1">
                <a:solidFill>
                  <a:srgbClr val="CC0000"/>
                </a:solidFill>
                <a:latin typeface="Gill Sans MT" panose="020B0502020104020203" pitchFamily="34" charset="-18"/>
              </a:rPr>
              <a:t>objects</a:t>
            </a:r>
          </a:p>
          <a:p>
            <a:r>
              <a:rPr lang="en-US" altLang="sl-SI">
                <a:latin typeface="Gill Sans MT" panose="020B0502020104020203" pitchFamily="34" charset="-18"/>
              </a:rPr>
              <a:t>object can be HTML file, JPEG image, Java applet, audio file,…</a:t>
            </a:r>
          </a:p>
          <a:p>
            <a:r>
              <a:rPr lang="en-US" altLang="sl-SI">
                <a:latin typeface="Gill Sans MT" panose="020B0502020104020203" pitchFamily="34" charset="-18"/>
              </a:rPr>
              <a:t>web page consists of </a:t>
            </a:r>
            <a:r>
              <a:rPr lang="en-US" altLang="sl-SI" i="1">
                <a:solidFill>
                  <a:srgbClr val="CC0000"/>
                </a:solidFill>
                <a:latin typeface="Gill Sans MT" panose="020B0502020104020203" pitchFamily="34" charset="-18"/>
              </a:rPr>
              <a:t>base HTML-file</a:t>
            </a:r>
            <a:r>
              <a:rPr lang="en-US" altLang="sl-SI">
                <a:latin typeface="Gill Sans MT" panose="020B0502020104020203" pitchFamily="34" charset="-18"/>
              </a:rPr>
              <a:t> which includes </a:t>
            </a:r>
            <a:r>
              <a:rPr lang="en-US" altLang="sl-SI" i="1">
                <a:solidFill>
                  <a:srgbClr val="CC0000"/>
                </a:solidFill>
                <a:latin typeface="Gill Sans MT" panose="020B0502020104020203" pitchFamily="34" charset="-18"/>
              </a:rPr>
              <a:t>several referenced objects</a:t>
            </a:r>
          </a:p>
          <a:p>
            <a:r>
              <a:rPr lang="en-US" altLang="sl-SI">
                <a:latin typeface="Gill Sans MT" panose="020B0502020104020203" pitchFamily="34" charset="-18"/>
              </a:rPr>
              <a:t>each object is addressable by a </a:t>
            </a:r>
            <a:r>
              <a:rPr lang="en-US" altLang="sl-SI" i="1">
                <a:solidFill>
                  <a:srgbClr val="CC0000"/>
                </a:solidFill>
                <a:latin typeface="Gill Sans MT" panose="020B0502020104020203" pitchFamily="34" charset="-18"/>
              </a:rPr>
              <a:t>URL, </a:t>
            </a:r>
            <a:r>
              <a:rPr lang="en-US" altLang="sl-SI">
                <a:latin typeface="Gill Sans MT" panose="020B0502020104020203" pitchFamily="34" charset="-18"/>
              </a:rPr>
              <a:t>e.g.,</a:t>
            </a:r>
          </a:p>
          <a:p>
            <a:pPr>
              <a:buFont typeface="Wingdings" panose="05000000000000000000" pitchFamily="2" charset="2"/>
              <a:buNone/>
            </a:pPr>
            <a:endParaRPr lang="en-US" altLang="sl-SI">
              <a:latin typeface="Gill Sans MT" panose="020B0502020104020203" pitchFamily="34" charset="-18"/>
            </a:endParaRPr>
          </a:p>
        </p:txBody>
      </p:sp>
      <p:grpSp>
        <p:nvGrpSpPr>
          <p:cNvPr id="100357" name="Group 10"/>
          <p:cNvGrpSpPr>
            <a:grpSpLocks/>
          </p:cNvGrpSpPr>
          <p:nvPr/>
        </p:nvGrpSpPr>
        <p:grpSpPr bwMode="auto">
          <a:xfrm>
            <a:off x="2525712" y="4653915"/>
            <a:ext cx="6835775" cy="1144588"/>
            <a:chOff x="788" y="2955"/>
            <a:chExt cx="4306" cy="721"/>
          </a:xfrm>
        </p:grpSpPr>
        <p:sp>
          <p:nvSpPr>
            <p:cNvPr id="100359" name="Text Box 5"/>
            <p:cNvSpPr txBox="1">
              <a:spLocks noChangeArrowheads="1"/>
            </p:cNvSpPr>
            <p:nvPr/>
          </p:nvSpPr>
          <p:spPr bwMode="auto">
            <a:xfrm>
              <a:off x="788" y="2955"/>
              <a:ext cx="41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2400" dirty="0">
                  <a:latin typeface="Courier New" panose="02070309020205020404" pitchFamily="49" charset="0"/>
                </a:rPr>
                <a:t>www.someschool.edu/someDept/pic.gif</a:t>
              </a:r>
            </a:p>
          </p:txBody>
        </p:sp>
        <p:sp>
          <p:nvSpPr>
            <p:cNvPr id="100360"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sz="2400">
                <a:latin typeface="Comic Sans MS" panose="030F0702030302020204" pitchFamily="66" charset="0"/>
              </a:endParaRPr>
            </a:p>
          </p:txBody>
        </p:sp>
        <p:sp>
          <p:nvSpPr>
            <p:cNvPr id="100361"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sz="2400">
                <a:latin typeface="Comic Sans MS" panose="030F0702030302020204" pitchFamily="66" charset="0"/>
              </a:endParaRPr>
            </a:p>
          </p:txBody>
        </p:sp>
        <p:sp>
          <p:nvSpPr>
            <p:cNvPr id="100362" name="Text Box 8"/>
            <p:cNvSpPr txBox="1">
              <a:spLocks noChangeArrowheads="1"/>
            </p:cNvSpPr>
            <p:nvPr/>
          </p:nvSpPr>
          <p:spPr bwMode="auto">
            <a:xfrm>
              <a:off x="1389" y="3388"/>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2400"/>
                <a:t>host name</a:t>
              </a:r>
            </a:p>
          </p:txBody>
        </p:sp>
        <p:sp>
          <p:nvSpPr>
            <p:cNvPr id="100363" name="Text Box 9"/>
            <p:cNvSpPr txBox="1">
              <a:spLocks noChangeArrowheads="1"/>
            </p:cNvSpPr>
            <p:nvPr/>
          </p:nvSpPr>
          <p:spPr bwMode="auto">
            <a:xfrm>
              <a:off x="3485" y="333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2400"/>
                <a:t>path</a:t>
              </a:r>
              <a:r>
                <a:rPr lang="en-US" altLang="sl-SI" sz="2400">
                  <a:latin typeface="Comic Sans MS" panose="030F0702030302020204" pitchFamily="66" charset="0"/>
                </a:rPr>
                <a:t> </a:t>
              </a:r>
              <a:r>
                <a:rPr lang="en-US" altLang="sl-SI" sz="2400"/>
                <a:t>name</a:t>
              </a:r>
            </a:p>
          </p:txBody>
        </p:sp>
      </p:grpSp>
      <p:pic>
        <p:nvPicPr>
          <p:cNvPr id="100358" name="Picture 1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895350"/>
            <a:ext cx="4113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379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0240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02403" name="Rectangle 2"/>
          <p:cNvSpPr>
            <a:spLocks noGrp="1" noChangeArrowheads="1"/>
          </p:cNvSpPr>
          <p:nvPr>
            <p:ph type="title"/>
          </p:nvPr>
        </p:nvSpPr>
        <p:spPr>
          <a:xfrm>
            <a:off x="2057400" y="309564"/>
            <a:ext cx="7772400" cy="795337"/>
          </a:xfrm>
        </p:spPr>
        <p:txBody>
          <a:bodyPr/>
          <a:lstStyle/>
          <a:p>
            <a:r>
              <a:rPr lang="en-US" altLang="sl-SI" sz="4000">
                <a:latin typeface="Gill Sans MT" panose="020B0502020104020203" pitchFamily="34" charset="-18"/>
              </a:rPr>
              <a:t>HTTP overview</a:t>
            </a:r>
            <a:endParaRPr lang="en-US" altLang="sl-SI">
              <a:latin typeface="Gill Sans MT" panose="020B0502020104020203" pitchFamily="34" charset="-18"/>
            </a:endParaRPr>
          </a:p>
        </p:txBody>
      </p:sp>
      <p:sp>
        <p:nvSpPr>
          <p:cNvPr id="102404" name="Rectangle 3"/>
          <p:cNvSpPr>
            <a:spLocks noGrp="1" noChangeArrowheads="1"/>
          </p:cNvSpPr>
          <p:nvPr>
            <p:ph type="body" sz="half" idx="1"/>
          </p:nvPr>
        </p:nvSpPr>
        <p:spPr>
          <a:xfrm>
            <a:off x="2057400" y="1489075"/>
            <a:ext cx="3810000" cy="4648200"/>
          </a:xfrm>
        </p:spPr>
        <p:txBody>
          <a:bodyPr/>
          <a:lstStyle/>
          <a:p>
            <a:pPr>
              <a:lnSpc>
                <a:spcPct val="75000"/>
              </a:lnSpc>
              <a:buFont typeface="Wingdings" panose="05000000000000000000" pitchFamily="2" charset="2"/>
              <a:buNone/>
            </a:pPr>
            <a:r>
              <a:rPr lang="en-US" altLang="sl-SI">
                <a:solidFill>
                  <a:srgbClr val="CC0000"/>
                </a:solidFill>
                <a:latin typeface="Gill Sans MT" panose="020B0502020104020203" pitchFamily="34" charset="-18"/>
              </a:rPr>
              <a:t>HTTP: hypertext transfer protocol</a:t>
            </a:r>
          </a:p>
          <a:p>
            <a:pPr>
              <a:lnSpc>
                <a:spcPct val="75000"/>
              </a:lnSpc>
            </a:pPr>
            <a:r>
              <a:rPr lang="en-US" altLang="sl-SI" sz="2400">
                <a:latin typeface="Gill Sans MT" panose="020B0502020104020203" pitchFamily="34" charset="-18"/>
              </a:rPr>
              <a:t>Web</a:t>
            </a:r>
            <a:r>
              <a:rPr lang="ja-JP" altLang="en-US" sz="2400">
                <a:latin typeface="Gill Sans MT" panose="020B0502020104020203" pitchFamily="34" charset="-18"/>
              </a:rPr>
              <a:t>’</a:t>
            </a:r>
            <a:r>
              <a:rPr lang="en-US" altLang="ja-JP" sz="2400">
                <a:latin typeface="Gill Sans MT" panose="020B0502020104020203" pitchFamily="34" charset="-18"/>
              </a:rPr>
              <a:t>s application layer protocol</a:t>
            </a:r>
          </a:p>
          <a:p>
            <a:pPr>
              <a:lnSpc>
                <a:spcPct val="75000"/>
              </a:lnSpc>
            </a:pPr>
            <a:r>
              <a:rPr lang="en-US" altLang="sl-SI" sz="2400">
                <a:latin typeface="Gill Sans MT" panose="020B0502020104020203" pitchFamily="34" charset="-18"/>
              </a:rPr>
              <a:t>client/server model</a:t>
            </a:r>
          </a:p>
          <a:p>
            <a:pPr lvl="1">
              <a:lnSpc>
                <a:spcPct val="75000"/>
              </a:lnSpc>
            </a:pPr>
            <a:r>
              <a:rPr lang="en-US" altLang="sl-SI" i="1">
                <a:solidFill>
                  <a:srgbClr val="CC0000"/>
                </a:solidFill>
                <a:latin typeface="Gill Sans MT" panose="020B0502020104020203" pitchFamily="34" charset="-18"/>
              </a:rPr>
              <a:t>client</a:t>
            </a:r>
            <a:r>
              <a:rPr lang="en-US" altLang="sl-SI" i="1">
                <a:solidFill>
                  <a:srgbClr val="FF0000"/>
                </a:solidFill>
                <a:latin typeface="Gill Sans MT" panose="020B0502020104020203" pitchFamily="34" charset="-18"/>
              </a:rPr>
              <a:t>:</a:t>
            </a:r>
            <a:r>
              <a:rPr lang="en-US" altLang="sl-SI">
                <a:latin typeface="Gill Sans MT" panose="020B0502020104020203" pitchFamily="34" charset="-18"/>
              </a:rPr>
              <a:t> browser that requests, receives, (using HTTP protocol) and </a:t>
            </a:r>
            <a:r>
              <a:rPr lang="ja-JP" altLang="en-US">
                <a:latin typeface="Gill Sans MT" panose="020B0502020104020203" pitchFamily="34" charset="-18"/>
              </a:rPr>
              <a:t>“</a:t>
            </a:r>
            <a:r>
              <a:rPr lang="en-US" altLang="ja-JP">
                <a:latin typeface="Gill Sans MT" panose="020B0502020104020203" pitchFamily="34" charset="-18"/>
              </a:rPr>
              <a:t>displays</a:t>
            </a:r>
            <a:r>
              <a:rPr lang="ja-JP" altLang="en-US">
                <a:latin typeface="Gill Sans MT" panose="020B0502020104020203" pitchFamily="34" charset="-18"/>
              </a:rPr>
              <a:t>”</a:t>
            </a:r>
            <a:r>
              <a:rPr lang="en-US" altLang="ja-JP">
                <a:latin typeface="Gill Sans MT" panose="020B0502020104020203" pitchFamily="34" charset="-18"/>
              </a:rPr>
              <a:t> Web objects </a:t>
            </a:r>
          </a:p>
          <a:p>
            <a:pPr lvl="1">
              <a:lnSpc>
                <a:spcPct val="75000"/>
              </a:lnSpc>
            </a:pPr>
            <a:r>
              <a:rPr lang="en-US" altLang="sl-SI" i="1">
                <a:solidFill>
                  <a:srgbClr val="CC0000"/>
                </a:solidFill>
                <a:latin typeface="Gill Sans MT" panose="020B0502020104020203" pitchFamily="34" charset="-18"/>
              </a:rPr>
              <a:t>server:</a:t>
            </a:r>
            <a:r>
              <a:rPr lang="en-US" altLang="sl-SI">
                <a:latin typeface="Gill Sans MT" panose="020B0502020104020203" pitchFamily="34" charset="-18"/>
              </a:rPr>
              <a:t> Web server sends (using HTTP protocol) objects in response to requests</a:t>
            </a:r>
          </a:p>
          <a:p>
            <a:pPr>
              <a:lnSpc>
                <a:spcPct val="75000"/>
              </a:lnSpc>
              <a:buFont typeface="Wingdings" panose="05000000000000000000" pitchFamily="2" charset="2"/>
              <a:buNone/>
            </a:pPr>
            <a:endParaRPr lang="en-US" altLang="sl-SI" sz="2400">
              <a:latin typeface="Gill Sans MT" panose="020B0502020104020203" pitchFamily="34" charset="-18"/>
            </a:endParaRPr>
          </a:p>
        </p:txBody>
      </p:sp>
      <p:sp>
        <p:nvSpPr>
          <p:cNvPr id="102405" name="Text Box 7"/>
          <p:cNvSpPr txBox="1">
            <a:spLocks noChangeArrowheads="1"/>
          </p:cNvSpPr>
          <p:nvPr/>
        </p:nvSpPr>
        <p:spPr bwMode="auto">
          <a:xfrm>
            <a:off x="6089651" y="2455864"/>
            <a:ext cx="1584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t>PC running</a:t>
            </a:r>
          </a:p>
          <a:p>
            <a:pPr algn="ctr">
              <a:spcBef>
                <a:spcPct val="0"/>
              </a:spcBef>
              <a:buClrTx/>
              <a:buSzTx/>
              <a:buFontTx/>
              <a:buNone/>
            </a:pPr>
            <a:r>
              <a:rPr lang="en-US" altLang="sl-SI" sz="1600"/>
              <a:t>Firefox browser</a:t>
            </a:r>
            <a:endParaRPr lang="en-US" altLang="sl-SI" sz="2400"/>
          </a:p>
        </p:txBody>
      </p:sp>
      <p:sp>
        <p:nvSpPr>
          <p:cNvPr id="102406" name="Text Box 9"/>
          <p:cNvSpPr txBox="1">
            <a:spLocks noChangeArrowheads="1"/>
          </p:cNvSpPr>
          <p:nvPr/>
        </p:nvSpPr>
        <p:spPr bwMode="auto">
          <a:xfrm>
            <a:off x="9032875" y="3836989"/>
            <a:ext cx="1346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t>server </a:t>
            </a:r>
          </a:p>
          <a:p>
            <a:pPr algn="ctr">
              <a:spcBef>
                <a:spcPct val="0"/>
              </a:spcBef>
              <a:buClrTx/>
              <a:buSzTx/>
              <a:buFontTx/>
              <a:buNone/>
            </a:pPr>
            <a:r>
              <a:rPr lang="en-US" altLang="sl-SI" sz="1600"/>
              <a:t>running</a:t>
            </a:r>
          </a:p>
          <a:p>
            <a:pPr algn="ctr">
              <a:spcBef>
                <a:spcPct val="0"/>
              </a:spcBef>
              <a:buClrTx/>
              <a:buSzTx/>
              <a:buFontTx/>
              <a:buNone/>
            </a:pPr>
            <a:r>
              <a:rPr lang="en-US" altLang="sl-SI" sz="1600"/>
              <a:t>Apache Web</a:t>
            </a:r>
          </a:p>
          <a:p>
            <a:pPr algn="ctr">
              <a:spcBef>
                <a:spcPct val="0"/>
              </a:spcBef>
              <a:buClrTx/>
              <a:buSzTx/>
              <a:buFontTx/>
              <a:buNone/>
            </a:pPr>
            <a:r>
              <a:rPr lang="en-US" altLang="sl-SI" sz="1600"/>
              <a:t>server</a:t>
            </a:r>
            <a:endParaRPr lang="en-US" altLang="sl-SI" sz="2400"/>
          </a:p>
        </p:txBody>
      </p:sp>
      <p:sp>
        <p:nvSpPr>
          <p:cNvPr id="102407" name="Text Box 23"/>
          <p:cNvSpPr txBox="1">
            <a:spLocks noChangeArrowheads="1"/>
          </p:cNvSpPr>
          <p:nvPr/>
        </p:nvSpPr>
        <p:spPr bwMode="auto">
          <a:xfrm>
            <a:off x="6343650" y="5218114"/>
            <a:ext cx="1525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t>iphone running</a:t>
            </a:r>
          </a:p>
          <a:p>
            <a:pPr algn="ctr">
              <a:spcBef>
                <a:spcPct val="0"/>
              </a:spcBef>
              <a:buClrTx/>
              <a:buSzTx/>
              <a:buFontTx/>
              <a:buNone/>
            </a:pPr>
            <a:r>
              <a:rPr lang="en-US" altLang="sl-SI" sz="1600"/>
              <a:t>Safari browser</a:t>
            </a:r>
            <a:endParaRPr lang="en-US" altLang="sl-SI" sz="2400"/>
          </a:p>
        </p:txBody>
      </p:sp>
      <p:grpSp>
        <p:nvGrpSpPr>
          <p:cNvPr id="2" name="Group 35"/>
          <p:cNvGrpSpPr>
            <a:grpSpLocks/>
          </p:cNvGrpSpPr>
          <p:nvPr/>
        </p:nvGrpSpPr>
        <p:grpSpPr bwMode="auto">
          <a:xfrm>
            <a:off x="7302500" y="2136775"/>
            <a:ext cx="2101850" cy="946150"/>
            <a:chOff x="3640" y="1346"/>
            <a:chExt cx="1324" cy="596"/>
          </a:xfrm>
        </p:grpSpPr>
        <p:sp>
          <p:nvSpPr>
            <p:cNvPr id="102456"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457"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solidFill>
                    <a:srgbClr val="CC0000"/>
                  </a:solidFill>
                </a:rPr>
                <a:t>HTTP request</a:t>
              </a:r>
              <a:endParaRPr lang="en-US" altLang="sl-SI" sz="2400">
                <a:solidFill>
                  <a:srgbClr val="CC0000"/>
                </a:solidFill>
              </a:endParaRPr>
            </a:p>
          </p:txBody>
        </p:sp>
      </p:grpSp>
      <p:grpSp>
        <p:nvGrpSpPr>
          <p:cNvPr id="3" name="Group 36"/>
          <p:cNvGrpSpPr>
            <a:grpSpLocks/>
          </p:cNvGrpSpPr>
          <p:nvPr/>
        </p:nvGrpSpPr>
        <p:grpSpPr bwMode="auto">
          <a:xfrm>
            <a:off x="7413626" y="2344739"/>
            <a:ext cx="1971675" cy="904875"/>
            <a:chOff x="4141" y="394"/>
            <a:chExt cx="1242" cy="570"/>
          </a:xfrm>
        </p:grpSpPr>
        <p:sp>
          <p:nvSpPr>
            <p:cNvPr id="102454"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455"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solidFill>
                    <a:srgbClr val="CC0000"/>
                  </a:solidFill>
                </a:rPr>
                <a:t>HTTP response</a:t>
              </a:r>
              <a:endParaRPr lang="en-US" altLang="sl-SI" sz="2400">
                <a:solidFill>
                  <a:srgbClr val="CC0000"/>
                </a:solidFill>
              </a:endParaRPr>
            </a:p>
          </p:txBody>
        </p:sp>
      </p:grpSp>
      <p:pic>
        <p:nvPicPr>
          <p:cNvPr id="102410" name="Picture 31"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919164"/>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7"/>
          <p:cNvGrpSpPr>
            <a:grpSpLocks/>
          </p:cNvGrpSpPr>
          <p:nvPr/>
        </p:nvGrpSpPr>
        <p:grpSpPr bwMode="auto">
          <a:xfrm rot="-3183056">
            <a:off x="7278688" y="3630613"/>
            <a:ext cx="2101850" cy="946150"/>
            <a:chOff x="3640" y="1346"/>
            <a:chExt cx="1324" cy="596"/>
          </a:xfrm>
        </p:grpSpPr>
        <p:sp>
          <p:nvSpPr>
            <p:cNvPr id="102452"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453"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solidFill>
                    <a:srgbClr val="CC0000"/>
                  </a:solidFill>
                </a:rPr>
                <a:t>HTTP request</a:t>
              </a:r>
              <a:endParaRPr lang="en-US" altLang="sl-SI" sz="2400">
                <a:solidFill>
                  <a:srgbClr val="CC0000"/>
                </a:solidFill>
              </a:endParaRPr>
            </a:p>
          </p:txBody>
        </p:sp>
      </p:grpSp>
      <p:grpSp>
        <p:nvGrpSpPr>
          <p:cNvPr id="5" name="Group 40"/>
          <p:cNvGrpSpPr>
            <a:grpSpLocks/>
          </p:cNvGrpSpPr>
          <p:nvPr/>
        </p:nvGrpSpPr>
        <p:grpSpPr bwMode="auto">
          <a:xfrm rot="-3264937">
            <a:off x="7324726" y="3870326"/>
            <a:ext cx="1971675" cy="904875"/>
            <a:chOff x="4141" y="394"/>
            <a:chExt cx="1242" cy="570"/>
          </a:xfrm>
        </p:grpSpPr>
        <p:sp>
          <p:nvSpPr>
            <p:cNvPr id="102450"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2451"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sl-SI" sz="1600">
                  <a:solidFill>
                    <a:srgbClr val="CC0000"/>
                  </a:solidFill>
                </a:rPr>
                <a:t>HTTP response</a:t>
              </a:r>
              <a:endParaRPr lang="en-US" altLang="sl-SI" sz="2400">
                <a:solidFill>
                  <a:srgbClr val="CC0000"/>
                </a:solidFill>
              </a:endParaRPr>
            </a:p>
          </p:txBody>
        </p:sp>
      </p:grpSp>
      <p:pic>
        <p:nvPicPr>
          <p:cNvPr id="102413" name="Picture 43"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725" y="4286251"/>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14" name="Group 44"/>
          <p:cNvGrpSpPr>
            <a:grpSpLocks/>
          </p:cNvGrpSpPr>
          <p:nvPr/>
        </p:nvGrpSpPr>
        <p:grpSpPr bwMode="auto">
          <a:xfrm>
            <a:off x="6281738" y="1468438"/>
            <a:ext cx="1066800" cy="1079500"/>
            <a:chOff x="-44" y="1473"/>
            <a:chExt cx="981" cy="1105"/>
          </a:xfrm>
        </p:grpSpPr>
        <p:pic>
          <p:nvPicPr>
            <p:cNvPr id="102448" name="Picture 4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9"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02415" name="Group 47"/>
          <p:cNvGrpSpPr>
            <a:grpSpLocks/>
          </p:cNvGrpSpPr>
          <p:nvPr/>
        </p:nvGrpSpPr>
        <p:grpSpPr bwMode="auto">
          <a:xfrm>
            <a:off x="9402764" y="2633663"/>
            <a:ext cx="695325" cy="1282700"/>
            <a:chOff x="4140" y="429"/>
            <a:chExt cx="1425" cy="2396"/>
          </a:xfrm>
        </p:grpSpPr>
        <p:sp>
          <p:nvSpPr>
            <p:cNvPr id="102416" name="Freeform 4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17"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18" name="Freeform 5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19" name="Freeform 5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20"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02421" name="Group 53"/>
            <p:cNvGrpSpPr>
              <a:grpSpLocks/>
            </p:cNvGrpSpPr>
            <p:nvPr/>
          </p:nvGrpSpPr>
          <p:grpSpPr bwMode="auto">
            <a:xfrm>
              <a:off x="4749" y="668"/>
              <a:ext cx="581" cy="145"/>
              <a:chOff x="614" y="2568"/>
              <a:chExt cx="725" cy="139"/>
            </a:xfrm>
          </p:grpSpPr>
          <p:sp>
            <p:nvSpPr>
              <p:cNvPr id="102446"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47"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02422"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02423" name="Group 57"/>
            <p:cNvGrpSpPr>
              <a:grpSpLocks/>
            </p:cNvGrpSpPr>
            <p:nvPr/>
          </p:nvGrpSpPr>
          <p:grpSpPr bwMode="auto">
            <a:xfrm>
              <a:off x="4747" y="994"/>
              <a:ext cx="581" cy="134"/>
              <a:chOff x="614" y="2568"/>
              <a:chExt cx="725" cy="139"/>
            </a:xfrm>
          </p:grpSpPr>
          <p:sp>
            <p:nvSpPr>
              <p:cNvPr id="102444"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45"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02424"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25"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02426" name="Group 62"/>
            <p:cNvGrpSpPr>
              <a:grpSpLocks/>
            </p:cNvGrpSpPr>
            <p:nvPr/>
          </p:nvGrpSpPr>
          <p:grpSpPr bwMode="auto">
            <a:xfrm>
              <a:off x="4735" y="1627"/>
              <a:ext cx="582" cy="151"/>
              <a:chOff x="614" y="2568"/>
              <a:chExt cx="725" cy="139"/>
            </a:xfrm>
          </p:grpSpPr>
          <p:sp>
            <p:nvSpPr>
              <p:cNvPr id="102442"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43"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02427" name="Freeform 6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2428" name="Group 66"/>
            <p:cNvGrpSpPr>
              <a:grpSpLocks/>
            </p:cNvGrpSpPr>
            <p:nvPr/>
          </p:nvGrpSpPr>
          <p:grpSpPr bwMode="auto">
            <a:xfrm>
              <a:off x="4739" y="1327"/>
              <a:ext cx="582" cy="139"/>
              <a:chOff x="614" y="2568"/>
              <a:chExt cx="725" cy="139"/>
            </a:xfrm>
          </p:grpSpPr>
          <p:sp>
            <p:nvSpPr>
              <p:cNvPr id="102440"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41"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02429"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0" name="Freeform 7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31" name="Freeform 7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32"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3" name="Freeform 7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2434"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5"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6"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7"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sl-SI" altLang="sl-SI" sz="1800">
                <a:solidFill>
                  <a:srgbClr val="FF0000"/>
                </a:solidFill>
                <a:cs typeface="Arial" panose="020B0604020202020204" pitchFamily="34" charset="0"/>
              </a:endParaRPr>
            </a:p>
          </p:txBody>
        </p:sp>
        <p:sp>
          <p:nvSpPr>
            <p:cNvPr id="102438"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02439"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endParaRPr lang="sl-SI" altLang="sl-SI"/>
            </a:p>
          </p:txBody>
        </p:sp>
      </p:grpSp>
    </p:spTree>
    <p:extLst>
      <p:ext uri="{BB962C8B-B14F-4D97-AF65-F5344CB8AC3E}">
        <p14:creationId xmlns:p14="http://schemas.microsoft.com/office/powerpoint/2010/main" val="219549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16738"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16739" name="Picture 21"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908050"/>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title"/>
          </p:nvPr>
        </p:nvSpPr>
        <p:spPr>
          <a:xfrm>
            <a:off x="2001838" y="234950"/>
            <a:ext cx="7772400" cy="914400"/>
          </a:xfrm>
        </p:spPr>
        <p:txBody>
          <a:bodyPr/>
          <a:lstStyle/>
          <a:p>
            <a:r>
              <a:rPr lang="en-US" altLang="sl-SI" sz="4000">
                <a:latin typeface="Gill Sans MT" panose="020B0502020104020203" pitchFamily="34" charset="-18"/>
              </a:rPr>
              <a:t>HTTP request message</a:t>
            </a:r>
            <a:endParaRPr lang="en-US" altLang="sl-SI">
              <a:latin typeface="Gill Sans MT" panose="020B0502020104020203" pitchFamily="34" charset="-18"/>
            </a:endParaRPr>
          </a:p>
        </p:txBody>
      </p:sp>
      <p:sp>
        <p:nvSpPr>
          <p:cNvPr id="116741" name="Rectangle 3"/>
          <p:cNvSpPr>
            <a:spLocks noGrp="1" noChangeArrowheads="1"/>
          </p:cNvSpPr>
          <p:nvPr>
            <p:ph type="body" idx="1"/>
          </p:nvPr>
        </p:nvSpPr>
        <p:spPr/>
        <p:txBody>
          <a:bodyPr/>
          <a:lstStyle/>
          <a:p>
            <a:r>
              <a:rPr lang="en-US" altLang="sl-SI" sz="2400">
                <a:latin typeface="Gill Sans MT" panose="020B0502020104020203" pitchFamily="34" charset="-18"/>
              </a:rPr>
              <a:t>two types of HTTP messages: </a:t>
            </a:r>
            <a:r>
              <a:rPr lang="en-US" altLang="sl-SI" sz="2400" i="1">
                <a:solidFill>
                  <a:srgbClr val="CC0000"/>
                </a:solidFill>
                <a:latin typeface="Gill Sans MT" panose="020B0502020104020203" pitchFamily="34" charset="-18"/>
              </a:rPr>
              <a:t>request</a:t>
            </a:r>
            <a:r>
              <a:rPr lang="en-US" altLang="sl-SI" sz="2400">
                <a:solidFill>
                  <a:srgbClr val="CC0000"/>
                </a:solidFill>
                <a:latin typeface="Gill Sans MT" panose="020B0502020104020203" pitchFamily="34" charset="-18"/>
              </a:rPr>
              <a:t>, </a:t>
            </a:r>
            <a:r>
              <a:rPr lang="en-US" altLang="sl-SI" sz="2400" i="1">
                <a:solidFill>
                  <a:srgbClr val="CC0000"/>
                </a:solidFill>
                <a:latin typeface="Gill Sans MT" panose="020B0502020104020203" pitchFamily="34" charset="-18"/>
              </a:rPr>
              <a:t>response</a:t>
            </a:r>
          </a:p>
          <a:p>
            <a:r>
              <a:rPr lang="en-US" altLang="sl-SI" sz="2400">
                <a:solidFill>
                  <a:srgbClr val="CC0000"/>
                </a:solidFill>
                <a:latin typeface="Gill Sans MT" panose="020B0502020104020203" pitchFamily="34" charset="-18"/>
              </a:rPr>
              <a:t>HTTP request message:</a:t>
            </a:r>
          </a:p>
          <a:p>
            <a:pPr lvl="1"/>
            <a:r>
              <a:rPr lang="en-US" altLang="sl-SI" sz="2000">
                <a:latin typeface="Gill Sans MT" panose="020B0502020104020203" pitchFamily="34" charset="-18"/>
              </a:rPr>
              <a:t>ASCII (human-readable format)</a:t>
            </a:r>
            <a:endParaRPr lang="en-US" altLang="sl-SI">
              <a:solidFill>
                <a:schemeClr val="accent2"/>
              </a:solidFill>
              <a:latin typeface="Gill Sans MT" panose="020B0502020104020203" pitchFamily="34" charset="-18"/>
            </a:endParaRPr>
          </a:p>
        </p:txBody>
      </p:sp>
      <p:sp>
        <p:nvSpPr>
          <p:cNvPr id="116742" name="Text Box 5"/>
          <p:cNvSpPr txBox="1">
            <a:spLocks noChangeArrowheads="1"/>
          </p:cNvSpPr>
          <p:nvPr/>
        </p:nvSpPr>
        <p:spPr bwMode="auto">
          <a:xfrm>
            <a:off x="1746250" y="3036889"/>
            <a:ext cx="2286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a:solidFill>
                  <a:srgbClr val="000099"/>
                </a:solidFill>
              </a:rPr>
              <a:t>request line</a:t>
            </a:r>
          </a:p>
          <a:p>
            <a:pPr>
              <a:spcBef>
                <a:spcPct val="0"/>
              </a:spcBef>
              <a:buClrTx/>
              <a:buSzTx/>
              <a:buFontTx/>
              <a:buNone/>
            </a:pPr>
            <a:r>
              <a:rPr lang="en-US" altLang="sl-SI">
                <a:solidFill>
                  <a:srgbClr val="000099"/>
                </a:solidFill>
              </a:rPr>
              <a:t>(GET, POST, </a:t>
            </a:r>
          </a:p>
          <a:p>
            <a:pPr>
              <a:spcBef>
                <a:spcPct val="0"/>
              </a:spcBef>
              <a:buClrTx/>
              <a:buSzTx/>
              <a:buFontTx/>
              <a:buNone/>
            </a:pPr>
            <a:r>
              <a:rPr lang="en-US" altLang="sl-SI">
                <a:solidFill>
                  <a:srgbClr val="000099"/>
                </a:solidFill>
              </a:rPr>
              <a:t>HEAD commands</a:t>
            </a:r>
            <a:r>
              <a:rPr lang="en-US" altLang="sl-SI">
                <a:solidFill>
                  <a:srgbClr val="000099"/>
                </a:solidFill>
                <a:latin typeface="Gill Sans MT" panose="020B0502020104020203" pitchFamily="34" charset="-18"/>
              </a:rPr>
              <a:t>)</a:t>
            </a:r>
            <a:endParaRPr lang="en-US" altLang="sl-SI" sz="2400">
              <a:solidFill>
                <a:srgbClr val="000099"/>
              </a:solidFill>
              <a:latin typeface="Gill Sans MT" panose="020B0502020104020203" pitchFamily="34" charset="-18"/>
            </a:endParaRPr>
          </a:p>
        </p:txBody>
      </p:sp>
      <p:sp>
        <p:nvSpPr>
          <p:cNvPr id="116743" name="Line 6"/>
          <p:cNvSpPr>
            <a:spLocks noChangeShapeType="1"/>
          </p:cNvSpPr>
          <p:nvPr/>
        </p:nvSpPr>
        <p:spPr bwMode="auto">
          <a:xfrm>
            <a:off x="3449638" y="3368675"/>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6744" name="Freeform 7"/>
          <p:cNvSpPr>
            <a:spLocks/>
          </p:cNvSpPr>
          <p:nvPr/>
        </p:nvSpPr>
        <p:spPr bwMode="auto">
          <a:xfrm>
            <a:off x="4300539" y="3705225"/>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16745" name="Text Box 8"/>
          <p:cNvSpPr txBox="1">
            <a:spLocks noChangeArrowheads="1"/>
          </p:cNvSpPr>
          <p:nvPr/>
        </p:nvSpPr>
        <p:spPr bwMode="auto">
          <a:xfrm>
            <a:off x="3263901" y="4222751"/>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sl-SI">
                <a:solidFill>
                  <a:srgbClr val="000099"/>
                </a:solidFill>
              </a:rPr>
              <a:t>header</a:t>
            </a:r>
          </a:p>
          <a:p>
            <a:pPr algn="r">
              <a:spcBef>
                <a:spcPct val="0"/>
              </a:spcBef>
              <a:buClrTx/>
              <a:buSzTx/>
              <a:buFontTx/>
              <a:buNone/>
            </a:pPr>
            <a:r>
              <a:rPr lang="en-US" altLang="sl-SI">
                <a:solidFill>
                  <a:srgbClr val="000099"/>
                </a:solidFill>
              </a:rPr>
              <a:t> lines</a:t>
            </a:r>
            <a:endParaRPr lang="en-US" altLang="sl-SI" sz="2400">
              <a:solidFill>
                <a:srgbClr val="000099"/>
              </a:solidFill>
            </a:endParaRPr>
          </a:p>
        </p:txBody>
      </p:sp>
      <p:sp>
        <p:nvSpPr>
          <p:cNvPr id="116746" name="Line 10"/>
          <p:cNvSpPr>
            <a:spLocks noChangeShapeType="1"/>
          </p:cNvSpPr>
          <p:nvPr/>
        </p:nvSpPr>
        <p:spPr bwMode="auto">
          <a:xfrm>
            <a:off x="3833814" y="5789613"/>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6747" name="Text Box 11"/>
          <p:cNvSpPr txBox="1">
            <a:spLocks noChangeArrowheads="1"/>
          </p:cNvSpPr>
          <p:nvPr/>
        </p:nvSpPr>
        <p:spPr bwMode="auto">
          <a:xfrm>
            <a:off x="1712913" y="5121276"/>
            <a:ext cx="2343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a:solidFill>
                  <a:srgbClr val="000099"/>
                </a:solidFill>
              </a:rPr>
              <a:t>carriage return, </a:t>
            </a:r>
          </a:p>
          <a:p>
            <a:pPr>
              <a:spcBef>
                <a:spcPct val="0"/>
              </a:spcBef>
              <a:buClrTx/>
              <a:buSzTx/>
              <a:buFontTx/>
              <a:buNone/>
            </a:pPr>
            <a:r>
              <a:rPr lang="en-US" altLang="sl-SI">
                <a:solidFill>
                  <a:srgbClr val="000099"/>
                </a:solidFill>
              </a:rPr>
              <a:t>line feed at start</a:t>
            </a:r>
          </a:p>
          <a:p>
            <a:pPr>
              <a:spcBef>
                <a:spcPct val="0"/>
              </a:spcBef>
              <a:buClrTx/>
              <a:buSzTx/>
              <a:buFontTx/>
              <a:buNone/>
            </a:pPr>
            <a:r>
              <a:rPr lang="en-US" altLang="sl-SI">
                <a:solidFill>
                  <a:srgbClr val="000099"/>
                </a:solidFill>
              </a:rPr>
              <a:t>of line indicates</a:t>
            </a:r>
          </a:p>
          <a:p>
            <a:pPr>
              <a:spcBef>
                <a:spcPct val="0"/>
              </a:spcBef>
              <a:buClrTx/>
              <a:buSzTx/>
              <a:buFontTx/>
              <a:buNone/>
            </a:pPr>
            <a:r>
              <a:rPr lang="en-US" altLang="sl-SI">
                <a:solidFill>
                  <a:srgbClr val="000099"/>
                </a:solidFill>
              </a:rPr>
              <a:t>end of header lines</a:t>
            </a:r>
            <a:endParaRPr lang="en-US" altLang="sl-SI" sz="2400">
              <a:solidFill>
                <a:srgbClr val="000099"/>
              </a:solidFill>
            </a:endParaRPr>
          </a:p>
        </p:txBody>
      </p:sp>
      <p:sp>
        <p:nvSpPr>
          <p:cNvPr id="116748" name="Text Box 16"/>
          <p:cNvSpPr txBox="1">
            <a:spLocks noChangeArrowheads="1"/>
          </p:cNvSpPr>
          <p:nvPr/>
        </p:nvSpPr>
        <p:spPr bwMode="auto">
          <a:xfrm>
            <a:off x="4333876" y="3403601"/>
            <a:ext cx="6054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sl-SI" sz="1800" b="1">
                <a:latin typeface="Courier New" panose="02070309020205020404" pitchFamily="49" charset="0"/>
              </a:rPr>
              <a:t>GET /index.html HTTP/1.1\r\n</a:t>
            </a:r>
          </a:p>
          <a:p>
            <a:pPr>
              <a:lnSpc>
                <a:spcPct val="90000"/>
              </a:lnSpc>
              <a:spcBef>
                <a:spcPct val="0"/>
              </a:spcBef>
            </a:pPr>
            <a:r>
              <a:rPr lang="en-US" altLang="sl-SI" sz="1800" b="1">
                <a:latin typeface="Courier New" panose="02070309020205020404" pitchFamily="49" charset="0"/>
              </a:rPr>
              <a:t>Host: www-net.cs.umass.edu\r\n</a:t>
            </a:r>
          </a:p>
          <a:p>
            <a:pPr>
              <a:lnSpc>
                <a:spcPct val="90000"/>
              </a:lnSpc>
              <a:spcBef>
                <a:spcPct val="0"/>
              </a:spcBef>
            </a:pPr>
            <a:r>
              <a:rPr lang="en-US" altLang="sl-SI" sz="1800" b="1">
                <a:latin typeface="Courier New" panose="02070309020205020404" pitchFamily="49" charset="0"/>
              </a:rPr>
              <a:t>User-Agent: Firefox/3.6.10\r\n</a:t>
            </a:r>
          </a:p>
          <a:p>
            <a:pPr>
              <a:lnSpc>
                <a:spcPct val="90000"/>
              </a:lnSpc>
              <a:spcBef>
                <a:spcPct val="0"/>
              </a:spcBef>
            </a:pPr>
            <a:r>
              <a:rPr lang="en-US" altLang="sl-SI" sz="1800" b="1">
                <a:latin typeface="Courier New" panose="02070309020205020404" pitchFamily="49" charset="0"/>
              </a:rPr>
              <a:t>Accept: text/html,application/xhtml+xml\r\n</a:t>
            </a:r>
          </a:p>
          <a:p>
            <a:pPr>
              <a:lnSpc>
                <a:spcPct val="90000"/>
              </a:lnSpc>
              <a:spcBef>
                <a:spcPct val="0"/>
              </a:spcBef>
            </a:pPr>
            <a:r>
              <a:rPr lang="en-US" altLang="sl-SI" sz="1800" b="1">
                <a:latin typeface="Courier New" panose="02070309020205020404" pitchFamily="49" charset="0"/>
              </a:rPr>
              <a:t>Accept-Language: en-us,en;q=0.5\r\n</a:t>
            </a:r>
          </a:p>
          <a:p>
            <a:pPr>
              <a:lnSpc>
                <a:spcPct val="90000"/>
              </a:lnSpc>
              <a:spcBef>
                <a:spcPct val="0"/>
              </a:spcBef>
            </a:pPr>
            <a:r>
              <a:rPr lang="en-US" altLang="sl-SI" sz="1800" b="1">
                <a:latin typeface="Courier New" panose="02070309020205020404" pitchFamily="49" charset="0"/>
              </a:rPr>
              <a:t>Accept-Encoding: gzip,deflate\r\n</a:t>
            </a:r>
          </a:p>
          <a:p>
            <a:pPr>
              <a:lnSpc>
                <a:spcPct val="90000"/>
              </a:lnSpc>
              <a:spcBef>
                <a:spcPct val="0"/>
              </a:spcBef>
            </a:pPr>
            <a:r>
              <a:rPr lang="en-US" altLang="sl-SI" sz="1800" b="1">
                <a:latin typeface="Courier New" panose="02070309020205020404" pitchFamily="49" charset="0"/>
              </a:rPr>
              <a:t>Accept-Charset: ISO-8859-1,utf-8;q=0.7\r\n</a:t>
            </a:r>
          </a:p>
          <a:p>
            <a:pPr>
              <a:lnSpc>
                <a:spcPct val="90000"/>
              </a:lnSpc>
              <a:spcBef>
                <a:spcPct val="0"/>
              </a:spcBef>
            </a:pPr>
            <a:r>
              <a:rPr lang="en-US" altLang="sl-SI" sz="1800" b="1">
                <a:latin typeface="Courier New" panose="02070309020205020404" pitchFamily="49" charset="0"/>
              </a:rPr>
              <a:t>Keep-Alive: 115\r\n</a:t>
            </a:r>
          </a:p>
          <a:p>
            <a:pPr>
              <a:lnSpc>
                <a:spcPct val="90000"/>
              </a:lnSpc>
              <a:spcBef>
                <a:spcPct val="0"/>
              </a:spcBef>
            </a:pPr>
            <a:r>
              <a:rPr lang="en-US" altLang="sl-SI" sz="1800" b="1">
                <a:latin typeface="Courier New" panose="02070309020205020404" pitchFamily="49" charset="0"/>
              </a:rPr>
              <a:t>Connection: keep-alive\r\n</a:t>
            </a:r>
          </a:p>
          <a:p>
            <a:pPr>
              <a:lnSpc>
                <a:spcPct val="90000"/>
              </a:lnSpc>
              <a:spcBef>
                <a:spcPct val="0"/>
              </a:spcBef>
            </a:pPr>
            <a:r>
              <a:rPr lang="en-US" altLang="sl-SI" sz="1800" b="1">
                <a:latin typeface="Courier New" panose="02070309020205020404" pitchFamily="49" charset="0"/>
              </a:rPr>
              <a:t>\r\n</a:t>
            </a:r>
          </a:p>
        </p:txBody>
      </p:sp>
      <p:sp>
        <p:nvSpPr>
          <p:cNvPr id="116749" name="Line 17"/>
          <p:cNvSpPr>
            <a:spLocks noChangeShapeType="1"/>
          </p:cNvSpPr>
          <p:nvPr/>
        </p:nvSpPr>
        <p:spPr bwMode="auto">
          <a:xfrm flipH="1">
            <a:off x="7858125" y="2921000"/>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6750" name="Text Box 18"/>
          <p:cNvSpPr txBox="1">
            <a:spLocks noChangeArrowheads="1"/>
          </p:cNvSpPr>
          <p:nvPr/>
        </p:nvSpPr>
        <p:spPr bwMode="auto">
          <a:xfrm>
            <a:off x="7908926" y="2633663"/>
            <a:ext cx="241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en-US" altLang="sl-SI" sz="1600"/>
              <a:t>carriage return character</a:t>
            </a:r>
          </a:p>
        </p:txBody>
      </p:sp>
      <p:sp>
        <p:nvSpPr>
          <p:cNvPr id="116751" name="Text Box 19"/>
          <p:cNvSpPr txBox="1">
            <a:spLocks noChangeArrowheads="1"/>
          </p:cNvSpPr>
          <p:nvPr/>
        </p:nvSpPr>
        <p:spPr bwMode="auto">
          <a:xfrm>
            <a:off x="8061325" y="2930525"/>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en-US" altLang="sl-SI" sz="1600"/>
              <a:t>line-feed character</a:t>
            </a:r>
          </a:p>
        </p:txBody>
      </p:sp>
      <p:sp>
        <p:nvSpPr>
          <p:cNvPr id="116752" name="Line 20"/>
          <p:cNvSpPr>
            <a:spLocks noChangeShapeType="1"/>
          </p:cNvSpPr>
          <p:nvPr/>
        </p:nvSpPr>
        <p:spPr bwMode="auto">
          <a:xfrm flipH="1">
            <a:off x="8139113" y="3230563"/>
            <a:ext cx="80962" cy="252412"/>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170390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2083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20835" name="Picture 12"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476" y="9048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2"/>
          <p:cNvSpPr>
            <a:spLocks noGrp="1" noChangeArrowheads="1"/>
          </p:cNvSpPr>
          <p:nvPr>
            <p:ph type="title"/>
          </p:nvPr>
        </p:nvSpPr>
        <p:spPr>
          <a:xfrm>
            <a:off x="1970089" y="223839"/>
            <a:ext cx="8186737" cy="903287"/>
          </a:xfrm>
        </p:spPr>
        <p:txBody>
          <a:bodyPr/>
          <a:lstStyle/>
          <a:p>
            <a:r>
              <a:rPr lang="en-US" altLang="sl-SI" sz="4000">
                <a:latin typeface="Gill Sans MT" panose="020B0502020104020203" pitchFamily="34" charset="-18"/>
              </a:rPr>
              <a:t>Uploading form input</a:t>
            </a:r>
          </a:p>
        </p:txBody>
      </p:sp>
      <p:sp>
        <p:nvSpPr>
          <p:cNvPr id="120837" name="Rectangle 3"/>
          <p:cNvSpPr>
            <a:spLocks noGrp="1" noChangeArrowheads="1"/>
          </p:cNvSpPr>
          <p:nvPr>
            <p:ph type="body" sz="half" idx="1"/>
          </p:nvPr>
        </p:nvSpPr>
        <p:spPr>
          <a:xfrm>
            <a:off x="2224088" y="1343025"/>
            <a:ext cx="3810000" cy="2662238"/>
          </a:xfrm>
        </p:spPr>
        <p:txBody>
          <a:bodyPr/>
          <a:lstStyle/>
          <a:p>
            <a:pPr>
              <a:buFont typeface="Wingdings" panose="05000000000000000000" pitchFamily="2" charset="2"/>
              <a:buNone/>
            </a:pPr>
            <a:r>
              <a:rPr lang="en-US" altLang="sl-SI" u="sng">
                <a:solidFill>
                  <a:srgbClr val="CC0000"/>
                </a:solidFill>
                <a:latin typeface="Gill Sans MT" panose="020B0502020104020203" pitchFamily="34" charset="-18"/>
              </a:rPr>
              <a:t>POST method:</a:t>
            </a:r>
            <a:endParaRPr lang="en-US" altLang="sl-SI">
              <a:solidFill>
                <a:srgbClr val="CC0000"/>
              </a:solidFill>
              <a:latin typeface="Gill Sans MT" panose="020B0502020104020203" pitchFamily="34" charset="-18"/>
            </a:endParaRPr>
          </a:p>
          <a:p>
            <a:r>
              <a:rPr lang="en-US" altLang="sl-SI" sz="2400">
                <a:latin typeface="Gill Sans MT" panose="020B0502020104020203" pitchFamily="34" charset="-18"/>
              </a:rPr>
              <a:t>web page often includes form input</a:t>
            </a:r>
          </a:p>
          <a:p>
            <a:r>
              <a:rPr lang="en-US" altLang="sl-SI" sz="2400">
                <a:latin typeface="Gill Sans MT" panose="020B0502020104020203" pitchFamily="34" charset="-18"/>
              </a:rPr>
              <a:t>input is uploaded to server in entity body</a:t>
            </a:r>
          </a:p>
        </p:txBody>
      </p:sp>
      <p:sp>
        <p:nvSpPr>
          <p:cNvPr id="120838" name="Rectangle 4"/>
          <p:cNvSpPr>
            <a:spLocks noGrp="1" noChangeArrowheads="1"/>
          </p:cNvSpPr>
          <p:nvPr>
            <p:ph type="body" sz="half" idx="2"/>
          </p:nvPr>
        </p:nvSpPr>
        <p:spPr>
          <a:xfrm>
            <a:off x="2227263" y="3409951"/>
            <a:ext cx="3810000" cy="2206625"/>
          </a:xfrm>
        </p:spPr>
        <p:txBody>
          <a:bodyPr/>
          <a:lstStyle/>
          <a:p>
            <a:pPr>
              <a:buFont typeface="Wingdings" panose="05000000000000000000" pitchFamily="2" charset="2"/>
              <a:buNone/>
            </a:pPr>
            <a:r>
              <a:rPr lang="en-US" altLang="sl-SI" u="sng">
                <a:solidFill>
                  <a:srgbClr val="CC0000"/>
                </a:solidFill>
                <a:latin typeface="Gill Sans MT" panose="020B0502020104020203" pitchFamily="34" charset="-18"/>
              </a:rPr>
              <a:t>URL method:</a:t>
            </a:r>
          </a:p>
          <a:p>
            <a:r>
              <a:rPr lang="en-US" altLang="sl-SI" sz="2400">
                <a:latin typeface="Gill Sans MT" panose="020B0502020104020203" pitchFamily="34" charset="-18"/>
              </a:rPr>
              <a:t>uses GET method</a:t>
            </a:r>
          </a:p>
          <a:p>
            <a:r>
              <a:rPr lang="en-US" altLang="sl-SI" sz="2400">
                <a:latin typeface="Gill Sans MT" panose="020B0502020104020203" pitchFamily="34" charset="-18"/>
              </a:rPr>
              <a:t>input is uploaded in URL field of request line:</a:t>
            </a:r>
          </a:p>
          <a:p>
            <a:pPr>
              <a:buFont typeface="Wingdings" panose="05000000000000000000" pitchFamily="2" charset="2"/>
              <a:buNone/>
            </a:pPr>
            <a:endParaRPr lang="en-US" altLang="sl-SI" sz="2400">
              <a:latin typeface="Gill Sans MT" panose="020B0502020104020203" pitchFamily="34" charset="-18"/>
            </a:endParaRPr>
          </a:p>
        </p:txBody>
      </p:sp>
      <p:sp>
        <p:nvSpPr>
          <p:cNvPr id="120839" name="Text Box 5"/>
          <p:cNvSpPr txBox="1">
            <a:spLocks noChangeArrowheads="1"/>
          </p:cNvSpPr>
          <p:nvPr/>
        </p:nvSpPr>
        <p:spPr bwMode="auto">
          <a:xfrm>
            <a:off x="3322638" y="5080001"/>
            <a:ext cx="619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sz="1800" b="1">
                <a:latin typeface="Courier New" panose="02070309020205020404" pitchFamily="49" charset="0"/>
              </a:rPr>
              <a:t>www.somesite.com/animalsearch?monkeys&amp;banana</a:t>
            </a:r>
          </a:p>
        </p:txBody>
      </p:sp>
    </p:spTree>
    <p:extLst>
      <p:ext uri="{BB962C8B-B14F-4D97-AF65-F5344CB8AC3E}">
        <p14:creationId xmlns:p14="http://schemas.microsoft.com/office/powerpoint/2010/main" val="327224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en-US" dirty="0"/>
              <a:t>Lecture materials</a:t>
            </a:r>
          </a:p>
        </p:txBody>
      </p:sp>
      <p:sp>
        <p:nvSpPr>
          <p:cNvPr id="3" name="Označba mesta vsebine 2"/>
          <p:cNvSpPr>
            <a:spLocks noGrp="1"/>
          </p:cNvSpPr>
          <p:nvPr>
            <p:ph idx="1"/>
          </p:nvPr>
        </p:nvSpPr>
        <p:spPr/>
        <p:txBody>
          <a:bodyPr/>
          <a:lstStyle/>
          <a:p>
            <a:r>
              <a:rPr lang="sl-SI" dirty="0"/>
              <a:t>E študij UM: </a:t>
            </a:r>
            <a:r>
              <a:rPr lang="sl-SI" dirty="0">
                <a:hlinkClick r:id="rId2"/>
              </a:rPr>
              <a:t>https://estudij.um.si/</a:t>
            </a:r>
            <a:endParaRPr lang="sl-SI" dirty="0"/>
          </a:p>
          <a:p>
            <a:r>
              <a:rPr lang="sl-SI" dirty="0"/>
              <a:t>W3Schools: </a:t>
            </a:r>
            <a:r>
              <a:rPr lang="sl-SI" dirty="0">
                <a:hlinkClick r:id="rId3"/>
              </a:rPr>
              <a:t>http://www.w3schools.com</a:t>
            </a:r>
            <a:r>
              <a:rPr lang="sl-SI" dirty="0"/>
              <a:t> </a:t>
            </a:r>
          </a:p>
          <a:p>
            <a:r>
              <a:rPr lang="sl-SI" dirty="0" err="1"/>
              <a:t>Wikipedia</a:t>
            </a:r>
            <a:r>
              <a:rPr lang="sl-SI" dirty="0"/>
              <a:t>: </a:t>
            </a:r>
            <a:r>
              <a:rPr lang="sl-SI" dirty="0">
                <a:hlinkClick r:id="rId4"/>
              </a:rPr>
              <a:t>https://en.wikipedia.org/wiki/Main_Page</a:t>
            </a:r>
            <a:r>
              <a:rPr lang="sl-SI" dirty="0"/>
              <a:t> </a:t>
            </a:r>
          </a:p>
          <a:p>
            <a:r>
              <a:rPr lang="sl-SI" dirty="0"/>
              <a:t>W3C: </a:t>
            </a:r>
            <a:r>
              <a:rPr lang="sl-SI" dirty="0">
                <a:hlinkClick r:id="rId5"/>
              </a:rPr>
              <a:t>https://www.w3.org/</a:t>
            </a:r>
            <a:r>
              <a:rPr lang="sl-SI" dirty="0"/>
              <a:t> </a:t>
            </a:r>
          </a:p>
          <a:p>
            <a:r>
              <a:rPr lang="sl-SI" dirty="0" err="1"/>
              <a:t>Other</a:t>
            </a:r>
            <a:r>
              <a:rPr lang="sl-SI" dirty="0"/>
              <a:t> </a:t>
            </a:r>
            <a:r>
              <a:rPr lang="sl-SI" dirty="0" err="1"/>
              <a:t>sources</a:t>
            </a:r>
            <a:r>
              <a:rPr lang="sl-SI" dirty="0"/>
              <a:t> on </a:t>
            </a:r>
            <a:r>
              <a:rPr lang="sl-SI" dirty="0" err="1"/>
              <a:t>the</a:t>
            </a:r>
            <a:r>
              <a:rPr lang="sl-SI" dirty="0"/>
              <a:t> internet</a:t>
            </a:r>
            <a:endParaRPr lang="en-GB" dirty="0"/>
          </a:p>
        </p:txBody>
      </p:sp>
    </p:spTree>
    <p:extLst>
      <p:ext uri="{BB962C8B-B14F-4D97-AF65-F5344CB8AC3E}">
        <p14:creationId xmlns:p14="http://schemas.microsoft.com/office/powerpoint/2010/main" val="2338202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5FC24C-2F2D-4443-9DD0-D86AD445FABB}"/>
              </a:ext>
            </a:extLst>
          </p:cNvPr>
          <p:cNvSpPr/>
          <p:nvPr/>
        </p:nvSpPr>
        <p:spPr>
          <a:xfrm>
            <a:off x="437745" y="419169"/>
            <a:ext cx="11517549" cy="1200329"/>
          </a:xfrm>
          <a:prstGeom prst="rect">
            <a:avLst/>
          </a:prstGeom>
        </p:spPr>
        <p:txBody>
          <a:bodyPr wrap="square">
            <a:spAutoFit/>
          </a:bodyPr>
          <a:lstStyle/>
          <a:p>
            <a:r>
              <a:rPr lang="en-US" b="1" dirty="0"/>
              <a:t>GET</a:t>
            </a:r>
          </a:p>
          <a:p>
            <a:r>
              <a:rPr lang="en-US" dirty="0"/>
              <a:t>Retrieve information. GET requests must be safe and </a:t>
            </a:r>
            <a:r>
              <a:rPr lang="en-US" dirty="0">
                <a:hlinkClick r:id="rId2"/>
              </a:rPr>
              <a:t>idempotent</a:t>
            </a:r>
            <a:r>
              <a:rPr lang="en-US" dirty="0"/>
              <a:t>, meaning regardless of how many times it repeats with the same parameters, the results are the same. They can have side effects, but the user doesn't expect them, so they cannot be critical to the operation of the system. Requests can also be partial or conditional.</a:t>
            </a:r>
          </a:p>
        </p:txBody>
      </p:sp>
      <p:sp>
        <p:nvSpPr>
          <p:cNvPr id="6" name="Rectangle 5">
            <a:extLst>
              <a:ext uri="{FF2B5EF4-FFF2-40B4-BE49-F238E27FC236}">
                <a16:creationId xmlns:a16="http://schemas.microsoft.com/office/drawing/2014/main" id="{43EAFAB3-E4D4-4648-9FBC-009E70A3673D}"/>
              </a:ext>
            </a:extLst>
          </p:cNvPr>
          <p:cNvSpPr/>
          <p:nvPr/>
        </p:nvSpPr>
        <p:spPr>
          <a:xfrm>
            <a:off x="437744" y="1729610"/>
            <a:ext cx="11449455" cy="923330"/>
          </a:xfrm>
          <a:prstGeom prst="rect">
            <a:avLst/>
          </a:prstGeom>
        </p:spPr>
        <p:txBody>
          <a:bodyPr wrap="square">
            <a:spAutoFit/>
          </a:bodyPr>
          <a:lstStyle/>
          <a:p>
            <a:r>
              <a:rPr lang="en-US" b="1" dirty="0"/>
              <a:t>POST</a:t>
            </a:r>
          </a:p>
          <a:p>
            <a:r>
              <a:rPr lang="en-US" dirty="0"/>
              <a:t>Request that the resource at the URI do something with the provided entity. Often POST is used to create a new entity, but it can also be used to update an entity.</a:t>
            </a:r>
          </a:p>
        </p:txBody>
      </p:sp>
      <p:sp>
        <p:nvSpPr>
          <p:cNvPr id="7" name="Rectangle 6">
            <a:extLst>
              <a:ext uri="{FF2B5EF4-FFF2-40B4-BE49-F238E27FC236}">
                <a16:creationId xmlns:a16="http://schemas.microsoft.com/office/drawing/2014/main" id="{A16428DC-7B33-4660-B4CE-8A935DDF656B}"/>
              </a:ext>
            </a:extLst>
          </p:cNvPr>
          <p:cNvSpPr/>
          <p:nvPr/>
        </p:nvSpPr>
        <p:spPr>
          <a:xfrm>
            <a:off x="437743" y="2727733"/>
            <a:ext cx="11449455" cy="923330"/>
          </a:xfrm>
          <a:prstGeom prst="rect">
            <a:avLst/>
          </a:prstGeom>
        </p:spPr>
        <p:txBody>
          <a:bodyPr wrap="square">
            <a:spAutoFit/>
          </a:bodyPr>
          <a:lstStyle/>
          <a:p>
            <a:r>
              <a:rPr lang="en-US" b="1" dirty="0"/>
              <a:t>PUT</a:t>
            </a:r>
          </a:p>
          <a:p>
            <a:r>
              <a:rPr lang="en-US" dirty="0"/>
              <a:t>Store an entity at a URI. PUT can create a new entity or update an existing one. A PUT request is idempotent. Idempotency is the main difference between the expectations of PUT versus a POST request.</a:t>
            </a:r>
          </a:p>
        </p:txBody>
      </p:sp>
      <p:pic>
        <p:nvPicPr>
          <p:cNvPr id="8" name="Picture 7">
            <a:extLst>
              <a:ext uri="{FF2B5EF4-FFF2-40B4-BE49-F238E27FC236}">
                <a16:creationId xmlns:a16="http://schemas.microsoft.com/office/drawing/2014/main" id="{30BE73E7-F084-4EBC-ABAD-E954EC1684C5}"/>
              </a:ext>
            </a:extLst>
          </p:cNvPr>
          <p:cNvPicPr>
            <a:picLocks noChangeAspect="1"/>
          </p:cNvPicPr>
          <p:nvPr/>
        </p:nvPicPr>
        <p:blipFill>
          <a:blip r:embed="rId3"/>
          <a:stretch>
            <a:fillRect/>
          </a:stretch>
        </p:blipFill>
        <p:spPr>
          <a:xfrm>
            <a:off x="4020969" y="3651063"/>
            <a:ext cx="7934325" cy="1123950"/>
          </a:xfrm>
          <a:prstGeom prst="rect">
            <a:avLst/>
          </a:prstGeom>
        </p:spPr>
      </p:pic>
      <p:sp>
        <p:nvSpPr>
          <p:cNvPr id="9" name="Rectangle 8">
            <a:extLst>
              <a:ext uri="{FF2B5EF4-FFF2-40B4-BE49-F238E27FC236}">
                <a16:creationId xmlns:a16="http://schemas.microsoft.com/office/drawing/2014/main" id="{43F7C4ED-42D7-4FAF-BEB2-0454D82D47EF}"/>
              </a:ext>
            </a:extLst>
          </p:cNvPr>
          <p:cNvSpPr/>
          <p:nvPr/>
        </p:nvSpPr>
        <p:spPr>
          <a:xfrm>
            <a:off x="3949433" y="4997469"/>
            <a:ext cx="8005861" cy="923330"/>
          </a:xfrm>
          <a:prstGeom prst="rect">
            <a:avLst/>
          </a:prstGeom>
        </p:spPr>
        <p:txBody>
          <a:bodyPr wrap="square">
            <a:spAutoFit/>
          </a:bodyPr>
          <a:lstStyle/>
          <a:p>
            <a:r>
              <a:rPr lang="en-US" b="1" dirty="0"/>
              <a:t>DELETE</a:t>
            </a:r>
          </a:p>
          <a:p>
            <a:r>
              <a:rPr lang="en-US" dirty="0"/>
              <a:t>Request that a resource be removed; however, the resource does not have to be removed immediately. It could be an asynchronous or long-running request.</a:t>
            </a:r>
          </a:p>
        </p:txBody>
      </p:sp>
      <p:sp>
        <p:nvSpPr>
          <p:cNvPr id="10" name="Rectangle 9">
            <a:extLst>
              <a:ext uri="{FF2B5EF4-FFF2-40B4-BE49-F238E27FC236}">
                <a16:creationId xmlns:a16="http://schemas.microsoft.com/office/drawing/2014/main" id="{06C2FE25-88BC-4746-8454-49D34750ED61}"/>
              </a:ext>
            </a:extLst>
          </p:cNvPr>
          <p:cNvSpPr/>
          <p:nvPr/>
        </p:nvSpPr>
        <p:spPr>
          <a:xfrm>
            <a:off x="514044" y="3761175"/>
            <a:ext cx="3430625" cy="2585323"/>
          </a:xfrm>
          <a:prstGeom prst="rect">
            <a:avLst/>
          </a:prstGeom>
        </p:spPr>
        <p:txBody>
          <a:bodyPr wrap="square">
            <a:spAutoFit/>
          </a:bodyPr>
          <a:lstStyle/>
          <a:p>
            <a:r>
              <a:rPr lang="en-US" b="1" dirty="0"/>
              <a:t>HTTP status codes</a:t>
            </a:r>
          </a:p>
          <a:p>
            <a:r>
              <a:rPr lang="en-US" dirty="0"/>
              <a:t>Status codes indicate the result of the HTTP request.</a:t>
            </a:r>
          </a:p>
          <a:p>
            <a:endParaRPr lang="en-US" dirty="0"/>
          </a:p>
          <a:p>
            <a:pPr>
              <a:buFont typeface="Arial" panose="020B0604020202020204" pitchFamily="34" charset="0"/>
              <a:buChar char="•"/>
            </a:pPr>
            <a:r>
              <a:rPr lang="en-US" b="1" dirty="0"/>
              <a:t>1XX</a:t>
            </a:r>
            <a:r>
              <a:rPr lang="en-US" dirty="0"/>
              <a:t> - informational</a:t>
            </a:r>
          </a:p>
          <a:p>
            <a:pPr>
              <a:buFont typeface="Arial" panose="020B0604020202020204" pitchFamily="34" charset="0"/>
              <a:buChar char="•"/>
            </a:pPr>
            <a:r>
              <a:rPr lang="en-US" b="1" dirty="0"/>
              <a:t>2XX</a:t>
            </a:r>
            <a:r>
              <a:rPr lang="en-US" dirty="0"/>
              <a:t> - success</a:t>
            </a:r>
          </a:p>
          <a:p>
            <a:pPr>
              <a:buFont typeface="Arial" panose="020B0604020202020204" pitchFamily="34" charset="0"/>
              <a:buChar char="•"/>
            </a:pPr>
            <a:r>
              <a:rPr lang="en-US" b="1" dirty="0"/>
              <a:t>3XX</a:t>
            </a:r>
            <a:r>
              <a:rPr lang="en-US" dirty="0"/>
              <a:t> - redirection</a:t>
            </a:r>
          </a:p>
          <a:p>
            <a:pPr>
              <a:buFont typeface="Arial" panose="020B0604020202020204" pitchFamily="34" charset="0"/>
              <a:buChar char="•"/>
            </a:pPr>
            <a:r>
              <a:rPr lang="en-US" b="1" dirty="0"/>
              <a:t>4XX</a:t>
            </a:r>
            <a:r>
              <a:rPr lang="en-US" dirty="0"/>
              <a:t> - client error</a:t>
            </a:r>
          </a:p>
          <a:p>
            <a:pPr>
              <a:buFont typeface="Arial" panose="020B0604020202020204" pitchFamily="34" charset="0"/>
              <a:buChar char="•"/>
            </a:pPr>
            <a:r>
              <a:rPr lang="en-US" b="1" dirty="0"/>
              <a:t>5XX</a:t>
            </a:r>
            <a:r>
              <a:rPr lang="en-US" dirty="0"/>
              <a:t> - server error</a:t>
            </a:r>
          </a:p>
        </p:txBody>
      </p:sp>
    </p:spTree>
    <p:extLst>
      <p:ext uri="{BB962C8B-B14F-4D97-AF65-F5344CB8AC3E}">
        <p14:creationId xmlns:p14="http://schemas.microsoft.com/office/powerpoint/2010/main" val="2500598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2288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22883" name="Picture 10"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289" y="1023939"/>
            <a:ext cx="3240087"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2"/>
          <p:cNvSpPr>
            <a:spLocks noGrp="1" noChangeArrowheads="1"/>
          </p:cNvSpPr>
          <p:nvPr>
            <p:ph type="title"/>
          </p:nvPr>
        </p:nvSpPr>
        <p:spPr>
          <a:xfrm>
            <a:off x="2057400" y="228600"/>
            <a:ext cx="3479800" cy="1143000"/>
          </a:xfrm>
        </p:spPr>
        <p:txBody>
          <a:bodyPr/>
          <a:lstStyle/>
          <a:p>
            <a:r>
              <a:rPr lang="en-US" altLang="sl-SI">
                <a:latin typeface="Gill Sans MT" panose="020B0502020104020203" pitchFamily="34" charset="-18"/>
              </a:rPr>
              <a:t>Method types</a:t>
            </a:r>
          </a:p>
        </p:txBody>
      </p:sp>
      <p:sp>
        <p:nvSpPr>
          <p:cNvPr id="122885" name="Rectangle 3"/>
          <p:cNvSpPr>
            <a:spLocks noGrp="1" noChangeArrowheads="1"/>
          </p:cNvSpPr>
          <p:nvPr>
            <p:ph type="body" sz="half" idx="1"/>
          </p:nvPr>
        </p:nvSpPr>
        <p:spPr>
          <a:xfrm>
            <a:off x="2057400" y="1611313"/>
            <a:ext cx="3810000" cy="4648200"/>
          </a:xfrm>
        </p:spPr>
        <p:txBody>
          <a:bodyPr/>
          <a:lstStyle/>
          <a:p>
            <a:pPr>
              <a:buFont typeface="Wingdings" panose="05000000000000000000" pitchFamily="2" charset="2"/>
              <a:buNone/>
            </a:pPr>
            <a:r>
              <a:rPr lang="en-US" altLang="sl-SI">
                <a:solidFill>
                  <a:srgbClr val="CC0000"/>
                </a:solidFill>
                <a:latin typeface="Gill Sans MT" panose="020B0502020104020203" pitchFamily="34" charset="-18"/>
              </a:rPr>
              <a:t>HTTP/1.0:</a:t>
            </a:r>
          </a:p>
          <a:p>
            <a:r>
              <a:rPr lang="en-US" altLang="sl-SI" sz="2400">
                <a:latin typeface="Gill Sans MT" panose="020B0502020104020203" pitchFamily="34" charset="-18"/>
              </a:rPr>
              <a:t>GET</a:t>
            </a:r>
          </a:p>
          <a:p>
            <a:r>
              <a:rPr lang="en-US" altLang="sl-SI" sz="2400">
                <a:latin typeface="Gill Sans MT" panose="020B0502020104020203" pitchFamily="34" charset="-18"/>
              </a:rPr>
              <a:t>POST</a:t>
            </a:r>
          </a:p>
          <a:p>
            <a:r>
              <a:rPr lang="en-US" altLang="sl-SI" sz="2400">
                <a:latin typeface="Gill Sans MT" panose="020B0502020104020203" pitchFamily="34" charset="-18"/>
              </a:rPr>
              <a:t>HEAD</a:t>
            </a:r>
          </a:p>
          <a:p>
            <a:pPr lvl="1"/>
            <a:r>
              <a:rPr lang="en-US" altLang="sl-SI">
                <a:latin typeface="Gill Sans MT" panose="020B0502020104020203" pitchFamily="34" charset="-18"/>
              </a:rPr>
              <a:t>asks server to leave requested object out of response</a:t>
            </a:r>
          </a:p>
        </p:txBody>
      </p:sp>
      <p:sp>
        <p:nvSpPr>
          <p:cNvPr id="122886" name="Rectangle 4"/>
          <p:cNvSpPr>
            <a:spLocks noGrp="1" noChangeArrowheads="1"/>
          </p:cNvSpPr>
          <p:nvPr>
            <p:ph type="body" sz="half" idx="2"/>
          </p:nvPr>
        </p:nvSpPr>
        <p:spPr>
          <a:xfrm>
            <a:off x="6019800" y="1611313"/>
            <a:ext cx="3810000" cy="4648200"/>
          </a:xfrm>
        </p:spPr>
        <p:txBody>
          <a:bodyPr/>
          <a:lstStyle/>
          <a:p>
            <a:pPr>
              <a:buFont typeface="Wingdings" panose="05000000000000000000" pitchFamily="2" charset="2"/>
              <a:buNone/>
            </a:pPr>
            <a:r>
              <a:rPr lang="en-US" altLang="sl-SI">
                <a:solidFill>
                  <a:srgbClr val="CC0000"/>
                </a:solidFill>
                <a:latin typeface="Gill Sans MT" panose="020B0502020104020203" pitchFamily="34" charset="-18"/>
              </a:rPr>
              <a:t>HTTP/1.1:</a:t>
            </a:r>
          </a:p>
          <a:p>
            <a:r>
              <a:rPr lang="en-US" altLang="sl-SI" sz="2400">
                <a:latin typeface="Gill Sans MT" panose="020B0502020104020203" pitchFamily="34" charset="-18"/>
              </a:rPr>
              <a:t>GET, POST, HEAD</a:t>
            </a:r>
          </a:p>
          <a:p>
            <a:r>
              <a:rPr lang="en-US" altLang="sl-SI" sz="2400">
                <a:latin typeface="Gill Sans MT" panose="020B0502020104020203" pitchFamily="34" charset="-18"/>
              </a:rPr>
              <a:t>PUT</a:t>
            </a:r>
          </a:p>
          <a:p>
            <a:pPr lvl="1"/>
            <a:r>
              <a:rPr lang="en-US" altLang="sl-SI">
                <a:latin typeface="Gill Sans MT" panose="020B0502020104020203" pitchFamily="34" charset="-18"/>
              </a:rPr>
              <a:t>uploads file in entity body to path specified in URL field</a:t>
            </a:r>
          </a:p>
          <a:p>
            <a:r>
              <a:rPr lang="en-US" altLang="sl-SI" sz="2400">
                <a:latin typeface="Gill Sans MT" panose="020B0502020104020203" pitchFamily="34" charset="-18"/>
              </a:rPr>
              <a:t>DELETE</a:t>
            </a:r>
          </a:p>
          <a:p>
            <a:pPr lvl="1"/>
            <a:r>
              <a:rPr lang="en-US" altLang="sl-SI">
                <a:latin typeface="Gill Sans MT" panose="020B0502020104020203" pitchFamily="34" charset="-18"/>
              </a:rPr>
              <a:t>deletes file specified in the URL field</a:t>
            </a:r>
          </a:p>
        </p:txBody>
      </p:sp>
    </p:spTree>
    <p:extLst>
      <p:ext uri="{BB962C8B-B14F-4D97-AF65-F5344CB8AC3E}">
        <p14:creationId xmlns:p14="http://schemas.microsoft.com/office/powerpoint/2010/main" val="176381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24930"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24931" name="Picture 1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8" y="895350"/>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a:xfrm>
            <a:off x="2057400" y="158750"/>
            <a:ext cx="7772400" cy="979488"/>
          </a:xfrm>
        </p:spPr>
        <p:txBody>
          <a:bodyPr/>
          <a:lstStyle/>
          <a:p>
            <a:r>
              <a:rPr lang="en-US" altLang="sl-SI" sz="4000">
                <a:latin typeface="Gill Sans MT" panose="020B0502020104020203" pitchFamily="34" charset="-18"/>
              </a:rPr>
              <a:t>HTTP response message</a:t>
            </a:r>
            <a:endParaRPr lang="en-US" altLang="sl-SI">
              <a:latin typeface="Gill Sans MT" panose="020B0502020104020203" pitchFamily="34" charset="-18"/>
            </a:endParaRPr>
          </a:p>
        </p:txBody>
      </p:sp>
      <p:sp>
        <p:nvSpPr>
          <p:cNvPr id="124933" name="Text Box 5"/>
          <p:cNvSpPr txBox="1">
            <a:spLocks noChangeArrowheads="1"/>
          </p:cNvSpPr>
          <p:nvPr/>
        </p:nvSpPr>
        <p:spPr bwMode="auto">
          <a:xfrm>
            <a:off x="1663700" y="1397001"/>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a:solidFill>
                  <a:srgbClr val="CC0000"/>
                </a:solidFill>
              </a:rPr>
              <a:t>status line</a:t>
            </a:r>
          </a:p>
          <a:p>
            <a:pPr>
              <a:spcBef>
                <a:spcPct val="0"/>
              </a:spcBef>
              <a:buClrTx/>
              <a:buSzTx/>
              <a:buFontTx/>
              <a:buNone/>
            </a:pPr>
            <a:r>
              <a:rPr lang="en-US" altLang="sl-SI">
                <a:solidFill>
                  <a:srgbClr val="CC0000"/>
                </a:solidFill>
              </a:rPr>
              <a:t>(protocol</a:t>
            </a:r>
          </a:p>
          <a:p>
            <a:pPr>
              <a:spcBef>
                <a:spcPct val="0"/>
              </a:spcBef>
              <a:buClrTx/>
              <a:buSzTx/>
              <a:buFontTx/>
              <a:buNone/>
            </a:pPr>
            <a:r>
              <a:rPr lang="en-US" altLang="sl-SI">
                <a:solidFill>
                  <a:srgbClr val="CC0000"/>
                </a:solidFill>
              </a:rPr>
              <a:t>status code</a:t>
            </a:r>
          </a:p>
          <a:p>
            <a:pPr>
              <a:spcBef>
                <a:spcPct val="0"/>
              </a:spcBef>
              <a:buClrTx/>
              <a:buSzTx/>
              <a:buFontTx/>
              <a:buNone/>
            </a:pPr>
            <a:r>
              <a:rPr lang="en-US" altLang="sl-SI">
                <a:solidFill>
                  <a:srgbClr val="CC0000"/>
                </a:solidFill>
              </a:rPr>
              <a:t>status phrase)</a:t>
            </a:r>
            <a:endParaRPr lang="en-US" altLang="sl-SI" sz="2400">
              <a:solidFill>
                <a:srgbClr val="CC0000"/>
              </a:solidFill>
            </a:endParaRPr>
          </a:p>
        </p:txBody>
      </p:sp>
      <p:sp>
        <p:nvSpPr>
          <p:cNvPr id="124934" name="Line 6"/>
          <p:cNvSpPr>
            <a:spLocks noChangeShapeType="1"/>
          </p:cNvSpPr>
          <p:nvPr/>
        </p:nvSpPr>
        <p:spPr bwMode="auto">
          <a:xfrm>
            <a:off x="2882901" y="1914526"/>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24935" name="Freeform 7"/>
          <p:cNvSpPr>
            <a:spLocks/>
          </p:cNvSpPr>
          <p:nvPr/>
        </p:nvSpPr>
        <p:spPr bwMode="auto">
          <a:xfrm>
            <a:off x="3581401" y="23050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24936" name="Text Box 8"/>
          <p:cNvSpPr txBox="1">
            <a:spLocks noChangeArrowheads="1"/>
          </p:cNvSpPr>
          <p:nvPr/>
        </p:nvSpPr>
        <p:spPr bwMode="auto">
          <a:xfrm>
            <a:off x="2417764" y="3286126"/>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sl-SI">
                <a:solidFill>
                  <a:srgbClr val="CC0000"/>
                </a:solidFill>
              </a:rPr>
              <a:t>header</a:t>
            </a:r>
          </a:p>
          <a:p>
            <a:pPr algn="r">
              <a:spcBef>
                <a:spcPct val="0"/>
              </a:spcBef>
              <a:buClrTx/>
              <a:buSzTx/>
              <a:buFontTx/>
              <a:buNone/>
            </a:pPr>
            <a:r>
              <a:rPr lang="en-US" altLang="sl-SI">
                <a:solidFill>
                  <a:srgbClr val="CC0000"/>
                </a:solidFill>
              </a:rPr>
              <a:t> lines</a:t>
            </a:r>
            <a:endParaRPr lang="en-US" altLang="sl-SI" sz="2400">
              <a:solidFill>
                <a:srgbClr val="CC0000"/>
              </a:solidFill>
            </a:endParaRPr>
          </a:p>
        </p:txBody>
      </p:sp>
      <p:sp>
        <p:nvSpPr>
          <p:cNvPr id="124937" name="Line 9"/>
          <p:cNvSpPr>
            <a:spLocks noChangeShapeType="1"/>
          </p:cNvSpPr>
          <p:nvPr/>
        </p:nvSpPr>
        <p:spPr bwMode="auto">
          <a:xfrm flipV="1">
            <a:off x="3067050" y="5418139"/>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24938" name="Text Box 10"/>
          <p:cNvSpPr txBox="1">
            <a:spLocks noChangeArrowheads="1"/>
          </p:cNvSpPr>
          <p:nvPr/>
        </p:nvSpPr>
        <p:spPr bwMode="auto">
          <a:xfrm>
            <a:off x="1817689" y="5297489"/>
            <a:ext cx="1379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sl-SI">
                <a:solidFill>
                  <a:srgbClr val="CC0000"/>
                </a:solidFill>
              </a:rPr>
              <a:t>data, e.g., </a:t>
            </a:r>
          </a:p>
          <a:p>
            <a:pPr>
              <a:spcBef>
                <a:spcPct val="0"/>
              </a:spcBef>
              <a:buClrTx/>
              <a:buSzTx/>
              <a:buFontTx/>
              <a:buNone/>
            </a:pPr>
            <a:r>
              <a:rPr lang="en-US" altLang="sl-SI">
                <a:solidFill>
                  <a:srgbClr val="CC0000"/>
                </a:solidFill>
              </a:rPr>
              <a:t>requested</a:t>
            </a:r>
          </a:p>
          <a:p>
            <a:pPr>
              <a:spcBef>
                <a:spcPct val="0"/>
              </a:spcBef>
              <a:buClrTx/>
              <a:buSzTx/>
              <a:buFontTx/>
              <a:buNone/>
            </a:pPr>
            <a:r>
              <a:rPr lang="en-US" altLang="sl-SI">
                <a:solidFill>
                  <a:srgbClr val="CC0000"/>
                </a:solidFill>
              </a:rPr>
              <a:t>HTML file</a:t>
            </a:r>
            <a:endParaRPr lang="en-US" altLang="sl-SI" sz="2400">
              <a:solidFill>
                <a:srgbClr val="CC0000"/>
              </a:solidFill>
            </a:endParaRPr>
          </a:p>
        </p:txBody>
      </p:sp>
      <p:sp>
        <p:nvSpPr>
          <p:cNvPr id="124939" name="Rectangle 15"/>
          <p:cNvSpPr>
            <a:spLocks noChangeArrowheads="1"/>
          </p:cNvSpPr>
          <p:nvPr/>
        </p:nvSpPr>
        <p:spPr bwMode="auto">
          <a:xfrm>
            <a:off x="3767138" y="2044701"/>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sl-SI" sz="1800" b="1">
                <a:latin typeface="Courier New" panose="02070309020205020404" pitchFamily="49" charset="0"/>
              </a:rPr>
              <a:t>HTTP/1.1 200 OK\r\n</a:t>
            </a:r>
          </a:p>
          <a:p>
            <a:pPr>
              <a:lnSpc>
                <a:spcPct val="90000"/>
              </a:lnSpc>
              <a:spcBef>
                <a:spcPct val="0"/>
              </a:spcBef>
            </a:pPr>
            <a:r>
              <a:rPr lang="en-US" altLang="sl-SI" sz="1800" b="1">
                <a:latin typeface="Courier New" panose="02070309020205020404" pitchFamily="49" charset="0"/>
              </a:rPr>
              <a:t>Date: Sun, 26 Sep 2010 20:09:20 GMT\r\n</a:t>
            </a:r>
          </a:p>
          <a:p>
            <a:pPr>
              <a:lnSpc>
                <a:spcPct val="90000"/>
              </a:lnSpc>
              <a:spcBef>
                <a:spcPct val="0"/>
              </a:spcBef>
            </a:pPr>
            <a:r>
              <a:rPr lang="en-US" altLang="sl-SI" sz="1800" b="1">
                <a:latin typeface="Courier New" panose="02070309020205020404" pitchFamily="49" charset="0"/>
              </a:rPr>
              <a:t>Server: Apache/2.0.52 (CentOS)\r\n</a:t>
            </a:r>
          </a:p>
          <a:p>
            <a:pPr>
              <a:lnSpc>
                <a:spcPct val="90000"/>
              </a:lnSpc>
              <a:spcBef>
                <a:spcPct val="0"/>
              </a:spcBef>
            </a:pPr>
            <a:r>
              <a:rPr lang="en-US" altLang="sl-SI" sz="1800" b="1">
                <a:latin typeface="Courier New" panose="02070309020205020404" pitchFamily="49" charset="0"/>
              </a:rPr>
              <a:t>Last-Modified: Tue, 30 Oct 2007 17:00:02 GMT\r\n</a:t>
            </a:r>
          </a:p>
          <a:p>
            <a:pPr>
              <a:lnSpc>
                <a:spcPct val="90000"/>
              </a:lnSpc>
              <a:spcBef>
                <a:spcPct val="0"/>
              </a:spcBef>
            </a:pPr>
            <a:r>
              <a:rPr lang="en-US" altLang="sl-SI" sz="1800" b="1">
                <a:latin typeface="Courier New" panose="02070309020205020404" pitchFamily="49" charset="0"/>
              </a:rPr>
              <a:t>ETag: "17dc6-a5c-bf716880"\r\n</a:t>
            </a:r>
          </a:p>
          <a:p>
            <a:pPr>
              <a:lnSpc>
                <a:spcPct val="90000"/>
              </a:lnSpc>
              <a:spcBef>
                <a:spcPct val="0"/>
              </a:spcBef>
            </a:pPr>
            <a:r>
              <a:rPr lang="en-US" altLang="sl-SI" sz="1800" b="1">
                <a:latin typeface="Courier New" panose="02070309020205020404" pitchFamily="49" charset="0"/>
              </a:rPr>
              <a:t>Accept-Ranges: bytes\r\n</a:t>
            </a:r>
          </a:p>
          <a:p>
            <a:pPr>
              <a:lnSpc>
                <a:spcPct val="90000"/>
              </a:lnSpc>
              <a:spcBef>
                <a:spcPct val="0"/>
              </a:spcBef>
            </a:pPr>
            <a:r>
              <a:rPr lang="en-US" altLang="sl-SI" sz="1800" b="1">
                <a:latin typeface="Courier New" panose="02070309020205020404" pitchFamily="49" charset="0"/>
              </a:rPr>
              <a:t>Content-Length: 2652\r\n</a:t>
            </a:r>
          </a:p>
          <a:p>
            <a:pPr>
              <a:lnSpc>
                <a:spcPct val="90000"/>
              </a:lnSpc>
              <a:spcBef>
                <a:spcPct val="0"/>
              </a:spcBef>
            </a:pPr>
            <a:r>
              <a:rPr lang="en-US" altLang="sl-SI" sz="1800" b="1">
                <a:latin typeface="Courier New" panose="02070309020205020404" pitchFamily="49" charset="0"/>
              </a:rPr>
              <a:t>Keep-Alive: timeout=10, max=100\r\n</a:t>
            </a:r>
          </a:p>
          <a:p>
            <a:pPr>
              <a:lnSpc>
                <a:spcPct val="90000"/>
              </a:lnSpc>
              <a:spcBef>
                <a:spcPct val="0"/>
              </a:spcBef>
            </a:pPr>
            <a:r>
              <a:rPr lang="en-US" altLang="sl-SI" sz="1800" b="1">
                <a:latin typeface="Courier New" panose="02070309020205020404" pitchFamily="49" charset="0"/>
              </a:rPr>
              <a:t>Connection: Keep-Alive\r\n</a:t>
            </a:r>
          </a:p>
          <a:p>
            <a:pPr>
              <a:lnSpc>
                <a:spcPct val="90000"/>
              </a:lnSpc>
              <a:spcBef>
                <a:spcPct val="0"/>
              </a:spcBef>
            </a:pPr>
            <a:r>
              <a:rPr lang="en-US" altLang="sl-SI" sz="1800" b="1">
                <a:latin typeface="Courier New" panose="02070309020205020404" pitchFamily="49" charset="0"/>
              </a:rPr>
              <a:t>Content-Type: text/html; charset=ISO-8859-1\r\n</a:t>
            </a:r>
          </a:p>
          <a:p>
            <a:pPr>
              <a:lnSpc>
                <a:spcPct val="90000"/>
              </a:lnSpc>
              <a:spcBef>
                <a:spcPct val="0"/>
              </a:spcBef>
            </a:pPr>
            <a:r>
              <a:rPr lang="en-US" altLang="sl-SI" sz="1800" b="1">
                <a:latin typeface="Courier New" panose="02070309020205020404" pitchFamily="49" charset="0"/>
              </a:rPr>
              <a:t>\r\n</a:t>
            </a:r>
          </a:p>
          <a:p>
            <a:pPr>
              <a:lnSpc>
                <a:spcPct val="90000"/>
              </a:lnSpc>
              <a:spcBef>
                <a:spcPct val="0"/>
              </a:spcBef>
            </a:pPr>
            <a:r>
              <a:rPr lang="it-IT" altLang="sl-SI" sz="1800" b="1">
                <a:latin typeface="Courier New" panose="02070309020205020404" pitchFamily="49" charset="0"/>
              </a:rPr>
              <a:t>data data data data data ... </a:t>
            </a:r>
            <a:endParaRPr lang="en-US" altLang="sl-SI" sz="1800" b="1">
              <a:latin typeface="Courier New" panose="02070309020205020404" pitchFamily="49" charset="0"/>
            </a:endParaRPr>
          </a:p>
        </p:txBody>
      </p:sp>
    </p:spTree>
    <p:extLst>
      <p:ext uri="{BB962C8B-B14F-4D97-AF65-F5344CB8AC3E}">
        <p14:creationId xmlns:p14="http://schemas.microsoft.com/office/powerpoint/2010/main" val="2633573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26978"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26979" name="Picture 10"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835025"/>
            <a:ext cx="60563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2"/>
          <p:cNvSpPr>
            <a:spLocks noGrp="1" noChangeArrowheads="1"/>
          </p:cNvSpPr>
          <p:nvPr>
            <p:ph type="title"/>
          </p:nvPr>
        </p:nvSpPr>
        <p:spPr>
          <a:xfrm>
            <a:off x="2001838" y="147639"/>
            <a:ext cx="7772400" cy="979487"/>
          </a:xfrm>
        </p:spPr>
        <p:txBody>
          <a:bodyPr/>
          <a:lstStyle/>
          <a:p>
            <a:r>
              <a:rPr lang="en-US" altLang="sl-SI" sz="4000" dirty="0">
                <a:latin typeface="Gill Sans MT" panose="020B0502020104020203" pitchFamily="34" charset="-18"/>
              </a:rPr>
              <a:t>HTTP response status codes</a:t>
            </a:r>
            <a:endParaRPr lang="en-US" altLang="sl-SI" dirty="0">
              <a:latin typeface="Gill Sans MT" panose="020B0502020104020203" pitchFamily="34" charset="-18"/>
            </a:endParaRPr>
          </a:p>
        </p:txBody>
      </p:sp>
      <p:sp>
        <p:nvSpPr>
          <p:cNvPr id="126981" name="Rectangle 3"/>
          <p:cNvSpPr>
            <a:spLocks noGrp="1" noChangeArrowheads="1"/>
          </p:cNvSpPr>
          <p:nvPr>
            <p:ph type="body" sz="half" idx="1"/>
          </p:nvPr>
        </p:nvSpPr>
        <p:spPr>
          <a:xfrm>
            <a:off x="2413001" y="2554289"/>
            <a:ext cx="8075613" cy="4168775"/>
          </a:xfrm>
        </p:spPr>
        <p:txBody>
          <a:bodyPr/>
          <a:lstStyle/>
          <a:p>
            <a:pPr>
              <a:lnSpc>
                <a:spcPct val="95000"/>
              </a:lnSpc>
              <a:spcBef>
                <a:spcPct val="15000"/>
              </a:spcBef>
              <a:buFont typeface="Wingdings" panose="05000000000000000000" pitchFamily="2" charset="2"/>
              <a:buNone/>
            </a:pPr>
            <a:r>
              <a:rPr lang="en-US" altLang="sl-SI" sz="2400" b="1">
                <a:solidFill>
                  <a:srgbClr val="CC0000"/>
                </a:solidFill>
                <a:latin typeface="Courier New" panose="02070309020205020404" pitchFamily="49" charset="0"/>
              </a:rPr>
              <a:t>200 OK</a:t>
            </a:r>
            <a:endParaRPr lang="en-US" altLang="sl-SI" sz="2400">
              <a:solidFill>
                <a:srgbClr val="CC0000"/>
              </a:solidFill>
              <a:latin typeface="Gill Sans MT" panose="020B0502020104020203" pitchFamily="34" charset="-18"/>
            </a:endParaRPr>
          </a:p>
          <a:p>
            <a:pPr lvl="1">
              <a:lnSpc>
                <a:spcPct val="95000"/>
              </a:lnSpc>
              <a:spcBef>
                <a:spcPct val="15000"/>
              </a:spcBef>
            </a:pPr>
            <a:r>
              <a:rPr lang="en-US" altLang="sl-SI" sz="2000">
                <a:latin typeface="Gill Sans MT" panose="020B0502020104020203" pitchFamily="34" charset="-18"/>
              </a:rPr>
              <a:t>request succeeded, requested object later in this msg</a:t>
            </a:r>
          </a:p>
          <a:p>
            <a:pPr>
              <a:lnSpc>
                <a:spcPct val="95000"/>
              </a:lnSpc>
              <a:spcBef>
                <a:spcPct val="15000"/>
              </a:spcBef>
              <a:buFont typeface="Wingdings" panose="05000000000000000000" pitchFamily="2" charset="2"/>
              <a:buNone/>
            </a:pPr>
            <a:r>
              <a:rPr lang="en-US" altLang="sl-SI" sz="2400" b="1">
                <a:solidFill>
                  <a:srgbClr val="CC0000"/>
                </a:solidFill>
                <a:latin typeface="Courier New" panose="02070309020205020404" pitchFamily="49" charset="0"/>
              </a:rPr>
              <a:t>301 Moved Permanently</a:t>
            </a:r>
            <a:endParaRPr lang="en-US" altLang="sl-SI" sz="2400">
              <a:solidFill>
                <a:srgbClr val="CC0000"/>
              </a:solidFill>
              <a:latin typeface="Gill Sans MT" panose="020B0502020104020203" pitchFamily="34" charset="-18"/>
            </a:endParaRPr>
          </a:p>
          <a:p>
            <a:pPr lvl="1">
              <a:lnSpc>
                <a:spcPct val="95000"/>
              </a:lnSpc>
              <a:spcBef>
                <a:spcPct val="15000"/>
              </a:spcBef>
            </a:pPr>
            <a:r>
              <a:rPr lang="en-US" altLang="sl-SI" sz="2000">
                <a:latin typeface="Gill Sans MT" panose="020B0502020104020203" pitchFamily="34" charset="-18"/>
              </a:rPr>
              <a:t>requested object moved, new location specified later in this msg (Location:)</a:t>
            </a:r>
          </a:p>
          <a:p>
            <a:pPr>
              <a:lnSpc>
                <a:spcPct val="95000"/>
              </a:lnSpc>
              <a:spcBef>
                <a:spcPct val="15000"/>
              </a:spcBef>
              <a:buFont typeface="Wingdings" panose="05000000000000000000" pitchFamily="2" charset="2"/>
              <a:buNone/>
            </a:pPr>
            <a:r>
              <a:rPr lang="en-US" altLang="sl-SI" sz="2400" b="1">
                <a:solidFill>
                  <a:srgbClr val="CC0000"/>
                </a:solidFill>
                <a:latin typeface="Courier New" panose="02070309020205020404" pitchFamily="49" charset="0"/>
              </a:rPr>
              <a:t>400 Bad Request</a:t>
            </a:r>
            <a:endParaRPr lang="en-US" altLang="sl-SI" sz="2400">
              <a:solidFill>
                <a:srgbClr val="CC0000"/>
              </a:solidFill>
              <a:latin typeface="Gill Sans MT" panose="020B0502020104020203" pitchFamily="34" charset="-18"/>
            </a:endParaRPr>
          </a:p>
          <a:p>
            <a:pPr lvl="1">
              <a:lnSpc>
                <a:spcPct val="95000"/>
              </a:lnSpc>
              <a:spcBef>
                <a:spcPct val="15000"/>
              </a:spcBef>
            </a:pPr>
            <a:r>
              <a:rPr lang="en-US" altLang="sl-SI" sz="2000">
                <a:latin typeface="Gill Sans MT" panose="020B0502020104020203" pitchFamily="34" charset="-18"/>
              </a:rPr>
              <a:t>request msg not understood by server</a:t>
            </a:r>
          </a:p>
          <a:p>
            <a:pPr>
              <a:lnSpc>
                <a:spcPct val="95000"/>
              </a:lnSpc>
              <a:spcBef>
                <a:spcPct val="15000"/>
              </a:spcBef>
              <a:buFont typeface="Wingdings" panose="05000000000000000000" pitchFamily="2" charset="2"/>
              <a:buNone/>
            </a:pPr>
            <a:r>
              <a:rPr lang="en-US" altLang="sl-SI" sz="2400" b="1">
                <a:solidFill>
                  <a:srgbClr val="CC0000"/>
                </a:solidFill>
                <a:latin typeface="Courier New" panose="02070309020205020404" pitchFamily="49" charset="0"/>
              </a:rPr>
              <a:t>404 Not Found</a:t>
            </a:r>
            <a:endParaRPr lang="en-US" altLang="sl-SI" sz="2400">
              <a:solidFill>
                <a:srgbClr val="CC0000"/>
              </a:solidFill>
              <a:latin typeface="Gill Sans MT" panose="020B0502020104020203" pitchFamily="34" charset="-18"/>
            </a:endParaRPr>
          </a:p>
          <a:p>
            <a:pPr lvl="1">
              <a:lnSpc>
                <a:spcPct val="95000"/>
              </a:lnSpc>
              <a:spcBef>
                <a:spcPct val="15000"/>
              </a:spcBef>
            </a:pPr>
            <a:r>
              <a:rPr lang="en-US" altLang="sl-SI" sz="2000">
                <a:latin typeface="Gill Sans MT" panose="020B0502020104020203" pitchFamily="34" charset="-18"/>
              </a:rPr>
              <a:t>requested document not found on this server</a:t>
            </a:r>
          </a:p>
          <a:p>
            <a:pPr>
              <a:lnSpc>
                <a:spcPct val="95000"/>
              </a:lnSpc>
              <a:spcBef>
                <a:spcPct val="15000"/>
              </a:spcBef>
              <a:buFont typeface="Wingdings" panose="05000000000000000000" pitchFamily="2" charset="2"/>
              <a:buNone/>
            </a:pPr>
            <a:r>
              <a:rPr lang="en-US" altLang="sl-SI" sz="2400" b="1">
                <a:solidFill>
                  <a:srgbClr val="CC0000"/>
                </a:solidFill>
                <a:latin typeface="Courier New" panose="02070309020205020404" pitchFamily="49" charset="0"/>
              </a:rPr>
              <a:t>505 HTTP Version Not Supported</a:t>
            </a:r>
            <a:endParaRPr lang="en-US" altLang="sl-SI" sz="2400">
              <a:solidFill>
                <a:srgbClr val="CC0000"/>
              </a:solidFill>
              <a:latin typeface="Gill Sans MT" panose="020B0502020104020203" pitchFamily="34" charset="-18"/>
            </a:endParaRPr>
          </a:p>
        </p:txBody>
      </p:sp>
      <p:sp>
        <p:nvSpPr>
          <p:cNvPr id="126982" name="Rectangle 5"/>
          <p:cNvSpPr>
            <a:spLocks noChangeArrowheads="1"/>
          </p:cNvSpPr>
          <p:nvPr/>
        </p:nvSpPr>
        <p:spPr bwMode="auto">
          <a:xfrm>
            <a:off x="2012951" y="1190625"/>
            <a:ext cx="8112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a:lnSpc>
                <a:spcPct val="90000"/>
              </a:lnSpc>
              <a:buClr>
                <a:srgbClr val="000099"/>
              </a:buClr>
              <a:buSzPct val="75000"/>
              <a:buFont typeface="Wingdings" panose="05000000000000000000" pitchFamily="2" charset="2"/>
              <a:buChar char="v"/>
            </a:pPr>
            <a:r>
              <a:rPr lang="en-US" altLang="sl-SI" sz="2800"/>
              <a:t>status code appears in 1st line in server-to-client response message.</a:t>
            </a:r>
          </a:p>
          <a:p>
            <a:pPr>
              <a:buClr>
                <a:srgbClr val="000099"/>
              </a:buClr>
              <a:buSzPct val="75000"/>
              <a:buFont typeface="Wingdings" panose="05000000000000000000" pitchFamily="2" charset="2"/>
              <a:buChar char="v"/>
            </a:pPr>
            <a:r>
              <a:rPr lang="en-US" altLang="sl-SI" sz="2800"/>
              <a:t>some sample codes</a:t>
            </a:r>
            <a:r>
              <a:rPr lang="en-US" altLang="sl-SI" sz="2400">
                <a:latin typeface="Comic Sans MS" panose="030F0702030302020204" pitchFamily="66" charset="0"/>
              </a:rPr>
              <a:t>:</a:t>
            </a:r>
          </a:p>
        </p:txBody>
      </p:sp>
    </p:spTree>
    <p:extLst>
      <p:ext uri="{BB962C8B-B14F-4D97-AF65-F5344CB8AC3E}">
        <p14:creationId xmlns:p14="http://schemas.microsoft.com/office/powerpoint/2010/main" val="1147657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 y="0"/>
            <a:ext cx="10515600" cy="1325563"/>
          </a:xfrm>
        </p:spPr>
        <p:txBody>
          <a:bodyPr>
            <a:normAutofit/>
          </a:bodyPr>
          <a:lstStyle/>
          <a:p>
            <a:pPr>
              <a:defRPr/>
            </a:pPr>
            <a:r>
              <a:rPr lang="sl-SI" sz="4000" dirty="0">
                <a:latin typeface="Gill Sans MT" panose="020B0502020104020203" pitchFamily="34" charset="-18"/>
              </a:rPr>
              <a:t>URI (Uniform </a:t>
            </a:r>
            <a:r>
              <a:rPr lang="sl-SI" sz="4000" dirty="0" err="1">
                <a:latin typeface="Gill Sans MT" panose="020B0502020104020203" pitchFamily="34" charset="-18"/>
              </a:rPr>
              <a:t>Resource</a:t>
            </a:r>
            <a:r>
              <a:rPr lang="sl-SI" sz="4000" dirty="0">
                <a:latin typeface="Gill Sans MT" panose="020B0502020104020203" pitchFamily="34" charset="-18"/>
              </a:rPr>
              <a:t> </a:t>
            </a:r>
            <a:r>
              <a:rPr lang="sl-SI" sz="4000" dirty="0" err="1">
                <a:latin typeface="Gill Sans MT" panose="020B0502020104020203" pitchFamily="34" charset="-18"/>
              </a:rPr>
              <a:t>Identifier</a:t>
            </a:r>
            <a:r>
              <a:rPr lang="sl-SI" sz="4000" dirty="0">
                <a:latin typeface="Gill Sans MT" panose="020B0502020104020203" pitchFamily="34" charset="-18"/>
              </a:rPr>
              <a:t>)</a:t>
            </a:r>
          </a:p>
        </p:txBody>
      </p:sp>
      <p:sp>
        <p:nvSpPr>
          <p:cNvPr id="48131" name="Rectangle 3"/>
          <p:cNvSpPr>
            <a:spLocks noGrp="1" noChangeArrowheads="1"/>
          </p:cNvSpPr>
          <p:nvPr>
            <p:ph type="body" idx="1"/>
          </p:nvPr>
        </p:nvSpPr>
        <p:spPr>
          <a:xfrm>
            <a:off x="2640013" y="5589588"/>
            <a:ext cx="7543800" cy="4114800"/>
          </a:xfrm>
        </p:spPr>
        <p:txBody>
          <a:bodyPr/>
          <a:lstStyle/>
          <a:p>
            <a:pPr eaLnBrk="1" hangingPunct="1">
              <a:defRPr/>
            </a:pPr>
            <a:r>
              <a:rPr lang="sl-SI"/>
              <a:t>IETF URI  Working Group </a:t>
            </a:r>
            <a:r>
              <a:rPr lang="sl-SI">
                <a:hlinkClick r:id="rId2"/>
              </a:rPr>
              <a:t>http://www.ics.uci.edu/pub/ietf/uri/</a:t>
            </a:r>
            <a:r>
              <a:rPr lang="sl-SI"/>
              <a:t> </a:t>
            </a:r>
          </a:p>
        </p:txBody>
      </p:sp>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4" y="1844676"/>
            <a:ext cx="614997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6D36656-A124-4C54-B277-DF25E9406ABE}"/>
              </a:ext>
            </a:extLst>
          </p:cNvPr>
          <p:cNvSpPr/>
          <p:nvPr/>
        </p:nvSpPr>
        <p:spPr>
          <a:xfrm>
            <a:off x="213360" y="929630"/>
            <a:ext cx="11978640" cy="923330"/>
          </a:xfrm>
          <a:prstGeom prst="rect">
            <a:avLst/>
          </a:prstGeom>
        </p:spPr>
        <p:txBody>
          <a:bodyPr wrap="square">
            <a:spAutoFit/>
          </a:bodyPr>
          <a:lstStyle/>
          <a:p>
            <a:r>
              <a:rPr lang="en-US" dirty="0"/>
              <a:t>A </a:t>
            </a:r>
            <a:r>
              <a:rPr lang="en-US" b="1" dirty="0"/>
              <a:t>Uniform Resource Identifier</a:t>
            </a:r>
            <a:r>
              <a:rPr lang="en-US" dirty="0"/>
              <a:t> (</a:t>
            </a:r>
            <a:r>
              <a:rPr lang="en-US" b="1" dirty="0"/>
              <a:t>URI</a:t>
            </a:r>
            <a:r>
              <a:rPr lang="en-US" dirty="0"/>
              <a:t>) is a </a:t>
            </a:r>
            <a:r>
              <a:rPr lang="en-US" dirty="0">
                <a:hlinkClick r:id="rId4" tooltip="Character string (computer science)"/>
              </a:rPr>
              <a:t>string</a:t>
            </a:r>
            <a:r>
              <a:rPr lang="en-US" dirty="0"/>
              <a:t> of </a:t>
            </a:r>
            <a:r>
              <a:rPr lang="en-US" dirty="0">
                <a:hlinkClick r:id="rId5" tooltip="Character (computing)"/>
              </a:rPr>
              <a:t>characters</a:t>
            </a:r>
            <a:r>
              <a:rPr lang="en-US" dirty="0"/>
              <a:t> that unambiguously </a:t>
            </a:r>
            <a:r>
              <a:rPr lang="en-US" dirty="0">
                <a:hlinkClick r:id="rId6" tooltip="Identifier"/>
              </a:rPr>
              <a:t>identifies</a:t>
            </a:r>
            <a:r>
              <a:rPr lang="en-US" dirty="0"/>
              <a:t> a particular </a:t>
            </a:r>
            <a:r>
              <a:rPr lang="en-US" dirty="0">
                <a:hlinkClick r:id="rId7" tooltip="Web resource"/>
              </a:rPr>
              <a:t>resource</a:t>
            </a:r>
            <a:r>
              <a:rPr lang="en-US" dirty="0"/>
              <a:t>. To guarantee </a:t>
            </a:r>
            <a:r>
              <a:rPr lang="en-US" dirty="0">
                <a:hlinkClick r:id="rId8" tooltip="wikt:uniformity"/>
              </a:rPr>
              <a:t>uniformity</a:t>
            </a:r>
            <a:r>
              <a:rPr lang="en-US" dirty="0"/>
              <a:t>, all URIs follow a predefined set of syntax rules</a:t>
            </a:r>
            <a:r>
              <a:rPr lang="en-US" baseline="30000" dirty="0">
                <a:hlinkClick r:id="rId9"/>
              </a:rPr>
              <a:t>[1]</a:t>
            </a:r>
            <a:r>
              <a:rPr lang="en-US" dirty="0"/>
              <a:t>, but also maintain </a:t>
            </a:r>
            <a:r>
              <a:rPr lang="en-US" dirty="0">
                <a:hlinkClick r:id="rId10" tooltip="Extensibility"/>
              </a:rPr>
              <a:t>extensibility</a:t>
            </a:r>
            <a:r>
              <a:rPr lang="en-US" dirty="0"/>
              <a:t> through a separately defined </a:t>
            </a:r>
            <a:r>
              <a:rPr lang="en-US" dirty="0">
                <a:hlinkClick r:id="rId11" tooltip="Hierarchical"/>
              </a:rPr>
              <a:t>hierarchical</a:t>
            </a:r>
            <a:r>
              <a:rPr lang="en-US" dirty="0"/>
              <a:t> naming scheme (e.g. </a:t>
            </a:r>
            <a:r>
              <a:rPr lang="en-US" i="1" dirty="0"/>
              <a:t>"http://"</a:t>
            </a:r>
            <a:r>
              <a:rPr lang="en-US" dirty="0"/>
              <a:t>). </a:t>
            </a:r>
            <a:endParaRPr lang="mk-MK" dirty="0"/>
          </a:p>
        </p:txBody>
      </p:sp>
    </p:spTree>
    <p:extLst>
      <p:ext uri="{BB962C8B-B14F-4D97-AF65-F5344CB8AC3E}">
        <p14:creationId xmlns:p14="http://schemas.microsoft.com/office/powerpoint/2010/main" val="3895860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in)">
                                      <p:cBhvr>
                                        <p:cTn id="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a:bodyPr>
          <a:lstStyle/>
          <a:p>
            <a:pPr eaLnBrk="1" hangingPunct="1">
              <a:defRPr/>
            </a:pPr>
            <a:r>
              <a:rPr lang="sl-SI" sz="4000" dirty="0" err="1">
                <a:latin typeface="Gill Sans MT" panose="020B0502020104020203" pitchFamily="34" charset="-18"/>
              </a:rPr>
              <a:t>Examples</a:t>
            </a:r>
            <a:r>
              <a:rPr lang="sl-SI" sz="4000" dirty="0">
                <a:latin typeface="Gill Sans MT" panose="020B0502020104020203" pitchFamily="34" charset="-18"/>
              </a:rPr>
              <a:t> </a:t>
            </a:r>
            <a:r>
              <a:rPr lang="sl-SI" sz="4000" dirty="0" err="1">
                <a:latin typeface="Gill Sans MT" panose="020B0502020104020203" pitchFamily="34" charset="-18"/>
              </a:rPr>
              <a:t>of</a:t>
            </a:r>
            <a:r>
              <a:rPr lang="sl-SI" sz="4000" dirty="0">
                <a:latin typeface="Gill Sans MT" panose="020B0502020104020203" pitchFamily="34" charset="-18"/>
              </a:rPr>
              <a:t> </a:t>
            </a:r>
            <a:r>
              <a:rPr lang="sl-SI" sz="4000" dirty="0" err="1">
                <a:latin typeface="Gill Sans MT" panose="020B0502020104020203" pitchFamily="34" charset="-18"/>
              </a:rPr>
              <a:t>URIs</a:t>
            </a:r>
            <a:endParaRPr lang="en-US" sz="4000" dirty="0">
              <a:latin typeface="Gill Sans MT" panose="020B0502020104020203" pitchFamily="34" charset="-18"/>
            </a:endParaRPr>
          </a:p>
        </p:txBody>
      </p:sp>
      <p:sp>
        <p:nvSpPr>
          <p:cNvPr id="59395" name="Rectangle 3"/>
          <p:cNvSpPr>
            <a:spLocks noGrp="1" noChangeArrowheads="1"/>
          </p:cNvSpPr>
          <p:nvPr>
            <p:ph idx="1"/>
          </p:nvPr>
        </p:nvSpPr>
        <p:spPr/>
        <p:txBody>
          <a:bodyPr/>
          <a:lstStyle/>
          <a:p>
            <a:pPr lvl="1" eaLnBrk="1" hangingPunct="1">
              <a:defRPr/>
            </a:pPr>
            <a:r>
              <a:rPr lang="en-US" dirty="0">
                <a:hlinkClick r:id="rId3"/>
              </a:rPr>
              <a:t>http://</a:t>
            </a:r>
            <a:r>
              <a:rPr lang="sl-SI" dirty="0">
                <a:hlinkClick r:id="rId3"/>
              </a:rPr>
              <a:t>www.feri.uni-mb.si/podrocje.aspx</a:t>
            </a:r>
            <a:r>
              <a:rPr lang="sl-SI" dirty="0"/>
              <a:t> </a:t>
            </a:r>
            <a:endParaRPr lang="en-US" dirty="0"/>
          </a:p>
          <a:p>
            <a:pPr lvl="1" eaLnBrk="1" hangingPunct="1">
              <a:defRPr/>
            </a:pPr>
            <a:r>
              <a:rPr lang="en-US" dirty="0">
                <a:hlinkClick r:id="rId4"/>
              </a:rPr>
              <a:t>ftp://</a:t>
            </a:r>
            <a:r>
              <a:rPr lang="sl-SI" dirty="0">
                <a:hlinkClick r:id="rId4"/>
              </a:rPr>
              <a:t>ftp.feri.uni-mb.si</a:t>
            </a:r>
            <a:r>
              <a:rPr lang="sl-SI" dirty="0"/>
              <a:t> </a:t>
            </a:r>
            <a:endParaRPr lang="en-US" dirty="0"/>
          </a:p>
          <a:p>
            <a:pPr lvl="1" eaLnBrk="1" hangingPunct="1">
              <a:defRPr/>
            </a:pPr>
            <a:r>
              <a:rPr lang="en-US" dirty="0"/>
              <a:t>urn:</a:t>
            </a:r>
            <a:r>
              <a:rPr lang="en-US" dirty="0">
                <a:hlinkClick r:id="rId5" tooltip="ISSN"/>
              </a:rPr>
              <a:t>issn</a:t>
            </a:r>
            <a:r>
              <a:rPr lang="en-US" dirty="0"/>
              <a:t>:1535-3613</a:t>
            </a:r>
            <a:r>
              <a:rPr lang="sl-SI" dirty="0"/>
              <a:t> </a:t>
            </a:r>
            <a:r>
              <a:rPr lang="en-US" dirty="0"/>
              <a:t> </a:t>
            </a:r>
            <a:endParaRPr lang="sl-SI" dirty="0"/>
          </a:p>
          <a:p>
            <a:pPr lvl="1" eaLnBrk="1" hangingPunct="1">
              <a:buFontTx/>
              <a:buNone/>
              <a:defRPr/>
            </a:pPr>
            <a:endParaRPr lang="en-US" dirty="0"/>
          </a:p>
          <a:p>
            <a:pPr eaLnBrk="1" hangingPunct="1">
              <a:defRPr/>
            </a:pPr>
            <a:endParaRPr lang="en-US" dirty="0"/>
          </a:p>
        </p:txBody>
      </p:sp>
    </p:spTree>
    <p:extLst>
      <p:ext uri="{BB962C8B-B14F-4D97-AF65-F5344CB8AC3E}">
        <p14:creationId xmlns:p14="http://schemas.microsoft.com/office/powerpoint/2010/main" val="60038840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2919" y="365125"/>
            <a:ext cx="11100881" cy="1325563"/>
          </a:xfrm>
        </p:spPr>
        <p:txBody>
          <a:bodyPr>
            <a:normAutofit/>
          </a:bodyPr>
          <a:lstStyle/>
          <a:p>
            <a:pPr>
              <a:defRPr/>
            </a:pPr>
            <a:r>
              <a:rPr lang="sl-SI" sz="4000" dirty="0">
                <a:latin typeface="Gill Sans MT" panose="020B0502020104020203" pitchFamily="34" charset="-18"/>
              </a:rPr>
              <a:t>URN</a:t>
            </a:r>
            <a:endParaRPr lang="en-GB" sz="4000" dirty="0">
              <a:latin typeface="Gill Sans MT" panose="020B0502020104020203" pitchFamily="34" charset="-18"/>
            </a:endParaRPr>
          </a:p>
        </p:txBody>
      </p:sp>
      <p:sp>
        <p:nvSpPr>
          <p:cNvPr id="56323" name="Rectangle 3"/>
          <p:cNvSpPr>
            <a:spLocks noGrp="1" noChangeArrowheads="1"/>
          </p:cNvSpPr>
          <p:nvPr>
            <p:ph idx="1"/>
          </p:nvPr>
        </p:nvSpPr>
        <p:spPr>
          <a:xfrm>
            <a:off x="1966914" y="2057400"/>
            <a:ext cx="8353425" cy="4800600"/>
          </a:xfrm>
        </p:spPr>
        <p:txBody>
          <a:bodyPr/>
          <a:lstStyle/>
          <a:p>
            <a:pPr>
              <a:buNone/>
              <a:tabLst>
                <a:tab pos="1827213" algn="l"/>
                <a:tab pos="4279900" algn="l"/>
              </a:tabLst>
              <a:defRPr/>
            </a:pPr>
            <a:r>
              <a:rPr lang="sl-SI"/>
              <a:t> </a:t>
            </a:r>
            <a:endParaRPr lang="en-GB"/>
          </a:p>
        </p:txBody>
      </p:sp>
      <p:sp>
        <p:nvSpPr>
          <p:cNvPr id="32772" name="Rectangle 4"/>
          <p:cNvSpPr>
            <a:spLocks noChangeArrowheads="1"/>
          </p:cNvSpPr>
          <p:nvPr/>
        </p:nvSpPr>
        <p:spPr bwMode="auto">
          <a:xfrm>
            <a:off x="2236788" y="1690688"/>
            <a:ext cx="7813675" cy="4064000"/>
          </a:xfrm>
          <a:prstGeom prst="rect">
            <a:avLst/>
          </a:prstGeom>
          <a:solidFill>
            <a:srgbClr val="EADDEB"/>
          </a:solidFill>
          <a:ln w="9525">
            <a:solidFill>
              <a:schemeClr val="tx1"/>
            </a:solidFill>
            <a:miter lim="800000"/>
            <a:headEnd/>
            <a:tailEnd/>
          </a:ln>
        </p:spPr>
        <p:txBody>
          <a:bodyPr wrap="none"/>
          <a:lstStyle>
            <a:lvl1pPr marL="1147763" indent="-1147763" defTabSz="922338">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defTabSz="922338">
              <a:spcBef>
                <a:spcPct val="20000"/>
              </a:spcBef>
              <a:buClr>
                <a:schemeClr val="tx1"/>
              </a:buClr>
              <a:buChar char="–"/>
              <a:defRPr sz="2800">
                <a:solidFill>
                  <a:schemeClr val="tx1"/>
                </a:solidFill>
                <a:latin typeface="Tahoma" panose="020B0604030504040204" pitchFamily="34" charset="0"/>
              </a:defRPr>
            </a:lvl2pPr>
            <a:lvl3pPr marL="1143000" indent="-228600" defTabSz="922338">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defTabSz="922338">
              <a:spcBef>
                <a:spcPct val="20000"/>
              </a:spcBef>
              <a:buClr>
                <a:schemeClr val="tx1"/>
              </a:buClr>
              <a:buChar char="–"/>
              <a:defRPr sz="2000">
                <a:solidFill>
                  <a:schemeClr val="tx1"/>
                </a:solidFill>
                <a:latin typeface="Tahoma" panose="020B0604030504040204" pitchFamily="34" charset="0"/>
              </a:defRPr>
            </a:lvl4pPr>
            <a:lvl5pPr marL="2057400" indent="-228600" defTabSz="922338">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9223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9223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9223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922338"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GB" altLang="sl-SI" sz="2400" dirty="0">
              <a:latin typeface="Arial" panose="020B0604020202020204" pitchFamily="34" charset="0"/>
            </a:endParaRPr>
          </a:p>
          <a:p>
            <a:pPr>
              <a:spcBef>
                <a:spcPct val="0"/>
              </a:spcBef>
              <a:buClrTx/>
              <a:buSzTx/>
              <a:buFontTx/>
              <a:buNone/>
            </a:pPr>
            <a:r>
              <a:rPr lang="en-GB" altLang="sl-SI" sz="3600" i="1" dirty="0">
                <a:solidFill>
                  <a:schemeClr val="tx2"/>
                </a:solidFill>
                <a:latin typeface="Times" panose="02020603050405020304" pitchFamily="18" charset="0"/>
              </a:rPr>
              <a:t>format:	urn:&lt;</a:t>
            </a:r>
            <a:r>
              <a:rPr lang="sl-SI" altLang="sl-SI" sz="3600" i="1" dirty="0">
                <a:solidFill>
                  <a:schemeClr val="tx2"/>
                </a:solidFill>
                <a:latin typeface="Times" panose="02020603050405020304" pitchFamily="18" charset="0"/>
              </a:rPr>
              <a:t>name </a:t>
            </a:r>
            <a:r>
              <a:rPr lang="sl-SI" altLang="sl-SI" sz="3600" i="1" dirty="0" err="1">
                <a:solidFill>
                  <a:schemeClr val="tx2"/>
                </a:solidFill>
                <a:latin typeface="Times" panose="02020603050405020304" pitchFamily="18" charset="0"/>
              </a:rPr>
              <a:t>space</a:t>
            </a:r>
            <a:r>
              <a:rPr lang="en-GB" altLang="sl-SI" sz="3600" i="1" dirty="0">
                <a:solidFill>
                  <a:schemeClr val="tx2"/>
                </a:solidFill>
                <a:latin typeface="Times" panose="02020603050405020304" pitchFamily="18" charset="0"/>
              </a:rPr>
              <a:t>&gt;:&lt;</a:t>
            </a:r>
            <a:r>
              <a:rPr lang="sl-SI" altLang="sl-SI" sz="3600" i="1" dirty="0">
                <a:solidFill>
                  <a:schemeClr val="tx2"/>
                </a:solidFill>
                <a:latin typeface="Times" panose="02020603050405020304" pitchFamily="18" charset="0"/>
              </a:rPr>
              <a:t>name</a:t>
            </a:r>
            <a:r>
              <a:rPr lang="en-GB" altLang="sl-SI" sz="3600" i="1" dirty="0">
                <a:solidFill>
                  <a:schemeClr val="tx2"/>
                </a:solidFill>
                <a:latin typeface="Times" panose="02020603050405020304" pitchFamily="18" charset="0"/>
              </a:rPr>
              <a:t>&gt;</a:t>
            </a:r>
          </a:p>
          <a:p>
            <a:pPr>
              <a:spcBef>
                <a:spcPct val="0"/>
              </a:spcBef>
              <a:buClrTx/>
              <a:buSzTx/>
              <a:buFontTx/>
              <a:buNone/>
            </a:pPr>
            <a:endParaRPr lang="sl-SI" altLang="sl-SI" sz="3600" i="1" dirty="0">
              <a:solidFill>
                <a:schemeClr val="tx2"/>
              </a:solidFill>
              <a:latin typeface="Times" panose="02020603050405020304" pitchFamily="18" charset="0"/>
            </a:endParaRPr>
          </a:p>
          <a:p>
            <a:pPr>
              <a:spcBef>
                <a:spcPct val="0"/>
              </a:spcBef>
              <a:buClrTx/>
              <a:buSzTx/>
              <a:buFontTx/>
              <a:buNone/>
            </a:pPr>
            <a:r>
              <a:rPr lang="sl-SI" altLang="sl-SI" sz="3600" i="1" dirty="0" err="1">
                <a:solidFill>
                  <a:schemeClr val="tx2"/>
                </a:solidFill>
                <a:latin typeface="Times" panose="02020603050405020304" pitchFamily="18" charset="0"/>
              </a:rPr>
              <a:t>examples</a:t>
            </a:r>
            <a:r>
              <a:rPr lang="en-GB" altLang="sl-SI" sz="3600" i="1" dirty="0">
                <a:solidFill>
                  <a:schemeClr val="tx2"/>
                </a:solidFill>
                <a:latin typeface="Times" panose="02020603050405020304" pitchFamily="18" charset="0"/>
              </a:rPr>
              <a:t>:	</a:t>
            </a:r>
          </a:p>
          <a:p>
            <a:pPr>
              <a:spcBef>
                <a:spcPct val="0"/>
              </a:spcBef>
              <a:buClrTx/>
              <a:buSzTx/>
              <a:buFontTx/>
              <a:buAutoNum type="alphaLcParenR"/>
            </a:pPr>
            <a:r>
              <a:rPr lang="en-GB" altLang="sl-SI" sz="3600" i="1" dirty="0">
                <a:solidFill>
                  <a:schemeClr val="tx2"/>
                </a:solidFill>
                <a:latin typeface="Times" panose="02020603050405020304" pitchFamily="18" charset="0"/>
              </a:rPr>
              <a:t>urn:ISBN:021-61918-0</a:t>
            </a:r>
            <a:endParaRPr lang="sl-SI" altLang="sl-SI" sz="3600" i="1" dirty="0">
              <a:solidFill>
                <a:schemeClr val="tx2"/>
              </a:solidFill>
              <a:latin typeface="Times" panose="02020603050405020304" pitchFamily="18" charset="0"/>
            </a:endParaRPr>
          </a:p>
          <a:p>
            <a:pPr>
              <a:spcBef>
                <a:spcPct val="0"/>
              </a:spcBef>
              <a:buClrTx/>
              <a:buSzTx/>
              <a:buFontTx/>
              <a:buNone/>
            </a:pPr>
            <a:endParaRPr lang="en-GB" altLang="sl-SI" sz="3600" i="1" dirty="0">
              <a:solidFill>
                <a:schemeClr val="tx2"/>
              </a:solidFill>
              <a:latin typeface="Times" panose="02020603050405020304" pitchFamily="18" charset="0"/>
            </a:endParaRPr>
          </a:p>
          <a:p>
            <a:pPr>
              <a:spcBef>
                <a:spcPct val="0"/>
              </a:spcBef>
              <a:buClrTx/>
              <a:buSzTx/>
              <a:buFontTx/>
              <a:buNone/>
            </a:pPr>
            <a:r>
              <a:rPr lang="en-GB" altLang="sl-SI" sz="3600" i="1" dirty="0">
                <a:solidFill>
                  <a:schemeClr val="tx2"/>
                </a:solidFill>
                <a:latin typeface="Times" panose="02020603050405020304" pitchFamily="18" charset="0"/>
              </a:rPr>
              <a:t>b)	urn:dcs.qmul.ac.uk:TR2000-56</a:t>
            </a:r>
          </a:p>
        </p:txBody>
      </p:sp>
      <p:sp>
        <p:nvSpPr>
          <p:cNvPr id="32773" name="Rectangle 5"/>
          <p:cNvSpPr>
            <a:spLocks noChangeArrowheads="1"/>
          </p:cNvSpPr>
          <p:nvPr/>
        </p:nvSpPr>
        <p:spPr bwMode="auto">
          <a:xfrm>
            <a:off x="10352088" y="639603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sl-SI" sz="2400">
                <a:latin typeface="Times" panose="02020603050405020304" pitchFamily="18" charset="0"/>
              </a:rPr>
              <a:t>*</a:t>
            </a:r>
          </a:p>
        </p:txBody>
      </p:sp>
      <p:sp>
        <p:nvSpPr>
          <p:cNvPr id="2" name="Rectangle 1">
            <a:extLst>
              <a:ext uri="{FF2B5EF4-FFF2-40B4-BE49-F238E27FC236}">
                <a16:creationId xmlns:a16="http://schemas.microsoft.com/office/drawing/2014/main" id="{E2846345-03AE-499D-82BA-746656069A5B}"/>
              </a:ext>
            </a:extLst>
          </p:cNvPr>
          <p:cNvSpPr/>
          <p:nvPr/>
        </p:nvSpPr>
        <p:spPr>
          <a:xfrm>
            <a:off x="1896895" y="489297"/>
            <a:ext cx="10295105" cy="1077218"/>
          </a:xfrm>
          <a:prstGeom prst="rect">
            <a:avLst/>
          </a:prstGeom>
        </p:spPr>
        <p:txBody>
          <a:bodyPr wrap="square">
            <a:spAutoFit/>
          </a:bodyPr>
          <a:lstStyle/>
          <a:p>
            <a:r>
              <a:rPr lang="en-US" sz="1600" dirty="0"/>
              <a:t>Uniform resource name- URNs were originally conceived to be part of a three-part </a:t>
            </a:r>
            <a:r>
              <a:rPr lang="en-US" sz="1600" dirty="0">
                <a:hlinkClick r:id="rId4" tooltip="Information architecture">
                  <a:extLst>
                    <a:ext uri="{A12FA001-AC4F-418D-AE19-62706E023703}">
                      <ahyp:hlinkClr xmlns:ahyp="http://schemas.microsoft.com/office/drawing/2018/hyperlinkcolor" val="tx"/>
                    </a:ext>
                  </a:extLst>
                </a:hlinkClick>
              </a:rPr>
              <a:t>information architecture</a:t>
            </a:r>
            <a:r>
              <a:rPr lang="en-US" sz="1600" dirty="0"/>
              <a:t> for the Internet, along with </a:t>
            </a:r>
            <a:r>
              <a:rPr lang="en-US" sz="1600" dirty="0">
                <a:hlinkClick r:id="rId5" tooltip="Uniform Resource Locator">
                  <a:extLst>
                    <a:ext uri="{A12FA001-AC4F-418D-AE19-62706E023703}">
                      <ahyp:hlinkClr xmlns:ahyp="http://schemas.microsoft.com/office/drawing/2018/hyperlinkcolor" val="tx"/>
                    </a:ext>
                  </a:extLst>
                </a:hlinkClick>
              </a:rPr>
              <a:t>Uniform Resource Locators (URLs)</a:t>
            </a:r>
            <a:r>
              <a:rPr lang="en-US" sz="1600" dirty="0"/>
              <a:t> and </a:t>
            </a:r>
            <a:r>
              <a:rPr lang="en-US" sz="1600" dirty="0">
                <a:hlinkClick r:id="rId6" tooltip="Uniform Resource Characteristic">
                  <a:extLst>
                    <a:ext uri="{A12FA001-AC4F-418D-AE19-62706E023703}">
                      <ahyp:hlinkClr xmlns:ahyp="http://schemas.microsoft.com/office/drawing/2018/hyperlinkcolor" val="tx"/>
                    </a:ext>
                  </a:extLst>
                </a:hlinkClick>
              </a:rPr>
              <a:t>Uniform Resource Characteristics (URCs)</a:t>
            </a:r>
            <a:r>
              <a:rPr lang="en-US" sz="1600" dirty="0"/>
              <a:t>, a </a:t>
            </a:r>
            <a:r>
              <a:rPr lang="en-US" sz="1600" dirty="0">
                <a:hlinkClick r:id="rId7" tooltip="Metadata">
                  <a:extLst>
                    <a:ext uri="{A12FA001-AC4F-418D-AE19-62706E023703}">
                      <ahyp:hlinkClr xmlns:ahyp="http://schemas.microsoft.com/office/drawing/2018/hyperlinkcolor" val="tx"/>
                    </a:ext>
                  </a:extLst>
                </a:hlinkClick>
              </a:rPr>
              <a:t>metadata</a:t>
            </a:r>
            <a:r>
              <a:rPr lang="en-US" sz="1600" dirty="0"/>
              <a:t> framework. As described in the 1994 RFC 1737,</a:t>
            </a:r>
            <a:r>
              <a:rPr lang="en-US" sz="1600" baseline="30000" dirty="0">
                <a:hlinkClick r:id="rId8">
                  <a:extLst>
                    <a:ext uri="{A12FA001-AC4F-418D-AE19-62706E023703}">
                      <ahyp:hlinkClr xmlns:ahyp="http://schemas.microsoft.com/office/drawing/2018/hyperlinkcolor" val="tx"/>
                    </a:ext>
                  </a:extLst>
                </a:hlinkClick>
              </a:rPr>
              <a:t>[1]</a:t>
            </a:r>
            <a:r>
              <a:rPr lang="en-US" sz="1600" dirty="0"/>
              <a:t>, and later in the 1997 RFC 2141 </a:t>
            </a:r>
            <a:r>
              <a:rPr lang="en-US" sz="1600" baseline="30000" dirty="0">
                <a:hlinkClick r:id="rId9">
                  <a:extLst>
                    <a:ext uri="{A12FA001-AC4F-418D-AE19-62706E023703}">
                      <ahyp:hlinkClr xmlns:ahyp="http://schemas.microsoft.com/office/drawing/2018/hyperlinkcolor" val="tx"/>
                    </a:ext>
                  </a:extLst>
                </a:hlinkClick>
              </a:rPr>
              <a:t>[2]</a:t>
            </a:r>
            <a:r>
              <a:rPr lang="en-US" sz="1600" dirty="0"/>
              <a:t>, URNs were distinguished from URLs, which identify resources by specifying their locations in the context of a particular access protocol, such as </a:t>
            </a:r>
            <a:r>
              <a:rPr lang="en-US" sz="1600" dirty="0">
                <a:hlinkClick r:id="rId10" tooltip="HTTP">
                  <a:extLst>
                    <a:ext uri="{A12FA001-AC4F-418D-AE19-62706E023703}">
                      <ahyp:hlinkClr xmlns:ahyp="http://schemas.microsoft.com/office/drawing/2018/hyperlinkcolor" val="tx"/>
                    </a:ext>
                  </a:extLst>
                </a:hlinkClick>
              </a:rPr>
              <a:t>HTTP</a:t>
            </a:r>
            <a:r>
              <a:rPr lang="en-US" sz="1600" dirty="0"/>
              <a:t> or </a:t>
            </a:r>
            <a:r>
              <a:rPr lang="en-US" sz="1600" dirty="0">
                <a:hlinkClick r:id="rId11" tooltip="FTP">
                  <a:extLst>
                    <a:ext uri="{A12FA001-AC4F-418D-AE19-62706E023703}">
                      <ahyp:hlinkClr xmlns:ahyp="http://schemas.microsoft.com/office/drawing/2018/hyperlinkcolor" val="tx"/>
                    </a:ext>
                  </a:extLst>
                </a:hlinkClick>
              </a:rPr>
              <a:t>FTP</a:t>
            </a:r>
            <a:r>
              <a:rPr lang="en-US" sz="1600" dirty="0"/>
              <a:t>. </a:t>
            </a:r>
            <a:endParaRPr lang="mk-MK" sz="1600" dirty="0"/>
          </a:p>
        </p:txBody>
      </p:sp>
    </p:spTree>
    <p:extLst>
      <p:ext uri="{BB962C8B-B14F-4D97-AF65-F5344CB8AC3E}">
        <p14:creationId xmlns:p14="http://schemas.microsoft.com/office/powerpoint/2010/main" val="21766468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0" y="1"/>
            <a:ext cx="3995738" cy="2060575"/>
          </a:xfrm>
        </p:spPr>
        <p:txBody>
          <a:bodyPr>
            <a:normAutofit/>
          </a:bodyPr>
          <a:lstStyle/>
          <a:p>
            <a:pPr eaLnBrk="1" hangingPunct="1">
              <a:defRPr/>
            </a:pPr>
            <a:r>
              <a:rPr lang="sl-SI" sz="4000" dirty="0">
                <a:latin typeface="Gill Sans MT" panose="020B0502020104020203" pitchFamily="34" charset="-18"/>
                <a:hlinkClick r:id="rId2"/>
              </a:rPr>
              <a:t>WWW (Word </a:t>
            </a:r>
            <a:r>
              <a:rPr lang="sl-SI" sz="4000" dirty="0" err="1">
                <a:latin typeface="Gill Sans MT" panose="020B0502020104020203" pitchFamily="34" charset="-18"/>
                <a:hlinkClick r:id="rId2"/>
              </a:rPr>
              <a:t>Wide</a:t>
            </a:r>
            <a:r>
              <a:rPr lang="sl-SI" sz="4000" dirty="0">
                <a:latin typeface="Gill Sans MT" panose="020B0502020104020203" pitchFamily="34" charset="-18"/>
                <a:hlinkClick r:id="rId2"/>
              </a:rPr>
              <a:t> </a:t>
            </a:r>
            <a:r>
              <a:rPr lang="sl-SI" sz="4000" dirty="0" err="1">
                <a:latin typeface="Gill Sans MT" panose="020B0502020104020203" pitchFamily="34" charset="-18"/>
                <a:hlinkClick r:id="rId2"/>
              </a:rPr>
              <a:t>Web</a:t>
            </a:r>
            <a:r>
              <a:rPr lang="sl-SI" sz="4000" dirty="0">
                <a:latin typeface="Gill Sans MT" panose="020B0502020104020203" pitchFamily="34" charset="-18"/>
                <a:hlinkClick r:id="rId2"/>
              </a:rPr>
              <a:t>)</a:t>
            </a:r>
            <a:endParaRPr lang="en-US" sz="4000" dirty="0">
              <a:latin typeface="Gill Sans MT" panose="020B0502020104020203" pitchFamily="34" charset="-18"/>
            </a:endParaRPr>
          </a:p>
        </p:txBody>
      </p:sp>
      <p:sp>
        <p:nvSpPr>
          <p:cNvPr id="37891" name="Rectangle 3"/>
          <p:cNvSpPr>
            <a:spLocks noGrp="1" noChangeArrowheads="1"/>
          </p:cNvSpPr>
          <p:nvPr>
            <p:ph type="body" idx="1"/>
          </p:nvPr>
        </p:nvSpPr>
        <p:spPr>
          <a:xfrm>
            <a:off x="1524001" y="1916113"/>
            <a:ext cx="4500563" cy="3744912"/>
          </a:xfrm>
        </p:spPr>
        <p:txBody>
          <a:bodyPr/>
          <a:lstStyle/>
          <a:p>
            <a:pPr eaLnBrk="1" hangingPunct="1">
              <a:buFont typeface="Wingdings" panose="05000000000000000000" pitchFamily="2" charset="2"/>
              <a:buNone/>
              <a:defRPr/>
            </a:pPr>
            <a:r>
              <a:rPr lang="sl-SI" sz="2000" dirty="0"/>
              <a:t> </a:t>
            </a:r>
            <a:endParaRPr lang="en-US" sz="2000" dirty="0"/>
          </a:p>
        </p:txBody>
      </p:sp>
      <p:pic>
        <p:nvPicPr>
          <p:cNvPr id="34820" name="Picture 5" descr="WorldWideWebAround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074988"/>
            <a:ext cx="5256213"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0726" y="3357563"/>
            <a:ext cx="35972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338" y="115889"/>
            <a:ext cx="4792662"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108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63842" name="Rectangle 3"/>
          <p:cNvSpPr>
            <a:spLocks noGrp="1" noChangeArrowheads="1"/>
          </p:cNvSpPr>
          <p:nvPr>
            <p:ph type="body" sz="half" idx="4294967295"/>
          </p:nvPr>
        </p:nvSpPr>
        <p:spPr>
          <a:xfrm>
            <a:off x="548640" y="1209674"/>
            <a:ext cx="11353800" cy="5191125"/>
          </a:xfrm>
        </p:spPr>
        <p:txBody>
          <a:bodyPr>
            <a:normAutofit/>
          </a:bodyPr>
          <a:lstStyle/>
          <a:p>
            <a:r>
              <a:rPr lang="sl-SI" altLang="sl-SI" i="1" dirty="0" err="1">
                <a:solidFill>
                  <a:srgbClr val="C00000"/>
                </a:solidFill>
              </a:rPr>
              <a:t>Guides</a:t>
            </a:r>
            <a:r>
              <a:rPr lang="sl-SI" altLang="sl-SI" i="1" dirty="0">
                <a:solidFill>
                  <a:srgbClr val="C00000"/>
                </a:solidFill>
              </a:rPr>
              <a:t> – </a:t>
            </a:r>
            <a:r>
              <a:rPr lang="sl-SI" altLang="sl-SI" i="1" dirty="0" err="1">
                <a:solidFill>
                  <a:srgbClr val="C00000"/>
                </a:solidFill>
                <a:hlinkClick r:id="rId3"/>
              </a:rPr>
              <a:t>Tripadvisor</a:t>
            </a:r>
            <a:endParaRPr lang="sl-SI" altLang="sl-SI" i="1" dirty="0">
              <a:solidFill>
                <a:srgbClr val="C00000"/>
              </a:solidFill>
            </a:endParaRPr>
          </a:p>
          <a:p>
            <a:r>
              <a:rPr lang="sl-SI" altLang="sl-SI" i="1" dirty="0" err="1">
                <a:solidFill>
                  <a:srgbClr val="C00000"/>
                </a:solidFill>
              </a:rPr>
              <a:t>Search</a:t>
            </a:r>
            <a:r>
              <a:rPr lang="sl-SI" altLang="sl-SI" i="1" dirty="0">
                <a:solidFill>
                  <a:srgbClr val="C00000"/>
                </a:solidFill>
              </a:rPr>
              <a:t> </a:t>
            </a:r>
            <a:r>
              <a:rPr lang="sl-SI" altLang="sl-SI" i="1" dirty="0" err="1">
                <a:solidFill>
                  <a:srgbClr val="C00000"/>
                </a:solidFill>
              </a:rPr>
              <a:t>engines</a:t>
            </a:r>
            <a:r>
              <a:rPr lang="sl-SI" altLang="sl-SI" i="1" dirty="0">
                <a:solidFill>
                  <a:srgbClr val="C00000"/>
                </a:solidFill>
              </a:rPr>
              <a:t>  - Google, Bing</a:t>
            </a:r>
          </a:p>
          <a:p>
            <a:r>
              <a:rPr lang="sl-SI" altLang="sl-SI" i="1" dirty="0" err="1">
                <a:solidFill>
                  <a:srgbClr val="C00000"/>
                </a:solidFill>
              </a:rPr>
              <a:t>Metasearch</a:t>
            </a:r>
            <a:r>
              <a:rPr lang="sl-SI" altLang="sl-SI" i="1" dirty="0">
                <a:solidFill>
                  <a:srgbClr val="C00000"/>
                </a:solidFill>
              </a:rPr>
              <a:t> </a:t>
            </a:r>
            <a:r>
              <a:rPr lang="sl-SI" altLang="sl-SI" i="1" dirty="0" err="1">
                <a:solidFill>
                  <a:srgbClr val="C00000"/>
                </a:solidFill>
              </a:rPr>
              <a:t>engines</a:t>
            </a:r>
            <a:r>
              <a:rPr lang="sl-SI" altLang="sl-SI" i="1" dirty="0">
                <a:solidFill>
                  <a:srgbClr val="C00000"/>
                </a:solidFill>
              </a:rPr>
              <a:t> </a:t>
            </a:r>
            <a:r>
              <a:rPr lang="sl-SI" dirty="0" err="1"/>
              <a:t>MetaCrawler</a:t>
            </a:r>
            <a:r>
              <a:rPr lang="sl-SI" dirty="0"/>
              <a:t> (</a:t>
            </a:r>
            <a:r>
              <a:rPr lang="sl-SI" dirty="0">
                <a:hlinkClick r:id="rId4"/>
              </a:rPr>
              <a:t>http://www.metacrawler.com/</a:t>
            </a:r>
            <a:r>
              <a:rPr lang="sl-SI" dirty="0"/>
              <a:t> ), Ask.com (</a:t>
            </a:r>
            <a:r>
              <a:rPr lang="en-US" dirty="0">
                <a:hlinkClick r:id="rId5"/>
              </a:rPr>
              <a:t>http://www.ask.com/</a:t>
            </a:r>
            <a:r>
              <a:rPr lang="sl-SI" dirty="0"/>
              <a:t> ).</a:t>
            </a:r>
          </a:p>
          <a:p>
            <a:r>
              <a:rPr lang="sl-SI" altLang="sl-SI" i="1" dirty="0" err="1">
                <a:solidFill>
                  <a:srgbClr val="C00000"/>
                </a:solidFill>
              </a:rPr>
              <a:t>Specialized</a:t>
            </a:r>
            <a:r>
              <a:rPr lang="sl-SI" altLang="sl-SI" i="1" dirty="0">
                <a:solidFill>
                  <a:srgbClr val="C00000"/>
                </a:solidFill>
              </a:rPr>
              <a:t> </a:t>
            </a:r>
            <a:r>
              <a:rPr lang="sl-SI" altLang="sl-SI" i="1" dirty="0" err="1">
                <a:solidFill>
                  <a:srgbClr val="C00000"/>
                </a:solidFill>
              </a:rPr>
              <a:t>search</a:t>
            </a:r>
            <a:r>
              <a:rPr lang="sl-SI" altLang="sl-SI" i="1" dirty="0">
                <a:solidFill>
                  <a:srgbClr val="C00000"/>
                </a:solidFill>
              </a:rPr>
              <a:t> </a:t>
            </a:r>
            <a:r>
              <a:rPr lang="sl-SI" altLang="sl-SI" i="1" dirty="0" err="1">
                <a:solidFill>
                  <a:srgbClr val="C00000"/>
                </a:solidFill>
              </a:rPr>
              <a:t>engines</a:t>
            </a:r>
            <a:r>
              <a:rPr lang="sl-SI" altLang="sl-SI" i="1" dirty="0">
                <a:solidFill>
                  <a:srgbClr val="C00000"/>
                </a:solidFill>
              </a:rPr>
              <a:t> - </a:t>
            </a:r>
            <a:r>
              <a:rPr lang="sl-SI" dirty="0" err="1"/>
              <a:t>Wolphram</a:t>
            </a:r>
            <a:r>
              <a:rPr lang="sl-SI" dirty="0"/>
              <a:t> </a:t>
            </a:r>
            <a:r>
              <a:rPr lang="sl-SI" dirty="0" err="1"/>
              <a:t>Alpha</a:t>
            </a:r>
            <a:r>
              <a:rPr lang="sl-SI" dirty="0"/>
              <a:t> (</a:t>
            </a:r>
            <a:r>
              <a:rPr lang="sl-SI" dirty="0">
                <a:hlinkClick r:id="rId6"/>
              </a:rPr>
              <a:t>http://www.wolframalpha.com/</a:t>
            </a:r>
            <a:r>
              <a:rPr lang="sl-SI" dirty="0"/>
              <a:t> )</a:t>
            </a:r>
          </a:p>
          <a:p>
            <a:r>
              <a:rPr lang="sl-SI" altLang="sl-SI" i="1" dirty="0" err="1">
                <a:solidFill>
                  <a:srgbClr val="C00000"/>
                </a:solidFill>
              </a:rPr>
              <a:t>Wikipedia</a:t>
            </a:r>
            <a:r>
              <a:rPr lang="sl-SI" altLang="sl-SI" i="1" dirty="0">
                <a:solidFill>
                  <a:srgbClr val="C00000"/>
                </a:solidFill>
              </a:rPr>
              <a:t> list </a:t>
            </a:r>
            <a:r>
              <a:rPr lang="sl-SI" altLang="sl-SI" i="1" dirty="0" err="1">
                <a:solidFill>
                  <a:srgbClr val="C00000"/>
                </a:solidFill>
              </a:rPr>
              <a:t>of</a:t>
            </a:r>
            <a:r>
              <a:rPr lang="sl-SI" altLang="sl-SI" i="1" dirty="0">
                <a:solidFill>
                  <a:srgbClr val="C00000"/>
                </a:solidFill>
              </a:rPr>
              <a:t> </a:t>
            </a:r>
            <a:r>
              <a:rPr lang="sl-SI" altLang="sl-SI" i="1" dirty="0" err="1">
                <a:solidFill>
                  <a:srgbClr val="C00000"/>
                </a:solidFill>
              </a:rPr>
              <a:t>search</a:t>
            </a:r>
            <a:r>
              <a:rPr lang="sl-SI" altLang="sl-SI" i="1" dirty="0">
                <a:solidFill>
                  <a:srgbClr val="C00000"/>
                </a:solidFill>
              </a:rPr>
              <a:t> </a:t>
            </a:r>
            <a:r>
              <a:rPr lang="sl-SI" altLang="sl-SI" i="1" dirty="0" err="1">
                <a:solidFill>
                  <a:srgbClr val="C00000"/>
                </a:solidFill>
              </a:rPr>
              <a:t>engines</a:t>
            </a:r>
            <a:r>
              <a:rPr lang="sl-SI" altLang="sl-SI" i="1" dirty="0">
                <a:solidFill>
                  <a:srgbClr val="C00000"/>
                </a:solidFill>
              </a:rPr>
              <a:t> - </a:t>
            </a:r>
            <a:r>
              <a:rPr lang="sl-SI" altLang="sl-SI" i="1" dirty="0">
                <a:solidFill>
                  <a:srgbClr val="C00000"/>
                </a:solidFill>
                <a:hlinkClick r:id="rId7"/>
              </a:rPr>
              <a:t>https://en.wikipedia.org/wiki/List_of_search_engines</a:t>
            </a:r>
            <a:r>
              <a:rPr lang="sl-SI" altLang="sl-SI" i="1" dirty="0">
                <a:solidFill>
                  <a:srgbClr val="C00000"/>
                </a:solidFill>
              </a:rPr>
              <a:t> </a:t>
            </a:r>
          </a:p>
          <a:p>
            <a:r>
              <a:rPr lang="sl-SI" altLang="sl-SI" i="1" dirty="0">
                <a:solidFill>
                  <a:srgbClr val="C00000"/>
                </a:solidFill>
              </a:rPr>
              <a:t>How to </a:t>
            </a:r>
            <a:r>
              <a:rPr lang="sl-SI" altLang="sl-SI" i="1" dirty="0" err="1">
                <a:solidFill>
                  <a:srgbClr val="C00000"/>
                </a:solidFill>
              </a:rPr>
              <a:t>search</a:t>
            </a:r>
            <a:r>
              <a:rPr lang="sl-SI" altLang="sl-SI" i="1" dirty="0">
                <a:solidFill>
                  <a:srgbClr val="C00000"/>
                </a:solidFill>
              </a:rPr>
              <a:t> on Google  - </a:t>
            </a:r>
            <a:r>
              <a:rPr lang="sl-SI" altLang="sl-SI" i="1" dirty="0">
                <a:solidFill>
                  <a:srgbClr val="C00000"/>
                </a:solidFill>
                <a:hlinkClick r:id="rId8"/>
              </a:rPr>
              <a:t>https://support.google.com/websearch/answer/134479?hl=en</a:t>
            </a:r>
            <a:r>
              <a:rPr lang="sl-SI" altLang="sl-SI" i="1" dirty="0">
                <a:solidFill>
                  <a:srgbClr val="C00000"/>
                </a:solidFill>
              </a:rPr>
              <a:t> </a:t>
            </a:r>
          </a:p>
          <a:p>
            <a:endParaRPr lang="en-US" altLang="sl-SI" i="1" dirty="0">
              <a:solidFill>
                <a:srgbClr val="C00000"/>
              </a:solidFill>
            </a:endParaRPr>
          </a:p>
        </p:txBody>
      </p:sp>
      <p:sp>
        <p:nvSpPr>
          <p:cNvPr id="163843"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sl-SI" altLang="sl-SI" sz="4000" dirty="0">
                <a:solidFill>
                  <a:srgbClr val="000099"/>
                </a:solidFill>
                <a:latin typeface="Gill Sans MT" panose="020B0502020104020203" pitchFamily="34" charset="-18"/>
              </a:rPr>
              <a:t>How to </a:t>
            </a:r>
            <a:r>
              <a:rPr lang="sl-SI" altLang="sl-SI" sz="4000" dirty="0" err="1">
                <a:solidFill>
                  <a:srgbClr val="000099"/>
                </a:solidFill>
                <a:latin typeface="Gill Sans MT" panose="020B0502020104020203" pitchFamily="34" charset="-18"/>
              </a:rPr>
              <a:t>search</a:t>
            </a:r>
            <a:r>
              <a:rPr lang="sl-SI" altLang="sl-SI" sz="4000" dirty="0">
                <a:solidFill>
                  <a:srgbClr val="000099"/>
                </a:solidFill>
                <a:latin typeface="Gill Sans MT" panose="020B0502020104020203" pitchFamily="34" charset="-18"/>
              </a:rPr>
              <a:t> on </a:t>
            </a:r>
            <a:r>
              <a:rPr lang="sl-SI" altLang="sl-SI" sz="4000" dirty="0" err="1">
                <a:solidFill>
                  <a:srgbClr val="000099"/>
                </a:solidFill>
                <a:latin typeface="Gill Sans MT" panose="020B0502020104020203" pitchFamily="34" charset="-18"/>
              </a:rPr>
              <a:t>the</a:t>
            </a:r>
            <a:r>
              <a:rPr lang="sl-SI" altLang="sl-SI" sz="4000" dirty="0">
                <a:solidFill>
                  <a:srgbClr val="000099"/>
                </a:solidFill>
                <a:latin typeface="Gill Sans MT" panose="020B0502020104020203" pitchFamily="34" charset="-18"/>
              </a:rPr>
              <a:t> internet?</a:t>
            </a:r>
            <a:endParaRPr lang="en-US" altLang="sl-SI" sz="4400" dirty="0">
              <a:solidFill>
                <a:srgbClr val="000099"/>
              </a:solidFill>
              <a:latin typeface="Gill Sans MT" panose="020B0502020104020203" pitchFamily="34" charset="-18"/>
            </a:endParaRPr>
          </a:p>
        </p:txBody>
      </p:sp>
      <p:pic>
        <p:nvPicPr>
          <p:cNvPr id="163844" name="Picture 9" descr="underline_bas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3726510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2"/>
            </a:endParaRPr>
          </a:p>
        </p:txBody>
      </p:sp>
      <p:pic>
        <p:nvPicPr>
          <p:cNvPr id="148482" name="Picture 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51" y="892175"/>
            <a:ext cx="4113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3" name="Rectangle 2"/>
          <p:cNvSpPr>
            <a:spLocks noGrp="1" noChangeArrowheads="1"/>
          </p:cNvSpPr>
          <p:nvPr>
            <p:ph type="title" idx="4294967295"/>
          </p:nvPr>
        </p:nvSpPr>
        <p:spPr>
          <a:xfrm>
            <a:off x="1857375" y="77788"/>
            <a:ext cx="7772400" cy="1143000"/>
          </a:xfrm>
        </p:spPr>
        <p:txBody>
          <a:bodyPr/>
          <a:lstStyle/>
          <a:p>
            <a:pPr eaLnBrk="1" hangingPunct="1"/>
            <a:r>
              <a:rPr lang="en-US" altLang="sl-SI"/>
              <a:t>Network security</a:t>
            </a:r>
          </a:p>
        </p:txBody>
      </p:sp>
      <p:sp>
        <p:nvSpPr>
          <p:cNvPr id="148484" name="Rectangle 3"/>
          <p:cNvSpPr>
            <a:spLocks noGrp="1" noChangeArrowheads="1"/>
          </p:cNvSpPr>
          <p:nvPr>
            <p:ph type="body" idx="4294967295"/>
          </p:nvPr>
        </p:nvSpPr>
        <p:spPr>
          <a:xfrm>
            <a:off x="2057400" y="1365250"/>
            <a:ext cx="7772400" cy="5119688"/>
          </a:xfrm>
        </p:spPr>
        <p:txBody>
          <a:bodyPr/>
          <a:lstStyle/>
          <a:p>
            <a:pPr eaLnBrk="1" hangingPunct="1">
              <a:buSzPct val="75000"/>
            </a:pPr>
            <a:r>
              <a:rPr lang="en-US" altLang="sl-SI">
                <a:solidFill>
                  <a:srgbClr val="CC0000"/>
                </a:solidFill>
              </a:rPr>
              <a:t>field of network security:</a:t>
            </a:r>
          </a:p>
          <a:p>
            <a:pPr lvl="1" eaLnBrk="1" hangingPunct="1"/>
            <a:r>
              <a:rPr lang="en-US" altLang="sl-SI">
                <a:ea typeface="Arial" panose="020B0604020202020204" pitchFamily="34" charset="0"/>
              </a:rPr>
              <a:t>how bad guys can attack computer networks</a:t>
            </a:r>
          </a:p>
          <a:p>
            <a:pPr lvl="1" eaLnBrk="1" hangingPunct="1"/>
            <a:r>
              <a:rPr lang="en-US" altLang="sl-SI">
                <a:ea typeface="Arial" panose="020B0604020202020204" pitchFamily="34" charset="0"/>
              </a:rPr>
              <a:t>how we can defend networks against attacks</a:t>
            </a:r>
          </a:p>
          <a:p>
            <a:pPr lvl="1" eaLnBrk="1" hangingPunct="1"/>
            <a:r>
              <a:rPr lang="en-US" altLang="sl-SI">
                <a:ea typeface="Arial" panose="020B0604020202020204" pitchFamily="34" charset="0"/>
              </a:rPr>
              <a:t>how to design architectures that are immune to attacks</a:t>
            </a:r>
          </a:p>
          <a:p>
            <a:pPr eaLnBrk="1" hangingPunct="1">
              <a:buSzPct val="75000"/>
            </a:pPr>
            <a:r>
              <a:rPr lang="en-US" altLang="sl-SI">
                <a:solidFill>
                  <a:srgbClr val="CC0000"/>
                </a:solidFill>
              </a:rPr>
              <a:t>Internet not originally designed with (much) security in mind</a:t>
            </a:r>
          </a:p>
          <a:p>
            <a:pPr lvl="1" eaLnBrk="1" hangingPunct="1"/>
            <a:r>
              <a:rPr lang="en-US" altLang="sl-SI" i="1">
                <a:ea typeface="Arial" panose="020B0604020202020204" pitchFamily="34" charset="0"/>
              </a:rPr>
              <a:t>original vision:</a:t>
            </a:r>
            <a:r>
              <a:rPr lang="en-US" altLang="sl-SI">
                <a:ea typeface="Arial" panose="020B0604020202020204" pitchFamily="34" charset="0"/>
              </a:rPr>
              <a:t> </a:t>
            </a:r>
            <a:r>
              <a:rPr lang="ja-JP" altLang="en-US">
                <a:ea typeface="MS PGothic" panose="020B0600070205080204" pitchFamily="34" charset="-128"/>
              </a:rPr>
              <a:t>“</a:t>
            </a:r>
            <a:r>
              <a:rPr lang="en-US" altLang="ja-JP">
                <a:ea typeface="MS PGothic" panose="020B0600070205080204" pitchFamily="34" charset="-128"/>
              </a:rPr>
              <a:t>a group of mutually trusting users attached to a transparent network</a:t>
            </a:r>
            <a:r>
              <a:rPr lang="ja-JP" altLang="en-US">
                <a:ea typeface="MS PGothic" panose="020B0600070205080204" pitchFamily="34" charset="-128"/>
              </a:rPr>
              <a:t>”</a:t>
            </a:r>
            <a:r>
              <a:rPr lang="en-US" altLang="ja-JP">
                <a:ea typeface="MS PGothic" panose="020B0600070205080204" pitchFamily="34" charset="-128"/>
              </a:rPr>
              <a:t> </a:t>
            </a:r>
            <a:r>
              <a:rPr lang="en-US" altLang="ja-JP">
                <a:ea typeface="MS PGothic" panose="020B0600070205080204" pitchFamily="34" charset="-128"/>
                <a:sym typeface="Wingdings" panose="05000000000000000000" pitchFamily="2" charset="2"/>
              </a:rPr>
              <a:t></a:t>
            </a:r>
            <a:endParaRPr lang="en-US" altLang="ja-JP">
              <a:ea typeface="MS PGothic" panose="020B0600070205080204" pitchFamily="34" charset="-128"/>
            </a:endParaRPr>
          </a:p>
          <a:p>
            <a:pPr lvl="1" eaLnBrk="1" hangingPunct="1"/>
            <a:r>
              <a:rPr lang="en-US" altLang="sl-SI">
                <a:ea typeface="Arial" panose="020B0604020202020204" pitchFamily="34" charset="0"/>
              </a:rPr>
              <a:t>Internet protocol designers playing </a:t>
            </a:r>
            <a:r>
              <a:rPr lang="ja-JP" altLang="en-US">
                <a:ea typeface="MS PGothic" panose="020B0600070205080204" pitchFamily="34" charset="-128"/>
              </a:rPr>
              <a:t>“</a:t>
            </a:r>
            <a:r>
              <a:rPr lang="en-US" altLang="ja-JP">
                <a:ea typeface="MS PGothic" panose="020B0600070205080204" pitchFamily="34" charset="-128"/>
              </a:rPr>
              <a:t>catch-up</a:t>
            </a:r>
            <a:r>
              <a:rPr lang="ja-JP" altLang="en-US">
                <a:ea typeface="MS PGothic" panose="020B0600070205080204" pitchFamily="34" charset="-128"/>
              </a:rPr>
              <a:t>”</a:t>
            </a:r>
            <a:endParaRPr lang="en-US" altLang="ja-JP">
              <a:ea typeface="MS PGothic" panose="020B0600070205080204" pitchFamily="34" charset="-128"/>
            </a:endParaRPr>
          </a:p>
          <a:p>
            <a:pPr lvl="1" eaLnBrk="1" hangingPunct="1"/>
            <a:r>
              <a:rPr lang="en-US" altLang="sl-SI">
                <a:ea typeface="Arial" panose="020B0604020202020204" pitchFamily="34" charset="0"/>
              </a:rPr>
              <a:t>security considerations in all layers!</a:t>
            </a:r>
          </a:p>
          <a:p>
            <a:pPr eaLnBrk="1" hangingPunct="1"/>
            <a:endParaRPr lang="en-US" altLang="sl-SI"/>
          </a:p>
        </p:txBody>
      </p:sp>
      <p:sp>
        <p:nvSpPr>
          <p:cNvPr id="1484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153436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err="1"/>
              <a:t>Assesment</a:t>
            </a:r>
            <a:endParaRPr lang="en-GB" dirty="0"/>
          </a:p>
        </p:txBody>
      </p:sp>
      <p:sp>
        <p:nvSpPr>
          <p:cNvPr id="3" name="Označba mesta vsebine 2"/>
          <p:cNvSpPr>
            <a:spLocks noGrp="1"/>
          </p:cNvSpPr>
          <p:nvPr>
            <p:ph idx="1"/>
          </p:nvPr>
        </p:nvSpPr>
        <p:spPr/>
        <p:txBody>
          <a:bodyPr/>
          <a:lstStyle/>
          <a:p>
            <a:pPr marL="0" indent="0">
              <a:buNone/>
            </a:pPr>
            <a:r>
              <a:rPr lang="sl-SI" dirty="0"/>
              <a:t>Lab </a:t>
            </a:r>
            <a:r>
              <a:rPr lang="sl-SI" dirty="0" err="1"/>
              <a:t>work</a:t>
            </a:r>
            <a:r>
              <a:rPr lang="sl-SI" dirty="0"/>
              <a:t>  are 50 % </a:t>
            </a:r>
            <a:r>
              <a:rPr lang="sl-SI" dirty="0" err="1"/>
              <a:t>of</a:t>
            </a:r>
            <a:r>
              <a:rPr lang="sl-SI" dirty="0"/>
              <a:t> a mark. </a:t>
            </a:r>
            <a:r>
              <a:rPr lang="sl-SI" dirty="0" err="1"/>
              <a:t>Positive</a:t>
            </a:r>
            <a:r>
              <a:rPr lang="sl-SI" dirty="0"/>
              <a:t> </a:t>
            </a:r>
            <a:r>
              <a:rPr lang="sl-SI" dirty="0" err="1"/>
              <a:t>lab</a:t>
            </a:r>
            <a:r>
              <a:rPr lang="sl-SI" dirty="0"/>
              <a:t> </a:t>
            </a:r>
            <a:r>
              <a:rPr lang="sl-SI" dirty="0" err="1"/>
              <a:t>works</a:t>
            </a:r>
            <a:r>
              <a:rPr lang="sl-SI" dirty="0"/>
              <a:t> are 25%.</a:t>
            </a:r>
          </a:p>
          <a:p>
            <a:pPr marL="0" indent="0">
              <a:buNone/>
            </a:pPr>
            <a:endParaRPr lang="sl-SI" dirty="0"/>
          </a:p>
          <a:p>
            <a:pPr marL="0" indent="0">
              <a:buNone/>
            </a:pPr>
            <a:r>
              <a:rPr lang="sl-SI" dirty="0" err="1"/>
              <a:t>Midterm</a:t>
            </a:r>
            <a:r>
              <a:rPr lang="sl-SI" dirty="0"/>
              <a:t> </a:t>
            </a:r>
            <a:r>
              <a:rPr lang="sl-SI" dirty="0" err="1"/>
              <a:t>written</a:t>
            </a:r>
            <a:r>
              <a:rPr lang="sl-SI" dirty="0"/>
              <a:t> </a:t>
            </a:r>
            <a:r>
              <a:rPr lang="sl-SI" dirty="0" err="1"/>
              <a:t>exams</a:t>
            </a:r>
            <a:r>
              <a:rPr lang="sl-SI" dirty="0"/>
              <a:t>:</a:t>
            </a:r>
          </a:p>
          <a:p>
            <a:r>
              <a:rPr lang="sl-SI" dirty="0"/>
              <a:t>1st </a:t>
            </a:r>
            <a:r>
              <a:rPr lang="sl-SI" dirty="0" err="1"/>
              <a:t>midterm</a:t>
            </a:r>
            <a:r>
              <a:rPr lang="sl-SI" dirty="0"/>
              <a:t> </a:t>
            </a:r>
            <a:r>
              <a:rPr lang="sl-SI" dirty="0" err="1"/>
              <a:t>written</a:t>
            </a:r>
            <a:r>
              <a:rPr lang="sl-SI" dirty="0"/>
              <a:t> </a:t>
            </a:r>
            <a:r>
              <a:rPr lang="sl-SI" dirty="0" err="1"/>
              <a:t>exam</a:t>
            </a:r>
            <a:r>
              <a:rPr lang="sl-SI" dirty="0"/>
              <a:t> 25% ( </a:t>
            </a:r>
            <a:r>
              <a:rPr lang="sl-SI" dirty="0" err="1"/>
              <a:t>minimal</a:t>
            </a:r>
            <a:r>
              <a:rPr lang="sl-SI" dirty="0"/>
              <a:t> 8,75 %)</a:t>
            </a:r>
          </a:p>
          <a:p>
            <a:r>
              <a:rPr lang="sl-SI" dirty="0"/>
              <a:t>2nd </a:t>
            </a:r>
            <a:r>
              <a:rPr lang="sl-SI" dirty="0" err="1"/>
              <a:t>midterm</a:t>
            </a:r>
            <a:r>
              <a:rPr lang="sl-SI" dirty="0"/>
              <a:t> </a:t>
            </a:r>
            <a:r>
              <a:rPr lang="sl-SI" dirty="0" err="1"/>
              <a:t>written</a:t>
            </a:r>
            <a:r>
              <a:rPr lang="sl-SI" dirty="0"/>
              <a:t> </a:t>
            </a:r>
            <a:r>
              <a:rPr lang="sl-SI" dirty="0" err="1"/>
              <a:t>exam</a:t>
            </a:r>
            <a:r>
              <a:rPr lang="sl-SI" dirty="0"/>
              <a:t> 25 % (</a:t>
            </a:r>
            <a:r>
              <a:rPr lang="sl-SI" dirty="0" err="1"/>
              <a:t>minimal</a:t>
            </a:r>
            <a:r>
              <a:rPr lang="sl-SI" dirty="0"/>
              <a:t> 8,75 %)</a:t>
            </a:r>
          </a:p>
          <a:p>
            <a:pPr marL="0" indent="0">
              <a:buNone/>
            </a:pPr>
            <a:r>
              <a:rPr lang="sl-SI" dirty="0" err="1"/>
              <a:t>Midterm</a:t>
            </a:r>
            <a:r>
              <a:rPr lang="sl-SI" dirty="0"/>
              <a:t> </a:t>
            </a:r>
            <a:r>
              <a:rPr lang="sl-SI" dirty="0" err="1"/>
              <a:t>written</a:t>
            </a:r>
            <a:r>
              <a:rPr lang="sl-SI" dirty="0"/>
              <a:t> </a:t>
            </a:r>
            <a:r>
              <a:rPr lang="sl-SI" dirty="0" err="1"/>
              <a:t>exams</a:t>
            </a:r>
            <a:r>
              <a:rPr lang="sl-SI" dirty="0"/>
              <a:t> are 50 %. </a:t>
            </a:r>
            <a:r>
              <a:rPr lang="en-US" dirty="0"/>
              <a:t>If a student has not completed midterm exams</a:t>
            </a:r>
            <a:r>
              <a:rPr lang="sl-SI" dirty="0"/>
              <a:t> </a:t>
            </a:r>
            <a:r>
              <a:rPr lang="sl-SI" dirty="0" err="1"/>
              <a:t>with</a:t>
            </a:r>
            <a:r>
              <a:rPr lang="sl-SI" dirty="0"/>
              <a:t> </a:t>
            </a:r>
            <a:r>
              <a:rPr lang="sl-SI" dirty="0" err="1"/>
              <a:t>minimal</a:t>
            </a:r>
            <a:r>
              <a:rPr lang="sl-SI" dirty="0"/>
              <a:t> 25%</a:t>
            </a:r>
            <a:r>
              <a:rPr lang="en-US" dirty="0"/>
              <a:t>, he replaces them with a written exam in the weight of 50%. </a:t>
            </a:r>
            <a:endParaRPr lang="sl-SI" dirty="0"/>
          </a:p>
        </p:txBody>
      </p:sp>
    </p:spTree>
    <p:extLst>
      <p:ext uri="{BB962C8B-B14F-4D97-AF65-F5344CB8AC3E}">
        <p14:creationId xmlns:p14="http://schemas.microsoft.com/office/powerpoint/2010/main" val="3857397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8"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879475"/>
            <a:ext cx="854868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7" name="Rectangle 2"/>
          <p:cNvSpPr>
            <a:spLocks noGrp="1" noChangeArrowheads="1"/>
          </p:cNvSpPr>
          <p:nvPr>
            <p:ph type="title" idx="4294967295"/>
          </p:nvPr>
        </p:nvSpPr>
        <p:spPr>
          <a:xfrm>
            <a:off x="1693863" y="95250"/>
            <a:ext cx="8996362" cy="1143000"/>
          </a:xfrm>
        </p:spPr>
        <p:txBody>
          <a:bodyPr/>
          <a:lstStyle/>
          <a:p>
            <a:pPr eaLnBrk="1" hangingPunct="1"/>
            <a:r>
              <a:rPr lang="en-US" altLang="sl-SI" sz="3600"/>
              <a:t>Bad guys: put malware into hosts via Internet</a:t>
            </a:r>
          </a:p>
        </p:txBody>
      </p:sp>
      <p:sp>
        <p:nvSpPr>
          <p:cNvPr id="149508" name="Rectangle 4"/>
          <p:cNvSpPr>
            <a:spLocks noGrp="1" noChangeArrowheads="1"/>
          </p:cNvSpPr>
          <p:nvPr>
            <p:ph type="body" sz="half" idx="4294967295"/>
          </p:nvPr>
        </p:nvSpPr>
        <p:spPr>
          <a:xfrm>
            <a:off x="934721" y="1238250"/>
            <a:ext cx="10700703" cy="4772025"/>
          </a:xfrm>
        </p:spPr>
        <p:txBody>
          <a:bodyPr/>
          <a:lstStyle/>
          <a:p>
            <a:pPr eaLnBrk="1" hangingPunct="1">
              <a:spcBef>
                <a:spcPct val="50000"/>
              </a:spcBef>
              <a:buSzPct val="75000"/>
            </a:pPr>
            <a:r>
              <a:rPr lang="en-US" altLang="sl-SI" dirty="0"/>
              <a:t>malware can get in host from:</a:t>
            </a:r>
            <a:endParaRPr lang="en-US" altLang="sl-SI" dirty="0">
              <a:solidFill>
                <a:srgbClr val="000099"/>
              </a:solidFill>
            </a:endParaRPr>
          </a:p>
          <a:p>
            <a:pPr lvl="1" eaLnBrk="1" hangingPunct="1">
              <a:spcBef>
                <a:spcPct val="50000"/>
              </a:spcBef>
              <a:buSzPct val="75000"/>
            </a:pPr>
            <a:r>
              <a:rPr lang="en-US" altLang="sl-SI" i="1" dirty="0">
                <a:solidFill>
                  <a:srgbClr val="000099"/>
                </a:solidFill>
                <a:ea typeface="Arial" panose="020B0604020202020204" pitchFamily="34" charset="0"/>
              </a:rPr>
              <a:t>virus: </a:t>
            </a:r>
            <a:r>
              <a:rPr lang="en-US" altLang="sl-SI" dirty="0">
                <a:ea typeface="Arial" panose="020B0604020202020204" pitchFamily="34" charset="0"/>
              </a:rPr>
              <a:t>self-replicating infection by receiving/executing  object (e.g., e-mail attachment)</a:t>
            </a:r>
          </a:p>
          <a:p>
            <a:pPr lvl="1" eaLnBrk="1" hangingPunct="1">
              <a:spcBef>
                <a:spcPct val="50000"/>
              </a:spcBef>
              <a:buSzPct val="75000"/>
            </a:pPr>
            <a:r>
              <a:rPr lang="en-US" altLang="sl-SI" i="1" dirty="0">
                <a:solidFill>
                  <a:srgbClr val="000099"/>
                </a:solidFill>
                <a:ea typeface="Arial" panose="020B0604020202020204" pitchFamily="34" charset="0"/>
              </a:rPr>
              <a:t>worm: </a:t>
            </a:r>
            <a:r>
              <a:rPr lang="en-US" altLang="sl-SI" dirty="0">
                <a:ea typeface="Arial" panose="020B0604020202020204" pitchFamily="34" charset="0"/>
              </a:rPr>
              <a:t>self-replicating infection by passively receiving object that gets itself executed</a:t>
            </a:r>
          </a:p>
          <a:p>
            <a:pPr eaLnBrk="1" hangingPunct="1">
              <a:spcBef>
                <a:spcPct val="50000"/>
              </a:spcBef>
              <a:buSzPct val="75000"/>
            </a:pPr>
            <a:r>
              <a:rPr lang="en-US" altLang="sl-SI" dirty="0">
                <a:solidFill>
                  <a:srgbClr val="000099"/>
                </a:solidFill>
              </a:rPr>
              <a:t>spyware malware</a:t>
            </a:r>
            <a:r>
              <a:rPr lang="en-US" altLang="sl-SI" dirty="0"/>
              <a:t> can record keystrokes, web sites visited, upload info to collection site</a:t>
            </a:r>
          </a:p>
          <a:p>
            <a:pPr eaLnBrk="1" hangingPunct="1">
              <a:spcBef>
                <a:spcPct val="50000"/>
              </a:spcBef>
              <a:buSzPct val="75000"/>
            </a:pPr>
            <a:r>
              <a:rPr lang="en-US" altLang="sl-SI" dirty="0"/>
              <a:t>infected host can be enrolled in  </a:t>
            </a:r>
            <a:r>
              <a:rPr lang="en-US" altLang="sl-SI" dirty="0">
                <a:solidFill>
                  <a:srgbClr val="000099"/>
                </a:solidFill>
              </a:rPr>
              <a:t>botnet,</a:t>
            </a:r>
            <a:r>
              <a:rPr lang="en-US" altLang="sl-SI" dirty="0"/>
              <a:t> used for spam. DDoS attacks</a:t>
            </a:r>
          </a:p>
        </p:txBody>
      </p:sp>
      <p:sp>
        <p:nvSpPr>
          <p:cNvPr id="149509" name="Slide Number Placeholder 3"/>
          <p:cNvSpPr>
            <a:spLocks noGrp="1"/>
          </p:cNvSpPr>
          <p:nvPr>
            <p:ph type="sldNum" sz="quarter" idx="12"/>
          </p:nvPr>
        </p:nvSpPr>
        <p:spPr>
          <a:xfrm>
            <a:off x="8437563" y="6347779"/>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2" name="Rectangle 1">
            <a:extLst>
              <a:ext uri="{FF2B5EF4-FFF2-40B4-BE49-F238E27FC236}">
                <a16:creationId xmlns:a16="http://schemas.microsoft.com/office/drawing/2014/main" id="{FE5921D9-E4BE-404B-8994-063373F4ACCA}"/>
              </a:ext>
            </a:extLst>
          </p:cNvPr>
          <p:cNvSpPr/>
          <p:nvPr/>
        </p:nvSpPr>
        <p:spPr>
          <a:xfrm>
            <a:off x="1011237" y="5053013"/>
            <a:ext cx="10439083" cy="1477328"/>
          </a:xfrm>
          <a:prstGeom prst="rect">
            <a:avLst/>
          </a:prstGeom>
        </p:spPr>
        <p:txBody>
          <a:bodyPr wrap="square">
            <a:spAutoFit/>
          </a:bodyPr>
          <a:lstStyle/>
          <a:p>
            <a:r>
              <a:rPr lang="en-US" dirty="0">
                <a:solidFill>
                  <a:schemeClr val="accent5">
                    <a:lumMod val="75000"/>
                  </a:schemeClr>
                </a:solidFill>
              </a:rPr>
              <a:t>A botnet is a number of Internet-connected devices, each of which is running one or more bots. Botnets can be used to perform distributed denial-of-service attack (DDoS attack), steal data,[1] send spam, and allows the attacker to access the device and its connection. The owner can control the botnet using command and control (C&amp;C) software.[2] The word "botnet" is a combination of the words "robot" and "network". The term is usually used with a negative or malicious connotation.</a:t>
            </a:r>
            <a:endParaRPr lang="mk-MK" dirty="0">
              <a:solidFill>
                <a:schemeClr val="accent5">
                  <a:lumMod val="75000"/>
                </a:schemeClr>
              </a:solidFill>
            </a:endParaRPr>
          </a:p>
        </p:txBody>
      </p:sp>
    </p:spTree>
    <p:extLst>
      <p:ext uri="{BB962C8B-B14F-4D97-AF65-F5344CB8AC3E}">
        <p14:creationId xmlns:p14="http://schemas.microsoft.com/office/powerpoint/2010/main" val="2125780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131"/>
          <p:cNvGrpSpPr>
            <a:grpSpLocks/>
          </p:cNvGrpSpPr>
          <p:nvPr/>
        </p:nvGrpSpPr>
        <p:grpSpPr bwMode="auto">
          <a:xfrm flipH="1">
            <a:off x="9188451" y="3816351"/>
            <a:ext cx="735012" cy="681037"/>
            <a:chOff x="-44" y="1473"/>
            <a:chExt cx="981" cy="1105"/>
          </a:xfrm>
        </p:grpSpPr>
        <p:pic>
          <p:nvPicPr>
            <p:cNvPr id="150631" name="Picture 13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632" name="Freeform 1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 name="Group 186"/>
          <p:cNvGrpSpPr>
            <a:grpSpLocks/>
          </p:cNvGrpSpPr>
          <p:nvPr/>
        </p:nvGrpSpPr>
        <p:grpSpPr bwMode="auto">
          <a:xfrm>
            <a:off x="9729788" y="4059238"/>
            <a:ext cx="831850" cy="1260475"/>
            <a:chOff x="5069" y="1396"/>
            <a:chExt cx="524" cy="794"/>
          </a:xfrm>
        </p:grpSpPr>
        <p:sp>
          <p:nvSpPr>
            <p:cNvPr id="150597" name="Text Box 21"/>
            <p:cNvSpPr txBox="1">
              <a:spLocks noChangeArrowheads="1"/>
            </p:cNvSpPr>
            <p:nvPr/>
          </p:nvSpPr>
          <p:spPr bwMode="auto">
            <a:xfrm>
              <a:off x="5069" y="1940"/>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2000"/>
                <a:t>target</a:t>
              </a:r>
            </a:p>
          </p:txBody>
        </p:sp>
        <p:grpSp>
          <p:nvGrpSpPr>
            <p:cNvPr id="150598" name="Group 153"/>
            <p:cNvGrpSpPr>
              <a:grpSpLocks/>
            </p:cNvGrpSpPr>
            <p:nvPr/>
          </p:nvGrpSpPr>
          <p:grpSpPr bwMode="auto">
            <a:xfrm>
              <a:off x="5200" y="1396"/>
              <a:ext cx="258" cy="574"/>
              <a:chOff x="4140" y="429"/>
              <a:chExt cx="1425" cy="2396"/>
            </a:xfrm>
          </p:grpSpPr>
          <p:sp>
            <p:nvSpPr>
              <p:cNvPr id="150599" name="Freeform 15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00" name="Rectangle 155"/>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01" name="Freeform 15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02" name="Freeform 15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03" name="Rectangle 158"/>
              <p:cNvSpPr>
                <a:spLocks noChangeArrowheads="1"/>
              </p:cNvSpPr>
              <p:nvPr/>
            </p:nvSpPr>
            <p:spPr bwMode="auto">
              <a:xfrm>
                <a:off x="4212" y="692"/>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0604" name="Group 159"/>
              <p:cNvGrpSpPr>
                <a:grpSpLocks/>
              </p:cNvGrpSpPr>
              <p:nvPr/>
            </p:nvGrpSpPr>
            <p:grpSpPr bwMode="auto">
              <a:xfrm>
                <a:off x="4749" y="668"/>
                <a:ext cx="581" cy="145"/>
                <a:chOff x="614" y="2568"/>
                <a:chExt cx="725" cy="139"/>
              </a:xfrm>
            </p:grpSpPr>
            <p:sp>
              <p:nvSpPr>
                <p:cNvPr id="150629" name="AutoShape 160"/>
                <p:cNvSpPr>
                  <a:spLocks noChangeArrowheads="1"/>
                </p:cNvSpPr>
                <p:nvPr/>
              </p:nvSpPr>
              <p:spPr bwMode="auto">
                <a:xfrm>
                  <a:off x="612"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30" name="AutoShape 161"/>
                <p:cNvSpPr>
                  <a:spLocks noChangeArrowheads="1"/>
                </p:cNvSpPr>
                <p:nvPr/>
              </p:nvSpPr>
              <p:spPr bwMode="auto">
                <a:xfrm>
                  <a:off x="626" y="2583"/>
                  <a:ext cx="689"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0605" name="Rectangle 162"/>
              <p:cNvSpPr>
                <a:spLocks noChangeArrowheads="1"/>
              </p:cNvSpPr>
              <p:nvPr/>
            </p:nvSpPr>
            <p:spPr bwMode="auto">
              <a:xfrm>
                <a:off x="4223" y="1018"/>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0606" name="Group 163"/>
              <p:cNvGrpSpPr>
                <a:grpSpLocks/>
              </p:cNvGrpSpPr>
              <p:nvPr/>
            </p:nvGrpSpPr>
            <p:grpSpPr bwMode="auto">
              <a:xfrm>
                <a:off x="4747" y="994"/>
                <a:ext cx="581" cy="134"/>
                <a:chOff x="614" y="2568"/>
                <a:chExt cx="725" cy="139"/>
              </a:xfrm>
            </p:grpSpPr>
            <p:sp>
              <p:nvSpPr>
                <p:cNvPr id="150627" name="AutoShape 164"/>
                <p:cNvSpPr>
                  <a:spLocks noChangeArrowheads="1"/>
                </p:cNvSpPr>
                <p:nvPr/>
              </p:nvSpPr>
              <p:spPr bwMode="auto">
                <a:xfrm>
                  <a:off x="615" y="2566"/>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28" name="AutoShape 165"/>
                <p:cNvSpPr>
                  <a:spLocks noChangeArrowheads="1"/>
                </p:cNvSpPr>
                <p:nvPr/>
              </p:nvSpPr>
              <p:spPr bwMode="auto">
                <a:xfrm>
                  <a:off x="628"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0607" name="Rectangle 166"/>
              <p:cNvSpPr>
                <a:spLocks noChangeArrowheads="1"/>
              </p:cNvSpPr>
              <p:nvPr/>
            </p:nvSpPr>
            <p:spPr bwMode="auto">
              <a:xfrm>
                <a:off x="4217" y="1360"/>
                <a:ext cx="597" cy="4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08" name="Rectangle 167"/>
              <p:cNvSpPr>
                <a:spLocks noChangeArrowheads="1"/>
              </p:cNvSpPr>
              <p:nvPr/>
            </p:nvSpPr>
            <p:spPr bwMode="auto">
              <a:xfrm>
                <a:off x="4228" y="1656"/>
                <a:ext cx="597" cy="4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0609" name="Group 168"/>
              <p:cNvGrpSpPr>
                <a:grpSpLocks/>
              </p:cNvGrpSpPr>
              <p:nvPr/>
            </p:nvGrpSpPr>
            <p:grpSpPr bwMode="auto">
              <a:xfrm>
                <a:off x="4735" y="1627"/>
                <a:ext cx="582" cy="151"/>
                <a:chOff x="614" y="2568"/>
                <a:chExt cx="725" cy="139"/>
              </a:xfrm>
            </p:grpSpPr>
            <p:sp>
              <p:nvSpPr>
                <p:cNvPr id="150625" name="AutoShape 169"/>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26" name="AutoShape 170"/>
                <p:cNvSpPr>
                  <a:spLocks noChangeArrowheads="1"/>
                </p:cNvSpPr>
                <p:nvPr/>
              </p:nvSpPr>
              <p:spPr bwMode="auto">
                <a:xfrm>
                  <a:off x="630" y="2583"/>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0610" name="Freeform 17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50611" name="Group 172"/>
              <p:cNvGrpSpPr>
                <a:grpSpLocks/>
              </p:cNvGrpSpPr>
              <p:nvPr/>
            </p:nvGrpSpPr>
            <p:grpSpPr bwMode="auto">
              <a:xfrm>
                <a:off x="4739" y="1327"/>
                <a:ext cx="582" cy="139"/>
                <a:chOff x="614" y="2568"/>
                <a:chExt cx="725" cy="139"/>
              </a:xfrm>
            </p:grpSpPr>
            <p:sp>
              <p:nvSpPr>
                <p:cNvPr id="150623" name="AutoShape 173"/>
                <p:cNvSpPr>
                  <a:spLocks noChangeArrowheads="1"/>
                </p:cNvSpPr>
                <p:nvPr/>
              </p:nvSpPr>
              <p:spPr bwMode="auto">
                <a:xfrm>
                  <a:off x="611" y="2567"/>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24" name="AutoShape 174"/>
                <p:cNvSpPr>
                  <a:spLocks noChangeArrowheads="1"/>
                </p:cNvSpPr>
                <p:nvPr/>
              </p:nvSpPr>
              <p:spPr bwMode="auto">
                <a:xfrm>
                  <a:off x="625" y="2584"/>
                  <a:ext cx="695"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0612" name="Rectangle 175"/>
              <p:cNvSpPr>
                <a:spLocks noChangeArrowheads="1"/>
              </p:cNvSpPr>
              <p:nvPr/>
            </p:nvSpPr>
            <p:spPr bwMode="auto">
              <a:xfrm>
                <a:off x="5250" y="429"/>
                <a:ext cx="66"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13" name="Freeform 17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14" name="Freeform 17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15" name="Oval 178"/>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16" name="Freeform 17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0617" name="AutoShape 180"/>
              <p:cNvSpPr>
                <a:spLocks noChangeArrowheads="1"/>
              </p:cNvSpPr>
              <p:nvPr/>
            </p:nvSpPr>
            <p:spPr bwMode="auto">
              <a:xfrm>
                <a:off x="4140" y="2679"/>
                <a:ext cx="1199"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18" name="AutoShape 181"/>
              <p:cNvSpPr>
                <a:spLocks noChangeArrowheads="1"/>
              </p:cNvSpPr>
              <p:nvPr/>
            </p:nvSpPr>
            <p:spPr bwMode="auto">
              <a:xfrm>
                <a:off x="4206" y="2712"/>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19" name="Oval 182"/>
              <p:cNvSpPr>
                <a:spLocks noChangeArrowheads="1"/>
              </p:cNvSpPr>
              <p:nvPr/>
            </p:nvSpPr>
            <p:spPr bwMode="auto">
              <a:xfrm>
                <a:off x="4306" y="2383"/>
                <a:ext cx="160"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20" name="Oval 183"/>
              <p:cNvSpPr>
                <a:spLocks noChangeArrowheads="1"/>
              </p:cNvSpPr>
              <p:nvPr/>
            </p:nvSpPr>
            <p:spPr bwMode="auto">
              <a:xfrm>
                <a:off x="4488" y="2383"/>
                <a:ext cx="160"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150621" name="Oval 184"/>
              <p:cNvSpPr>
                <a:spLocks noChangeArrowheads="1"/>
              </p:cNvSpPr>
              <p:nvPr/>
            </p:nvSpPr>
            <p:spPr bwMode="auto">
              <a:xfrm>
                <a:off x="4665" y="2383"/>
                <a:ext cx="155"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0622" name="Rectangle 185"/>
              <p:cNvSpPr>
                <a:spLocks noChangeArrowheads="1"/>
              </p:cNvSpPr>
              <p:nvPr/>
            </p:nvSpPr>
            <p:spPr bwMode="auto">
              <a:xfrm>
                <a:off x="5062" y="1836"/>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sp>
        <p:nvSpPr>
          <p:cNvPr id="150532" name="Rectangle 3"/>
          <p:cNvSpPr>
            <a:spLocks noGrp="1" noChangeArrowheads="1"/>
          </p:cNvSpPr>
          <p:nvPr>
            <p:ph type="body" idx="4294967295"/>
          </p:nvPr>
        </p:nvSpPr>
        <p:spPr>
          <a:xfrm>
            <a:off x="369651" y="1212851"/>
            <a:ext cx="11517549" cy="1171575"/>
          </a:xfrm>
        </p:spPr>
        <p:txBody>
          <a:bodyPr>
            <a:normAutofit/>
          </a:bodyPr>
          <a:lstStyle/>
          <a:p>
            <a:pPr eaLnBrk="1" hangingPunct="1">
              <a:buFont typeface="Wingdings" panose="05000000000000000000" pitchFamily="2" charset="2"/>
              <a:buNone/>
            </a:pPr>
            <a:r>
              <a:rPr lang="en-US" altLang="sl-SI" i="1" dirty="0">
                <a:solidFill>
                  <a:srgbClr val="CC0000"/>
                </a:solidFill>
              </a:rPr>
              <a:t>Denial of Service (DoS):</a:t>
            </a:r>
            <a:r>
              <a:rPr lang="en-US" altLang="sl-SI" dirty="0"/>
              <a:t> attackers make resources (server, bandwidth) unavailable to legitimate traffic by overwhelming resource with bogus traffic</a:t>
            </a:r>
          </a:p>
        </p:txBody>
      </p:sp>
      <p:sp>
        <p:nvSpPr>
          <p:cNvPr id="281604" name="Rectangle 4"/>
          <p:cNvSpPr>
            <a:spLocks noChangeArrowheads="1"/>
          </p:cNvSpPr>
          <p:nvPr/>
        </p:nvSpPr>
        <p:spPr bwMode="auto">
          <a:xfrm>
            <a:off x="6589714" y="2709863"/>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ZapfDingbats" pitchFamily="82" charset="2"/>
              <a:buNone/>
            </a:pPr>
            <a:r>
              <a:rPr lang="en-US" altLang="sl-SI" dirty="0">
                <a:solidFill>
                  <a:srgbClr val="000099"/>
                </a:solidFill>
                <a:latin typeface="Gill Sans MT" panose="020B0502020104020203" pitchFamily="34" charset="-18"/>
              </a:rPr>
              <a:t>1.</a:t>
            </a:r>
            <a:r>
              <a:rPr lang="en-US" altLang="sl-SI" dirty="0">
                <a:latin typeface="Gill Sans MT" panose="020B0502020104020203" pitchFamily="34" charset="-18"/>
              </a:rPr>
              <a:t> select target</a:t>
            </a:r>
          </a:p>
        </p:txBody>
      </p:sp>
      <p:sp>
        <p:nvSpPr>
          <p:cNvPr id="281605" name="Rectangle 5"/>
          <p:cNvSpPr>
            <a:spLocks noChangeArrowheads="1"/>
          </p:cNvSpPr>
          <p:nvPr/>
        </p:nvSpPr>
        <p:spPr bwMode="auto">
          <a:xfrm>
            <a:off x="5583712" y="3085110"/>
            <a:ext cx="312317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ZapfDingbats" pitchFamily="82" charset="2"/>
              <a:buNone/>
            </a:pPr>
            <a:r>
              <a:rPr lang="en-US" altLang="sl-SI" dirty="0">
                <a:solidFill>
                  <a:srgbClr val="000099"/>
                </a:solidFill>
                <a:latin typeface="Gill Sans MT" panose="020B0502020104020203" pitchFamily="34" charset="-18"/>
              </a:rPr>
              <a:t>2.</a:t>
            </a:r>
            <a:r>
              <a:rPr lang="en-US" altLang="sl-SI" dirty="0">
                <a:latin typeface="Gill Sans MT" panose="020B0502020104020203" pitchFamily="34" charset="-18"/>
              </a:rPr>
              <a:t> break into hosts around the network (see botnet)</a:t>
            </a:r>
          </a:p>
          <a:p>
            <a:pPr>
              <a:spcBef>
                <a:spcPct val="20000"/>
              </a:spcBef>
              <a:buClr>
                <a:schemeClr val="accent2"/>
              </a:buClr>
              <a:buSzPct val="85000"/>
              <a:buFont typeface="ZapfDingbats" pitchFamily="82" charset="2"/>
              <a:buAutoNum type="arabicPeriod" startAt="2"/>
            </a:pPr>
            <a:endParaRPr lang="en-US" altLang="sl-SI" dirty="0">
              <a:latin typeface="Gill Sans MT" panose="020B0502020104020203" pitchFamily="34" charset="-18"/>
            </a:endParaRPr>
          </a:p>
        </p:txBody>
      </p:sp>
      <p:sp>
        <p:nvSpPr>
          <p:cNvPr id="281606" name="Rectangle 6"/>
          <p:cNvSpPr>
            <a:spLocks noChangeArrowheads="1"/>
          </p:cNvSpPr>
          <p:nvPr/>
        </p:nvSpPr>
        <p:spPr bwMode="auto">
          <a:xfrm>
            <a:off x="5663009" y="4668840"/>
            <a:ext cx="302264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ZapfDingbats" pitchFamily="82" charset="2"/>
              <a:buNone/>
            </a:pPr>
            <a:r>
              <a:rPr lang="en-US" altLang="sl-SI" dirty="0">
                <a:solidFill>
                  <a:srgbClr val="000099"/>
                </a:solidFill>
                <a:latin typeface="Gill Sans MT" panose="020B0502020104020203" pitchFamily="34" charset="-18"/>
              </a:rPr>
              <a:t>3.</a:t>
            </a:r>
            <a:r>
              <a:rPr lang="en-US" altLang="sl-SI" dirty="0">
                <a:latin typeface="Gill Sans MT" panose="020B0502020104020203" pitchFamily="34" charset="-18"/>
              </a:rPr>
              <a:t> send packets to target from compromised hosts</a:t>
            </a:r>
          </a:p>
        </p:txBody>
      </p:sp>
      <p:sp>
        <p:nvSpPr>
          <p:cNvPr id="150536" name="Rectangle 2"/>
          <p:cNvSpPr>
            <a:spLocks noChangeArrowheads="1"/>
          </p:cNvSpPr>
          <p:nvPr/>
        </p:nvSpPr>
        <p:spPr bwMode="auto">
          <a:xfrm>
            <a:off x="1812926" y="146050"/>
            <a:ext cx="843597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3600">
                <a:solidFill>
                  <a:srgbClr val="000099"/>
                </a:solidFill>
                <a:latin typeface="Gill Sans MT" panose="020B0502020104020203" pitchFamily="34" charset="-18"/>
              </a:rPr>
              <a:t>Bad guys: </a:t>
            </a:r>
            <a:r>
              <a:rPr lang="en-US" altLang="sl-SI" sz="3200">
                <a:solidFill>
                  <a:srgbClr val="000099"/>
                </a:solidFill>
                <a:latin typeface="Gill Sans MT" panose="020B0502020104020203" pitchFamily="34" charset="-18"/>
              </a:rPr>
              <a:t>attack server, network infrastructure</a:t>
            </a:r>
          </a:p>
        </p:txBody>
      </p:sp>
      <p:grpSp>
        <p:nvGrpSpPr>
          <p:cNvPr id="9" name="Group 152"/>
          <p:cNvGrpSpPr>
            <a:grpSpLocks/>
          </p:cNvGrpSpPr>
          <p:nvPr/>
        </p:nvGrpSpPr>
        <p:grpSpPr bwMode="auto">
          <a:xfrm>
            <a:off x="8518527" y="3354387"/>
            <a:ext cx="2720975" cy="2674938"/>
            <a:chOff x="-262" y="2555"/>
            <a:chExt cx="1714" cy="1685"/>
          </a:xfrm>
        </p:grpSpPr>
        <p:sp>
          <p:nvSpPr>
            <p:cNvPr id="150587" name="Line 63"/>
            <p:cNvSpPr>
              <a:spLocks noChangeShapeType="1"/>
            </p:cNvSpPr>
            <p:nvPr/>
          </p:nvSpPr>
          <p:spPr bwMode="auto">
            <a:xfrm flipV="1">
              <a:off x="160" y="3261"/>
              <a:ext cx="436" cy="16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88" name="Line 64"/>
            <p:cNvSpPr>
              <a:spLocks noChangeShapeType="1"/>
            </p:cNvSpPr>
            <p:nvPr/>
          </p:nvSpPr>
          <p:spPr bwMode="auto">
            <a:xfrm flipV="1">
              <a:off x="413" y="3470"/>
              <a:ext cx="226" cy="32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89" name="Line 65"/>
            <p:cNvSpPr>
              <a:spLocks noChangeShapeType="1"/>
            </p:cNvSpPr>
            <p:nvPr/>
          </p:nvSpPr>
          <p:spPr bwMode="auto">
            <a:xfrm flipH="1" flipV="1">
              <a:off x="857" y="3410"/>
              <a:ext cx="595" cy="45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0" name="Line 66"/>
            <p:cNvSpPr>
              <a:spLocks noChangeShapeType="1"/>
            </p:cNvSpPr>
            <p:nvPr/>
          </p:nvSpPr>
          <p:spPr bwMode="auto">
            <a:xfrm>
              <a:off x="735" y="2555"/>
              <a:ext cx="16" cy="46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1" name="Line 67"/>
            <p:cNvSpPr>
              <a:spLocks noChangeShapeType="1"/>
            </p:cNvSpPr>
            <p:nvPr/>
          </p:nvSpPr>
          <p:spPr bwMode="auto">
            <a:xfrm flipH="1">
              <a:off x="829" y="3011"/>
              <a:ext cx="473" cy="18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2" name="Line 68"/>
            <p:cNvSpPr>
              <a:spLocks noChangeShapeType="1"/>
            </p:cNvSpPr>
            <p:nvPr/>
          </p:nvSpPr>
          <p:spPr bwMode="auto">
            <a:xfrm>
              <a:off x="-262" y="3083"/>
              <a:ext cx="879" cy="11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3" name="Line 69"/>
            <p:cNvSpPr>
              <a:spLocks noChangeShapeType="1"/>
            </p:cNvSpPr>
            <p:nvPr/>
          </p:nvSpPr>
          <p:spPr bwMode="auto">
            <a:xfrm flipV="1">
              <a:off x="-201" y="3362"/>
              <a:ext cx="800" cy="649"/>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4" name="Line 70"/>
            <p:cNvSpPr>
              <a:spLocks noChangeShapeType="1"/>
            </p:cNvSpPr>
            <p:nvPr/>
          </p:nvSpPr>
          <p:spPr bwMode="auto">
            <a:xfrm flipH="1">
              <a:off x="852" y="2623"/>
              <a:ext cx="352" cy="39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5" name="Line 71"/>
            <p:cNvSpPr>
              <a:spLocks noChangeShapeType="1"/>
            </p:cNvSpPr>
            <p:nvPr/>
          </p:nvSpPr>
          <p:spPr bwMode="auto">
            <a:xfrm flipV="1">
              <a:off x="494" y="3582"/>
              <a:ext cx="198" cy="65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50596" name="Line 72"/>
            <p:cNvSpPr>
              <a:spLocks noChangeShapeType="1"/>
            </p:cNvSpPr>
            <p:nvPr/>
          </p:nvSpPr>
          <p:spPr bwMode="auto">
            <a:xfrm>
              <a:off x="162" y="2738"/>
              <a:ext cx="416" cy="25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pic>
        <p:nvPicPr>
          <p:cNvPr id="150538" name="Picture 112"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763589"/>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539" name="Group 113"/>
          <p:cNvGrpSpPr>
            <a:grpSpLocks/>
          </p:cNvGrpSpPr>
          <p:nvPr/>
        </p:nvGrpSpPr>
        <p:grpSpPr bwMode="auto">
          <a:xfrm flipH="1">
            <a:off x="10683876" y="2994026"/>
            <a:ext cx="735012" cy="681037"/>
            <a:chOff x="-44" y="1473"/>
            <a:chExt cx="981" cy="1105"/>
          </a:xfrm>
        </p:grpSpPr>
        <p:pic>
          <p:nvPicPr>
            <p:cNvPr id="150585" name="Picture 11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86" name="Freeform 11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0" name="Group 116"/>
          <p:cNvGrpSpPr>
            <a:grpSpLocks/>
          </p:cNvGrpSpPr>
          <p:nvPr/>
        </p:nvGrpSpPr>
        <p:grpSpPr bwMode="auto">
          <a:xfrm flipH="1">
            <a:off x="10971214" y="3830637"/>
            <a:ext cx="735013" cy="681038"/>
            <a:chOff x="-44" y="1473"/>
            <a:chExt cx="981" cy="1105"/>
          </a:xfrm>
        </p:grpSpPr>
        <p:pic>
          <p:nvPicPr>
            <p:cNvPr id="150583" name="Picture 11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84" name="Freeform 11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1" name="Group 119"/>
          <p:cNvGrpSpPr>
            <a:grpSpLocks/>
          </p:cNvGrpSpPr>
          <p:nvPr/>
        </p:nvGrpSpPr>
        <p:grpSpPr bwMode="auto">
          <a:xfrm flipH="1">
            <a:off x="11029951" y="4532312"/>
            <a:ext cx="735012" cy="681038"/>
            <a:chOff x="-44" y="1473"/>
            <a:chExt cx="981" cy="1105"/>
          </a:xfrm>
        </p:grpSpPr>
        <p:pic>
          <p:nvPicPr>
            <p:cNvPr id="150581" name="Picture 12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82" name="Freeform 12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2" name="Group 122"/>
          <p:cNvGrpSpPr>
            <a:grpSpLocks/>
          </p:cNvGrpSpPr>
          <p:nvPr/>
        </p:nvGrpSpPr>
        <p:grpSpPr bwMode="auto">
          <a:xfrm flipH="1">
            <a:off x="11066464" y="5313362"/>
            <a:ext cx="735013" cy="681038"/>
            <a:chOff x="-44" y="1473"/>
            <a:chExt cx="981" cy="1105"/>
          </a:xfrm>
        </p:grpSpPr>
        <p:pic>
          <p:nvPicPr>
            <p:cNvPr id="150579" name="Picture 12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80" name="Freeform 12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3" name="Group 125"/>
          <p:cNvGrpSpPr>
            <a:grpSpLocks/>
          </p:cNvGrpSpPr>
          <p:nvPr/>
        </p:nvGrpSpPr>
        <p:grpSpPr bwMode="auto">
          <a:xfrm flipH="1">
            <a:off x="9721851" y="3122612"/>
            <a:ext cx="735012" cy="681038"/>
            <a:chOff x="-44" y="1473"/>
            <a:chExt cx="981" cy="1105"/>
          </a:xfrm>
        </p:grpSpPr>
        <p:pic>
          <p:nvPicPr>
            <p:cNvPr id="150577" name="Picture 12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78" name="Freeform 12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4" name="Group 128"/>
          <p:cNvGrpSpPr>
            <a:grpSpLocks/>
          </p:cNvGrpSpPr>
          <p:nvPr/>
        </p:nvGrpSpPr>
        <p:grpSpPr bwMode="auto">
          <a:xfrm flipH="1">
            <a:off x="8716964" y="3184526"/>
            <a:ext cx="735013" cy="681037"/>
            <a:chOff x="-44" y="1473"/>
            <a:chExt cx="981" cy="1105"/>
          </a:xfrm>
        </p:grpSpPr>
        <p:pic>
          <p:nvPicPr>
            <p:cNvPr id="150575" name="Picture 12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76" name="Freeform 1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5" name="Group 134"/>
          <p:cNvGrpSpPr>
            <a:grpSpLocks/>
          </p:cNvGrpSpPr>
          <p:nvPr/>
        </p:nvGrpSpPr>
        <p:grpSpPr bwMode="auto">
          <a:xfrm flipH="1">
            <a:off x="8001001" y="3889376"/>
            <a:ext cx="735012" cy="681037"/>
            <a:chOff x="-44" y="1473"/>
            <a:chExt cx="981" cy="1105"/>
          </a:xfrm>
        </p:grpSpPr>
        <p:pic>
          <p:nvPicPr>
            <p:cNvPr id="150573" name="Picture 13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74" name="Freeform 13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6" name="Group 137"/>
          <p:cNvGrpSpPr>
            <a:grpSpLocks/>
          </p:cNvGrpSpPr>
          <p:nvPr/>
        </p:nvGrpSpPr>
        <p:grpSpPr bwMode="auto">
          <a:xfrm flipH="1">
            <a:off x="8632826" y="4624387"/>
            <a:ext cx="735012" cy="681038"/>
            <a:chOff x="-44" y="1473"/>
            <a:chExt cx="981" cy="1105"/>
          </a:xfrm>
        </p:grpSpPr>
        <p:pic>
          <p:nvPicPr>
            <p:cNvPr id="150571" name="Picture 13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72" name="Freeform 13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7" name="Group 140"/>
          <p:cNvGrpSpPr>
            <a:grpSpLocks/>
          </p:cNvGrpSpPr>
          <p:nvPr/>
        </p:nvGrpSpPr>
        <p:grpSpPr bwMode="auto">
          <a:xfrm flipH="1">
            <a:off x="9163051" y="5233987"/>
            <a:ext cx="735012" cy="681038"/>
            <a:chOff x="-44" y="1473"/>
            <a:chExt cx="981" cy="1105"/>
          </a:xfrm>
        </p:grpSpPr>
        <p:pic>
          <p:nvPicPr>
            <p:cNvPr id="150569" name="Picture 14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70" name="Freeform 14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8" name="Group 143"/>
          <p:cNvGrpSpPr>
            <a:grpSpLocks/>
          </p:cNvGrpSpPr>
          <p:nvPr/>
        </p:nvGrpSpPr>
        <p:grpSpPr bwMode="auto">
          <a:xfrm flipH="1">
            <a:off x="8240714" y="5524501"/>
            <a:ext cx="735013" cy="681037"/>
            <a:chOff x="-44" y="1473"/>
            <a:chExt cx="981" cy="1105"/>
          </a:xfrm>
        </p:grpSpPr>
        <p:pic>
          <p:nvPicPr>
            <p:cNvPr id="150567" name="Picture 14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68" name="Freeform 14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49" name="Group 146"/>
          <p:cNvGrpSpPr>
            <a:grpSpLocks/>
          </p:cNvGrpSpPr>
          <p:nvPr/>
        </p:nvGrpSpPr>
        <p:grpSpPr bwMode="auto">
          <a:xfrm flipH="1">
            <a:off x="9432926" y="6030912"/>
            <a:ext cx="735012" cy="681038"/>
            <a:chOff x="-44" y="1473"/>
            <a:chExt cx="981" cy="1105"/>
          </a:xfrm>
        </p:grpSpPr>
        <p:pic>
          <p:nvPicPr>
            <p:cNvPr id="150565" name="Picture 14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66" name="Freeform 14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0550" name="Group 149"/>
          <p:cNvGrpSpPr>
            <a:grpSpLocks/>
          </p:cNvGrpSpPr>
          <p:nvPr/>
        </p:nvGrpSpPr>
        <p:grpSpPr bwMode="auto">
          <a:xfrm flipH="1">
            <a:off x="10177464" y="5641976"/>
            <a:ext cx="735013" cy="681037"/>
            <a:chOff x="-44" y="1473"/>
            <a:chExt cx="981" cy="1105"/>
          </a:xfrm>
        </p:grpSpPr>
        <p:pic>
          <p:nvPicPr>
            <p:cNvPr id="150563" name="Picture 1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64" name="Freeform 15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22" name="Group 89"/>
          <p:cNvGrpSpPr>
            <a:grpSpLocks/>
          </p:cNvGrpSpPr>
          <p:nvPr/>
        </p:nvGrpSpPr>
        <p:grpSpPr bwMode="auto">
          <a:xfrm>
            <a:off x="8026402" y="3062288"/>
            <a:ext cx="3525837" cy="3408363"/>
            <a:chOff x="2920" y="1824"/>
            <a:chExt cx="2221" cy="2147"/>
          </a:xfrm>
        </p:grpSpPr>
        <p:pic>
          <p:nvPicPr>
            <p:cNvPr id="15055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7" y="192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4"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1" y="192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5" name="Picture 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0" y="2376"/>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6" name="Picture 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0" y="2803"/>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7" name="Picture 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0" y="3230"/>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8" name="Picture 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7" y="369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5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4" y="3308"/>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60" name="Picture 6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8" y="2339"/>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61" name="Picture 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4" y="3395"/>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0562" name="Picture 6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2" y="1824"/>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grpSp>
      <p:sp>
        <p:nvSpPr>
          <p:cNvPr id="1505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2" name="Rectangle 1">
            <a:extLst>
              <a:ext uri="{FF2B5EF4-FFF2-40B4-BE49-F238E27FC236}">
                <a16:creationId xmlns:a16="http://schemas.microsoft.com/office/drawing/2014/main" id="{86657E6D-912B-4015-9FFA-E81E989F7AF1}"/>
              </a:ext>
            </a:extLst>
          </p:cNvPr>
          <p:cNvSpPr/>
          <p:nvPr/>
        </p:nvSpPr>
        <p:spPr>
          <a:xfrm>
            <a:off x="169218" y="2284351"/>
            <a:ext cx="5035080" cy="4278094"/>
          </a:xfrm>
          <a:prstGeom prst="rect">
            <a:avLst/>
          </a:prstGeom>
        </p:spPr>
        <p:txBody>
          <a:bodyPr wrap="square">
            <a:spAutoFit/>
          </a:bodyPr>
          <a:lstStyle/>
          <a:p>
            <a:r>
              <a:rPr lang="en-US" sz="1600" dirty="0"/>
              <a:t>A </a:t>
            </a:r>
            <a:r>
              <a:rPr lang="en-US" sz="1600" b="1" dirty="0"/>
              <a:t>Denial-of-Service (DoS) attack</a:t>
            </a:r>
            <a:r>
              <a:rPr lang="en-US" sz="1600" dirty="0"/>
              <a:t> is an attack meant to shut down a machine or network, making it inaccessible to its intended users. DoS attacks accomplish this by flooding the target with traffic, or sending it information that triggers a crash. In both instances, the DoS attack deprives legitimate users (i.e. employees, members, or account holders) of the service or resource they expected.</a:t>
            </a:r>
          </a:p>
          <a:p>
            <a:r>
              <a:rPr lang="en-US" sz="1600" dirty="0"/>
              <a:t>Victims of DoS attacks often target web servers of high-profile organizations such as banking, commerce, and media companies, or government and trade organizations. Though DoS attacks do not typically result in the theft or loss of significant information or other assets, they can cost the victim a great deal of time and money to handle. There are two general methods of DoS attacks: flooding services or crashing services. Flood attacks occur when the system receives too much traffic for the server to buffer, causing them to slow down and eventually stop.</a:t>
            </a:r>
          </a:p>
        </p:txBody>
      </p:sp>
    </p:spTree>
    <p:extLst>
      <p:ext uri="{BB962C8B-B14F-4D97-AF65-F5344CB8AC3E}">
        <p14:creationId xmlns:p14="http://schemas.microsoft.com/office/powerpoint/2010/main" val="2029880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5"/>
                                        </p:tgtEl>
                                        <p:attrNameLst>
                                          <p:attrName>style.visibility</p:attrName>
                                        </p:attrNameLst>
                                      </p:cBhvr>
                                      <p:to>
                                        <p:strVal val="visible"/>
                                      </p:to>
                                    </p:set>
                                  </p:childTnLst>
                                </p:cTn>
                              </p:par>
                              <p:par>
                                <p:cTn id="13" presetID="9"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81606"/>
                                        </p:tgtEl>
                                        <p:attrNameLst>
                                          <p:attrName>style.visibility</p:attrName>
                                        </p:attrNameLst>
                                      </p:cBhvr>
                                      <p:to>
                                        <p:strVal val="visible"/>
                                      </p:to>
                                    </p:se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autoUpdateAnimBg="0"/>
      <p:bldP spid="281605" grpId="0" autoUpdateAnimBg="0"/>
      <p:bldP spid="28160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Group 90"/>
          <p:cNvGrpSpPr>
            <a:grpSpLocks/>
          </p:cNvGrpSpPr>
          <p:nvPr/>
        </p:nvGrpSpPr>
        <p:grpSpPr bwMode="auto">
          <a:xfrm flipH="1">
            <a:off x="6034088" y="3351214"/>
            <a:ext cx="735012" cy="681037"/>
            <a:chOff x="-44" y="1473"/>
            <a:chExt cx="981" cy="1105"/>
          </a:xfrm>
        </p:grpSpPr>
        <p:pic>
          <p:nvPicPr>
            <p:cNvPr id="151621"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622"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sp>
        <p:nvSpPr>
          <p:cNvPr id="151555" name="Rectangle 2"/>
          <p:cNvSpPr>
            <a:spLocks noGrp="1" noChangeArrowheads="1"/>
          </p:cNvSpPr>
          <p:nvPr>
            <p:ph type="title" idx="4294967295"/>
          </p:nvPr>
        </p:nvSpPr>
        <p:spPr>
          <a:xfrm>
            <a:off x="1984375" y="114300"/>
            <a:ext cx="7772400" cy="1143000"/>
          </a:xfrm>
        </p:spPr>
        <p:txBody>
          <a:bodyPr/>
          <a:lstStyle/>
          <a:p>
            <a:pPr eaLnBrk="1" hangingPunct="1"/>
            <a:r>
              <a:rPr lang="en-US" altLang="sl-SI"/>
              <a:t>Bad guys can sniff packets</a:t>
            </a:r>
          </a:p>
        </p:txBody>
      </p:sp>
      <p:sp>
        <p:nvSpPr>
          <p:cNvPr id="151556" name="Rectangle 17"/>
          <p:cNvSpPr>
            <a:spLocks noGrp="1" noChangeArrowheads="1"/>
          </p:cNvSpPr>
          <p:nvPr>
            <p:ph type="body" idx="4294967295"/>
          </p:nvPr>
        </p:nvSpPr>
        <p:spPr>
          <a:xfrm>
            <a:off x="1192090" y="5413236"/>
            <a:ext cx="8077200" cy="1484313"/>
          </a:xfrm>
          <a:noFill/>
        </p:spPr>
        <p:txBody>
          <a:bodyPr>
            <a:normAutofit fontScale="92500" lnSpcReduction="10000"/>
          </a:bodyPr>
          <a:lstStyle/>
          <a:p>
            <a:pPr eaLnBrk="1" hangingPunct="1">
              <a:buFont typeface="Wingdings" panose="05000000000000000000" pitchFamily="2" charset="2"/>
              <a:buNone/>
            </a:pPr>
            <a:r>
              <a:rPr lang="en-US" altLang="sl-SI" sz="3200" i="1" dirty="0">
                <a:solidFill>
                  <a:srgbClr val="CC0000"/>
                </a:solidFill>
              </a:rPr>
              <a:t>packet </a:t>
            </a:r>
            <a:r>
              <a:rPr lang="ja-JP" altLang="en-US" sz="3200" i="1" dirty="0">
                <a:solidFill>
                  <a:srgbClr val="CC0000"/>
                </a:solidFill>
              </a:rPr>
              <a:t>“</a:t>
            </a:r>
            <a:r>
              <a:rPr lang="en-US" altLang="ja-JP" sz="3200" i="1" dirty="0">
                <a:solidFill>
                  <a:srgbClr val="CC0000"/>
                </a:solidFill>
              </a:rPr>
              <a:t>sniffing</a:t>
            </a:r>
            <a:r>
              <a:rPr lang="ja-JP" altLang="en-US" sz="3200" i="1" dirty="0">
                <a:solidFill>
                  <a:srgbClr val="CC0000"/>
                </a:solidFill>
              </a:rPr>
              <a:t>”</a:t>
            </a:r>
            <a:r>
              <a:rPr lang="en-US" altLang="ja-JP" sz="3200" i="1" dirty="0">
                <a:solidFill>
                  <a:srgbClr val="CC0000"/>
                </a:solidFill>
              </a:rPr>
              <a:t>:</a:t>
            </a:r>
            <a:r>
              <a:rPr lang="en-US" altLang="ja-JP" i="1" dirty="0">
                <a:solidFill>
                  <a:srgbClr val="FF0000"/>
                </a:solidFill>
              </a:rPr>
              <a:t> </a:t>
            </a:r>
          </a:p>
          <a:p>
            <a:pPr lvl="1" eaLnBrk="1" hangingPunct="1"/>
            <a:r>
              <a:rPr lang="en-US" altLang="sl-SI" dirty="0">
                <a:ea typeface="Arial" panose="020B0604020202020204" pitchFamily="34" charset="0"/>
              </a:rPr>
              <a:t>broadcast media (shared ethernet, wireless)</a:t>
            </a:r>
          </a:p>
          <a:p>
            <a:pPr lvl="1" eaLnBrk="1" hangingPunct="1"/>
            <a:r>
              <a:rPr lang="en-US" altLang="sl-SI" dirty="0">
                <a:ea typeface="Arial" panose="020B0604020202020204" pitchFamily="34" charset="0"/>
              </a:rPr>
              <a:t>promiscuous network interface reads/records all packets (e.g., including passwords!) passing by</a:t>
            </a:r>
          </a:p>
        </p:txBody>
      </p:sp>
      <p:sp>
        <p:nvSpPr>
          <p:cNvPr id="151557" name="Freeform 43"/>
          <p:cNvSpPr>
            <a:spLocks/>
          </p:cNvSpPr>
          <p:nvPr/>
        </p:nvSpPr>
        <p:spPr bwMode="auto">
          <a:xfrm>
            <a:off x="3529014" y="4086226"/>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51558" name="Freeform 44"/>
          <p:cNvSpPr>
            <a:spLocks/>
          </p:cNvSpPr>
          <p:nvPr/>
        </p:nvSpPr>
        <p:spPr bwMode="auto">
          <a:xfrm>
            <a:off x="6361113" y="3956050"/>
            <a:ext cx="4762"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51559" name="Line 45"/>
          <p:cNvSpPr>
            <a:spLocks noChangeShapeType="1"/>
          </p:cNvSpPr>
          <p:nvPr/>
        </p:nvSpPr>
        <p:spPr bwMode="auto">
          <a:xfrm flipV="1">
            <a:off x="4703763" y="4478338"/>
            <a:ext cx="0" cy="37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1560" name="Line 46"/>
          <p:cNvSpPr>
            <a:spLocks noChangeShapeType="1"/>
          </p:cNvSpPr>
          <p:nvPr/>
        </p:nvSpPr>
        <p:spPr bwMode="auto">
          <a:xfrm flipV="1">
            <a:off x="4722813" y="5189538"/>
            <a:ext cx="0"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1561" name="Text Box 47"/>
          <p:cNvSpPr txBox="1">
            <a:spLocks noChangeArrowheads="1"/>
          </p:cNvSpPr>
          <p:nvPr/>
        </p:nvSpPr>
        <p:spPr bwMode="auto">
          <a:xfrm>
            <a:off x="2986088" y="33750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t>A</a:t>
            </a:r>
          </a:p>
        </p:txBody>
      </p:sp>
      <p:sp>
        <p:nvSpPr>
          <p:cNvPr id="151562" name="Text Box 48"/>
          <p:cNvSpPr txBox="1">
            <a:spLocks noChangeArrowheads="1"/>
          </p:cNvSpPr>
          <p:nvPr/>
        </p:nvSpPr>
        <p:spPr bwMode="auto">
          <a:xfrm>
            <a:off x="8461375" y="4838700"/>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latin typeface="Comic Sans MS" panose="030F0702030302020204" pitchFamily="66" charset="0"/>
              </a:rPr>
              <a:t>B</a:t>
            </a:r>
            <a:endParaRPr lang="en-US" altLang="sl-SI">
              <a:latin typeface="Times New Roman" panose="02020603050405020304" pitchFamily="18" charset="0"/>
            </a:endParaRPr>
          </a:p>
        </p:txBody>
      </p:sp>
      <p:sp>
        <p:nvSpPr>
          <p:cNvPr id="151563" name="Text Box 49"/>
          <p:cNvSpPr txBox="1">
            <a:spLocks noChangeArrowheads="1"/>
          </p:cNvSpPr>
          <p:nvPr/>
        </p:nvSpPr>
        <p:spPr bwMode="auto">
          <a:xfrm>
            <a:off x="6553201" y="3352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t>C</a:t>
            </a:r>
          </a:p>
        </p:txBody>
      </p:sp>
      <p:grpSp>
        <p:nvGrpSpPr>
          <p:cNvPr id="151564" name="Group 50"/>
          <p:cNvGrpSpPr>
            <a:grpSpLocks/>
          </p:cNvGrpSpPr>
          <p:nvPr/>
        </p:nvGrpSpPr>
        <p:grpSpPr bwMode="auto">
          <a:xfrm>
            <a:off x="5357814" y="4605338"/>
            <a:ext cx="2295525" cy="336550"/>
            <a:chOff x="2418" y="3342"/>
            <a:chExt cx="1446" cy="212"/>
          </a:xfrm>
        </p:grpSpPr>
        <p:sp>
          <p:nvSpPr>
            <p:cNvPr id="151616" name="Rectangle 51"/>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151617" name="Line 52"/>
            <p:cNvSpPr>
              <a:spLocks noChangeShapeType="1"/>
            </p:cNvSpPr>
            <p:nvPr/>
          </p:nvSpPr>
          <p:spPr bwMode="auto">
            <a:xfrm>
              <a:off x="2784" y="3372"/>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1618" name="Line 53"/>
            <p:cNvSpPr>
              <a:spLocks noChangeShapeType="1"/>
            </p:cNvSpPr>
            <p:nvPr/>
          </p:nvSpPr>
          <p:spPr bwMode="auto">
            <a:xfrm>
              <a:off x="3186"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1619" name="Line 54"/>
            <p:cNvSpPr>
              <a:spLocks noChangeShapeType="1"/>
            </p:cNvSpPr>
            <p:nvPr/>
          </p:nvSpPr>
          <p:spPr bwMode="auto">
            <a:xfrm>
              <a:off x="3321"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1620" name="Text Box 55"/>
            <p:cNvSpPr txBox="1">
              <a:spLocks noChangeArrowheads="1"/>
            </p:cNvSpPr>
            <p:nvPr/>
          </p:nvSpPr>
          <p:spPr bwMode="auto">
            <a:xfrm>
              <a:off x="2418" y="3342"/>
              <a:ext cx="14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sz="1600"/>
                <a:t>src:B dest:A     payload</a:t>
              </a:r>
              <a:endParaRPr lang="en-US" altLang="sl-SI" sz="1600">
                <a:latin typeface="Times New Roman" panose="02020603050405020304" pitchFamily="18" charset="0"/>
              </a:endParaRPr>
            </a:p>
          </p:txBody>
        </p:sp>
      </p:grpSp>
      <p:sp>
        <p:nvSpPr>
          <p:cNvPr id="151565" name="Freeform 56"/>
          <p:cNvSpPr>
            <a:spLocks/>
          </p:cNvSpPr>
          <p:nvPr/>
        </p:nvSpPr>
        <p:spPr bwMode="auto">
          <a:xfrm>
            <a:off x="5326063" y="4560888"/>
            <a:ext cx="2635250" cy="241300"/>
          </a:xfrm>
          <a:custGeom>
            <a:avLst/>
            <a:gdLst>
              <a:gd name="T0" fmla="*/ 2147483647 w 1660"/>
              <a:gd name="T1" fmla="*/ 2147483647 h 152"/>
              <a:gd name="T2" fmla="*/ 2147483647 w 1660"/>
              <a:gd name="T3" fmla="*/ 0 h 152"/>
              <a:gd name="T4" fmla="*/ 0 w 1660"/>
              <a:gd name="T5" fmla="*/ 2147483647 h 152"/>
              <a:gd name="T6" fmla="*/ 0 60000 65536"/>
              <a:gd name="T7" fmla="*/ 0 60000 65536"/>
              <a:gd name="T8" fmla="*/ 0 60000 65536"/>
              <a:gd name="T9" fmla="*/ 0 w 1660"/>
              <a:gd name="T10" fmla="*/ 0 h 152"/>
              <a:gd name="T11" fmla="*/ 1660 w 1660"/>
              <a:gd name="T12" fmla="*/ 152 h 152"/>
            </a:gdLst>
            <a:ahLst/>
            <a:cxnLst>
              <a:cxn ang="T6">
                <a:pos x="T0" y="T1"/>
              </a:cxn>
              <a:cxn ang="T7">
                <a:pos x="T2" y="T3"/>
              </a:cxn>
              <a:cxn ang="T8">
                <a:pos x="T4" y="T5"/>
              </a:cxn>
            </a:cxnLst>
            <a:rect l="T9" t="T10" r="T11" b="T12"/>
            <a:pathLst>
              <a:path w="1660" h="152">
                <a:moveTo>
                  <a:pt x="1660" y="152"/>
                </a:moveTo>
                <a:lnTo>
                  <a:pt x="1660" y="0"/>
                </a:lnTo>
                <a:lnTo>
                  <a:pt x="0" y="4"/>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51566" name="Line 57"/>
          <p:cNvSpPr>
            <a:spLocks noChangeShapeType="1"/>
          </p:cNvSpPr>
          <p:nvPr/>
        </p:nvSpPr>
        <p:spPr bwMode="auto">
          <a:xfrm flipV="1">
            <a:off x="6469063" y="3957638"/>
            <a:ext cx="0" cy="6032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51567" name="Rectangle 59"/>
          <p:cNvSpPr>
            <a:spLocks noChangeArrowheads="1"/>
          </p:cNvSpPr>
          <p:nvPr/>
        </p:nvSpPr>
        <p:spPr bwMode="auto">
          <a:xfrm>
            <a:off x="6958014" y="5772307"/>
            <a:ext cx="4714875" cy="55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a:spcBef>
                <a:spcPct val="20000"/>
              </a:spcBef>
              <a:buClr>
                <a:schemeClr val="accent2"/>
              </a:buClr>
              <a:buSzPct val="75000"/>
              <a:buFont typeface="Wingdings" panose="05000000000000000000" pitchFamily="2" charset="2"/>
              <a:buChar char="v"/>
            </a:pPr>
            <a:r>
              <a:rPr lang="sl-SI" altLang="sl-SI" sz="1600" dirty="0">
                <a:latin typeface="Gill Sans MT" panose="020B0502020104020203" pitchFamily="34" charset="-18"/>
              </a:rPr>
              <a:t>W</a:t>
            </a:r>
            <a:r>
              <a:rPr lang="en-US" altLang="sl-SI" sz="1600" dirty="0" err="1">
                <a:latin typeface="Gill Sans MT" panose="020B0502020104020203" pitchFamily="34" charset="-18"/>
              </a:rPr>
              <a:t>ireshark</a:t>
            </a:r>
            <a:r>
              <a:rPr lang="en-US" altLang="sl-SI" sz="1600" dirty="0">
                <a:latin typeface="Gill Sans MT" panose="020B0502020104020203" pitchFamily="34" charset="-18"/>
              </a:rPr>
              <a:t> software is a (free) packet-sniffer</a:t>
            </a:r>
          </a:p>
          <a:p>
            <a:pPr lvl="1">
              <a:spcBef>
                <a:spcPct val="20000"/>
              </a:spcBef>
              <a:buClr>
                <a:schemeClr val="accent2"/>
              </a:buClr>
              <a:buSzPct val="75000"/>
              <a:buFont typeface="Wingdings" panose="05000000000000000000" pitchFamily="2" charset="2"/>
              <a:buNone/>
            </a:pPr>
            <a:endParaRPr lang="en-US" altLang="sl-SI" sz="1600" dirty="0">
              <a:latin typeface="Gill Sans MT" panose="020B0502020104020203" pitchFamily="34" charset="-18"/>
            </a:endParaRPr>
          </a:p>
        </p:txBody>
      </p:sp>
      <p:pic>
        <p:nvPicPr>
          <p:cNvPr id="15156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1075" y="3419476"/>
            <a:ext cx="4714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51569" name="Picture 51"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900" y="898525"/>
            <a:ext cx="597693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1570" name="Group 54"/>
          <p:cNvGrpSpPr>
            <a:grpSpLocks/>
          </p:cNvGrpSpPr>
          <p:nvPr/>
        </p:nvGrpSpPr>
        <p:grpSpPr bwMode="auto">
          <a:xfrm>
            <a:off x="3354389" y="3413125"/>
            <a:ext cx="365125" cy="712788"/>
            <a:chOff x="4140" y="429"/>
            <a:chExt cx="1425" cy="2396"/>
          </a:xfrm>
        </p:grpSpPr>
        <p:sp>
          <p:nvSpPr>
            <p:cNvPr id="151584" name="Freeform 5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585" name="Rectangle 56"/>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586" name="Freeform 5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587" name="Freeform 5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588" name="Rectangle 59"/>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1589" name="Group 60"/>
            <p:cNvGrpSpPr>
              <a:grpSpLocks/>
            </p:cNvGrpSpPr>
            <p:nvPr/>
          </p:nvGrpSpPr>
          <p:grpSpPr bwMode="auto">
            <a:xfrm>
              <a:off x="4749" y="668"/>
              <a:ext cx="581" cy="145"/>
              <a:chOff x="614" y="2568"/>
              <a:chExt cx="725" cy="139"/>
            </a:xfrm>
          </p:grpSpPr>
          <p:sp>
            <p:nvSpPr>
              <p:cNvPr id="151614" name="AutoShape 61"/>
              <p:cNvSpPr>
                <a:spLocks noChangeArrowheads="1"/>
              </p:cNvSpPr>
              <p:nvPr/>
            </p:nvSpPr>
            <p:spPr bwMode="auto">
              <a:xfrm>
                <a:off x="612"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15" name="AutoShape 62"/>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1590" name="Rectangle 63"/>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1591" name="Group 64"/>
            <p:cNvGrpSpPr>
              <a:grpSpLocks/>
            </p:cNvGrpSpPr>
            <p:nvPr/>
          </p:nvGrpSpPr>
          <p:grpSpPr bwMode="auto">
            <a:xfrm>
              <a:off x="4747" y="994"/>
              <a:ext cx="581" cy="134"/>
              <a:chOff x="614" y="2568"/>
              <a:chExt cx="725" cy="139"/>
            </a:xfrm>
          </p:grpSpPr>
          <p:sp>
            <p:nvSpPr>
              <p:cNvPr id="151612" name="AutoShape 65"/>
              <p:cNvSpPr>
                <a:spLocks noChangeArrowheads="1"/>
              </p:cNvSpPr>
              <p:nvPr/>
            </p:nvSpPr>
            <p:spPr bwMode="auto">
              <a:xfrm>
                <a:off x="614"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13" name="AutoShape 66"/>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1592" name="Rectangle 67"/>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593" name="Rectangle 68"/>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1594" name="Group 69"/>
            <p:cNvGrpSpPr>
              <a:grpSpLocks/>
            </p:cNvGrpSpPr>
            <p:nvPr/>
          </p:nvGrpSpPr>
          <p:grpSpPr bwMode="auto">
            <a:xfrm>
              <a:off x="4735" y="1627"/>
              <a:ext cx="582" cy="151"/>
              <a:chOff x="614" y="2568"/>
              <a:chExt cx="725" cy="139"/>
            </a:xfrm>
          </p:grpSpPr>
          <p:sp>
            <p:nvSpPr>
              <p:cNvPr id="151610" name="AutoShape 70"/>
              <p:cNvSpPr>
                <a:spLocks noChangeArrowheads="1"/>
              </p:cNvSpPr>
              <p:nvPr/>
            </p:nvSpPr>
            <p:spPr bwMode="auto">
              <a:xfrm>
                <a:off x="614" y="2570"/>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11" name="AutoShape 71"/>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1595" name="Freeform 7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51596" name="Group 73"/>
            <p:cNvGrpSpPr>
              <a:grpSpLocks/>
            </p:cNvGrpSpPr>
            <p:nvPr/>
          </p:nvGrpSpPr>
          <p:grpSpPr bwMode="auto">
            <a:xfrm>
              <a:off x="4739" y="1327"/>
              <a:ext cx="582" cy="139"/>
              <a:chOff x="614" y="2568"/>
              <a:chExt cx="725" cy="139"/>
            </a:xfrm>
          </p:grpSpPr>
          <p:sp>
            <p:nvSpPr>
              <p:cNvPr id="151608" name="AutoShape 74"/>
              <p:cNvSpPr>
                <a:spLocks noChangeArrowheads="1"/>
              </p:cNvSpPr>
              <p:nvPr/>
            </p:nvSpPr>
            <p:spPr bwMode="auto">
              <a:xfrm>
                <a:off x="616" y="256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9" name="AutoShape 75"/>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1597" name="Rectangle 76"/>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598" name="Freeform 7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599" name="Freeform 7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600" name="Oval 79"/>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1" name="Freeform 8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1602" name="AutoShape 81"/>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3" name="AutoShape 82"/>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4" name="Oval 83"/>
            <p:cNvSpPr>
              <a:spLocks noChangeArrowheads="1"/>
            </p:cNvSpPr>
            <p:nvPr/>
          </p:nvSpPr>
          <p:spPr bwMode="auto">
            <a:xfrm>
              <a:off x="4307" y="2382"/>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5" name="Oval 84"/>
            <p:cNvSpPr>
              <a:spLocks noChangeArrowheads="1"/>
            </p:cNvSpPr>
            <p:nvPr/>
          </p:nvSpPr>
          <p:spPr bwMode="auto">
            <a:xfrm>
              <a:off x="4487" y="2382"/>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151606" name="Oval 85"/>
            <p:cNvSpPr>
              <a:spLocks noChangeArrowheads="1"/>
            </p:cNvSpPr>
            <p:nvPr/>
          </p:nvSpPr>
          <p:spPr bwMode="auto">
            <a:xfrm>
              <a:off x="4660" y="2382"/>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1607" name="Rectangle 86"/>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151571" name="Group 87"/>
          <p:cNvGrpSpPr>
            <a:grpSpLocks/>
          </p:cNvGrpSpPr>
          <p:nvPr/>
        </p:nvGrpSpPr>
        <p:grpSpPr bwMode="auto">
          <a:xfrm flipH="1">
            <a:off x="7847013" y="4730750"/>
            <a:ext cx="735012" cy="681038"/>
            <a:chOff x="-44" y="1473"/>
            <a:chExt cx="981" cy="1105"/>
          </a:xfrm>
        </p:grpSpPr>
        <p:pic>
          <p:nvPicPr>
            <p:cNvPr id="151582"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83"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1572" name="Group 102"/>
          <p:cNvGrpSpPr>
            <a:grpSpLocks/>
          </p:cNvGrpSpPr>
          <p:nvPr/>
        </p:nvGrpSpPr>
        <p:grpSpPr bwMode="auto">
          <a:xfrm>
            <a:off x="4271963" y="4849814"/>
            <a:ext cx="881062" cy="365125"/>
            <a:chOff x="2356" y="1300"/>
            <a:chExt cx="555" cy="194"/>
          </a:xfrm>
        </p:grpSpPr>
        <p:sp>
          <p:nvSpPr>
            <p:cNvPr id="151574"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151575"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151576"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151577" name="Group 106"/>
            <p:cNvGrpSpPr>
              <a:grpSpLocks/>
            </p:cNvGrpSpPr>
            <p:nvPr/>
          </p:nvGrpSpPr>
          <p:grpSpPr bwMode="auto">
            <a:xfrm>
              <a:off x="2468" y="1332"/>
              <a:ext cx="310" cy="60"/>
              <a:chOff x="2468" y="1332"/>
              <a:chExt cx="310" cy="60"/>
            </a:xfrm>
          </p:grpSpPr>
          <p:sp>
            <p:nvSpPr>
              <p:cNvPr id="151580"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1581"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51578" name="Line 109"/>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1579" name="Line 110"/>
            <p:cNvSpPr>
              <a:spLocks noChangeShapeType="1"/>
            </p:cNvSpPr>
            <p:nvPr/>
          </p:nvSpPr>
          <p:spPr bwMode="auto">
            <a:xfrm>
              <a:off x="2907" y="1363"/>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515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2" name="Rectangle 1">
            <a:extLst>
              <a:ext uri="{FF2B5EF4-FFF2-40B4-BE49-F238E27FC236}">
                <a16:creationId xmlns:a16="http://schemas.microsoft.com/office/drawing/2014/main" id="{E4728E29-35AC-40FD-92EC-B98DD61D7ADF}"/>
              </a:ext>
            </a:extLst>
          </p:cNvPr>
          <p:cNvSpPr/>
          <p:nvPr/>
        </p:nvSpPr>
        <p:spPr>
          <a:xfrm>
            <a:off x="226275" y="1161430"/>
            <a:ext cx="11803977" cy="2031325"/>
          </a:xfrm>
          <a:prstGeom prst="rect">
            <a:avLst/>
          </a:prstGeom>
        </p:spPr>
        <p:txBody>
          <a:bodyPr wrap="square">
            <a:spAutoFit/>
          </a:bodyPr>
          <a:lstStyle/>
          <a:p>
            <a:pPr algn="just"/>
            <a:r>
              <a:rPr lang="en-US" dirty="0"/>
              <a:t>Web pages and emails are not sent through the internet intact as one document. Rather, the sending side (your computer) breaks them down into many little data packets. These packets are addressed to an IP address at the receiving end which usually has an obligation to acknowledge receipt of every packet it receives. In order to do support that, each packet contains the sending and receiving IP address as well as a lot of other information.</a:t>
            </a:r>
          </a:p>
          <a:p>
            <a:pPr algn="just"/>
            <a:r>
              <a:rPr lang="en-US" dirty="0"/>
              <a:t>These packets do not get passed from the sender to the receiver in one fell swoop. Rather, each packet traverses the internet </a:t>
            </a:r>
            <a:r>
              <a:rPr lang="en-US" dirty="0" err="1"/>
              <a:t>en</a:t>
            </a:r>
            <a:r>
              <a:rPr lang="en-US" dirty="0"/>
              <a:t>-route to its destination by passing through a number of traffic control devices such as routers and switches. Each time a packet passes through one of these traffic control devices, it is susceptible to capture and analysis.</a:t>
            </a:r>
          </a:p>
        </p:txBody>
      </p:sp>
    </p:spTree>
    <p:extLst>
      <p:ext uri="{BB962C8B-B14F-4D97-AF65-F5344CB8AC3E}">
        <p14:creationId xmlns:p14="http://schemas.microsoft.com/office/powerpoint/2010/main" val="2737851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9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39" y="954089"/>
            <a:ext cx="73818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79" name="Group 51"/>
          <p:cNvGrpSpPr>
            <a:grpSpLocks/>
          </p:cNvGrpSpPr>
          <p:nvPr/>
        </p:nvGrpSpPr>
        <p:grpSpPr bwMode="auto">
          <a:xfrm flipH="1">
            <a:off x="6316663" y="2470150"/>
            <a:ext cx="735012" cy="681038"/>
            <a:chOff x="-44" y="1473"/>
            <a:chExt cx="981" cy="1105"/>
          </a:xfrm>
        </p:grpSpPr>
        <p:pic>
          <p:nvPicPr>
            <p:cNvPr id="152644" name="Picture 5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645" name="Freeform 5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sp>
        <p:nvSpPr>
          <p:cNvPr id="152580" name="Rectangle 2"/>
          <p:cNvSpPr>
            <a:spLocks noGrp="1" noChangeArrowheads="1"/>
          </p:cNvSpPr>
          <p:nvPr>
            <p:ph type="title" idx="4294967295"/>
          </p:nvPr>
        </p:nvSpPr>
        <p:spPr>
          <a:xfrm>
            <a:off x="2012950" y="252414"/>
            <a:ext cx="7772400" cy="947737"/>
          </a:xfrm>
        </p:spPr>
        <p:txBody>
          <a:bodyPr/>
          <a:lstStyle/>
          <a:p>
            <a:pPr eaLnBrk="1" hangingPunct="1"/>
            <a:r>
              <a:rPr lang="en-US" altLang="sl-SI"/>
              <a:t>Bad guys can use fake addresses</a:t>
            </a:r>
          </a:p>
        </p:txBody>
      </p:sp>
      <p:sp>
        <p:nvSpPr>
          <p:cNvPr id="152581" name="Rectangle 3"/>
          <p:cNvSpPr>
            <a:spLocks noGrp="1" noChangeArrowheads="1"/>
          </p:cNvSpPr>
          <p:nvPr>
            <p:ph type="body" idx="4294967295"/>
          </p:nvPr>
        </p:nvSpPr>
        <p:spPr>
          <a:xfrm>
            <a:off x="2120900" y="1662113"/>
            <a:ext cx="8077200" cy="1484312"/>
          </a:xfrm>
          <a:noFill/>
        </p:spPr>
        <p:txBody>
          <a:bodyPr/>
          <a:lstStyle/>
          <a:p>
            <a:pPr eaLnBrk="1" hangingPunct="1">
              <a:buFont typeface="Wingdings" panose="05000000000000000000" pitchFamily="2" charset="2"/>
              <a:buNone/>
            </a:pPr>
            <a:r>
              <a:rPr lang="en-US" altLang="sl-SI" sz="3200" i="1" dirty="0">
                <a:solidFill>
                  <a:srgbClr val="CC0000"/>
                </a:solidFill>
              </a:rPr>
              <a:t>IP spoofing:</a:t>
            </a:r>
            <a:r>
              <a:rPr lang="en-US" altLang="sl-SI" i="1" dirty="0">
                <a:solidFill>
                  <a:srgbClr val="FF3300"/>
                </a:solidFill>
              </a:rPr>
              <a:t> </a:t>
            </a:r>
            <a:r>
              <a:rPr lang="en-US" altLang="sl-SI" dirty="0"/>
              <a:t>send packet with false source address</a:t>
            </a:r>
          </a:p>
        </p:txBody>
      </p:sp>
      <p:sp>
        <p:nvSpPr>
          <p:cNvPr id="152582" name="Freeform 70"/>
          <p:cNvSpPr>
            <a:spLocks/>
          </p:cNvSpPr>
          <p:nvPr/>
        </p:nvSpPr>
        <p:spPr bwMode="auto">
          <a:xfrm>
            <a:off x="3749676" y="3171826"/>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52583" name="Freeform 71"/>
          <p:cNvSpPr>
            <a:spLocks/>
          </p:cNvSpPr>
          <p:nvPr/>
        </p:nvSpPr>
        <p:spPr bwMode="auto">
          <a:xfrm>
            <a:off x="6581776" y="3041650"/>
            <a:ext cx="4763"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52584" name="Line 72"/>
          <p:cNvSpPr>
            <a:spLocks noChangeShapeType="1"/>
          </p:cNvSpPr>
          <p:nvPr/>
        </p:nvSpPr>
        <p:spPr bwMode="auto">
          <a:xfrm flipV="1">
            <a:off x="4924425" y="3563938"/>
            <a:ext cx="0" cy="37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2585" name="Line 73"/>
          <p:cNvSpPr>
            <a:spLocks noChangeShapeType="1"/>
          </p:cNvSpPr>
          <p:nvPr/>
        </p:nvSpPr>
        <p:spPr bwMode="auto">
          <a:xfrm flipV="1">
            <a:off x="4943475" y="4275138"/>
            <a:ext cx="0"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2586" name="Text Box 74"/>
          <p:cNvSpPr txBox="1">
            <a:spLocks noChangeArrowheads="1"/>
          </p:cNvSpPr>
          <p:nvPr/>
        </p:nvSpPr>
        <p:spPr bwMode="auto">
          <a:xfrm>
            <a:off x="3206750" y="24606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t>A</a:t>
            </a:r>
          </a:p>
        </p:txBody>
      </p:sp>
      <p:sp>
        <p:nvSpPr>
          <p:cNvPr id="152587" name="Text Box 75"/>
          <p:cNvSpPr txBox="1">
            <a:spLocks noChangeArrowheads="1"/>
          </p:cNvSpPr>
          <p:nvPr/>
        </p:nvSpPr>
        <p:spPr bwMode="auto">
          <a:xfrm>
            <a:off x="8610600" y="38798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t>B</a:t>
            </a:r>
          </a:p>
        </p:txBody>
      </p:sp>
      <p:sp>
        <p:nvSpPr>
          <p:cNvPr id="152588" name="Text Box 76"/>
          <p:cNvSpPr txBox="1">
            <a:spLocks noChangeArrowheads="1"/>
          </p:cNvSpPr>
          <p:nvPr/>
        </p:nvSpPr>
        <p:spPr bwMode="auto">
          <a:xfrm>
            <a:off x="6773863" y="24384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a:t>C</a:t>
            </a:r>
          </a:p>
        </p:txBody>
      </p:sp>
      <p:sp>
        <p:nvSpPr>
          <p:cNvPr id="152589" name="Freeform 77"/>
          <p:cNvSpPr>
            <a:spLocks/>
          </p:cNvSpPr>
          <p:nvPr/>
        </p:nvSpPr>
        <p:spPr bwMode="auto">
          <a:xfrm>
            <a:off x="3759200" y="3019425"/>
            <a:ext cx="2967038" cy="704850"/>
          </a:xfrm>
          <a:custGeom>
            <a:avLst/>
            <a:gdLst>
              <a:gd name="T0" fmla="*/ 2147483647 w 1869"/>
              <a:gd name="T1" fmla="*/ 0 h 444"/>
              <a:gd name="T2" fmla="*/ 2147483647 w 1869"/>
              <a:gd name="T3" fmla="*/ 2147483647 h 444"/>
              <a:gd name="T4" fmla="*/ 0 w 1869"/>
              <a:gd name="T5" fmla="*/ 2147483647 h 444"/>
              <a:gd name="T6" fmla="*/ 0 60000 65536"/>
              <a:gd name="T7" fmla="*/ 0 60000 65536"/>
              <a:gd name="T8" fmla="*/ 0 60000 65536"/>
              <a:gd name="T9" fmla="*/ 0 w 1869"/>
              <a:gd name="T10" fmla="*/ 0 h 444"/>
              <a:gd name="T11" fmla="*/ 1869 w 1869"/>
              <a:gd name="T12" fmla="*/ 444 h 444"/>
            </a:gdLst>
            <a:ahLst/>
            <a:cxnLst>
              <a:cxn ang="T6">
                <a:pos x="T0" y="T1"/>
              </a:cxn>
              <a:cxn ang="T7">
                <a:pos x="T2" y="T3"/>
              </a:cxn>
              <a:cxn ang="T8">
                <a:pos x="T4" y="T5"/>
              </a:cxn>
            </a:cxnLst>
            <a:rect l="T9" t="T10" r="T11" b="T12"/>
            <a:pathLst>
              <a:path w="1869" h="444">
                <a:moveTo>
                  <a:pt x="1869" y="0"/>
                </a:moveTo>
                <a:lnTo>
                  <a:pt x="1869" y="444"/>
                </a:lnTo>
                <a:lnTo>
                  <a:pt x="0" y="444"/>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nvGrpSpPr>
          <p:cNvPr id="152590" name="Group 78"/>
          <p:cNvGrpSpPr>
            <a:grpSpLocks/>
          </p:cNvGrpSpPr>
          <p:nvPr/>
        </p:nvGrpSpPr>
        <p:grpSpPr bwMode="auto">
          <a:xfrm>
            <a:off x="4225926" y="3502025"/>
            <a:ext cx="2295525" cy="336550"/>
            <a:chOff x="2418" y="3342"/>
            <a:chExt cx="1446" cy="212"/>
          </a:xfrm>
        </p:grpSpPr>
        <p:sp>
          <p:nvSpPr>
            <p:cNvPr id="152639" name="Rectangle 79"/>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152640" name="Line 80"/>
            <p:cNvSpPr>
              <a:spLocks noChangeShapeType="1"/>
            </p:cNvSpPr>
            <p:nvPr/>
          </p:nvSpPr>
          <p:spPr bwMode="auto">
            <a:xfrm>
              <a:off x="2784" y="3372"/>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2641" name="Line 81"/>
            <p:cNvSpPr>
              <a:spLocks noChangeShapeType="1"/>
            </p:cNvSpPr>
            <p:nvPr/>
          </p:nvSpPr>
          <p:spPr bwMode="auto">
            <a:xfrm>
              <a:off x="3186"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2642" name="Line 82"/>
            <p:cNvSpPr>
              <a:spLocks noChangeShapeType="1"/>
            </p:cNvSpPr>
            <p:nvPr/>
          </p:nvSpPr>
          <p:spPr bwMode="auto">
            <a:xfrm>
              <a:off x="3321"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52643" name="Text Box 83"/>
            <p:cNvSpPr txBox="1">
              <a:spLocks noChangeArrowheads="1"/>
            </p:cNvSpPr>
            <p:nvPr/>
          </p:nvSpPr>
          <p:spPr bwMode="auto">
            <a:xfrm>
              <a:off x="2418" y="3342"/>
              <a:ext cx="14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sl-SI" sz="1600">
                  <a:solidFill>
                    <a:srgbClr val="CC0000"/>
                  </a:solidFill>
                </a:rPr>
                <a:t>src:B</a:t>
              </a:r>
              <a:r>
                <a:rPr lang="en-US" altLang="sl-SI" sz="1600"/>
                <a:t> dest:A     payload</a:t>
              </a:r>
              <a:endParaRPr lang="en-US" altLang="sl-SI" sz="1600">
                <a:latin typeface="Times New Roman" panose="02020603050405020304" pitchFamily="18" charset="0"/>
              </a:endParaRPr>
            </a:p>
          </p:txBody>
        </p:sp>
      </p:grpSp>
      <p:pic>
        <p:nvPicPr>
          <p:cNvPr id="152591" name="Picture 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7939" y="2533651"/>
            <a:ext cx="47148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grpSp>
        <p:nvGrpSpPr>
          <p:cNvPr id="152592" name="Group 48"/>
          <p:cNvGrpSpPr>
            <a:grpSpLocks/>
          </p:cNvGrpSpPr>
          <p:nvPr/>
        </p:nvGrpSpPr>
        <p:grpSpPr bwMode="auto">
          <a:xfrm flipH="1">
            <a:off x="8099426" y="3886200"/>
            <a:ext cx="735013" cy="681038"/>
            <a:chOff x="-44" y="1473"/>
            <a:chExt cx="981" cy="1105"/>
          </a:xfrm>
        </p:grpSpPr>
        <p:pic>
          <p:nvPicPr>
            <p:cNvPr id="152637" name="Picture 4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638" name="Freeform 5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152593" name="Group 54"/>
          <p:cNvGrpSpPr>
            <a:grpSpLocks/>
          </p:cNvGrpSpPr>
          <p:nvPr/>
        </p:nvGrpSpPr>
        <p:grpSpPr bwMode="auto">
          <a:xfrm>
            <a:off x="3608389" y="2544764"/>
            <a:ext cx="365125" cy="712787"/>
            <a:chOff x="4140" y="429"/>
            <a:chExt cx="1425" cy="2396"/>
          </a:xfrm>
        </p:grpSpPr>
        <p:sp>
          <p:nvSpPr>
            <p:cNvPr id="152605" name="Freeform 5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06" name="Rectangle 56"/>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07" name="Freeform 5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08" name="Freeform 5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09" name="Rectangle 59"/>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2610" name="Group 60"/>
            <p:cNvGrpSpPr>
              <a:grpSpLocks/>
            </p:cNvGrpSpPr>
            <p:nvPr/>
          </p:nvGrpSpPr>
          <p:grpSpPr bwMode="auto">
            <a:xfrm>
              <a:off x="4749" y="668"/>
              <a:ext cx="581" cy="145"/>
              <a:chOff x="614" y="2568"/>
              <a:chExt cx="725" cy="139"/>
            </a:xfrm>
          </p:grpSpPr>
          <p:sp>
            <p:nvSpPr>
              <p:cNvPr id="152635" name="AutoShape 61"/>
              <p:cNvSpPr>
                <a:spLocks noChangeArrowheads="1"/>
              </p:cNvSpPr>
              <p:nvPr/>
            </p:nvSpPr>
            <p:spPr bwMode="auto">
              <a:xfrm>
                <a:off x="612"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36" name="AutoShape 62"/>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2611" name="Rectangle 63"/>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2612" name="Group 64"/>
            <p:cNvGrpSpPr>
              <a:grpSpLocks/>
            </p:cNvGrpSpPr>
            <p:nvPr/>
          </p:nvGrpSpPr>
          <p:grpSpPr bwMode="auto">
            <a:xfrm>
              <a:off x="4747" y="994"/>
              <a:ext cx="581" cy="134"/>
              <a:chOff x="614" y="2568"/>
              <a:chExt cx="725" cy="139"/>
            </a:xfrm>
          </p:grpSpPr>
          <p:sp>
            <p:nvSpPr>
              <p:cNvPr id="152633" name="AutoShape 65"/>
              <p:cNvSpPr>
                <a:spLocks noChangeArrowheads="1"/>
              </p:cNvSpPr>
              <p:nvPr/>
            </p:nvSpPr>
            <p:spPr bwMode="auto">
              <a:xfrm>
                <a:off x="614"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34" name="AutoShape 66"/>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2613" name="Rectangle 67"/>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14" name="Rectangle 68"/>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152615" name="Group 69"/>
            <p:cNvGrpSpPr>
              <a:grpSpLocks/>
            </p:cNvGrpSpPr>
            <p:nvPr/>
          </p:nvGrpSpPr>
          <p:grpSpPr bwMode="auto">
            <a:xfrm>
              <a:off x="4735" y="1627"/>
              <a:ext cx="582" cy="151"/>
              <a:chOff x="614" y="2568"/>
              <a:chExt cx="725" cy="139"/>
            </a:xfrm>
          </p:grpSpPr>
          <p:sp>
            <p:nvSpPr>
              <p:cNvPr id="152631" name="AutoShape 70"/>
              <p:cNvSpPr>
                <a:spLocks noChangeArrowheads="1"/>
              </p:cNvSpPr>
              <p:nvPr/>
            </p:nvSpPr>
            <p:spPr bwMode="auto">
              <a:xfrm>
                <a:off x="614" y="2570"/>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32" name="AutoShape 71"/>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2616" name="Freeform 7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52617" name="Group 73"/>
            <p:cNvGrpSpPr>
              <a:grpSpLocks/>
            </p:cNvGrpSpPr>
            <p:nvPr/>
          </p:nvGrpSpPr>
          <p:grpSpPr bwMode="auto">
            <a:xfrm>
              <a:off x="4739" y="1327"/>
              <a:ext cx="582" cy="139"/>
              <a:chOff x="614" y="2568"/>
              <a:chExt cx="725" cy="139"/>
            </a:xfrm>
          </p:grpSpPr>
          <p:sp>
            <p:nvSpPr>
              <p:cNvPr id="152629" name="AutoShape 74"/>
              <p:cNvSpPr>
                <a:spLocks noChangeArrowheads="1"/>
              </p:cNvSpPr>
              <p:nvPr/>
            </p:nvSpPr>
            <p:spPr bwMode="auto">
              <a:xfrm>
                <a:off x="616" y="2567"/>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30" name="AutoShape 75"/>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152618" name="Rectangle 76"/>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19" name="Freeform 7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20" name="Freeform 7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21" name="Oval 79"/>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22" name="Freeform 8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52623" name="AutoShape 81"/>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24" name="AutoShape 82"/>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25" name="Oval 83"/>
            <p:cNvSpPr>
              <a:spLocks noChangeArrowheads="1"/>
            </p:cNvSpPr>
            <p:nvPr/>
          </p:nvSpPr>
          <p:spPr bwMode="auto">
            <a:xfrm>
              <a:off x="4307" y="2382"/>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26" name="Oval 84"/>
            <p:cNvSpPr>
              <a:spLocks noChangeArrowheads="1"/>
            </p:cNvSpPr>
            <p:nvPr/>
          </p:nvSpPr>
          <p:spPr bwMode="auto">
            <a:xfrm>
              <a:off x="4487" y="2382"/>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152627" name="Oval 85"/>
            <p:cNvSpPr>
              <a:spLocks noChangeArrowheads="1"/>
            </p:cNvSpPr>
            <p:nvPr/>
          </p:nvSpPr>
          <p:spPr bwMode="auto">
            <a:xfrm>
              <a:off x="4660" y="2382"/>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152628" name="Rectangle 86"/>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152594" name="Group 87"/>
          <p:cNvGrpSpPr>
            <a:grpSpLocks/>
          </p:cNvGrpSpPr>
          <p:nvPr/>
        </p:nvGrpSpPr>
        <p:grpSpPr bwMode="auto">
          <a:xfrm>
            <a:off x="4535488" y="3946526"/>
            <a:ext cx="881062" cy="365125"/>
            <a:chOff x="2356" y="1300"/>
            <a:chExt cx="555" cy="194"/>
          </a:xfrm>
        </p:grpSpPr>
        <p:sp>
          <p:nvSpPr>
            <p:cNvPr id="15259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15259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15259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152600" name="Group 91"/>
            <p:cNvGrpSpPr>
              <a:grpSpLocks/>
            </p:cNvGrpSpPr>
            <p:nvPr/>
          </p:nvGrpSpPr>
          <p:grpSpPr bwMode="auto">
            <a:xfrm>
              <a:off x="2468" y="1332"/>
              <a:ext cx="310" cy="60"/>
              <a:chOff x="2468" y="1332"/>
              <a:chExt cx="310" cy="60"/>
            </a:xfrm>
          </p:grpSpPr>
          <p:sp>
            <p:nvSpPr>
              <p:cNvPr id="152603" name="Freeform 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2604" name="Freeform 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52601" name="Line 94"/>
            <p:cNvSpPr>
              <a:spLocks noChangeShapeType="1"/>
            </p:cNvSpPr>
            <p:nvPr/>
          </p:nvSpPr>
          <p:spPr bwMode="auto">
            <a:xfrm>
              <a:off x="2357" y="1361"/>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2602" name="Line 95"/>
            <p:cNvSpPr>
              <a:spLocks noChangeShapeType="1"/>
            </p:cNvSpPr>
            <p:nvPr/>
          </p:nvSpPr>
          <p:spPr bwMode="auto">
            <a:xfrm>
              <a:off x="2907" y="1363"/>
              <a:ext cx="0" cy="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525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52596" name="Text Box 50"/>
          <p:cNvSpPr txBox="1">
            <a:spLocks noChangeArrowheads="1"/>
          </p:cNvSpPr>
          <p:nvPr/>
        </p:nvSpPr>
        <p:spPr bwMode="auto">
          <a:xfrm>
            <a:off x="2470151" y="5562601"/>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2800" i="1" dirty="0">
                <a:latin typeface="Gill Sans MT" panose="020B0502020104020203" pitchFamily="34" charset="-18"/>
              </a:rPr>
              <a:t> </a:t>
            </a:r>
            <a:endParaRPr lang="en-US" altLang="sl-SI" sz="2800" i="1" dirty="0">
              <a:latin typeface="Gill Sans MT" panose="020B0502020104020203" pitchFamily="34" charset="-18"/>
            </a:endParaRPr>
          </a:p>
        </p:txBody>
      </p:sp>
      <p:sp>
        <p:nvSpPr>
          <p:cNvPr id="2" name="Rectangle 1">
            <a:extLst>
              <a:ext uri="{FF2B5EF4-FFF2-40B4-BE49-F238E27FC236}">
                <a16:creationId xmlns:a16="http://schemas.microsoft.com/office/drawing/2014/main" id="{18722C76-5958-42C5-9296-7542498D2889}"/>
              </a:ext>
            </a:extLst>
          </p:cNvPr>
          <p:cNvSpPr/>
          <p:nvPr/>
        </p:nvSpPr>
        <p:spPr>
          <a:xfrm>
            <a:off x="585927" y="4975222"/>
            <a:ext cx="11017188" cy="1200329"/>
          </a:xfrm>
          <a:prstGeom prst="rect">
            <a:avLst/>
          </a:prstGeom>
        </p:spPr>
        <p:txBody>
          <a:bodyPr wrap="square">
            <a:spAutoFit/>
          </a:bodyPr>
          <a:lstStyle/>
          <a:p>
            <a:pPr algn="just"/>
            <a:r>
              <a:rPr lang="en-US" dirty="0"/>
              <a:t>IP Spoofing is a technique used to gain unauthorized access to machines, whereby an attacker illicitly impersonates another machine by manipulating IP packets. IP Spoofing involves modifying the packet header with a forged (spoofed) source </a:t>
            </a:r>
            <a:r>
              <a:rPr lang="en-US" dirty="0">
                <a:hlinkClick r:id="rId5"/>
              </a:rPr>
              <a:t>IP address</a:t>
            </a:r>
            <a:r>
              <a:rPr lang="en-US" dirty="0"/>
              <a:t>, a checksum, and the order value. </a:t>
            </a:r>
            <a:r>
              <a:rPr lang="en-US" dirty="0">
                <a:hlinkClick r:id="rId6"/>
              </a:rPr>
              <a:t>Internet</a:t>
            </a:r>
            <a:r>
              <a:rPr lang="en-US" dirty="0"/>
              <a:t> is a packet switched </a:t>
            </a:r>
            <a:r>
              <a:rPr lang="en-US" dirty="0">
                <a:hlinkClick r:id="rId7"/>
              </a:rPr>
              <a:t>network</a:t>
            </a:r>
            <a:r>
              <a:rPr lang="en-US" dirty="0"/>
              <a:t>, which causes the packets leaving one machine may be arriving at the destination machine in different order. </a:t>
            </a:r>
            <a:endParaRPr lang="mk-MK" dirty="0"/>
          </a:p>
        </p:txBody>
      </p:sp>
    </p:spTree>
    <p:extLst>
      <p:ext uri="{BB962C8B-B14F-4D97-AF65-F5344CB8AC3E}">
        <p14:creationId xmlns:p14="http://schemas.microsoft.com/office/powerpoint/2010/main" val="2254122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76804" name="Rectangle 4"/>
          <p:cNvSpPr>
            <a:spLocks noGrp="1" noChangeArrowheads="1"/>
          </p:cNvSpPr>
          <p:nvPr>
            <p:ph type="title"/>
          </p:nvPr>
        </p:nvSpPr>
        <p:spPr>
          <a:xfrm>
            <a:off x="1186624" y="221379"/>
            <a:ext cx="9021127" cy="852488"/>
          </a:xfrm>
        </p:spPr>
        <p:txBody>
          <a:bodyPr>
            <a:normAutofit/>
          </a:bodyPr>
          <a:lstStyle/>
          <a:p>
            <a:pPr algn="ctr"/>
            <a:r>
              <a:rPr lang="sl-SI" altLang="sl-SI" dirty="0" err="1">
                <a:latin typeface="Gill Sans MT" panose="020B0502020104020203" pitchFamily="34" charset="-18"/>
              </a:rPr>
              <a:t>Principals</a:t>
            </a:r>
            <a:endParaRPr lang="en-US" altLang="sl-SI" dirty="0">
              <a:latin typeface="Gill Sans MT" panose="020B0502020104020203" pitchFamily="34" charset="-18"/>
            </a:endParaRPr>
          </a:p>
        </p:txBody>
      </p:sp>
      <p:sp>
        <p:nvSpPr>
          <p:cNvPr id="76805" name="Rectangle 460"/>
          <p:cNvSpPr>
            <a:spLocks noGrp="1" noChangeArrowheads="1"/>
          </p:cNvSpPr>
          <p:nvPr>
            <p:ph type="body" sz="half" idx="2"/>
          </p:nvPr>
        </p:nvSpPr>
        <p:spPr>
          <a:xfrm>
            <a:off x="6276975" y="1398964"/>
            <a:ext cx="4143375" cy="4648200"/>
          </a:xfrm>
        </p:spPr>
        <p:txBody>
          <a:bodyPr>
            <a:normAutofit/>
          </a:bodyPr>
          <a:lstStyle/>
          <a:p>
            <a:pPr>
              <a:buFont typeface="Wingdings" panose="05000000000000000000" pitchFamily="2" charset="2"/>
              <a:buNone/>
            </a:pPr>
            <a:r>
              <a:rPr lang="sl-SI" altLang="sl-SI" sz="2400" dirty="0">
                <a:latin typeface="Gill Sans MT" panose="020B0502020104020203" pitchFamily="34" charset="-18"/>
              </a:rPr>
              <a:t> </a:t>
            </a:r>
            <a:endParaRPr lang="en-US" altLang="sl-SI" sz="2400" dirty="0">
              <a:latin typeface="Gill Sans MT" panose="020B0502020104020203" pitchFamily="34" charset="-18"/>
            </a:endParaRPr>
          </a:p>
        </p:txBody>
      </p:sp>
      <p:pic>
        <p:nvPicPr>
          <p:cNvPr id="76806" name="Picture 35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668" y="932341"/>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369" y="1192930"/>
            <a:ext cx="6399213" cy="198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PoljeZBesedilom 1"/>
          <p:cNvSpPr txBox="1"/>
          <p:nvPr/>
        </p:nvSpPr>
        <p:spPr>
          <a:xfrm>
            <a:off x="262610" y="3120009"/>
            <a:ext cx="11802143" cy="3539430"/>
          </a:xfrm>
          <a:prstGeom prst="rect">
            <a:avLst/>
          </a:prstGeom>
          <a:noFill/>
        </p:spPr>
        <p:txBody>
          <a:bodyPr wrap="square" rtlCol="0">
            <a:spAutoFit/>
          </a:bodyPr>
          <a:lstStyle/>
          <a:p>
            <a:pPr marL="342900" indent="-342900">
              <a:buFont typeface="Arial" panose="020B0604020202020204" pitchFamily="34" charset="0"/>
              <a:buChar char="•"/>
            </a:pPr>
            <a:r>
              <a:rPr lang="sl-SI" sz="2800" dirty="0">
                <a:solidFill>
                  <a:srgbClr val="FF0000"/>
                </a:solidFill>
              </a:rPr>
              <a:t>Autentication</a:t>
            </a:r>
            <a:r>
              <a:rPr lang="en-US" sz="2800" dirty="0">
                <a:solidFill>
                  <a:srgbClr val="FF0000"/>
                </a:solidFill>
              </a:rPr>
              <a:t>- </a:t>
            </a:r>
            <a:r>
              <a:rPr lang="en-US" sz="1400" dirty="0"/>
              <a:t>process by which the identity of a subject is verified and must be performed in a secure fashion. Otherwise a perpetrator may impersonate others to gain access to the system. Typically involves the subject to demonstrate some form of evidence to prove its identity.( such as password or fingerprint or signed data using private key). Once authenticated, the subject is populated with associated identities or Principles(of type </a:t>
            </a:r>
            <a:r>
              <a:rPr lang="en-US" sz="1400" dirty="0" err="1"/>
              <a:t>java.security.Principal</a:t>
            </a:r>
            <a:r>
              <a:rPr lang="en-US" sz="1400" dirty="0"/>
              <a:t>). May have many Principles . For example, a person may have a name Principal ("John Doe") and an SSN Principal ("123-45-6789"), which distinguish it from other Subjects. (Who are you)</a:t>
            </a:r>
            <a:endParaRPr lang="sl-SI" sz="1400" dirty="0"/>
          </a:p>
          <a:p>
            <a:pPr marL="342900" indent="-342900">
              <a:buFont typeface="Arial" panose="020B0604020202020204" pitchFamily="34" charset="0"/>
              <a:buChar char="•"/>
            </a:pPr>
            <a:r>
              <a:rPr lang="sl-SI" sz="2800" dirty="0">
                <a:solidFill>
                  <a:srgbClr val="FF0000"/>
                </a:solidFill>
              </a:rPr>
              <a:t>Authorization</a:t>
            </a:r>
            <a:r>
              <a:rPr lang="en-US" sz="2800" dirty="0">
                <a:solidFill>
                  <a:srgbClr val="FF0000"/>
                </a:solidFill>
              </a:rPr>
              <a:t> – </a:t>
            </a:r>
            <a:r>
              <a:rPr lang="en-US" sz="1400" dirty="0"/>
              <a:t>process of gaining approval or permission on resources. (What rights you have?)- granting or denying access to a network resource. the user access to various resources based on the user's </a:t>
            </a:r>
            <a:r>
              <a:rPr lang="en-US" sz="1400" dirty="0">
                <a:hlinkClick r:id="rId5">
                  <a:extLst>
                    <a:ext uri="{A12FA001-AC4F-418D-AE19-62706E023703}">
                      <ahyp:hlinkClr xmlns:ahyp="http://schemas.microsoft.com/office/drawing/2018/hyperlinkcolor" val="tx"/>
                    </a:ext>
                  </a:extLst>
                </a:hlinkClick>
              </a:rPr>
              <a:t>identity</a:t>
            </a:r>
            <a:r>
              <a:rPr lang="en-US" sz="1400" dirty="0"/>
              <a:t>.</a:t>
            </a:r>
            <a:endParaRPr lang="sl-SI" sz="1400" dirty="0"/>
          </a:p>
          <a:p>
            <a:pPr marL="342900" indent="-342900">
              <a:buFont typeface="Arial" panose="020B0604020202020204" pitchFamily="34" charset="0"/>
              <a:buChar char="•"/>
            </a:pPr>
            <a:r>
              <a:rPr lang="sl-SI" sz="2800" dirty="0">
                <a:solidFill>
                  <a:srgbClr val="FF0000"/>
                </a:solidFill>
              </a:rPr>
              <a:t>Digital signature</a:t>
            </a:r>
            <a:r>
              <a:rPr lang="en-US" sz="2800" dirty="0">
                <a:solidFill>
                  <a:srgbClr val="FF0000"/>
                </a:solidFill>
              </a:rPr>
              <a:t>-</a:t>
            </a:r>
            <a:r>
              <a:rPr lang="en-US" sz="1400" dirty="0"/>
              <a:t>process that guarantees that the contents of msg have not been altered in transit. When you, the server, digitally sign a document, you add a one way hash (encryption) of the msg content using public and private key pair. Your client can still read it, but the process creates a “signature” that only the server public key can decrypt. The client using the servers; public key can then validate the sender as well as integrity of message contents.</a:t>
            </a:r>
            <a:endParaRPr lang="sl-SI" sz="1400" dirty="0"/>
          </a:p>
          <a:p>
            <a:pPr marL="342900" indent="-342900">
              <a:buFont typeface="Arial" panose="020B0604020202020204" pitchFamily="34" charset="0"/>
              <a:buChar char="•"/>
            </a:pPr>
            <a:endParaRPr lang="en-GB" sz="2800" dirty="0">
              <a:solidFill>
                <a:srgbClr val="FF0000"/>
              </a:solidFill>
            </a:endParaRPr>
          </a:p>
        </p:txBody>
      </p:sp>
    </p:spTree>
    <p:extLst>
      <p:ext uri="{BB962C8B-B14F-4D97-AF65-F5344CB8AC3E}">
        <p14:creationId xmlns:p14="http://schemas.microsoft.com/office/powerpoint/2010/main" val="4289023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38F064-0369-4FD3-A286-82719B696521}"/>
              </a:ext>
            </a:extLst>
          </p:cNvPr>
          <p:cNvSpPr/>
          <p:nvPr/>
        </p:nvSpPr>
        <p:spPr>
          <a:xfrm>
            <a:off x="446843" y="0"/>
            <a:ext cx="11520256" cy="7632859"/>
          </a:xfrm>
          <a:prstGeom prst="rect">
            <a:avLst/>
          </a:prstGeom>
        </p:spPr>
        <p:txBody>
          <a:bodyPr wrap="square">
            <a:spAutoFit/>
          </a:bodyPr>
          <a:lstStyle/>
          <a:p>
            <a:pPr marL="342900" indent="-342900">
              <a:buFont typeface="Arial" panose="020B0604020202020204" pitchFamily="34" charset="0"/>
              <a:buChar char="•"/>
            </a:pPr>
            <a:r>
              <a:rPr lang="sl-SI" sz="2800" dirty="0">
                <a:solidFill>
                  <a:srgbClr val="FF0000"/>
                </a:solidFill>
              </a:rPr>
              <a:t>Digital certificate</a:t>
            </a:r>
            <a:r>
              <a:rPr lang="en-US" sz="2800" dirty="0">
                <a:solidFill>
                  <a:srgbClr val="FF0000"/>
                </a:solidFill>
              </a:rPr>
              <a:t>- </a:t>
            </a:r>
            <a:r>
              <a:rPr lang="en-US" sz="1400" dirty="0"/>
              <a:t>is used to encrypt online data/information communications between an end-users browser and a website. After </a:t>
            </a:r>
            <a:r>
              <a:rPr lang="en-US" sz="1400" dirty="0" err="1"/>
              <a:t>veryfing</a:t>
            </a:r>
            <a:r>
              <a:rPr lang="en-US" sz="1400" dirty="0"/>
              <a:t> that a company owns a website, certificate authority will sign their certificate so it is trusted by internet browsers. A </a:t>
            </a:r>
            <a:r>
              <a:rPr lang="en-US" sz="1400" b="1" dirty="0"/>
              <a:t>Digital Certificate</a:t>
            </a:r>
            <a:r>
              <a:rPr lang="en-US" sz="1400" dirty="0"/>
              <a:t> is an electronic "password" that allows a person, </a:t>
            </a:r>
            <a:r>
              <a:rPr lang="en-US" sz="1400" dirty="0" err="1"/>
              <a:t>organizaion</a:t>
            </a:r>
            <a:r>
              <a:rPr lang="en-US" sz="1400" dirty="0"/>
              <a:t> to exchange data securely over the Internet using the public key infrastructure (PKI). Digital Certificate is also known as a </a:t>
            </a:r>
            <a:r>
              <a:rPr lang="en-US" sz="1400" b="1" dirty="0"/>
              <a:t>public key certificate</a:t>
            </a:r>
            <a:r>
              <a:rPr lang="en-US" sz="1400" dirty="0"/>
              <a:t> or </a:t>
            </a:r>
            <a:r>
              <a:rPr lang="en-US" sz="1400" b="1" dirty="0"/>
              <a:t>identity certificate.</a:t>
            </a:r>
            <a:endParaRPr lang="sl-SI" sz="1400" dirty="0"/>
          </a:p>
          <a:p>
            <a:pPr marL="342900" indent="-342900">
              <a:buFont typeface="Arial" panose="020B0604020202020204" pitchFamily="34" charset="0"/>
              <a:buChar char="•"/>
            </a:pPr>
            <a:r>
              <a:rPr lang="sl-SI" sz="2800" dirty="0">
                <a:solidFill>
                  <a:srgbClr val="FF0000"/>
                </a:solidFill>
              </a:rPr>
              <a:t>Encription (HTTPS)</a:t>
            </a:r>
            <a:r>
              <a:rPr lang="en-US" sz="2800" dirty="0">
                <a:solidFill>
                  <a:srgbClr val="FF0000"/>
                </a:solidFill>
              </a:rPr>
              <a:t>-</a:t>
            </a:r>
            <a:r>
              <a:rPr lang="en-US" sz="2800" dirty="0"/>
              <a:t> </a:t>
            </a:r>
            <a:r>
              <a:rPr lang="en-US" sz="1400" dirty="0"/>
              <a:t>It means all communications between your browser and the website are encrypted. HTTPS is often used to protect highly confidential online transactions like online banking and online shopping order forms. HTTPS pages typically use one of two secure protocols to encrypt communications - </a:t>
            </a:r>
            <a:r>
              <a:rPr lang="en-US" sz="1400" dirty="0">
                <a:hlinkClick r:id="rId2" tooltip="what is SSL?">
                  <a:extLst>
                    <a:ext uri="{A12FA001-AC4F-418D-AE19-62706E023703}">
                      <ahyp:hlinkClr xmlns:ahyp="http://schemas.microsoft.com/office/drawing/2018/hyperlinkcolor" val="tx"/>
                    </a:ext>
                  </a:extLst>
                </a:hlinkClick>
              </a:rPr>
              <a:t>SSL (Secure Sockets Layer)</a:t>
            </a:r>
            <a:r>
              <a:rPr lang="en-US" sz="1400" dirty="0"/>
              <a:t> or TLS (Transport Layer Security). Both the TLS and SSL protocols use what is known as an 'asymmetric' Public Key Infrastructure (PKI) system. An asymmetric system uses two 'keys' to encrypt communications, a 'public' key and a 'private' key. Anything encrypted with the public key can only be decrypted by the private key and vice-versa.</a:t>
            </a:r>
          </a:p>
          <a:p>
            <a:r>
              <a:rPr lang="en-US" sz="1400" dirty="0"/>
              <a:t>	The major benefits of a HTTPS certificate are:</a:t>
            </a:r>
          </a:p>
          <a:p>
            <a:r>
              <a:rPr lang="en-US" sz="1400" dirty="0"/>
              <a:t>	Customer information, like credit card numbers, is encrypted and cannot be intercepted</a:t>
            </a:r>
          </a:p>
          <a:p>
            <a:r>
              <a:rPr lang="en-US" sz="1400" dirty="0"/>
              <a:t>	Visitors can verify you are a registered business and that you own the domain</a:t>
            </a:r>
          </a:p>
          <a:p>
            <a:r>
              <a:rPr lang="en-US" sz="1400" dirty="0"/>
              <a:t>	Customers are more likely to trust and complete purchases from sites that use HTTPS</a:t>
            </a:r>
            <a:endParaRPr lang="sl-SI" sz="1400" dirty="0"/>
          </a:p>
          <a:p>
            <a:r>
              <a:rPr lang="sl-SI" sz="2800" dirty="0">
                <a:solidFill>
                  <a:srgbClr val="FF0000"/>
                </a:solidFill>
              </a:rPr>
              <a:t>Firewall</a:t>
            </a:r>
            <a:r>
              <a:rPr lang="en-US" sz="2800" dirty="0">
                <a:solidFill>
                  <a:srgbClr val="FF0000"/>
                </a:solidFill>
              </a:rPr>
              <a:t>- </a:t>
            </a:r>
            <a:r>
              <a:rPr lang="en-US" sz="1400" dirty="0"/>
              <a:t>A firewall is a network security device that monitors incoming and outgoing network traffic and decides whether to allow or block specific traffic based on a defined set of security rules.</a:t>
            </a:r>
          </a:p>
          <a:p>
            <a:r>
              <a:rPr lang="en-US" sz="1400" dirty="0"/>
              <a:t>Firewalls have been a first line of defense in network security for over 25 years. They establish a barrier between secured and controlled internal networks that can be trusted and untrusted outside networks, such as the Internet. </a:t>
            </a:r>
          </a:p>
          <a:p>
            <a:r>
              <a:rPr lang="en-US" sz="1400" dirty="0"/>
              <a:t>A firewall can be hardware, software, or both.</a:t>
            </a:r>
            <a:endParaRPr lang="sl-SI" sz="2800" dirty="0">
              <a:solidFill>
                <a:srgbClr val="FF0000"/>
              </a:solidFill>
            </a:endParaRPr>
          </a:p>
          <a:p>
            <a:r>
              <a:rPr lang="sl-SI" sz="2800" dirty="0">
                <a:solidFill>
                  <a:srgbClr val="FF0000"/>
                </a:solidFill>
              </a:rPr>
              <a:t>Server configuration </a:t>
            </a:r>
            <a:r>
              <a:rPr lang="en-US" sz="2800" dirty="0">
                <a:solidFill>
                  <a:srgbClr val="FF0000"/>
                </a:solidFill>
              </a:rPr>
              <a:t>–</a:t>
            </a:r>
          </a:p>
          <a:p>
            <a:r>
              <a:rPr lang="en-US" sz="1400" dirty="0"/>
              <a:t> You use a server configuration file to configure the NATS server, including:</a:t>
            </a:r>
          </a:p>
          <a:p>
            <a:r>
              <a:rPr lang="en-US" sz="1400" dirty="0"/>
              <a:t>Client listening port</a:t>
            </a:r>
          </a:p>
          <a:p>
            <a:r>
              <a:rPr lang="en-US" sz="1400" dirty="0"/>
              <a:t>HTTP monitoring port</a:t>
            </a:r>
          </a:p>
          <a:p>
            <a:r>
              <a:rPr lang="en-US" sz="1400" dirty="0"/>
              <a:t>Client auth</a:t>
            </a:r>
          </a:p>
          <a:p>
            <a:r>
              <a:rPr lang="en-US" sz="1400" dirty="0"/>
              <a:t>Cluster definitions</a:t>
            </a:r>
          </a:p>
          <a:p>
            <a:r>
              <a:rPr lang="en-US" sz="1400" dirty="0"/>
              <a:t>Cluster routes</a:t>
            </a:r>
          </a:p>
          <a:p>
            <a:r>
              <a:rPr lang="en-US" sz="1400" dirty="0"/>
              <a:t>Logging</a:t>
            </a:r>
          </a:p>
          <a:p>
            <a:r>
              <a:rPr lang="en-US" sz="1400" dirty="0"/>
              <a:t>Max client connections</a:t>
            </a:r>
          </a:p>
          <a:p>
            <a:r>
              <a:rPr lang="en-US" sz="1400" dirty="0"/>
              <a:t>Max payload</a:t>
            </a:r>
          </a:p>
          <a:p>
            <a:pPr marL="342900" indent="-342900">
              <a:buFont typeface="Arial" panose="020B0604020202020204" pitchFamily="34" charset="0"/>
              <a:buChar char="•"/>
            </a:pPr>
            <a:endParaRPr lang="mk-MK" sz="2800" dirty="0"/>
          </a:p>
        </p:txBody>
      </p:sp>
    </p:spTree>
    <p:extLst>
      <p:ext uri="{BB962C8B-B14F-4D97-AF65-F5344CB8AC3E}">
        <p14:creationId xmlns:p14="http://schemas.microsoft.com/office/powerpoint/2010/main" val="1494434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9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39" y="954089"/>
            <a:ext cx="73818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Rectangle 2"/>
          <p:cNvSpPr>
            <a:spLocks noGrp="1" noChangeArrowheads="1"/>
          </p:cNvSpPr>
          <p:nvPr>
            <p:ph type="title" idx="4294967295"/>
          </p:nvPr>
        </p:nvSpPr>
        <p:spPr>
          <a:xfrm>
            <a:off x="2012950" y="252414"/>
            <a:ext cx="7772400" cy="947737"/>
          </a:xfrm>
        </p:spPr>
        <p:txBody>
          <a:bodyPr/>
          <a:lstStyle/>
          <a:p>
            <a:pPr eaLnBrk="1" hangingPunct="1"/>
            <a:r>
              <a:rPr lang="sl-SI" altLang="sl-SI" dirty="0"/>
              <a:t>OWASP Top ten</a:t>
            </a:r>
            <a:endParaRPr lang="en-US" altLang="sl-SI" dirty="0"/>
          </a:p>
        </p:txBody>
      </p:sp>
      <p:sp>
        <p:nvSpPr>
          <p:cNvPr id="152581" name="Rectangle 3"/>
          <p:cNvSpPr>
            <a:spLocks noGrp="1" noChangeArrowheads="1"/>
          </p:cNvSpPr>
          <p:nvPr>
            <p:ph type="body" idx="4294967295"/>
          </p:nvPr>
        </p:nvSpPr>
        <p:spPr>
          <a:xfrm>
            <a:off x="611696" y="1360409"/>
            <a:ext cx="8867140" cy="1484312"/>
          </a:xfrm>
          <a:noFill/>
        </p:spPr>
        <p:txBody>
          <a:bodyPr>
            <a:noAutofit/>
          </a:bodyPr>
          <a:lstStyle/>
          <a:p>
            <a:pPr eaLnBrk="1" hangingPunct="1">
              <a:buFont typeface="Wingdings" panose="05000000000000000000" pitchFamily="2" charset="2"/>
              <a:buNone/>
            </a:pPr>
            <a:r>
              <a:rPr lang="sl-SI" altLang="sl-SI" sz="4000" dirty="0">
                <a:hlinkClick r:id="rId3"/>
              </a:rPr>
              <a:t>OWASP Top ten 2013</a:t>
            </a:r>
            <a:endParaRPr lang="sl-SI" altLang="sl-SI" sz="4000" dirty="0"/>
          </a:p>
          <a:p>
            <a:pPr eaLnBrk="1" hangingPunct="1">
              <a:buFont typeface="Wingdings" panose="05000000000000000000" pitchFamily="2" charset="2"/>
              <a:buNone/>
            </a:pPr>
            <a:r>
              <a:rPr lang="sl-SI" altLang="sl-SI" sz="4000" dirty="0">
                <a:hlinkClick r:id="rId4"/>
              </a:rPr>
              <a:t>OWASP Top ten </a:t>
            </a:r>
            <a:r>
              <a:rPr lang="sl-SI" altLang="sl-SI" sz="4000" dirty="0" err="1">
                <a:hlinkClick r:id="rId4"/>
              </a:rPr>
              <a:t>mobile</a:t>
            </a:r>
            <a:r>
              <a:rPr lang="sl-SI" altLang="sl-SI" sz="4000" dirty="0">
                <a:hlinkClick r:id="rId4"/>
              </a:rPr>
              <a:t> </a:t>
            </a:r>
            <a:r>
              <a:rPr lang="sl-SI" altLang="sl-SI" sz="4000" dirty="0" err="1">
                <a:hlinkClick r:id="rId4"/>
              </a:rPr>
              <a:t>applicatins</a:t>
            </a:r>
            <a:r>
              <a:rPr lang="sl-SI" altLang="sl-SI" sz="4000" dirty="0">
                <a:hlinkClick r:id="rId4"/>
              </a:rPr>
              <a:t> 2016</a:t>
            </a:r>
            <a:endParaRPr lang="sl-SI" altLang="sl-SI" sz="4000" dirty="0"/>
          </a:p>
          <a:p>
            <a:pPr eaLnBrk="1" hangingPunct="1">
              <a:buFont typeface="Wingdings" panose="05000000000000000000" pitchFamily="2" charset="2"/>
              <a:buNone/>
            </a:pPr>
            <a:r>
              <a:rPr lang="sl-SI" altLang="sl-SI" sz="4000" dirty="0">
                <a:hlinkClick r:id="rId5"/>
              </a:rPr>
              <a:t>OWASP Top ten 2017 RC2</a:t>
            </a:r>
            <a:endParaRPr lang="sl-SI" altLang="sl-SI" sz="4000" dirty="0"/>
          </a:p>
          <a:p>
            <a:pPr eaLnBrk="1" hangingPunct="1">
              <a:buFont typeface="Wingdings" panose="05000000000000000000" pitchFamily="2" charset="2"/>
              <a:buNone/>
            </a:pPr>
            <a:r>
              <a:rPr lang="sl-SI" altLang="sl-SI" sz="4000" dirty="0">
                <a:hlinkClick r:id="rId6"/>
              </a:rPr>
              <a:t>OWASP Top ten </a:t>
            </a:r>
            <a:r>
              <a:rPr lang="sl-SI" altLang="sl-SI" sz="4000" dirty="0" err="1">
                <a:hlinkClick r:id="rId6"/>
              </a:rPr>
              <a:t>Cheet</a:t>
            </a:r>
            <a:r>
              <a:rPr lang="sl-SI" altLang="sl-SI" sz="4000" dirty="0">
                <a:hlinkClick r:id="rId6"/>
              </a:rPr>
              <a:t> </a:t>
            </a:r>
            <a:r>
              <a:rPr lang="sl-SI" altLang="sl-SI" sz="4000" dirty="0" err="1">
                <a:hlinkClick r:id="rId6"/>
              </a:rPr>
              <a:t>Sheet</a:t>
            </a:r>
            <a:endParaRPr lang="en-US" altLang="sl-SI" sz="4000" dirty="0"/>
          </a:p>
        </p:txBody>
      </p:sp>
      <p:sp>
        <p:nvSpPr>
          <p:cNvPr id="1525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52596" name="Text Box 50"/>
          <p:cNvSpPr txBox="1">
            <a:spLocks noChangeArrowheads="1"/>
          </p:cNvSpPr>
          <p:nvPr/>
        </p:nvSpPr>
        <p:spPr bwMode="auto">
          <a:xfrm>
            <a:off x="2470151" y="5562601"/>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2800" i="1" dirty="0">
                <a:latin typeface="Gill Sans MT" panose="020B0502020104020203" pitchFamily="34" charset="-18"/>
              </a:rPr>
              <a:t> </a:t>
            </a:r>
            <a:endParaRPr lang="en-US" altLang="sl-SI" sz="2800" i="1" dirty="0">
              <a:latin typeface="Gill Sans MT" panose="020B0502020104020203" pitchFamily="34" charset="-18"/>
            </a:endParaRPr>
          </a:p>
        </p:txBody>
      </p:sp>
      <p:sp>
        <p:nvSpPr>
          <p:cNvPr id="2" name="Rectangle 1">
            <a:extLst>
              <a:ext uri="{FF2B5EF4-FFF2-40B4-BE49-F238E27FC236}">
                <a16:creationId xmlns:a16="http://schemas.microsoft.com/office/drawing/2014/main" id="{70D0600D-450C-4FF7-8D67-3049A936FBDA}"/>
              </a:ext>
            </a:extLst>
          </p:cNvPr>
          <p:cNvSpPr/>
          <p:nvPr/>
        </p:nvSpPr>
        <p:spPr>
          <a:xfrm>
            <a:off x="533399" y="4297262"/>
            <a:ext cx="11318289" cy="1200329"/>
          </a:xfrm>
          <a:prstGeom prst="rect">
            <a:avLst/>
          </a:prstGeom>
        </p:spPr>
        <p:txBody>
          <a:bodyPr wrap="square">
            <a:spAutoFit/>
          </a:bodyPr>
          <a:lstStyle/>
          <a:p>
            <a:r>
              <a:rPr lang="en-US" dirty="0"/>
              <a:t>The Open Web Application Security Project, or OWASP, is an international non-profit organization dedicated to </a:t>
            </a:r>
            <a:r>
              <a:rPr lang="en-US" dirty="0">
                <a:hlinkClick r:id="rId7"/>
              </a:rPr>
              <a:t>web application security</a:t>
            </a:r>
            <a:r>
              <a:rPr lang="en-US" dirty="0"/>
              <a:t>. One of OWASP’s core principles is that all of their materials be freely available and easily accessible on their website, making it possible for anyone to improve their own web application security. The materials they offer include documentation, tools, videos, and forums. Perhaps their best-known project is the OWASP Top 10.</a:t>
            </a:r>
            <a:endParaRPr lang="mk-MK" dirty="0"/>
          </a:p>
        </p:txBody>
      </p:sp>
    </p:spTree>
    <p:extLst>
      <p:ext uri="{BB962C8B-B14F-4D97-AF65-F5344CB8AC3E}">
        <p14:creationId xmlns:p14="http://schemas.microsoft.com/office/powerpoint/2010/main" val="2004448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155650" name="Picture 6" descr="arpanet2"/>
          <p:cNvPicPr>
            <a:picLocks noChangeAspect="1" noChangeArrowheads="1"/>
          </p:cNvPicPr>
          <p:nvPr/>
        </p:nvPicPr>
        <p:blipFill>
          <a:blip r:embed="rId3">
            <a:extLst>
              <a:ext uri="{28A0092B-C50C-407E-A947-70E740481C1C}">
                <a14:useLocalDpi xmlns:a14="http://schemas.microsoft.com/office/drawing/2010/main" val="0"/>
              </a:ext>
            </a:extLst>
          </a:blip>
          <a:srcRect b="8458"/>
          <a:stretch>
            <a:fillRect/>
          </a:stretch>
        </p:blipFill>
        <p:spPr bwMode="auto">
          <a:xfrm>
            <a:off x="9226050" y="4222750"/>
            <a:ext cx="2716212"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1" name="Rectangle 2"/>
          <p:cNvSpPr>
            <a:spLocks noGrp="1" noChangeArrowheads="1"/>
          </p:cNvSpPr>
          <p:nvPr>
            <p:ph type="title" idx="4294967295"/>
          </p:nvPr>
        </p:nvSpPr>
        <p:spPr>
          <a:xfrm>
            <a:off x="1901825" y="252413"/>
            <a:ext cx="7772400" cy="647700"/>
          </a:xfrm>
        </p:spPr>
        <p:txBody>
          <a:bodyPr/>
          <a:lstStyle/>
          <a:p>
            <a:pPr eaLnBrk="1" hangingPunct="1"/>
            <a:r>
              <a:rPr lang="en-US" altLang="sl-SI" sz="4000" dirty="0"/>
              <a:t>Internet history</a:t>
            </a:r>
            <a:endParaRPr lang="en-US" altLang="sl-SI" dirty="0"/>
          </a:p>
        </p:txBody>
      </p:sp>
      <p:sp>
        <p:nvSpPr>
          <p:cNvPr id="155652" name="Rectangle 3"/>
          <p:cNvSpPr>
            <a:spLocks noGrp="1" noChangeArrowheads="1"/>
          </p:cNvSpPr>
          <p:nvPr>
            <p:ph type="body" sz="half" idx="4294967295"/>
          </p:nvPr>
        </p:nvSpPr>
        <p:spPr>
          <a:xfrm>
            <a:off x="177553" y="1725613"/>
            <a:ext cx="5639047" cy="4419600"/>
          </a:xfrm>
        </p:spPr>
        <p:txBody>
          <a:bodyPr>
            <a:normAutofit lnSpcReduction="10000"/>
          </a:bodyPr>
          <a:lstStyle/>
          <a:p>
            <a:pPr eaLnBrk="1" hangingPunct="1">
              <a:buSzPct val="75000"/>
            </a:pPr>
            <a:r>
              <a:rPr lang="en-US" altLang="sl-SI" sz="2400" dirty="0">
                <a:solidFill>
                  <a:srgbClr val="000099"/>
                </a:solidFill>
              </a:rPr>
              <a:t>1961:</a:t>
            </a:r>
            <a:r>
              <a:rPr lang="en-US" altLang="sl-SI" sz="2400" dirty="0"/>
              <a:t> Kleinrock - queueing theory shows effectiveness of packet-switching</a:t>
            </a:r>
          </a:p>
          <a:p>
            <a:pPr>
              <a:buSzPct val="75000"/>
            </a:pPr>
            <a:r>
              <a:rPr lang="en-US" sz="1400" dirty="0"/>
              <a:t>Leonard Kleinrock at MIT published the </a:t>
            </a:r>
            <a:r>
              <a:rPr lang="en-US" sz="1400" dirty="0">
                <a:hlinkClick r:id="rId4"/>
              </a:rPr>
              <a:t>first paper on packet switching theory</a:t>
            </a:r>
            <a:r>
              <a:rPr lang="en-US" sz="1400" dirty="0"/>
              <a:t>. Kleinrock convinced Roberts of the theoretical feasibility of communications using packets rather than circuits, which was a major step along the path towards computer networking. The other key step was to make the computers talk together.</a:t>
            </a:r>
            <a:endParaRPr lang="en-US" altLang="sl-SI" sz="1400" dirty="0"/>
          </a:p>
          <a:p>
            <a:pPr eaLnBrk="1" hangingPunct="1">
              <a:buSzPct val="75000"/>
            </a:pPr>
            <a:r>
              <a:rPr lang="en-US" altLang="sl-SI" sz="2400" dirty="0">
                <a:solidFill>
                  <a:srgbClr val="000099"/>
                </a:solidFill>
              </a:rPr>
              <a:t>1964:</a:t>
            </a:r>
            <a:r>
              <a:rPr lang="en-US" altLang="sl-SI" sz="2400" dirty="0"/>
              <a:t> Baran - packet-switching in military nets</a:t>
            </a:r>
          </a:p>
          <a:p>
            <a:pPr eaLnBrk="1" hangingPunct="1">
              <a:buSzPct val="75000"/>
            </a:pPr>
            <a:r>
              <a:rPr lang="en-US" altLang="sl-SI" sz="2400" dirty="0">
                <a:solidFill>
                  <a:srgbClr val="000099"/>
                </a:solidFill>
              </a:rPr>
              <a:t>1967:</a:t>
            </a:r>
            <a:r>
              <a:rPr lang="en-US" altLang="sl-SI" sz="2400" dirty="0"/>
              <a:t> ARPAnet conceived by Advanced Research Projects Agency</a:t>
            </a:r>
          </a:p>
          <a:p>
            <a:pPr eaLnBrk="1" hangingPunct="1">
              <a:buSzPct val="75000"/>
            </a:pPr>
            <a:r>
              <a:rPr lang="en-US" altLang="sl-SI" sz="2400" dirty="0">
                <a:solidFill>
                  <a:srgbClr val="000099"/>
                </a:solidFill>
              </a:rPr>
              <a:t>1969:</a:t>
            </a:r>
            <a:r>
              <a:rPr lang="en-US" altLang="sl-SI" sz="2400" dirty="0"/>
              <a:t> first ARPAnet node operational</a:t>
            </a:r>
          </a:p>
          <a:p>
            <a:pPr>
              <a:buSzPct val="75000"/>
            </a:pPr>
            <a:r>
              <a:rPr lang="en-US" sz="1500" dirty="0"/>
              <a:t>Due to Kleinrock's early development of packet switching theory and his focus on analysis, design and measurement, his Network Measurement Center at UCLA was selected to be the first node on the ARPANET. </a:t>
            </a:r>
            <a:endParaRPr lang="en-US" altLang="sl-SI" sz="1500" dirty="0"/>
          </a:p>
          <a:p>
            <a:pPr eaLnBrk="1" hangingPunct="1">
              <a:buSzPct val="75000"/>
            </a:pPr>
            <a:endParaRPr lang="en-US" altLang="sl-SI" sz="2400" dirty="0"/>
          </a:p>
        </p:txBody>
      </p:sp>
      <p:sp>
        <p:nvSpPr>
          <p:cNvPr id="155653" name="Rectangle 4"/>
          <p:cNvSpPr>
            <a:spLocks noGrp="1" noChangeArrowheads="1"/>
          </p:cNvSpPr>
          <p:nvPr>
            <p:ph type="body" sz="half" idx="4294967295"/>
          </p:nvPr>
        </p:nvSpPr>
        <p:spPr>
          <a:xfrm>
            <a:off x="5780088" y="1722439"/>
            <a:ext cx="5254856" cy="4261111"/>
          </a:xfrm>
        </p:spPr>
        <p:txBody>
          <a:bodyPr>
            <a:normAutofit/>
          </a:bodyPr>
          <a:lstStyle/>
          <a:p>
            <a:pPr eaLnBrk="1" hangingPunct="1">
              <a:buSzPct val="75000"/>
            </a:pPr>
            <a:r>
              <a:rPr lang="en-US" altLang="sl-SI" sz="2400" dirty="0">
                <a:solidFill>
                  <a:srgbClr val="000099"/>
                </a:solidFill>
              </a:rPr>
              <a:t>1972:</a:t>
            </a:r>
            <a:r>
              <a:rPr lang="en-US" altLang="sl-SI" sz="2400" dirty="0"/>
              <a:t> </a:t>
            </a:r>
          </a:p>
          <a:p>
            <a:pPr lvl="1" eaLnBrk="1" hangingPunct="1"/>
            <a:r>
              <a:rPr lang="en-US" altLang="sl-SI" dirty="0">
                <a:ea typeface="Arial" panose="020B0604020202020204" pitchFamily="34" charset="0"/>
              </a:rPr>
              <a:t>ARPAnet public demo</a:t>
            </a:r>
          </a:p>
          <a:p>
            <a:pPr lvl="1" eaLnBrk="1" hangingPunct="1"/>
            <a:r>
              <a:rPr lang="en-US" altLang="sl-SI" dirty="0">
                <a:ea typeface="Arial" panose="020B0604020202020204" pitchFamily="34" charset="0"/>
              </a:rPr>
              <a:t>NCP (Network Control Protocol) first host-host protocol </a:t>
            </a:r>
          </a:p>
          <a:p>
            <a:pPr lvl="1"/>
            <a:r>
              <a:rPr lang="en-US" sz="1500" dirty="0"/>
              <a:t>Network Working Group (NWG) working under S. Crocker finished the initial ARPANET Host-to-Host protocol, called the Network Control Protocol (NCP). As the ARPANET sites completed implementing NCP during the period 1971-1972, the network users finally could begin to develop applications. </a:t>
            </a:r>
            <a:endParaRPr lang="en-US" altLang="sl-SI" sz="1500" dirty="0">
              <a:ea typeface="Arial" panose="020B0604020202020204" pitchFamily="34" charset="0"/>
            </a:endParaRPr>
          </a:p>
          <a:p>
            <a:pPr lvl="1" eaLnBrk="1" hangingPunct="1"/>
            <a:r>
              <a:rPr lang="en-US" altLang="sl-SI" dirty="0">
                <a:ea typeface="Arial" panose="020B0604020202020204" pitchFamily="34" charset="0"/>
              </a:rPr>
              <a:t>first e-mail program</a:t>
            </a:r>
          </a:p>
          <a:p>
            <a:pPr lvl="1" eaLnBrk="1" hangingPunct="1"/>
            <a:r>
              <a:rPr lang="en-US" altLang="sl-SI" dirty="0">
                <a:ea typeface="Arial" panose="020B0604020202020204" pitchFamily="34" charset="0"/>
              </a:rPr>
              <a:t>ARPAnet has 15 nodes</a:t>
            </a:r>
          </a:p>
        </p:txBody>
      </p:sp>
      <p:sp>
        <p:nvSpPr>
          <p:cNvPr id="155654" name="Rectangle 5"/>
          <p:cNvSpPr>
            <a:spLocks noChangeArrowheads="1"/>
          </p:cNvSpPr>
          <p:nvPr/>
        </p:nvSpPr>
        <p:spPr bwMode="auto">
          <a:xfrm>
            <a:off x="2047875" y="102870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2800" i="1">
                <a:solidFill>
                  <a:srgbClr val="CC0000"/>
                </a:solidFill>
                <a:latin typeface="Comic Sans MS" panose="030F0702030302020204" pitchFamily="66" charset="0"/>
              </a:rPr>
              <a:t>1961-1972: Early packet-switching principles</a:t>
            </a:r>
            <a:endParaRPr lang="en-US" altLang="sl-SI" sz="2800" u="sng">
              <a:solidFill>
                <a:srgbClr val="CC0000"/>
              </a:solidFill>
              <a:latin typeface="Comic Sans MS" panose="030F0702030302020204" pitchFamily="66" charset="0"/>
            </a:endParaRPr>
          </a:p>
        </p:txBody>
      </p:sp>
      <p:pic>
        <p:nvPicPr>
          <p:cNvPr id="155655" name="Picture 11"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361033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sz="half" idx="4294967295"/>
          </p:nvPr>
        </p:nvSpPr>
        <p:spPr>
          <a:xfrm>
            <a:off x="150920" y="1795463"/>
            <a:ext cx="7427420" cy="4926012"/>
          </a:xfrm>
        </p:spPr>
        <p:txBody>
          <a:bodyPr>
            <a:normAutofit fontScale="85000" lnSpcReduction="20000"/>
          </a:bodyPr>
          <a:lstStyle/>
          <a:p>
            <a:pPr eaLnBrk="1" hangingPunct="1">
              <a:buSzPct val="75000"/>
            </a:pPr>
            <a:r>
              <a:rPr lang="en-US" altLang="sl-SI" sz="2400" dirty="0">
                <a:solidFill>
                  <a:srgbClr val="000099"/>
                </a:solidFill>
              </a:rPr>
              <a:t>1970:</a:t>
            </a:r>
            <a:r>
              <a:rPr lang="en-US" altLang="sl-SI" sz="2400" dirty="0"/>
              <a:t> </a:t>
            </a:r>
            <a:r>
              <a:rPr lang="en-US" altLang="sl-SI" sz="2400" dirty="0" err="1"/>
              <a:t>ALOHAnet</a:t>
            </a:r>
            <a:r>
              <a:rPr lang="en-US" altLang="sl-SI" sz="2400" dirty="0"/>
              <a:t> satellite network in Hawaii</a:t>
            </a:r>
          </a:p>
          <a:p>
            <a:pPr eaLnBrk="1" hangingPunct="1">
              <a:buSzPct val="75000"/>
            </a:pPr>
            <a:r>
              <a:rPr lang="en-US" altLang="sl-SI" sz="2400" dirty="0">
                <a:solidFill>
                  <a:srgbClr val="000099"/>
                </a:solidFill>
              </a:rPr>
              <a:t>1974:</a:t>
            </a:r>
            <a:r>
              <a:rPr lang="en-US" altLang="sl-SI" sz="2400" dirty="0"/>
              <a:t> Cerf and Kahn - architecture for interconnecting networks</a:t>
            </a:r>
          </a:p>
          <a:p>
            <a:pPr>
              <a:buSzPct val="75000"/>
            </a:pPr>
            <a:r>
              <a:rPr lang="en-US" altLang="sl-SI" sz="2400" dirty="0"/>
              <a:t>-</a:t>
            </a:r>
            <a:r>
              <a:rPr lang="en-US" sz="1800" dirty="0"/>
              <a:t>The original Cerf/Kahn paper on the Internet described one protocol, called TCP, which provided all the transport and forwarding services in the Internet. Kahn had intended that the TCP protocol support a range of transport services, from the totally reliable sequenced delivery of data (virtual circuit model) to a datagram service in which the application made direct use of the underlying network service, which might imply occasional lost, corrupted or reordered packets. </a:t>
            </a:r>
            <a:endParaRPr lang="en-US" altLang="sl-SI" sz="1800" dirty="0"/>
          </a:p>
          <a:p>
            <a:pPr eaLnBrk="1" hangingPunct="1">
              <a:buSzPct val="75000"/>
            </a:pPr>
            <a:r>
              <a:rPr lang="en-US" altLang="sl-SI" sz="2400" dirty="0">
                <a:solidFill>
                  <a:srgbClr val="000099"/>
                </a:solidFill>
              </a:rPr>
              <a:t>1976:</a:t>
            </a:r>
            <a:r>
              <a:rPr lang="en-US" altLang="sl-SI" sz="2400" dirty="0"/>
              <a:t> Ethernet at Xerox PARC</a:t>
            </a:r>
          </a:p>
          <a:p>
            <a:pPr>
              <a:buSzPct val="75000"/>
            </a:pPr>
            <a:r>
              <a:rPr lang="en-US" altLang="sl-SI" sz="2200" dirty="0"/>
              <a:t>-</a:t>
            </a:r>
            <a:r>
              <a:rPr lang="en-US" sz="1800" dirty="0"/>
              <a:t>Although Ethernet was under development at Xerox PARC at that time, the proliferation of LANs were not envisioned at the time, much less PCs and workstations. The original model was national level networks like ARPANET of which only a relatively small number were expected to exist. Thus a 32 bit IP address was used of which the first 8 bits signified the network and the remaining 24 bits designated the host on that network. This assumption, that 256 networks would be sufficient for the foreseeable future, was clearly in need of reconsideration when LANs began to appear in the late 1970s.</a:t>
            </a:r>
            <a:endParaRPr lang="en-US" altLang="sl-SI" sz="1800" dirty="0"/>
          </a:p>
          <a:p>
            <a:pPr eaLnBrk="1" hangingPunct="1">
              <a:buSzPct val="75000"/>
            </a:pPr>
            <a:r>
              <a:rPr lang="en-US" altLang="sl-SI" sz="2400" dirty="0">
                <a:solidFill>
                  <a:srgbClr val="000099"/>
                </a:solidFill>
              </a:rPr>
              <a:t>late70</a:t>
            </a:r>
            <a:r>
              <a:rPr lang="ja-JP" altLang="en-US" sz="2400" dirty="0">
                <a:solidFill>
                  <a:srgbClr val="000099"/>
                </a:solidFill>
              </a:rPr>
              <a:t>’</a:t>
            </a:r>
            <a:r>
              <a:rPr lang="en-US" altLang="ja-JP" sz="2400" dirty="0">
                <a:solidFill>
                  <a:srgbClr val="000099"/>
                </a:solidFill>
              </a:rPr>
              <a:t>s:</a:t>
            </a:r>
            <a:r>
              <a:rPr lang="en-US" altLang="ja-JP" sz="2400" dirty="0"/>
              <a:t> proprietary architectures: </a:t>
            </a:r>
            <a:r>
              <a:rPr lang="en-US" altLang="ja-JP" sz="2400" dirty="0" err="1"/>
              <a:t>DECnet</a:t>
            </a:r>
            <a:r>
              <a:rPr lang="en-US" altLang="ja-JP" sz="2400" dirty="0"/>
              <a:t>, SNA, XNA</a:t>
            </a:r>
          </a:p>
          <a:p>
            <a:pPr eaLnBrk="1" hangingPunct="1">
              <a:buSzPct val="75000"/>
            </a:pPr>
            <a:r>
              <a:rPr lang="en-US" altLang="sl-SI" sz="2400" dirty="0">
                <a:solidFill>
                  <a:srgbClr val="000099"/>
                </a:solidFill>
              </a:rPr>
              <a:t>late 70</a:t>
            </a:r>
            <a:r>
              <a:rPr lang="ja-JP" altLang="en-US" sz="2400" dirty="0">
                <a:solidFill>
                  <a:srgbClr val="000099"/>
                </a:solidFill>
              </a:rPr>
              <a:t>’</a:t>
            </a:r>
            <a:r>
              <a:rPr lang="en-US" altLang="ja-JP" sz="2400" dirty="0">
                <a:solidFill>
                  <a:srgbClr val="000099"/>
                </a:solidFill>
              </a:rPr>
              <a:t>s:</a:t>
            </a:r>
            <a:r>
              <a:rPr lang="en-US" altLang="ja-JP" sz="2400" dirty="0"/>
              <a:t> switching fixed length packets (ATM precursor)</a:t>
            </a:r>
          </a:p>
          <a:p>
            <a:pPr eaLnBrk="1" hangingPunct="1">
              <a:buSzPct val="75000"/>
            </a:pPr>
            <a:r>
              <a:rPr lang="en-US" altLang="sl-SI" sz="2400" dirty="0">
                <a:solidFill>
                  <a:srgbClr val="000099"/>
                </a:solidFill>
              </a:rPr>
              <a:t>1979:</a:t>
            </a:r>
            <a:r>
              <a:rPr lang="en-US" altLang="sl-SI" sz="2400" dirty="0"/>
              <a:t> ARPAnet has 200 nodes</a:t>
            </a:r>
          </a:p>
        </p:txBody>
      </p:sp>
      <p:sp>
        <p:nvSpPr>
          <p:cNvPr id="157699" name="Rectangle 4"/>
          <p:cNvSpPr>
            <a:spLocks noGrp="1" noChangeArrowheads="1"/>
          </p:cNvSpPr>
          <p:nvPr>
            <p:ph type="body" sz="half" idx="4294967295"/>
          </p:nvPr>
        </p:nvSpPr>
        <p:spPr>
          <a:xfrm>
            <a:off x="7845810" y="2114550"/>
            <a:ext cx="3924300" cy="3487738"/>
          </a:xfrm>
        </p:spPr>
        <p:txBody>
          <a:bodyPr/>
          <a:lstStyle/>
          <a:p>
            <a:pPr eaLnBrk="1" hangingPunct="1">
              <a:lnSpc>
                <a:spcPct val="90000"/>
              </a:lnSpc>
              <a:buFont typeface="Wingdings" panose="05000000000000000000" pitchFamily="2" charset="2"/>
              <a:buNone/>
            </a:pPr>
            <a:r>
              <a:rPr lang="en-US" altLang="sl-SI" sz="2400" dirty="0">
                <a:solidFill>
                  <a:srgbClr val="CC0000"/>
                </a:solidFill>
              </a:rPr>
              <a:t>Cerf and Kahn</a:t>
            </a:r>
            <a:r>
              <a:rPr lang="ja-JP" altLang="en-US" sz="2400" dirty="0">
                <a:solidFill>
                  <a:srgbClr val="CC0000"/>
                </a:solidFill>
              </a:rPr>
              <a:t>’</a:t>
            </a:r>
            <a:r>
              <a:rPr lang="en-US" altLang="ja-JP" sz="2400" dirty="0">
                <a:solidFill>
                  <a:srgbClr val="CC0000"/>
                </a:solidFill>
              </a:rPr>
              <a:t>s internetworking principles</a:t>
            </a:r>
            <a:r>
              <a:rPr lang="en-US" altLang="ja-JP" sz="2400" dirty="0">
                <a:solidFill>
                  <a:srgbClr val="FF0000"/>
                </a:solidFill>
              </a:rPr>
              <a:t>:</a:t>
            </a:r>
          </a:p>
          <a:p>
            <a:pPr lvl="1" eaLnBrk="1" hangingPunct="1">
              <a:lnSpc>
                <a:spcPct val="90000"/>
              </a:lnSpc>
            </a:pPr>
            <a:r>
              <a:rPr lang="en-US" altLang="sl-SI" sz="2000" dirty="0">
                <a:ea typeface="Arial" panose="020B0604020202020204" pitchFamily="34" charset="0"/>
              </a:rPr>
              <a:t>minimalism, autonomy - no internal changes required to interconnect networks</a:t>
            </a:r>
          </a:p>
          <a:p>
            <a:pPr lvl="1" eaLnBrk="1" hangingPunct="1">
              <a:lnSpc>
                <a:spcPct val="90000"/>
              </a:lnSpc>
            </a:pPr>
            <a:r>
              <a:rPr lang="en-US" altLang="sl-SI" sz="2000" dirty="0">
                <a:ea typeface="Arial" panose="020B0604020202020204" pitchFamily="34" charset="0"/>
              </a:rPr>
              <a:t>best effort service model</a:t>
            </a:r>
          </a:p>
          <a:p>
            <a:pPr lvl="1" eaLnBrk="1" hangingPunct="1">
              <a:lnSpc>
                <a:spcPct val="90000"/>
              </a:lnSpc>
            </a:pPr>
            <a:r>
              <a:rPr lang="en-US" altLang="sl-SI" sz="2000" dirty="0">
                <a:ea typeface="Arial" panose="020B0604020202020204" pitchFamily="34" charset="0"/>
              </a:rPr>
              <a:t>stateless routers</a:t>
            </a:r>
          </a:p>
          <a:p>
            <a:pPr lvl="1" eaLnBrk="1" hangingPunct="1">
              <a:lnSpc>
                <a:spcPct val="90000"/>
              </a:lnSpc>
            </a:pPr>
            <a:r>
              <a:rPr lang="en-US" altLang="sl-SI" sz="2000" dirty="0">
                <a:ea typeface="Arial" panose="020B0604020202020204" pitchFamily="34" charset="0"/>
              </a:rPr>
              <a:t>decentralized control</a:t>
            </a:r>
          </a:p>
          <a:p>
            <a:pPr eaLnBrk="1" hangingPunct="1">
              <a:lnSpc>
                <a:spcPct val="90000"/>
              </a:lnSpc>
              <a:buFont typeface="Wingdings" panose="05000000000000000000" pitchFamily="2" charset="2"/>
              <a:buNone/>
            </a:pPr>
            <a:r>
              <a:rPr lang="en-US" altLang="sl-SI" sz="2400" dirty="0">
                <a:solidFill>
                  <a:srgbClr val="CC0000"/>
                </a:solidFill>
              </a:rPr>
              <a:t>define today</a:t>
            </a:r>
            <a:r>
              <a:rPr lang="ja-JP" altLang="en-US" sz="2400" dirty="0">
                <a:solidFill>
                  <a:srgbClr val="CC0000"/>
                </a:solidFill>
              </a:rPr>
              <a:t>’</a:t>
            </a:r>
            <a:r>
              <a:rPr lang="en-US" altLang="ja-JP" sz="2400" dirty="0">
                <a:solidFill>
                  <a:srgbClr val="CC0000"/>
                </a:solidFill>
              </a:rPr>
              <a:t>s Internet architecture</a:t>
            </a:r>
            <a:endParaRPr lang="en-US" altLang="sl-SI" sz="2400" dirty="0">
              <a:solidFill>
                <a:srgbClr val="CC0000"/>
              </a:solidFill>
            </a:endParaRPr>
          </a:p>
        </p:txBody>
      </p:sp>
      <p:sp>
        <p:nvSpPr>
          <p:cNvPr id="157700" name="Rectangle 5"/>
          <p:cNvSpPr>
            <a:spLocks noChangeArrowheads="1"/>
          </p:cNvSpPr>
          <p:nvPr/>
        </p:nvSpPr>
        <p:spPr bwMode="auto">
          <a:xfrm>
            <a:off x="2047876" y="1028700"/>
            <a:ext cx="7972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i="1">
                <a:solidFill>
                  <a:srgbClr val="CC0000"/>
                </a:solidFill>
                <a:latin typeface="Comic Sans MS" panose="030F0702030302020204" pitchFamily="66" charset="0"/>
              </a:rPr>
              <a:t>1972-1980: Internetworking, new and proprietary nets</a:t>
            </a:r>
            <a:endParaRPr lang="en-US" altLang="sl-SI" sz="4000" u="sng">
              <a:solidFill>
                <a:srgbClr val="CC0000"/>
              </a:solidFill>
              <a:latin typeface="Comic Sans MS" panose="030F0702030302020204" pitchFamily="66" charset="0"/>
            </a:endParaRPr>
          </a:p>
        </p:txBody>
      </p:sp>
      <p:sp>
        <p:nvSpPr>
          <p:cNvPr id="157701" name="Rectangle 6"/>
          <p:cNvSpPr>
            <a:spLocks noChangeArrowheads="1"/>
          </p:cNvSpPr>
          <p:nvPr/>
        </p:nvSpPr>
        <p:spPr bwMode="auto">
          <a:xfrm>
            <a:off x="7735094" y="1982788"/>
            <a:ext cx="3878262" cy="36195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157702"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4000">
                <a:solidFill>
                  <a:srgbClr val="000099"/>
                </a:solidFill>
                <a:latin typeface="Gill Sans MT" panose="020B0502020104020203" pitchFamily="34" charset="-18"/>
              </a:rPr>
              <a:t>Internet history</a:t>
            </a:r>
            <a:endParaRPr lang="en-US" altLang="sl-SI" sz="4400">
              <a:solidFill>
                <a:srgbClr val="000099"/>
              </a:solidFill>
              <a:latin typeface="Gill Sans MT" panose="020B0502020104020203" pitchFamily="34" charset="-18"/>
            </a:endParaRPr>
          </a:p>
        </p:txBody>
      </p:sp>
      <p:pic>
        <p:nvPicPr>
          <p:cNvPr id="157703" name="Picture 1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sl-SI" sz="1200" dirty="0">
              <a:latin typeface="Tahoma" panose="020B0604030504040204" pitchFamily="34" charset="0"/>
            </a:endParaRPr>
          </a:p>
        </p:txBody>
      </p:sp>
    </p:spTree>
    <p:extLst>
      <p:ext uri="{BB962C8B-B14F-4D97-AF65-F5344CB8AC3E}">
        <p14:creationId xmlns:p14="http://schemas.microsoft.com/office/powerpoint/2010/main" val="1994719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body" sz="half" idx="4294967295"/>
          </p:nvPr>
        </p:nvSpPr>
        <p:spPr>
          <a:xfrm>
            <a:off x="224901" y="1801814"/>
            <a:ext cx="5794898" cy="2104362"/>
          </a:xfrm>
        </p:spPr>
        <p:txBody>
          <a:bodyPr>
            <a:normAutofit fontScale="85000" lnSpcReduction="20000"/>
          </a:bodyPr>
          <a:lstStyle/>
          <a:p>
            <a:pPr eaLnBrk="1" hangingPunct="1">
              <a:buSzPct val="75000"/>
            </a:pPr>
            <a:r>
              <a:rPr lang="en-US" altLang="sl-SI" sz="2400" dirty="0">
                <a:solidFill>
                  <a:srgbClr val="000099"/>
                </a:solidFill>
              </a:rPr>
              <a:t>1983:</a:t>
            </a:r>
            <a:r>
              <a:rPr lang="en-US" altLang="sl-SI" sz="2400" dirty="0"/>
              <a:t> deployment of TCP/IP</a:t>
            </a:r>
          </a:p>
          <a:p>
            <a:pPr eaLnBrk="1" hangingPunct="1">
              <a:buSzPct val="75000"/>
            </a:pPr>
            <a:r>
              <a:rPr lang="en-US" altLang="sl-SI" sz="2400" dirty="0">
                <a:solidFill>
                  <a:srgbClr val="000099"/>
                </a:solidFill>
              </a:rPr>
              <a:t>1982:</a:t>
            </a:r>
            <a:r>
              <a:rPr lang="en-US" altLang="sl-SI" sz="2400" dirty="0"/>
              <a:t> smtp e-mail protocol defined </a:t>
            </a:r>
          </a:p>
          <a:p>
            <a:pPr eaLnBrk="1" hangingPunct="1">
              <a:buSzPct val="75000"/>
            </a:pPr>
            <a:r>
              <a:rPr lang="en-US" altLang="sl-SI" sz="1600" dirty="0"/>
              <a:t>Simple Mail Transfer Protocol- is TCP/IP protocol used in sending and receiving e-</a:t>
            </a:r>
            <a:r>
              <a:rPr lang="en-US" altLang="sl-SI" sz="1600" dirty="0" err="1"/>
              <a:t>mail.Since</a:t>
            </a:r>
            <a:r>
              <a:rPr lang="en-US" altLang="sl-SI" sz="1600" dirty="0"/>
              <a:t> it’s limited in its ability to queue </a:t>
            </a:r>
            <a:r>
              <a:rPr lang="en-US" altLang="sl-SI" sz="1600" dirty="0" err="1"/>
              <a:t>msgs</a:t>
            </a:r>
            <a:r>
              <a:rPr lang="en-US" altLang="sl-SI" sz="1600" dirty="0"/>
              <a:t> at the receiving end, it is usually used with one or two other protocols POP3, or </a:t>
            </a:r>
            <a:r>
              <a:rPr lang="en-US" altLang="sl-SI" sz="1600" dirty="0" err="1"/>
              <a:t>IMAP.That</a:t>
            </a:r>
            <a:r>
              <a:rPr lang="en-US" altLang="sl-SI" sz="1600" dirty="0"/>
              <a:t> let the user to save </a:t>
            </a:r>
            <a:r>
              <a:rPr lang="en-US" altLang="sl-SI" sz="1600" dirty="0" err="1"/>
              <a:t>msgs</a:t>
            </a:r>
            <a:r>
              <a:rPr lang="en-US" altLang="sl-SI" sz="1600" dirty="0"/>
              <a:t> in server </a:t>
            </a:r>
            <a:r>
              <a:rPr lang="en-US" altLang="sl-SI" sz="1600" dirty="0" err="1"/>
              <a:t>mailbox.SMTP</a:t>
            </a:r>
            <a:r>
              <a:rPr lang="en-US" altLang="sl-SI" sz="1600" dirty="0"/>
              <a:t> operates over Internet port 25.</a:t>
            </a:r>
          </a:p>
          <a:p>
            <a:pPr eaLnBrk="1" hangingPunct="1">
              <a:buSzPct val="75000"/>
            </a:pPr>
            <a:r>
              <a:rPr lang="en-US" altLang="sl-SI" sz="2400" dirty="0">
                <a:solidFill>
                  <a:srgbClr val="000099"/>
                </a:solidFill>
              </a:rPr>
              <a:t>1983:</a:t>
            </a:r>
            <a:r>
              <a:rPr lang="en-US" altLang="sl-SI" sz="2400" dirty="0"/>
              <a:t> DNS defined for name-to-IP-address translation</a:t>
            </a:r>
          </a:p>
        </p:txBody>
      </p:sp>
      <p:sp>
        <p:nvSpPr>
          <p:cNvPr id="159747" name="Rectangle 4"/>
          <p:cNvSpPr>
            <a:spLocks noGrp="1" noChangeArrowheads="1"/>
          </p:cNvSpPr>
          <p:nvPr>
            <p:ph type="body" sz="half" idx="4294967295"/>
          </p:nvPr>
        </p:nvSpPr>
        <p:spPr>
          <a:xfrm>
            <a:off x="6019799" y="1811339"/>
            <a:ext cx="5947299" cy="4448175"/>
          </a:xfrm>
        </p:spPr>
        <p:txBody>
          <a:bodyPr/>
          <a:lstStyle/>
          <a:p>
            <a:pPr eaLnBrk="1" hangingPunct="1">
              <a:buSzPct val="75000"/>
            </a:pPr>
            <a:r>
              <a:rPr lang="en-US" altLang="sl-SI" sz="2400" dirty="0"/>
              <a:t>new national networks: </a:t>
            </a:r>
            <a:r>
              <a:rPr lang="en-US" altLang="sl-SI" sz="2400" dirty="0" err="1"/>
              <a:t>Csnet</a:t>
            </a:r>
            <a:r>
              <a:rPr lang="en-US" altLang="sl-SI" sz="2400" dirty="0"/>
              <a:t>, </a:t>
            </a:r>
            <a:r>
              <a:rPr lang="en-US" altLang="sl-SI" sz="2400" dirty="0" err="1"/>
              <a:t>BITnet</a:t>
            </a:r>
            <a:r>
              <a:rPr lang="en-US" altLang="sl-SI" sz="2400" dirty="0"/>
              <a:t>, </a:t>
            </a:r>
            <a:r>
              <a:rPr lang="en-US" altLang="sl-SI" sz="2400" dirty="0" err="1"/>
              <a:t>NSFnet</a:t>
            </a:r>
            <a:r>
              <a:rPr lang="en-US" altLang="sl-SI" sz="2400" dirty="0"/>
              <a:t>, Minitel</a:t>
            </a:r>
          </a:p>
          <a:p>
            <a:pPr eaLnBrk="1" hangingPunct="1">
              <a:buSzPct val="75000"/>
            </a:pPr>
            <a:r>
              <a:rPr lang="en-US" altLang="sl-SI" sz="2400" dirty="0"/>
              <a:t>100,000 hosts connected to confederation of networks</a:t>
            </a:r>
          </a:p>
          <a:p>
            <a:pPr eaLnBrk="1" hangingPunct="1">
              <a:buSzPct val="75000"/>
            </a:pPr>
            <a:endParaRPr lang="en-US" altLang="sl-SI" sz="2400" dirty="0"/>
          </a:p>
        </p:txBody>
      </p:sp>
      <p:sp>
        <p:nvSpPr>
          <p:cNvPr id="159748" name="Rectangle 5"/>
          <p:cNvSpPr>
            <a:spLocks noChangeArrowheads="1"/>
          </p:cNvSpPr>
          <p:nvPr/>
        </p:nvSpPr>
        <p:spPr bwMode="auto">
          <a:xfrm>
            <a:off x="2047875" y="1028700"/>
            <a:ext cx="7962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i="1">
                <a:solidFill>
                  <a:srgbClr val="CC0000"/>
                </a:solidFill>
                <a:latin typeface="Comic Sans MS" panose="030F0702030302020204" pitchFamily="66" charset="0"/>
              </a:rPr>
              <a:t>1980-1990: new protocols, a proliferation of networks</a:t>
            </a:r>
            <a:endParaRPr lang="en-US" altLang="sl-SI" sz="4000" u="sng">
              <a:solidFill>
                <a:srgbClr val="CC0000"/>
              </a:solidFill>
              <a:latin typeface="Comic Sans MS" panose="030F0702030302020204" pitchFamily="66" charset="0"/>
            </a:endParaRPr>
          </a:p>
        </p:txBody>
      </p:sp>
      <p:sp>
        <p:nvSpPr>
          <p:cNvPr id="159749"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4000">
                <a:solidFill>
                  <a:srgbClr val="000099"/>
                </a:solidFill>
                <a:latin typeface="Gill Sans MT" panose="020B0502020104020203" pitchFamily="34" charset="-18"/>
              </a:rPr>
              <a:t>Internet history</a:t>
            </a:r>
            <a:endParaRPr lang="en-US" altLang="sl-SI" sz="4400">
              <a:solidFill>
                <a:srgbClr val="000099"/>
              </a:solidFill>
              <a:latin typeface="Gill Sans MT" panose="020B0502020104020203" pitchFamily="34" charset="-18"/>
            </a:endParaRPr>
          </a:p>
        </p:txBody>
      </p:sp>
      <p:pic>
        <p:nvPicPr>
          <p:cNvPr id="159750" name="Picture 1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sl-SI" sz="1200" dirty="0">
              <a:latin typeface="Tahoma" panose="020B0604030504040204" pitchFamily="34" charset="0"/>
            </a:endParaRPr>
          </a:p>
        </p:txBody>
      </p:sp>
      <p:sp>
        <p:nvSpPr>
          <p:cNvPr id="2" name="Rectangle 1">
            <a:extLst>
              <a:ext uri="{FF2B5EF4-FFF2-40B4-BE49-F238E27FC236}">
                <a16:creationId xmlns:a16="http://schemas.microsoft.com/office/drawing/2014/main" id="{1D2A716A-7CD8-4CE3-B5B8-FD1D7B64AB00}"/>
              </a:ext>
            </a:extLst>
          </p:cNvPr>
          <p:cNvSpPr/>
          <p:nvPr/>
        </p:nvSpPr>
        <p:spPr>
          <a:xfrm>
            <a:off x="425391" y="3853027"/>
            <a:ext cx="11493623" cy="2677656"/>
          </a:xfrm>
          <a:prstGeom prst="rect">
            <a:avLst/>
          </a:prstGeom>
        </p:spPr>
        <p:txBody>
          <a:bodyPr wrap="square">
            <a:spAutoFit/>
          </a:bodyPr>
          <a:lstStyle/>
          <a:p>
            <a:r>
              <a:rPr lang="en-US" altLang="sl-SI" dirty="0">
                <a:solidFill>
                  <a:srgbClr val="000099"/>
                </a:solidFill>
              </a:rPr>
              <a:t>1985:</a:t>
            </a:r>
            <a:r>
              <a:rPr lang="en-US" altLang="sl-SI" dirty="0"/>
              <a:t> FTP protocol defined –</a:t>
            </a:r>
          </a:p>
          <a:p>
            <a:r>
              <a:rPr lang="en-US" altLang="sl-SI" sz="1400" dirty="0"/>
              <a:t>File Transfer Protocol-</a:t>
            </a:r>
            <a:r>
              <a:rPr lang="en-US" sz="1400" dirty="0"/>
              <a:t>File Transfer Protocol (FTP) is a client/server protocol used for transferring files to or exchanging files with a host computer. It may be authenticated with user names and passwords. Anonymous FTP allows users to access files, programs and other data from the Internet without the need for a user ID or password. Web sites are sometimes designed to allow users to use 'anonymous' or 'guest' as a user ID and an email address for a password. Publicly available flies are often found in a directory called pub and can be easily FTPed to a user’s computer. FTP is also the Internet standard for moving or transferring files from one computer to another using TCP or IP networks.</a:t>
            </a:r>
          </a:p>
          <a:p>
            <a:r>
              <a:rPr lang="en-US" sz="1600" dirty="0"/>
              <a:t>File Transfer Protocol is also known as RFC 959.</a:t>
            </a:r>
          </a:p>
          <a:p>
            <a:pPr>
              <a:buSzPct val="75000"/>
            </a:pPr>
            <a:endParaRPr lang="en-US" altLang="sl-SI" dirty="0"/>
          </a:p>
          <a:p>
            <a:pPr>
              <a:buSzPct val="75000"/>
            </a:pPr>
            <a:r>
              <a:rPr lang="en-US" altLang="sl-SI" dirty="0">
                <a:solidFill>
                  <a:srgbClr val="000099"/>
                </a:solidFill>
              </a:rPr>
              <a:t>1988:</a:t>
            </a:r>
            <a:r>
              <a:rPr lang="en-US" altLang="sl-SI" dirty="0"/>
              <a:t> TCP congestion control -</a:t>
            </a:r>
            <a:r>
              <a:rPr lang="en-US" dirty="0"/>
              <a:t> </a:t>
            </a:r>
            <a:r>
              <a:rPr lang="en-US" sz="1400" dirty="0"/>
              <a:t>Network congestion may occur when a sender overflows the network with too many packets. At the time of congestion, the network cannot handle this traffic properly, which results in a degraded quality of service (QoS). The typical symptoms of a congestion are: excessive packet delay, packet loss and retransmission. </a:t>
            </a:r>
            <a:endParaRPr lang="en-US" altLang="sl-SI" sz="1400" dirty="0"/>
          </a:p>
        </p:txBody>
      </p:sp>
    </p:spTree>
    <p:extLst>
      <p:ext uri="{BB962C8B-B14F-4D97-AF65-F5344CB8AC3E}">
        <p14:creationId xmlns:p14="http://schemas.microsoft.com/office/powerpoint/2010/main" val="262055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sl-SI" dirty="0" err="1"/>
              <a:t>Midterm</a:t>
            </a:r>
            <a:r>
              <a:rPr lang="sl-SI" dirty="0"/>
              <a:t> </a:t>
            </a:r>
            <a:r>
              <a:rPr lang="sl-SI" dirty="0" err="1"/>
              <a:t>written</a:t>
            </a:r>
            <a:r>
              <a:rPr lang="sl-SI" dirty="0"/>
              <a:t> </a:t>
            </a:r>
            <a:r>
              <a:rPr lang="sl-SI" dirty="0" err="1"/>
              <a:t>exams</a:t>
            </a:r>
            <a:endParaRPr lang="en-GB" dirty="0"/>
          </a:p>
        </p:txBody>
      </p:sp>
      <p:sp>
        <p:nvSpPr>
          <p:cNvPr id="3" name="Označba mesta vsebine 2"/>
          <p:cNvSpPr>
            <a:spLocks noGrp="1"/>
          </p:cNvSpPr>
          <p:nvPr>
            <p:ph idx="1"/>
          </p:nvPr>
        </p:nvSpPr>
        <p:spPr/>
        <p:txBody>
          <a:bodyPr/>
          <a:lstStyle/>
          <a:p>
            <a:r>
              <a:rPr lang="sl-SI" dirty="0"/>
              <a:t>1st </a:t>
            </a:r>
            <a:r>
              <a:rPr lang="sl-SI" dirty="0" err="1"/>
              <a:t>midterm</a:t>
            </a:r>
            <a:r>
              <a:rPr lang="sl-SI" dirty="0"/>
              <a:t> </a:t>
            </a:r>
            <a:r>
              <a:rPr lang="sl-SI" dirty="0" err="1"/>
              <a:t>written</a:t>
            </a:r>
            <a:r>
              <a:rPr lang="sl-SI" dirty="0"/>
              <a:t> </a:t>
            </a:r>
            <a:r>
              <a:rPr lang="sl-SI" dirty="0" err="1"/>
              <a:t>exam</a:t>
            </a:r>
            <a:r>
              <a:rPr lang="sl-SI" dirty="0"/>
              <a:t> 27. 11 at 8 </a:t>
            </a:r>
            <a:r>
              <a:rPr lang="sl-SI" dirty="0" err="1"/>
              <a:t>am</a:t>
            </a:r>
            <a:r>
              <a:rPr lang="sl-SI" dirty="0"/>
              <a:t> G3 1-13</a:t>
            </a:r>
          </a:p>
          <a:p>
            <a:r>
              <a:rPr lang="sl-SI" dirty="0"/>
              <a:t>2nd </a:t>
            </a:r>
            <a:r>
              <a:rPr lang="sl-SI" dirty="0" err="1"/>
              <a:t>midterm</a:t>
            </a:r>
            <a:r>
              <a:rPr lang="sl-SI" dirty="0"/>
              <a:t> </a:t>
            </a:r>
            <a:r>
              <a:rPr lang="sl-SI" dirty="0" err="1"/>
              <a:t>written</a:t>
            </a:r>
            <a:r>
              <a:rPr lang="sl-SI" dirty="0"/>
              <a:t> </a:t>
            </a:r>
            <a:r>
              <a:rPr lang="sl-SI" dirty="0" err="1"/>
              <a:t>exam</a:t>
            </a:r>
            <a:r>
              <a:rPr lang="sl-SI" dirty="0"/>
              <a:t> 22. 1. at 8 </a:t>
            </a:r>
            <a:r>
              <a:rPr lang="sl-SI" dirty="0" err="1"/>
              <a:t>am</a:t>
            </a:r>
            <a:r>
              <a:rPr lang="sl-SI"/>
              <a:t> G3 1-13.</a:t>
            </a:r>
            <a:endParaRPr lang="en-GB"/>
          </a:p>
        </p:txBody>
      </p:sp>
    </p:spTree>
    <p:extLst>
      <p:ext uri="{BB962C8B-B14F-4D97-AF65-F5344CB8AC3E}">
        <p14:creationId xmlns:p14="http://schemas.microsoft.com/office/powerpoint/2010/main" val="4109018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body" sz="half" idx="4294967295"/>
          </p:nvPr>
        </p:nvSpPr>
        <p:spPr>
          <a:xfrm>
            <a:off x="443883" y="1790700"/>
            <a:ext cx="5969617" cy="4457700"/>
          </a:xfrm>
        </p:spPr>
        <p:txBody>
          <a:bodyPr>
            <a:normAutofit/>
          </a:bodyPr>
          <a:lstStyle/>
          <a:p>
            <a:pPr marL="225425" indent="-225425">
              <a:buSzPct val="75000"/>
            </a:pPr>
            <a:r>
              <a:rPr lang="en-US" altLang="sl-SI" sz="2400" dirty="0">
                <a:solidFill>
                  <a:srgbClr val="000099"/>
                </a:solidFill>
              </a:rPr>
              <a:t>early 1990</a:t>
            </a:r>
            <a:r>
              <a:rPr lang="ja-JP" altLang="en-US" sz="2400" dirty="0">
                <a:solidFill>
                  <a:srgbClr val="000099"/>
                </a:solidFill>
              </a:rPr>
              <a:t>’</a:t>
            </a:r>
            <a:r>
              <a:rPr lang="en-US" altLang="ja-JP" sz="2400" dirty="0">
                <a:solidFill>
                  <a:srgbClr val="000099"/>
                </a:solidFill>
              </a:rPr>
              <a:t>s:</a:t>
            </a:r>
            <a:r>
              <a:rPr lang="en-US" altLang="ja-JP" sz="2400" dirty="0">
                <a:solidFill>
                  <a:schemeClr val="accent2"/>
                </a:solidFill>
              </a:rPr>
              <a:t> </a:t>
            </a:r>
            <a:r>
              <a:rPr lang="en-US" altLang="ja-JP" sz="2400" dirty="0" err="1"/>
              <a:t>ARPAnet</a:t>
            </a:r>
            <a:r>
              <a:rPr lang="en-US" altLang="ja-JP" sz="2400" dirty="0"/>
              <a:t> decommissioned</a:t>
            </a:r>
          </a:p>
          <a:p>
            <a:pPr marL="225425" indent="-225425">
              <a:buSzPct val="75000"/>
            </a:pPr>
            <a:r>
              <a:rPr lang="en-US" altLang="sl-SI" sz="2400" dirty="0">
                <a:solidFill>
                  <a:srgbClr val="000099"/>
                </a:solidFill>
              </a:rPr>
              <a:t>1991:</a:t>
            </a:r>
            <a:r>
              <a:rPr lang="en-US" altLang="sl-SI" sz="2400" dirty="0">
                <a:solidFill>
                  <a:schemeClr val="accent2"/>
                </a:solidFill>
              </a:rPr>
              <a:t> </a:t>
            </a:r>
            <a:r>
              <a:rPr lang="en-US" altLang="sl-SI" sz="2400" dirty="0"/>
              <a:t>NSF lifts restrictions on commercial use of </a:t>
            </a:r>
            <a:r>
              <a:rPr lang="en-US" altLang="sl-SI" sz="2400" dirty="0" err="1"/>
              <a:t>NSFnet</a:t>
            </a:r>
            <a:r>
              <a:rPr lang="en-US" altLang="sl-SI" sz="2400" dirty="0"/>
              <a:t> (decommissioned, 1995)</a:t>
            </a:r>
          </a:p>
          <a:p>
            <a:pPr marL="225425" indent="-225425">
              <a:buSzPct val="75000"/>
            </a:pPr>
            <a:r>
              <a:rPr lang="en-US" altLang="sl-SI" sz="2400" dirty="0">
                <a:solidFill>
                  <a:srgbClr val="000099"/>
                </a:solidFill>
              </a:rPr>
              <a:t>early 1990s:</a:t>
            </a:r>
            <a:r>
              <a:rPr lang="en-US" altLang="sl-SI" sz="2400" dirty="0"/>
              <a:t> Web</a:t>
            </a:r>
          </a:p>
          <a:p>
            <a:pPr marL="569913" lvl="1" indent="-225425"/>
            <a:r>
              <a:rPr lang="en-US" altLang="sl-SI" dirty="0">
                <a:ea typeface="Arial" panose="020B0604020202020204" pitchFamily="34" charset="0"/>
              </a:rPr>
              <a:t>hypertext [Bush 1945, Nelson 1960</a:t>
            </a:r>
            <a:r>
              <a:rPr lang="ja-JP" altLang="en-US" dirty="0">
                <a:ea typeface="MS PGothic" panose="020B0600070205080204" pitchFamily="34" charset="-128"/>
              </a:rPr>
              <a:t>’</a:t>
            </a:r>
            <a:r>
              <a:rPr lang="en-US" altLang="ja-JP" dirty="0">
                <a:ea typeface="MS PGothic" panose="020B0600070205080204" pitchFamily="34" charset="-128"/>
              </a:rPr>
              <a:t>s]</a:t>
            </a:r>
          </a:p>
          <a:p>
            <a:pPr marL="569913" lvl="1" indent="-225425"/>
            <a:r>
              <a:rPr lang="en-US" altLang="sl-SI" dirty="0">
                <a:ea typeface="Arial" panose="020B0604020202020204" pitchFamily="34" charset="0"/>
              </a:rPr>
              <a:t>HTML, HTTP: Berners-Lee</a:t>
            </a:r>
          </a:p>
          <a:p>
            <a:pPr marL="569913" lvl="1" indent="-225425"/>
            <a:r>
              <a:rPr lang="en-US" altLang="sl-SI" dirty="0">
                <a:ea typeface="Arial" panose="020B0604020202020204" pitchFamily="34" charset="0"/>
              </a:rPr>
              <a:t>1994: Mosaic, later Netscape</a:t>
            </a:r>
          </a:p>
          <a:p>
            <a:pPr marL="569913" lvl="1" indent="-225425"/>
            <a:r>
              <a:rPr lang="en-US" altLang="sl-SI" dirty="0">
                <a:ea typeface="Arial" panose="020B0604020202020204" pitchFamily="34" charset="0"/>
              </a:rPr>
              <a:t>late 1990</a:t>
            </a:r>
            <a:r>
              <a:rPr lang="ja-JP" altLang="en-US" dirty="0">
                <a:ea typeface="MS PGothic" panose="020B0600070205080204" pitchFamily="34" charset="-128"/>
              </a:rPr>
              <a:t>’</a:t>
            </a:r>
            <a:r>
              <a:rPr lang="en-US" altLang="ja-JP" dirty="0">
                <a:ea typeface="MS PGothic" panose="020B0600070205080204" pitchFamily="34" charset="-128"/>
              </a:rPr>
              <a:t>s: commercialization</a:t>
            </a:r>
            <a:r>
              <a:rPr lang="en-US" altLang="ja-JP" sz="2000" dirty="0">
                <a:ea typeface="MS PGothic" panose="020B0600070205080204" pitchFamily="34" charset="-128"/>
              </a:rPr>
              <a:t> of the Web</a:t>
            </a:r>
          </a:p>
          <a:p>
            <a:pPr marL="225425" indent="-225425"/>
            <a:endParaRPr lang="en-US" altLang="sl-SI" sz="2400" dirty="0"/>
          </a:p>
          <a:p>
            <a:pPr marL="225425" indent="-225425"/>
            <a:endParaRPr lang="en-US" altLang="sl-SI" sz="2400" dirty="0"/>
          </a:p>
        </p:txBody>
      </p:sp>
      <p:sp>
        <p:nvSpPr>
          <p:cNvPr id="161795" name="Rectangle 4"/>
          <p:cNvSpPr>
            <a:spLocks noGrp="1" noChangeArrowheads="1"/>
          </p:cNvSpPr>
          <p:nvPr>
            <p:ph type="body" sz="half" idx="4294967295"/>
          </p:nvPr>
        </p:nvSpPr>
        <p:spPr>
          <a:xfrm>
            <a:off x="6413501" y="1800226"/>
            <a:ext cx="3965575" cy="4448175"/>
          </a:xfrm>
        </p:spPr>
        <p:txBody>
          <a:bodyPr/>
          <a:lstStyle/>
          <a:p>
            <a:pPr eaLnBrk="1" hangingPunct="1">
              <a:buFont typeface="Wingdings" panose="05000000000000000000" pitchFamily="2" charset="2"/>
              <a:buNone/>
            </a:pPr>
            <a:r>
              <a:rPr lang="en-US" altLang="sl-SI" sz="2400" dirty="0">
                <a:solidFill>
                  <a:srgbClr val="000099"/>
                </a:solidFill>
              </a:rPr>
              <a:t>late 1990</a:t>
            </a:r>
            <a:r>
              <a:rPr lang="ja-JP" altLang="en-US" sz="2400" dirty="0">
                <a:solidFill>
                  <a:srgbClr val="000099"/>
                </a:solidFill>
              </a:rPr>
              <a:t>’</a:t>
            </a:r>
            <a:r>
              <a:rPr lang="en-US" altLang="ja-JP" sz="2400" dirty="0">
                <a:solidFill>
                  <a:srgbClr val="000099"/>
                </a:solidFill>
              </a:rPr>
              <a:t>s – 2000</a:t>
            </a:r>
            <a:r>
              <a:rPr lang="ja-JP" altLang="en-US" sz="2400" dirty="0">
                <a:solidFill>
                  <a:srgbClr val="000099"/>
                </a:solidFill>
              </a:rPr>
              <a:t>’</a:t>
            </a:r>
            <a:r>
              <a:rPr lang="en-US" altLang="ja-JP" sz="2400" dirty="0">
                <a:solidFill>
                  <a:srgbClr val="000099"/>
                </a:solidFill>
              </a:rPr>
              <a:t>s:</a:t>
            </a:r>
          </a:p>
          <a:p>
            <a:pPr eaLnBrk="1" hangingPunct="1">
              <a:buSzPct val="75000"/>
            </a:pPr>
            <a:r>
              <a:rPr lang="sl-SI" altLang="sl-SI" sz="2400" dirty="0"/>
              <a:t>XML, XHTML</a:t>
            </a:r>
          </a:p>
          <a:p>
            <a:pPr eaLnBrk="1" hangingPunct="1">
              <a:buSzPct val="75000"/>
            </a:pPr>
            <a:r>
              <a:rPr lang="en-US" altLang="sl-SI" sz="2400" dirty="0"/>
              <a:t>more killer apps: instant messaging, P2P file sharing</a:t>
            </a:r>
          </a:p>
          <a:p>
            <a:pPr eaLnBrk="1" hangingPunct="1">
              <a:buSzPct val="75000"/>
            </a:pPr>
            <a:r>
              <a:rPr lang="en-US" altLang="sl-SI" sz="2400" dirty="0"/>
              <a:t>network security to forefront</a:t>
            </a:r>
          </a:p>
          <a:p>
            <a:pPr eaLnBrk="1" hangingPunct="1">
              <a:buSzPct val="75000"/>
            </a:pPr>
            <a:r>
              <a:rPr lang="en-US" altLang="sl-SI" sz="2400" dirty="0"/>
              <a:t>est. 50 million host, 100 million+ users</a:t>
            </a:r>
          </a:p>
          <a:p>
            <a:pPr eaLnBrk="1" hangingPunct="1">
              <a:buSzPct val="75000"/>
            </a:pPr>
            <a:r>
              <a:rPr lang="en-US" altLang="sl-SI" sz="2400" dirty="0"/>
              <a:t>backbone links running at </a:t>
            </a:r>
            <a:r>
              <a:rPr lang="en-US" altLang="sl-SI" sz="2400" dirty="0" err="1"/>
              <a:t>Gbps</a:t>
            </a:r>
            <a:endParaRPr lang="en-US" altLang="sl-SI" sz="2400" dirty="0"/>
          </a:p>
          <a:p>
            <a:pPr eaLnBrk="1" hangingPunct="1"/>
            <a:endParaRPr lang="en-US" altLang="sl-SI" sz="2000" dirty="0"/>
          </a:p>
        </p:txBody>
      </p:sp>
      <p:sp>
        <p:nvSpPr>
          <p:cNvPr id="161796" name="Rectangle 5"/>
          <p:cNvSpPr>
            <a:spLocks noChangeArrowheads="1"/>
          </p:cNvSpPr>
          <p:nvPr/>
        </p:nvSpPr>
        <p:spPr bwMode="auto">
          <a:xfrm>
            <a:off x="2047875" y="1028700"/>
            <a:ext cx="7962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2800" i="1">
                <a:solidFill>
                  <a:srgbClr val="CC0000"/>
                </a:solidFill>
                <a:latin typeface="Gill Sans MT" panose="020B0502020104020203" pitchFamily="34" charset="-18"/>
              </a:rPr>
              <a:t>1990, 2000</a:t>
            </a:r>
            <a:r>
              <a:rPr lang="ja-JP" altLang="en-US" sz="2800" i="1">
                <a:solidFill>
                  <a:srgbClr val="CC0000"/>
                </a:solidFill>
                <a:latin typeface="Gill Sans MT" panose="020B0502020104020203" pitchFamily="34" charset="-18"/>
              </a:rPr>
              <a:t>’</a:t>
            </a:r>
            <a:r>
              <a:rPr lang="en-US" altLang="ja-JP" sz="2800" i="1">
                <a:solidFill>
                  <a:srgbClr val="CC0000"/>
                </a:solidFill>
                <a:latin typeface="Gill Sans MT" panose="020B0502020104020203" pitchFamily="34" charset="-18"/>
              </a:rPr>
              <a:t>s: commercialization, the Web, new apps</a:t>
            </a:r>
            <a:endParaRPr lang="en-US" altLang="sl-SI" sz="2800" u="sng">
              <a:solidFill>
                <a:srgbClr val="CC0000"/>
              </a:solidFill>
              <a:latin typeface="Gill Sans MT" panose="020B0502020104020203" pitchFamily="34" charset="-18"/>
            </a:endParaRPr>
          </a:p>
        </p:txBody>
      </p:sp>
      <p:sp>
        <p:nvSpPr>
          <p:cNvPr id="161797"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4000">
                <a:solidFill>
                  <a:srgbClr val="000099"/>
                </a:solidFill>
                <a:latin typeface="Gill Sans MT" panose="020B0502020104020203" pitchFamily="34" charset="-18"/>
              </a:rPr>
              <a:t>Internet history</a:t>
            </a:r>
            <a:endParaRPr lang="en-US" altLang="sl-SI" sz="4400">
              <a:solidFill>
                <a:srgbClr val="000099"/>
              </a:solidFill>
              <a:latin typeface="Gill Sans MT" panose="020B0502020104020203" pitchFamily="34" charset="-18"/>
            </a:endParaRPr>
          </a:p>
        </p:txBody>
      </p:sp>
      <p:pic>
        <p:nvPicPr>
          <p:cNvPr id="161798" name="Picture 1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2849847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3"/>
            </a:endParaRPr>
          </a:p>
        </p:txBody>
      </p:sp>
      <p:sp>
        <p:nvSpPr>
          <p:cNvPr id="163842" name="Rectangle 3"/>
          <p:cNvSpPr>
            <a:spLocks noGrp="1" noChangeArrowheads="1"/>
          </p:cNvSpPr>
          <p:nvPr>
            <p:ph type="body" sz="half" idx="4294967295"/>
          </p:nvPr>
        </p:nvSpPr>
        <p:spPr>
          <a:xfrm>
            <a:off x="2016126" y="1209675"/>
            <a:ext cx="7502525" cy="4457700"/>
          </a:xfrm>
        </p:spPr>
        <p:txBody>
          <a:bodyPr>
            <a:normAutofit fontScale="92500" lnSpcReduction="20000"/>
          </a:bodyPr>
          <a:lstStyle/>
          <a:p>
            <a:pPr eaLnBrk="1" hangingPunct="1">
              <a:buFont typeface="Wingdings" panose="05000000000000000000" pitchFamily="2" charset="2"/>
              <a:buNone/>
            </a:pPr>
            <a:r>
              <a:rPr lang="en-US" altLang="sl-SI" i="1" dirty="0">
                <a:solidFill>
                  <a:srgbClr val="C00000"/>
                </a:solidFill>
              </a:rPr>
              <a:t>2005-present</a:t>
            </a:r>
          </a:p>
          <a:p>
            <a:pPr eaLnBrk="1" hangingPunct="1">
              <a:buSzPct val="75000"/>
            </a:pPr>
            <a:r>
              <a:rPr lang="en-US" altLang="sl-SI" sz="2400" dirty="0"/>
              <a:t>~750 million hosts</a:t>
            </a:r>
          </a:p>
          <a:p>
            <a:pPr lvl="1" eaLnBrk="1" hangingPunct="1">
              <a:buSzPct val="75000"/>
            </a:pPr>
            <a:r>
              <a:rPr lang="en-US" altLang="sl-SI" sz="2000" dirty="0">
                <a:ea typeface="MS PGothic" panose="020B0600070205080204" pitchFamily="34" charset="-128"/>
              </a:rPr>
              <a:t>Smartphones and tablets</a:t>
            </a:r>
          </a:p>
          <a:p>
            <a:pPr eaLnBrk="1" hangingPunct="1"/>
            <a:r>
              <a:rPr lang="en-US" altLang="sl-SI" sz="2400" dirty="0"/>
              <a:t>Aggressive deployment of broadband access</a:t>
            </a:r>
          </a:p>
          <a:p>
            <a:pPr eaLnBrk="1" hangingPunct="1"/>
            <a:r>
              <a:rPr lang="en-US" altLang="sl-SI" sz="2400" dirty="0"/>
              <a:t>Increasing ubiquity of high-speed wireless access</a:t>
            </a:r>
          </a:p>
          <a:p>
            <a:pPr eaLnBrk="1" hangingPunct="1"/>
            <a:r>
              <a:rPr lang="en-US" altLang="sl-SI" sz="2400" dirty="0"/>
              <a:t>Emergence of online social networks: </a:t>
            </a:r>
          </a:p>
          <a:p>
            <a:pPr lvl="1" eaLnBrk="1" hangingPunct="1"/>
            <a:r>
              <a:rPr lang="en-US" altLang="sl-SI" sz="2000" dirty="0">
                <a:ea typeface="MS PGothic" panose="020B0600070205080204" pitchFamily="34" charset="-128"/>
              </a:rPr>
              <a:t>Facebook: soon one billion users</a:t>
            </a:r>
            <a:endParaRPr lang="en-US" altLang="sl-SI" dirty="0">
              <a:ea typeface="MS PGothic" panose="020B0600070205080204" pitchFamily="34" charset="-128"/>
            </a:endParaRPr>
          </a:p>
          <a:p>
            <a:pPr eaLnBrk="1" hangingPunct="1"/>
            <a:r>
              <a:rPr lang="en-US" altLang="sl-SI" sz="2400" dirty="0"/>
              <a:t>Service providers (Google, Microsoft) create their own networks</a:t>
            </a:r>
          </a:p>
          <a:p>
            <a:pPr lvl="1" eaLnBrk="1" hangingPunct="1"/>
            <a:r>
              <a:rPr lang="en-US" altLang="sl-SI" dirty="0">
                <a:ea typeface="MS PGothic" panose="020B0600070205080204" pitchFamily="34" charset="-128"/>
              </a:rPr>
              <a:t>Bypass  Internet, providing </a:t>
            </a:r>
            <a:r>
              <a:rPr lang="ja-JP" altLang="en-US" dirty="0">
                <a:ea typeface="MS PGothic" panose="020B0600070205080204" pitchFamily="34" charset="-128"/>
              </a:rPr>
              <a:t>“</a:t>
            </a:r>
            <a:r>
              <a:rPr lang="en-US" altLang="ja-JP" dirty="0">
                <a:ea typeface="MS PGothic" panose="020B0600070205080204" pitchFamily="34" charset="-128"/>
              </a:rPr>
              <a:t>instantaneous</a:t>
            </a:r>
            <a:r>
              <a:rPr lang="ja-JP" altLang="en-US" dirty="0">
                <a:ea typeface="MS PGothic" panose="020B0600070205080204" pitchFamily="34" charset="-128"/>
              </a:rPr>
              <a:t>”</a:t>
            </a:r>
            <a:r>
              <a:rPr lang="en-US" altLang="ja-JP" dirty="0">
                <a:ea typeface="MS PGothic" panose="020B0600070205080204" pitchFamily="34" charset="-128"/>
              </a:rPr>
              <a:t> access to search, </a:t>
            </a:r>
            <a:r>
              <a:rPr lang="en-US" altLang="ja-JP" dirty="0" err="1">
                <a:ea typeface="MS PGothic" panose="020B0600070205080204" pitchFamily="34" charset="-128"/>
              </a:rPr>
              <a:t>emai</a:t>
            </a:r>
            <a:r>
              <a:rPr lang="en-US" altLang="ja-JP" dirty="0">
                <a:ea typeface="MS PGothic" panose="020B0600070205080204" pitchFamily="34" charset="-128"/>
              </a:rPr>
              <a:t>, etc.</a:t>
            </a:r>
          </a:p>
          <a:p>
            <a:pPr eaLnBrk="1" hangingPunct="1"/>
            <a:r>
              <a:rPr lang="en-US" altLang="sl-SI" sz="2400" dirty="0"/>
              <a:t>E-commerce, universities, enterprises running their services in </a:t>
            </a:r>
            <a:r>
              <a:rPr lang="ja-JP" altLang="en-US" sz="2400" dirty="0"/>
              <a:t>“</a:t>
            </a:r>
            <a:r>
              <a:rPr lang="en-US" altLang="ja-JP" sz="2400" dirty="0"/>
              <a:t>cloud</a:t>
            </a:r>
            <a:r>
              <a:rPr lang="ja-JP" altLang="en-US" sz="2400" dirty="0"/>
              <a:t>”</a:t>
            </a:r>
            <a:r>
              <a:rPr lang="en-US" altLang="ja-JP" sz="2400" dirty="0"/>
              <a:t> (</a:t>
            </a:r>
            <a:r>
              <a:rPr lang="en-US" altLang="ja-JP" sz="2400" dirty="0" err="1"/>
              <a:t>eg</a:t>
            </a:r>
            <a:r>
              <a:rPr lang="en-US" altLang="ja-JP" sz="2400" dirty="0"/>
              <a:t>, Amazon EC2)</a:t>
            </a:r>
            <a:endParaRPr lang="en-US" altLang="sl-SI" sz="2400" dirty="0"/>
          </a:p>
        </p:txBody>
      </p:sp>
      <p:sp>
        <p:nvSpPr>
          <p:cNvPr id="163843"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sl-SI" sz="4000">
                <a:solidFill>
                  <a:srgbClr val="000099"/>
                </a:solidFill>
                <a:latin typeface="Gill Sans MT" panose="020B0502020104020203" pitchFamily="34" charset="-18"/>
              </a:rPr>
              <a:t>Internet history</a:t>
            </a:r>
            <a:endParaRPr lang="en-US" altLang="sl-SI" sz="4400">
              <a:solidFill>
                <a:srgbClr val="000099"/>
              </a:solidFill>
              <a:latin typeface="Gill Sans MT" panose="020B0502020104020203" pitchFamily="34" charset="-18"/>
            </a:endParaRPr>
          </a:p>
        </p:txBody>
      </p:sp>
      <p:pic>
        <p:nvPicPr>
          <p:cNvPr id="163844" name="Picture 9"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6" y="795337"/>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1741988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63842" name="Rectangle 3"/>
          <p:cNvSpPr>
            <a:spLocks noGrp="1" noChangeArrowheads="1"/>
          </p:cNvSpPr>
          <p:nvPr>
            <p:ph type="body" sz="half" idx="4294967295"/>
          </p:nvPr>
        </p:nvSpPr>
        <p:spPr>
          <a:xfrm>
            <a:off x="2016126" y="1209675"/>
            <a:ext cx="7502525" cy="4457700"/>
          </a:xfrm>
        </p:spPr>
        <p:txBody>
          <a:bodyPr>
            <a:normAutofit fontScale="92500" lnSpcReduction="20000"/>
          </a:bodyPr>
          <a:lstStyle/>
          <a:p>
            <a:pPr marL="457200" lvl="1" indent="-457200">
              <a:spcBef>
                <a:spcPts val="1000"/>
              </a:spcBef>
              <a:defRPr/>
            </a:pPr>
            <a:r>
              <a:rPr lang="en-US" sz="2800" i="1" dirty="0">
                <a:solidFill>
                  <a:srgbClr val="C00000"/>
                </a:solidFill>
              </a:rPr>
              <a:t>Internet Engineering Task Force (IETF) </a:t>
            </a:r>
            <a:r>
              <a:rPr lang="sl-SI" sz="2800" i="1" dirty="0">
                <a:solidFill>
                  <a:srgbClr val="C00000"/>
                </a:solidFill>
              </a:rPr>
              <a:t>–-RFC </a:t>
            </a:r>
            <a:r>
              <a:rPr lang="sl-SI" sz="2800" i="1" dirty="0" err="1">
                <a:solidFill>
                  <a:srgbClr val="C00000"/>
                </a:solidFill>
              </a:rPr>
              <a:t>standards</a:t>
            </a:r>
            <a:r>
              <a:rPr lang="sl-SI" sz="2800" i="1" dirty="0">
                <a:solidFill>
                  <a:srgbClr val="C00000"/>
                </a:solidFill>
              </a:rPr>
              <a:t> </a:t>
            </a:r>
            <a:r>
              <a:rPr lang="sl-SI" sz="2800" i="1" dirty="0">
                <a:solidFill>
                  <a:srgbClr val="C00000"/>
                </a:solidFill>
                <a:hlinkClick r:id="rId3"/>
              </a:rPr>
              <a:t>http://www.ietf.org/</a:t>
            </a:r>
            <a:r>
              <a:rPr lang="sl-SI" sz="2800" i="1" dirty="0">
                <a:solidFill>
                  <a:srgbClr val="C00000"/>
                </a:solidFill>
              </a:rPr>
              <a:t> </a:t>
            </a:r>
          </a:p>
          <a:p>
            <a:pPr marL="457200" lvl="1" indent="-457200">
              <a:spcBef>
                <a:spcPts val="1000"/>
              </a:spcBef>
              <a:defRPr/>
            </a:pPr>
            <a:r>
              <a:rPr lang="en-US" sz="2800" i="1" dirty="0">
                <a:solidFill>
                  <a:srgbClr val="C00000"/>
                </a:solidFill>
              </a:rPr>
              <a:t>The Internet Society </a:t>
            </a:r>
            <a:r>
              <a:rPr lang="sl-SI" sz="2800" i="1" dirty="0">
                <a:solidFill>
                  <a:srgbClr val="C00000"/>
                </a:solidFill>
              </a:rPr>
              <a:t>(</a:t>
            </a:r>
            <a:r>
              <a:rPr lang="en-US" sz="2800" i="1" dirty="0">
                <a:solidFill>
                  <a:srgbClr val="C00000"/>
                </a:solidFill>
              </a:rPr>
              <a:t>ISOC</a:t>
            </a:r>
            <a:r>
              <a:rPr lang="sl-SI" sz="2800" i="1" dirty="0">
                <a:solidFill>
                  <a:srgbClr val="C00000"/>
                </a:solidFill>
              </a:rPr>
              <a:t>) – </a:t>
            </a:r>
            <a:r>
              <a:rPr lang="sl-SI" sz="2800" i="1" dirty="0" err="1">
                <a:solidFill>
                  <a:srgbClr val="C00000"/>
                </a:solidFill>
              </a:rPr>
              <a:t>advertising</a:t>
            </a:r>
            <a:r>
              <a:rPr lang="sl-SI" sz="2800" i="1" dirty="0">
                <a:solidFill>
                  <a:srgbClr val="C00000"/>
                </a:solidFill>
              </a:rPr>
              <a:t> </a:t>
            </a:r>
            <a:r>
              <a:rPr lang="sl-SI" sz="2800" i="1" dirty="0" err="1">
                <a:solidFill>
                  <a:srgbClr val="C00000"/>
                </a:solidFill>
              </a:rPr>
              <a:t>of</a:t>
            </a:r>
            <a:r>
              <a:rPr lang="sl-SI" sz="2800" i="1" dirty="0">
                <a:solidFill>
                  <a:srgbClr val="C00000"/>
                </a:solidFill>
              </a:rPr>
              <a:t> Internet - </a:t>
            </a:r>
            <a:r>
              <a:rPr lang="en-US" sz="2800" i="1" dirty="0">
                <a:solidFill>
                  <a:srgbClr val="C00000"/>
                </a:solidFill>
                <a:hlinkClick r:id="rId4"/>
              </a:rPr>
              <a:t>http://www.isoc.org/</a:t>
            </a:r>
            <a:r>
              <a:rPr lang="sl-SI" sz="2800" i="1" dirty="0">
                <a:solidFill>
                  <a:srgbClr val="C00000"/>
                </a:solidFill>
              </a:rPr>
              <a:t> </a:t>
            </a:r>
            <a:r>
              <a:rPr lang="en-US" sz="2800" i="1" dirty="0">
                <a:solidFill>
                  <a:srgbClr val="C00000"/>
                </a:solidFill>
              </a:rPr>
              <a:t> </a:t>
            </a:r>
            <a:r>
              <a:rPr lang="sl-SI" sz="2800" i="1" dirty="0">
                <a:solidFill>
                  <a:srgbClr val="C00000"/>
                </a:solidFill>
              </a:rPr>
              <a:t> </a:t>
            </a:r>
          </a:p>
          <a:p>
            <a:pPr marL="457200" lvl="1" indent="-457200">
              <a:spcBef>
                <a:spcPts val="1000"/>
              </a:spcBef>
              <a:defRPr/>
            </a:pPr>
            <a:r>
              <a:rPr lang="en-US" sz="2800" i="1" dirty="0">
                <a:solidFill>
                  <a:srgbClr val="C00000"/>
                </a:solidFill>
              </a:rPr>
              <a:t>Internet Assigned Numbers Authority (IANA) </a:t>
            </a:r>
            <a:r>
              <a:rPr lang="sl-SI" sz="2800" i="1" dirty="0">
                <a:solidFill>
                  <a:srgbClr val="C00000"/>
                </a:solidFill>
              </a:rPr>
              <a:t>- </a:t>
            </a:r>
            <a:r>
              <a:rPr lang="sl-SI" sz="2800" i="1" dirty="0">
                <a:solidFill>
                  <a:srgbClr val="C00000"/>
                </a:solidFill>
                <a:hlinkClick r:id="rId5"/>
              </a:rPr>
              <a:t>http://www.iana.org/</a:t>
            </a:r>
            <a:r>
              <a:rPr lang="sl-SI" sz="2800" i="1" dirty="0">
                <a:solidFill>
                  <a:srgbClr val="C00000"/>
                </a:solidFill>
              </a:rPr>
              <a:t> </a:t>
            </a:r>
          </a:p>
          <a:p>
            <a:pPr marL="457200" lvl="1" indent="-457200">
              <a:spcBef>
                <a:spcPts val="1000"/>
              </a:spcBef>
              <a:defRPr/>
            </a:pPr>
            <a:r>
              <a:rPr lang="sl-SI" sz="2800" i="1" dirty="0" err="1">
                <a:solidFill>
                  <a:srgbClr val="C00000"/>
                </a:solidFill>
              </a:rPr>
              <a:t>World</a:t>
            </a:r>
            <a:r>
              <a:rPr lang="sl-SI" sz="2800" i="1" dirty="0">
                <a:solidFill>
                  <a:srgbClr val="C00000"/>
                </a:solidFill>
              </a:rPr>
              <a:t> </a:t>
            </a:r>
            <a:r>
              <a:rPr lang="sl-SI" sz="2800" i="1" dirty="0" err="1">
                <a:solidFill>
                  <a:srgbClr val="C00000"/>
                </a:solidFill>
              </a:rPr>
              <a:t>Wide</a:t>
            </a:r>
            <a:r>
              <a:rPr lang="sl-SI" sz="2800" i="1" dirty="0">
                <a:solidFill>
                  <a:srgbClr val="C00000"/>
                </a:solidFill>
              </a:rPr>
              <a:t> </a:t>
            </a:r>
            <a:r>
              <a:rPr lang="sl-SI" sz="2800" i="1" dirty="0" err="1">
                <a:solidFill>
                  <a:srgbClr val="C00000"/>
                </a:solidFill>
              </a:rPr>
              <a:t>Web</a:t>
            </a:r>
            <a:r>
              <a:rPr lang="sl-SI" sz="2800" i="1" dirty="0">
                <a:solidFill>
                  <a:srgbClr val="C00000"/>
                </a:solidFill>
              </a:rPr>
              <a:t> </a:t>
            </a:r>
            <a:r>
              <a:rPr lang="sl-SI" sz="2800" i="1" dirty="0" err="1">
                <a:solidFill>
                  <a:srgbClr val="C00000"/>
                </a:solidFill>
              </a:rPr>
              <a:t>Consortium</a:t>
            </a:r>
            <a:r>
              <a:rPr lang="sl-SI" sz="2800" i="1" dirty="0">
                <a:solidFill>
                  <a:srgbClr val="C00000"/>
                </a:solidFill>
              </a:rPr>
              <a:t> – </a:t>
            </a:r>
            <a:r>
              <a:rPr lang="sl-SI" sz="2800" i="1" dirty="0">
                <a:solidFill>
                  <a:srgbClr val="C00000"/>
                </a:solidFill>
                <a:hlinkClick r:id="rId6"/>
              </a:rPr>
              <a:t>https://www.w3.org/</a:t>
            </a:r>
            <a:r>
              <a:rPr lang="sl-SI" sz="2800" i="1" dirty="0">
                <a:solidFill>
                  <a:srgbClr val="C00000"/>
                </a:solidFill>
              </a:rPr>
              <a:t> </a:t>
            </a:r>
          </a:p>
          <a:p>
            <a:pPr marL="457200" lvl="1" indent="-457200">
              <a:spcBef>
                <a:spcPts val="1000"/>
              </a:spcBef>
              <a:defRPr/>
            </a:pPr>
            <a:r>
              <a:rPr lang="en-US" sz="2800" i="1" dirty="0">
                <a:solidFill>
                  <a:srgbClr val="C00000"/>
                </a:solidFill>
              </a:rPr>
              <a:t>European Computer Manufacturers Association (ECMA)</a:t>
            </a:r>
            <a:r>
              <a:rPr lang="sl-SI" sz="2800" i="1" dirty="0">
                <a:solidFill>
                  <a:srgbClr val="C00000"/>
                </a:solidFill>
              </a:rPr>
              <a:t> -  </a:t>
            </a:r>
            <a:r>
              <a:rPr lang="sl-SI" sz="2800" i="1" dirty="0">
                <a:solidFill>
                  <a:srgbClr val="C00000"/>
                </a:solidFill>
                <a:hlinkClick r:id="rId7"/>
              </a:rPr>
              <a:t>https://www.ecma-international.org/</a:t>
            </a:r>
            <a:r>
              <a:rPr lang="sl-SI" sz="2800" i="1" dirty="0">
                <a:solidFill>
                  <a:srgbClr val="C00000"/>
                </a:solidFill>
              </a:rPr>
              <a:t> </a:t>
            </a:r>
          </a:p>
          <a:p>
            <a:pPr marL="457200" lvl="1" indent="-457200">
              <a:spcBef>
                <a:spcPts val="1000"/>
              </a:spcBef>
              <a:defRPr/>
            </a:pPr>
            <a:r>
              <a:rPr lang="sl-SI" sz="2800" i="1" dirty="0">
                <a:solidFill>
                  <a:srgbClr val="C00000"/>
                </a:solidFill>
              </a:rPr>
              <a:t>OASIS - </a:t>
            </a:r>
            <a:r>
              <a:rPr lang="sl-SI" sz="2800" i="1" dirty="0">
                <a:solidFill>
                  <a:srgbClr val="C00000"/>
                </a:solidFill>
                <a:hlinkClick r:id="rId8"/>
              </a:rPr>
              <a:t>https://www.oasis-open.org/</a:t>
            </a:r>
            <a:r>
              <a:rPr lang="sl-SI" sz="2800" i="1" dirty="0">
                <a:solidFill>
                  <a:srgbClr val="C00000"/>
                </a:solidFill>
              </a:rPr>
              <a:t> </a:t>
            </a:r>
          </a:p>
        </p:txBody>
      </p:sp>
      <p:sp>
        <p:nvSpPr>
          <p:cNvPr id="163843" name="Rectangle 2"/>
          <p:cNvSpPr>
            <a:spLocks noChangeArrowheads="1"/>
          </p:cNvSpPr>
          <p:nvPr/>
        </p:nvSpPr>
        <p:spPr bwMode="auto">
          <a:xfrm>
            <a:off x="1901825" y="25241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sl-SI" altLang="sl-SI" sz="4000" dirty="0" err="1">
                <a:solidFill>
                  <a:srgbClr val="000099"/>
                </a:solidFill>
                <a:latin typeface="Gill Sans MT" panose="020B0502020104020203" pitchFamily="34" charset="-18"/>
              </a:rPr>
              <a:t>Important</a:t>
            </a:r>
            <a:r>
              <a:rPr lang="en-US" altLang="sl-SI" sz="4000" dirty="0">
                <a:solidFill>
                  <a:srgbClr val="000099"/>
                </a:solidFill>
                <a:latin typeface="Gill Sans MT" panose="020B0502020104020203" pitchFamily="34" charset="-18"/>
              </a:rPr>
              <a:t> </a:t>
            </a:r>
            <a:r>
              <a:rPr lang="sl-SI" altLang="sl-SI" sz="4000" dirty="0" err="1">
                <a:solidFill>
                  <a:srgbClr val="000099"/>
                </a:solidFill>
                <a:latin typeface="Gill Sans MT" panose="020B0502020104020203" pitchFamily="34" charset="-18"/>
              </a:rPr>
              <a:t>organizations</a:t>
            </a:r>
            <a:endParaRPr lang="en-US" altLang="sl-SI" sz="4400" dirty="0">
              <a:solidFill>
                <a:srgbClr val="000099"/>
              </a:solidFill>
              <a:latin typeface="Gill Sans MT" panose="020B0502020104020203" pitchFamily="34" charset="-18"/>
            </a:endParaRPr>
          </a:p>
        </p:txBody>
      </p:sp>
      <p:pic>
        <p:nvPicPr>
          <p:cNvPr id="163844" name="Picture 9" descr="underline_bas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513" y="7715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74442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163842" name="Rectangle 3"/>
          <p:cNvSpPr>
            <a:spLocks noGrp="1" noChangeArrowheads="1"/>
          </p:cNvSpPr>
          <p:nvPr>
            <p:ph type="body" sz="half" idx="4294967295"/>
          </p:nvPr>
        </p:nvSpPr>
        <p:spPr>
          <a:xfrm>
            <a:off x="0" y="900113"/>
            <a:ext cx="12192000" cy="5957887"/>
          </a:xfrm>
        </p:spPr>
        <p:txBody>
          <a:bodyPr>
            <a:normAutofit fontScale="47500" lnSpcReduction="20000"/>
          </a:bodyPr>
          <a:lstStyle/>
          <a:p>
            <a:pPr eaLnBrk="1" hangingPunct="1">
              <a:buSzPct val="75000"/>
            </a:pPr>
            <a:r>
              <a:rPr lang="sl-SI" altLang="sl-SI" sz="3600" i="1" dirty="0">
                <a:solidFill>
                  <a:srgbClr val="C00000"/>
                </a:solidFill>
                <a:hlinkClick r:id="rId3"/>
              </a:rPr>
              <a:t>Data</a:t>
            </a:r>
            <a:r>
              <a:rPr lang="en-US" altLang="sl-SI" sz="3600" i="1" dirty="0">
                <a:solidFill>
                  <a:srgbClr val="C00000"/>
                </a:solidFill>
              </a:rPr>
              <a:t>- factual information (such as measurements or statistics) used as a basic for reasoning, discussion or calculation.</a:t>
            </a:r>
            <a:br>
              <a:rPr lang="en-US" altLang="sl-SI" sz="3600" i="1" dirty="0">
                <a:solidFill>
                  <a:srgbClr val="C00000"/>
                </a:solidFill>
              </a:rPr>
            </a:br>
            <a:r>
              <a:rPr lang="en-US" altLang="sl-SI" sz="3600" i="1" dirty="0">
                <a:solidFill>
                  <a:srgbClr val="C00000"/>
                </a:solidFill>
              </a:rPr>
              <a:t>-information in digital form that can be transmitted or processed</a:t>
            </a:r>
          </a:p>
          <a:p>
            <a:pPr eaLnBrk="1" hangingPunct="1"/>
            <a:r>
              <a:rPr lang="sl-SI" altLang="sl-SI" sz="3600" i="1" dirty="0">
                <a:solidFill>
                  <a:srgbClr val="C00000"/>
                </a:solidFill>
                <a:hlinkClick r:id="rId4"/>
              </a:rPr>
              <a:t>Information</a:t>
            </a:r>
            <a:r>
              <a:rPr lang="en-US" altLang="sl-SI" sz="3600" i="1" dirty="0">
                <a:solidFill>
                  <a:srgbClr val="C00000"/>
                </a:solidFill>
              </a:rPr>
              <a:t>-the communication or reception of knowledge or intelligence</a:t>
            </a:r>
          </a:p>
          <a:p>
            <a:pPr marL="0" indent="0" eaLnBrk="1" hangingPunct="1">
              <a:buNone/>
            </a:pPr>
            <a:r>
              <a:rPr lang="en-US" altLang="sl-SI" sz="3600" i="1" dirty="0">
                <a:solidFill>
                  <a:srgbClr val="C00000"/>
                </a:solidFill>
              </a:rPr>
              <a:t>-knowledge obtained from investigation, study or instruction</a:t>
            </a:r>
            <a:endParaRPr lang="sl-SI" altLang="sl-SI" sz="3600" i="1" dirty="0">
              <a:solidFill>
                <a:srgbClr val="C00000"/>
              </a:solidFill>
            </a:endParaRPr>
          </a:p>
          <a:p>
            <a:pPr eaLnBrk="1" hangingPunct="1"/>
            <a:r>
              <a:rPr lang="sl-SI" altLang="sl-SI" sz="3600" i="1" dirty="0">
                <a:solidFill>
                  <a:srgbClr val="C00000"/>
                </a:solidFill>
                <a:hlinkClick r:id="rId4"/>
              </a:rPr>
              <a:t>Information System </a:t>
            </a:r>
            <a:r>
              <a:rPr lang="en-US" altLang="sl-SI" sz="3600" i="1" dirty="0">
                <a:solidFill>
                  <a:srgbClr val="C00000"/>
                </a:solidFill>
              </a:rPr>
              <a:t>–an integrated set of components for collecting, storing, and processing data for providing information, knowledge and digital products.(5 components)</a:t>
            </a:r>
            <a:endParaRPr lang="sl-SI" altLang="sl-SI" sz="3600" i="1" dirty="0">
              <a:solidFill>
                <a:srgbClr val="C00000"/>
              </a:solidFill>
            </a:endParaRPr>
          </a:p>
          <a:p>
            <a:r>
              <a:rPr lang="sl-SI" altLang="sl-SI" sz="3600" i="1" dirty="0">
                <a:solidFill>
                  <a:srgbClr val="C00000"/>
                </a:solidFill>
                <a:hlinkClick r:id="rId5"/>
              </a:rPr>
              <a:t>Knowledge</a:t>
            </a:r>
            <a:r>
              <a:rPr lang="en-US" altLang="sl-SI" sz="3600" i="1" dirty="0">
                <a:solidFill>
                  <a:srgbClr val="C00000"/>
                </a:solidFill>
              </a:rPr>
              <a:t>-Facts, information, and skills acquired through experience or education; the theoretical or practical understanding of a subject.</a:t>
            </a:r>
          </a:p>
          <a:p>
            <a:pPr marL="0" indent="0">
              <a:buNone/>
            </a:pPr>
            <a:r>
              <a:rPr lang="en-US" altLang="sl-SI" sz="3600" i="1" dirty="0">
                <a:solidFill>
                  <a:srgbClr val="C00000"/>
                </a:solidFill>
              </a:rPr>
              <a:t>- combination of data, information, experience, and individual interpretation.</a:t>
            </a:r>
          </a:p>
          <a:p>
            <a:r>
              <a:rPr lang="sl-SI" altLang="sl-SI" sz="3600" i="1" dirty="0">
                <a:solidFill>
                  <a:srgbClr val="C00000"/>
                </a:solidFill>
                <a:hlinkClick r:id="rId6"/>
              </a:rPr>
              <a:t>Internet</a:t>
            </a:r>
            <a:r>
              <a:rPr lang="en-US" altLang="sl-SI" sz="3600" i="1" dirty="0">
                <a:solidFill>
                  <a:srgbClr val="C00000"/>
                </a:solidFill>
              </a:rPr>
              <a:t>-The internet is the wider network that allows computer networks around the world run by companies, governments, universities and other </a:t>
            </a:r>
            <a:r>
              <a:rPr lang="en-US" altLang="sl-SI" sz="3600" i="1" dirty="0" err="1">
                <a:solidFill>
                  <a:srgbClr val="C00000"/>
                </a:solidFill>
              </a:rPr>
              <a:t>organisations</a:t>
            </a:r>
            <a:r>
              <a:rPr lang="en-US" altLang="sl-SI" sz="3600" i="1" dirty="0">
                <a:solidFill>
                  <a:srgbClr val="C00000"/>
                </a:solidFill>
              </a:rPr>
              <a:t> to talk to one another. The result is a mass of cables, computers, data </a:t>
            </a:r>
            <a:r>
              <a:rPr lang="en-US" altLang="sl-SI" sz="3600" i="1" dirty="0" err="1">
                <a:solidFill>
                  <a:srgbClr val="C00000"/>
                </a:solidFill>
              </a:rPr>
              <a:t>centres</a:t>
            </a:r>
            <a:r>
              <a:rPr lang="en-US" altLang="sl-SI" sz="3600" i="1" dirty="0">
                <a:solidFill>
                  <a:srgbClr val="C00000"/>
                </a:solidFill>
              </a:rPr>
              <a:t>, routers, servers, repeaters, satellites and </a:t>
            </a:r>
            <a:r>
              <a:rPr lang="en-US" altLang="sl-SI" sz="3600" i="1" dirty="0" err="1">
                <a:solidFill>
                  <a:srgbClr val="C00000"/>
                </a:solidFill>
              </a:rPr>
              <a:t>wifi</a:t>
            </a:r>
            <a:r>
              <a:rPr lang="en-US" altLang="sl-SI" sz="3600" i="1" dirty="0">
                <a:solidFill>
                  <a:srgbClr val="C00000"/>
                </a:solidFill>
              </a:rPr>
              <a:t> towers that allows digital information to travel around the world.-</a:t>
            </a:r>
            <a:r>
              <a:rPr lang="en-US" sz="3600" dirty="0"/>
              <a:t>The </a:t>
            </a:r>
            <a:r>
              <a:rPr lang="en-US" sz="3600" b="1" dirty="0"/>
              <a:t>Internet</a:t>
            </a:r>
            <a:r>
              <a:rPr lang="en-US" sz="3600" dirty="0"/>
              <a:t> is the global system of interconnected </a:t>
            </a:r>
            <a:r>
              <a:rPr lang="en-US" sz="3600" dirty="0">
                <a:hlinkClick r:id="rId7" tooltip="Computer network"/>
              </a:rPr>
              <a:t>computer networks</a:t>
            </a:r>
            <a:r>
              <a:rPr lang="en-US" sz="3600" dirty="0"/>
              <a:t> that use the </a:t>
            </a:r>
            <a:r>
              <a:rPr lang="en-US" sz="3600" dirty="0">
                <a:hlinkClick r:id="rId8" tooltip="Internet protocol suite"/>
              </a:rPr>
              <a:t>Internet protocol suite</a:t>
            </a:r>
            <a:r>
              <a:rPr lang="en-US" sz="3600" dirty="0"/>
              <a:t> (TCP/IP) to link devices worldwide. It is a </a:t>
            </a:r>
            <a:r>
              <a:rPr lang="en-US" sz="3600" i="1" dirty="0"/>
              <a:t>network of networks</a:t>
            </a:r>
            <a:r>
              <a:rPr lang="en-US" sz="3600" dirty="0"/>
              <a:t> that consists of private, public, academic, business, and government networks of local to global scope, linked by a broad array of electronic, wireless, and optical networking technologies. The Internet carries a vast range of information resources and services, such as the inter-linked </a:t>
            </a:r>
            <a:r>
              <a:rPr lang="en-US" sz="3600" dirty="0">
                <a:hlinkClick r:id="rId9" tooltip="Hypertext"/>
              </a:rPr>
              <a:t>hypertext</a:t>
            </a:r>
            <a:r>
              <a:rPr lang="en-US" sz="3600" dirty="0"/>
              <a:t> documents and </a:t>
            </a:r>
            <a:r>
              <a:rPr lang="en-US" sz="3600" dirty="0">
                <a:hlinkClick r:id="rId10" tooltip="Web application"/>
              </a:rPr>
              <a:t>applications</a:t>
            </a:r>
            <a:r>
              <a:rPr lang="en-US" sz="3600" dirty="0"/>
              <a:t> of the </a:t>
            </a:r>
            <a:r>
              <a:rPr lang="en-US" sz="3600" dirty="0">
                <a:hlinkClick r:id="rId11" tooltip="World Wide Web"/>
              </a:rPr>
              <a:t>World Wide Web</a:t>
            </a:r>
            <a:r>
              <a:rPr lang="en-US" sz="3600" dirty="0"/>
              <a:t> (WWW), </a:t>
            </a:r>
            <a:r>
              <a:rPr lang="en-US" sz="3600" dirty="0">
                <a:hlinkClick r:id="rId12" tooltip="Email"/>
              </a:rPr>
              <a:t>electronic mail</a:t>
            </a:r>
            <a:r>
              <a:rPr lang="en-US" sz="3600" dirty="0"/>
              <a:t>, </a:t>
            </a:r>
            <a:r>
              <a:rPr lang="en-US" sz="3600" dirty="0">
                <a:hlinkClick r:id="rId13" tooltip="Voice over IP"/>
              </a:rPr>
              <a:t>telephony</a:t>
            </a:r>
            <a:r>
              <a:rPr lang="en-US" sz="3600" dirty="0"/>
              <a:t>, and </a:t>
            </a:r>
            <a:r>
              <a:rPr lang="en-US" sz="3600" dirty="0">
                <a:hlinkClick r:id="rId14" tooltip="File sharing"/>
              </a:rPr>
              <a:t>file sharing</a:t>
            </a:r>
            <a:r>
              <a:rPr lang="en-US" sz="3600" dirty="0"/>
              <a:t>. </a:t>
            </a:r>
            <a:endParaRPr lang="sl-SI" altLang="sl-SI" sz="3600" i="1" dirty="0">
              <a:solidFill>
                <a:srgbClr val="C00000"/>
              </a:solidFill>
            </a:endParaRPr>
          </a:p>
          <a:p>
            <a:r>
              <a:rPr lang="sl-SI" altLang="sl-SI" sz="3600" i="1" dirty="0">
                <a:solidFill>
                  <a:srgbClr val="C00000"/>
                </a:solidFill>
                <a:hlinkClick r:id="rId15"/>
              </a:rPr>
              <a:t>Intranet</a:t>
            </a:r>
            <a:r>
              <a:rPr lang="en-US" altLang="sl-SI" sz="3600" i="1" dirty="0">
                <a:solidFill>
                  <a:srgbClr val="C00000"/>
                </a:solidFill>
              </a:rPr>
              <a:t>-is a private network accessible only to an organization's staff.[1][2] Often, a wide range of information and services are available on an organization's internal intranet that are unavailable to the public, unlike the Internet. Increasingly, intranets are being used to deliver tools, e.g. collaboration (to facilitate working in groups and teleconferencing) or sophisticated corporate directories, sales and customer relationship management tools, project management etc., to advance productivity. </a:t>
            </a:r>
            <a:endParaRPr lang="sl-SI" altLang="sl-SI" sz="3600" i="1" dirty="0">
              <a:solidFill>
                <a:srgbClr val="C00000"/>
              </a:solidFill>
            </a:endParaRPr>
          </a:p>
          <a:p>
            <a:r>
              <a:rPr lang="sl-SI" altLang="sl-SI" sz="3600" i="1" dirty="0">
                <a:solidFill>
                  <a:srgbClr val="C00000"/>
                </a:solidFill>
                <a:hlinkClick r:id="rId16"/>
              </a:rPr>
              <a:t>Extranet</a:t>
            </a:r>
            <a:r>
              <a:rPr lang="en-US" altLang="sl-SI" sz="3600" i="1" dirty="0">
                <a:solidFill>
                  <a:srgbClr val="C00000"/>
                </a:solidFill>
              </a:rPr>
              <a:t>- is a private network that uses Internet technology and the public telecommunication system to securely share part of a business's information or operations with suppliers, vendors, partners, customers, or other businesses. An extranet can be viewed as part of a company's intranet that is extended to users outside the company. It has also been described as a "state of mind" in which the Internet is perceived as a way to do business with other companies as well as to sell products to customers.</a:t>
            </a:r>
            <a:endParaRPr lang="sl-SI" altLang="sl-SI" sz="3600" i="1" dirty="0">
              <a:solidFill>
                <a:srgbClr val="C00000"/>
              </a:solidFill>
            </a:endParaRPr>
          </a:p>
        </p:txBody>
      </p:sp>
      <p:sp>
        <p:nvSpPr>
          <p:cNvPr id="163843" name="Rectangle 2"/>
          <p:cNvSpPr>
            <a:spLocks noChangeArrowheads="1"/>
          </p:cNvSpPr>
          <p:nvPr/>
        </p:nvSpPr>
        <p:spPr bwMode="auto">
          <a:xfrm>
            <a:off x="3581400" y="115888"/>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sl-SI" altLang="sl-SI" sz="4000" dirty="0" err="1">
                <a:solidFill>
                  <a:srgbClr val="000099"/>
                </a:solidFill>
                <a:latin typeface="Gill Sans MT" panose="020B0502020104020203" pitchFamily="34" charset="-18"/>
              </a:rPr>
              <a:t>Important</a:t>
            </a:r>
            <a:r>
              <a:rPr lang="sl-SI" altLang="sl-SI" sz="4000" dirty="0">
                <a:solidFill>
                  <a:srgbClr val="000099"/>
                </a:solidFill>
                <a:latin typeface="Gill Sans MT" panose="020B0502020104020203" pitchFamily="34" charset="-18"/>
              </a:rPr>
              <a:t> </a:t>
            </a:r>
            <a:r>
              <a:rPr lang="sl-SI" altLang="sl-SI" sz="4000" dirty="0" err="1">
                <a:solidFill>
                  <a:srgbClr val="000099"/>
                </a:solidFill>
                <a:latin typeface="Gill Sans MT" panose="020B0502020104020203" pitchFamily="34" charset="-18"/>
              </a:rPr>
              <a:t>terms</a:t>
            </a:r>
            <a:endParaRPr lang="en-US" altLang="sl-SI" sz="4400" dirty="0">
              <a:solidFill>
                <a:srgbClr val="000099"/>
              </a:solidFill>
              <a:latin typeface="Gill Sans MT" panose="020B0502020104020203" pitchFamily="34" charset="-18"/>
            </a:endParaRPr>
          </a:p>
        </p:txBody>
      </p:sp>
      <p:pic>
        <p:nvPicPr>
          <p:cNvPr id="163844" name="Picture 9" descr="underline_bas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9055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141384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
        <p:nvSpPr>
          <p:cNvPr id="34818" name="Rectangle 2"/>
          <p:cNvSpPr>
            <a:spLocks noGrp="1" noChangeArrowheads="1"/>
          </p:cNvSpPr>
          <p:nvPr>
            <p:ph type="title" idx="4294967295"/>
          </p:nvPr>
        </p:nvSpPr>
        <p:spPr>
          <a:xfrm>
            <a:off x="1736725" y="190501"/>
            <a:ext cx="8382000" cy="936625"/>
          </a:xfrm>
        </p:spPr>
        <p:txBody>
          <a:bodyPr/>
          <a:lstStyle/>
          <a:p>
            <a:pPr eaLnBrk="1" hangingPunct="1"/>
            <a:r>
              <a:rPr lang="sl-SI" altLang="sl-SI" sz="3600" b="1" dirty="0"/>
              <a:t>Internet</a:t>
            </a:r>
            <a:endParaRPr lang="en-US" altLang="sl-SI" b="1" dirty="0"/>
          </a:p>
        </p:txBody>
      </p:sp>
      <p:sp>
        <p:nvSpPr>
          <p:cNvPr id="4099" name="Rectangle 3"/>
          <p:cNvSpPr>
            <a:spLocks noGrp="1" noChangeArrowheads="1"/>
          </p:cNvSpPr>
          <p:nvPr>
            <p:ph type="body" sz="half" idx="4294967295"/>
          </p:nvPr>
        </p:nvSpPr>
        <p:spPr>
          <a:xfrm>
            <a:off x="3181350" y="1436689"/>
            <a:ext cx="3779838" cy="1271587"/>
          </a:xfrm>
        </p:spPr>
        <p:txBody>
          <a:bodyPr>
            <a:normAutofit fontScale="92500" lnSpcReduction="20000"/>
          </a:bodyPr>
          <a:lstStyle/>
          <a:p>
            <a:pPr marL="231775" indent="-231775">
              <a:spcBef>
                <a:spcPct val="15000"/>
              </a:spcBef>
              <a:buSzPct val="75000"/>
            </a:pPr>
            <a:r>
              <a:rPr lang="en-US" altLang="sl-SI" sz="2400"/>
              <a:t>millions of connected computing devices: </a:t>
            </a:r>
          </a:p>
          <a:p>
            <a:pPr marL="631825" lvl="1" indent="-231775">
              <a:spcBef>
                <a:spcPct val="15000"/>
              </a:spcBef>
              <a:buSzPct val="75000"/>
            </a:pPr>
            <a:r>
              <a:rPr lang="en-US" altLang="sl-SI" i="1">
                <a:solidFill>
                  <a:srgbClr val="CC0000"/>
                </a:solidFill>
                <a:ea typeface="MS PGothic" panose="020B0600070205080204" pitchFamily="34" charset="-128"/>
              </a:rPr>
              <a:t>hosts </a:t>
            </a:r>
            <a:r>
              <a:rPr lang="en-US" altLang="sl-SI" i="1">
                <a:ea typeface="MS PGothic" panose="020B0600070205080204" pitchFamily="34" charset="-128"/>
              </a:rPr>
              <a:t>=</a:t>
            </a:r>
            <a:r>
              <a:rPr lang="en-US" altLang="sl-SI" i="1">
                <a:solidFill>
                  <a:srgbClr val="CC0000"/>
                </a:solidFill>
                <a:ea typeface="MS PGothic" panose="020B0600070205080204" pitchFamily="34" charset="-128"/>
              </a:rPr>
              <a:t> end systems</a:t>
            </a:r>
            <a:r>
              <a:rPr lang="en-US" altLang="sl-SI" i="1">
                <a:solidFill>
                  <a:srgbClr val="FF0000"/>
                </a:solidFill>
                <a:ea typeface="MS PGothic" panose="020B0600070205080204" pitchFamily="34" charset="-128"/>
              </a:rPr>
              <a:t> </a:t>
            </a:r>
          </a:p>
          <a:p>
            <a:pPr marL="631825" lvl="1" indent="-231775">
              <a:buSzPct val="75000"/>
            </a:pPr>
            <a:r>
              <a:rPr lang="en-US" altLang="sl-SI">
                <a:ea typeface="Arial" panose="020B0604020202020204" pitchFamily="34" charset="0"/>
              </a:rPr>
              <a:t>running </a:t>
            </a:r>
            <a:r>
              <a:rPr lang="en-US" altLang="sl-SI" i="1">
                <a:solidFill>
                  <a:srgbClr val="CC0000"/>
                </a:solidFill>
                <a:ea typeface="Arial" panose="020B0604020202020204" pitchFamily="34" charset="0"/>
              </a:rPr>
              <a:t>network apps</a:t>
            </a:r>
            <a:endParaRPr lang="en-US" altLang="sl-SI">
              <a:solidFill>
                <a:srgbClr val="CC0000"/>
              </a:solidFill>
              <a:ea typeface="Arial" panose="020B0604020202020204" pitchFamily="34" charset="0"/>
            </a:endParaRPr>
          </a:p>
        </p:txBody>
      </p:sp>
      <p:sp>
        <p:nvSpPr>
          <p:cNvPr id="4766" name="Rectangle 670"/>
          <p:cNvSpPr>
            <a:spLocks noChangeArrowheads="1"/>
          </p:cNvSpPr>
          <p:nvPr/>
        </p:nvSpPr>
        <p:spPr bwMode="auto">
          <a:xfrm>
            <a:off x="3219451" y="3152776"/>
            <a:ext cx="3368675"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MS PGothic" panose="020B0600070205080204" pitchFamily="34" charset="-128"/>
              </a:defRPr>
            </a:lvl1pPr>
            <a:lvl2pPr marL="747713"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75000"/>
              <a:buFont typeface="Wingdings" panose="05000000000000000000" pitchFamily="2" charset="2"/>
              <a:buChar char="v"/>
            </a:pPr>
            <a:r>
              <a:rPr lang="en-US" altLang="sl-SI" i="1">
                <a:solidFill>
                  <a:srgbClr val="CC0000"/>
                </a:solidFill>
                <a:latin typeface="Gill Sans MT" panose="020B0502020104020203" pitchFamily="34" charset="-18"/>
              </a:rPr>
              <a:t>communication links</a:t>
            </a:r>
            <a:endParaRPr lang="en-US" altLang="sl-SI">
              <a:solidFill>
                <a:srgbClr val="CC0000"/>
              </a:solidFill>
              <a:latin typeface="Gill Sans MT" panose="020B0502020104020203" pitchFamily="34" charset="-18"/>
            </a:endParaRPr>
          </a:p>
          <a:p>
            <a:pPr lvl="1">
              <a:lnSpc>
                <a:spcPct val="80000"/>
              </a:lnSpc>
              <a:spcBef>
                <a:spcPct val="10000"/>
              </a:spcBef>
              <a:buClr>
                <a:srgbClr val="000099"/>
              </a:buClr>
              <a:buFont typeface="Wingdings" panose="05000000000000000000" pitchFamily="2" charset="2"/>
              <a:buChar char="§"/>
            </a:pPr>
            <a:r>
              <a:rPr lang="en-US" altLang="sl-SI">
                <a:latin typeface="Gill Sans MT" panose="020B0502020104020203" pitchFamily="34" charset="-18"/>
              </a:rPr>
              <a:t>fiber, copper, radio, satellite</a:t>
            </a:r>
          </a:p>
          <a:p>
            <a:pPr lvl="1">
              <a:lnSpc>
                <a:spcPct val="80000"/>
              </a:lnSpc>
              <a:spcBef>
                <a:spcPct val="10000"/>
              </a:spcBef>
              <a:buClr>
                <a:srgbClr val="000099"/>
              </a:buClr>
              <a:buFont typeface="Wingdings" panose="05000000000000000000" pitchFamily="2" charset="2"/>
              <a:buChar char="§"/>
            </a:pPr>
            <a:r>
              <a:rPr lang="en-US" altLang="sl-SI">
                <a:latin typeface="Gill Sans MT" panose="020B0502020104020203" pitchFamily="34" charset="-18"/>
              </a:rPr>
              <a:t>transmission rate: </a:t>
            </a:r>
            <a:r>
              <a:rPr lang="en-US" altLang="sl-SI" i="1">
                <a:solidFill>
                  <a:srgbClr val="CC0000"/>
                </a:solidFill>
                <a:latin typeface="Gill Sans MT" panose="020B0502020104020203" pitchFamily="34" charset="-18"/>
              </a:rPr>
              <a:t>bandwidth</a:t>
            </a:r>
            <a:endParaRPr lang="en-US" altLang="sl-SI">
              <a:solidFill>
                <a:srgbClr val="CC0000"/>
              </a:solidFill>
              <a:latin typeface="Gill Sans MT" panose="020B0502020104020203" pitchFamily="34" charset="-18"/>
            </a:endParaRPr>
          </a:p>
        </p:txBody>
      </p:sp>
      <p:sp>
        <p:nvSpPr>
          <p:cNvPr id="4767" name="Rectangle 671"/>
          <p:cNvSpPr>
            <a:spLocks noChangeArrowheads="1"/>
          </p:cNvSpPr>
          <p:nvPr/>
        </p:nvSpPr>
        <p:spPr bwMode="auto">
          <a:xfrm>
            <a:off x="3335339" y="5307014"/>
            <a:ext cx="3779837"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MS PGothic" panose="020B0600070205080204" pitchFamily="34" charset="-128"/>
              </a:defRPr>
            </a:lvl1pPr>
            <a:lvl2pPr marL="688975" indent="-23177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75000"/>
              <a:buFont typeface="Wingdings" panose="05000000000000000000" pitchFamily="2" charset="2"/>
              <a:buChar char="v"/>
            </a:pPr>
            <a:r>
              <a:rPr lang="en-US" altLang="sl-SI" i="1" dirty="0">
                <a:solidFill>
                  <a:srgbClr val="CC0000"/>
                </a:solidFill>
                <a:latin typeface="Gill Sans MT" panose="020B0502020104020203" pitchFamily="34" charset="-18"/>
              </a:rPr>
              <a:t>Packet switches:</a:t>
            </a:r>
            <a:r>
              <a:rPr lang="en-US" altLang="sl-SI" dirty="0">
                <a:latin typeface="Gill Sans MT" panose="020B0502020104020203" pitchFamily="34" charset="-18"/>
              </a:rPr>
              <a:t> forward packets (chunks of data)</a:t>
            </a:r>
          </a:p>
          <a:p>
            <a:pPr lvl="1">
              <a:lnSpc>
                <a:spcPct val="85000"/>
              </a:lnSpc>
              <a:spcBef>
                <a:spcPct val="20000"/>
              </a:spcBef>
              <a:buClr>
                <a:srgbClr val="000099"/>
              </a:buClr>
              <a:buSzPct val="75000"/>
              <a:buFont typeface="Wingdings" panose="05000000000000000000" pitchFamily="2" charset="2"/>
              <a:buChar char="§"/>
            </a:pPr>
            <a:r>
              <a:rPr lang="en-US" altLang="sl-SI" i="1" dirty="0">
                <a:solidFill>
                  <a:srgbClr val="C00000"/>
                </a:solidFill>
                <a:latin typeface="Gill Sans MT" panose="020B0502020104020203" pitchFamily="34" charset="-18"/>
              </a:rPr>
              <a:t>routers</a:t>
            </a:r>
            <a:r>
              <a:rPr lang="en-US" altLang="sl-SI" dirty="0">
                <a:latin typeface="Gill Sans MT" panose="020B0502020104020203" pitchFamily="34" charset="-18"/>
              </a:rPr>
              <a:t> and </a:t>
            </a:r>
            <a:r>
              <a:rPr lang="en-US" altLang="sl-SI" i="1" dirty="0">
                <a:solidFill>
                  <a:srgbClr val="C00000"/>
                </a:solidFill>
                <a:latin typeface="Gill Sans MT" panose="020B0502020104020203" pitchFamily="34" charset="-18"/>
              </a:rPr>
              <a:t>switches</a:t>
            </a:r>
          </a:p>
          <a:p>
            <a:pPr>
              <a:lnSpc>
                <a:spcPct val="85000"/>
              </a:lnSpc>
              <a:spcBef>
                <a:spcPct val="20000"/>
              </a:spcBef>
              <a:buClr>
                <a:srgbClr val="000099"/>
              </a:buClr>
              <a:buSzPct val="75000"/>
            </a:pPr>
            <a:endParaRPr lang="en-US" altLang="sl-SI" dirty="0">
              <a:latin typeface="Gill Sans MT" panose="020B0502020104020203" pitchFamily="34" charset="-18"/>
            </a:endParaRPr>
          </a:p>
        </p:txBody>
      </p:sp>
      <p:grpSp>
        <p:nvGrpSpPr>
          <p:cNvPr id="2" name="Group 842"/>
          <p:cNvGrpSpPr>
            <a:grpSpLocks/>
          </p:cNvGrpSpPr>
          <p:nvPr/>
        </p:nvGrpSpPr>
        <p:grpSpPr bwMode="auto">
          <a:xfrm>
            <a:off x="1862138" y="3454400"/>
            <a:ext cx="1573212" cy="1060450"/>
            <a:chOff x="98" y="2320"/>
            <a:chExt cx="991" cy="668"/>
          </a:xfrm>
        </p:grpSpPr>
        <p:sp>
          <p:nvSpPr>
            <p:cNvPr id="35260" name="Text Box 666"/>
            <p:cNvSpPr txBox="1">
              <a:spLocks noChangeArrowheads="1"/>
            </p:cNvSpPr>
            <p:nvPr/>
          </p:nvSpPr>
          <p:spPr bwMode="auto">
            <a:xfrm>
              <a:off x="564" y="2728"/>
              <a:ext cx="38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sl-SI" sz="1400"/>
                <a:t>wired</a:t>
              </a:r>
            </a:p>
            <a:p>
              <a:pPr>
                <a:lnSpc>
                  <a:spcPct val="75000"/>
                </a:lnSpc>
              </a:pPr>
              <a:r>
                <a:rPr lang="en-US" altLang="sl-SI" sz="1400"/>
                <a:t>links</a:t>
              </a:r>
            </a:p>
          </p:txBody>
        </p:sp>
        <p:sp>
          <p:nvSpPr>
            <p:cNvPr id="35261" name="Text Box 669"/>
            <p:cNvSpPr txBox="1">
              <a:spLocks noChangeArrowheads="1"/>
            </p:cNvSpPr>
            <p:nvPr/>
          </p:nvSpPr>
          <p:spPr bwMode="auto">
            <a:xfrm>
              <a:off x="569" y="2465"/>
              <a:ext cx="5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sl-SI" sz="1400"/>
                <a:t>wireless</a:t>
              </a:r>
            </a:p>
            <a:p>
              <a:pPr>
                <a:lnSpc>
                  <a:spcPct val="75000"/>
                </a:lnSpc>
              </a:pPr>
              <a:r>
                <a:rPr lang="en-US" altLang="sl-SI" sz="1400"/>
                <a:t>links</a:t>
              </a:r>
            </a:p>
          </p:txBody>
        </p:sp>
        <p:grpSp>
          <p:nvGrpSpPr>
            <p:cNvPr id="35262" name="Group 819"/>
            <p:cNvGrpSpPr>
              <a:grpSpLocks/>
            </p:cNvGrpSpPr>
            <p:nvPr/>
          </p:nvGrpSpPr>
          <p:grpSpPr bwMode="auto">
            <a:xfrm>
              <a:off x="385" y="2320"/>
              <a:ext cx="201" cy="282"/>
              <a:chOff x="742" y="2409"/>
              <a:chExt cx="576" cy="881"/>
            </a:xfrm>
          </p:grpSpPr>
          <p:grpSp>
            <p:nvGrpSpPr>
              <p:cNvPr id="35267" name="Group 820"/>
              <p:cNvGrpSpPr>
                <a:grpSpLocks/>
              </p:cNvGrpSpPr>
              <p:nvPr/>
            </p:nvGrpSpPr>
            <p:grpSpPr bwMode="auto">
              <a:xfrm>
                <a:off x="832" y="2643"/>
                <a:ext cx="376" cy="647"/>
                <a:chOff x="3130" y="3288"/>
                <a:chExt cx="410" cy="742"/>
              </a:xfrm>
            </p:grpSpPr>
            <p:sp>
              <p:nvSpPr>
                <p:cNvPr id="3527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7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8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8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8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8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28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35268" name="Picture 836" descr="cell_tower_radiation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69" name="Oval 837"/>
              <p:cNvSpPr>
                <a:spLocks noChangeArrowheads="1"/>
              </p:cNvSpPr>
              <p:nvPr/>
            </p:nvSpPr>
            <p:spPr bwMode="auto">
              <a:xfrm>
                <a:off x="986" y="2596"/>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35263" name="Group 838"/>
            <p:cNvGrpSpPr>
              <a:grpSpLocks/>
            </p:cNvGrpSpPr>
            <p:nvPr/>
          </p:nvGrpSpPr>
          <p:grpSpPr bwMode="auto">
            <a:xfrm>
              <a:off x="98" y="2444"/>
              <a:ext cx="355" cy="265"/>
              <a:chOff x="2967" y="478"/>
              <a:chExt cx="788" cy="625"/>
            </a:xfrm>
          </p:grpSpPr>
          <p:pic>
            <p:nvPicPr>
              <p:cNvPr id="35265" name="Picture 839"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66" name="Picture 840" descr="antenna_radiation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264" name="Line 841"/>
            <p:cNvSpPr>
              <a:spLocks noChangeShapeType="1"/>
            </p:cNvSpPr>
            <p:nvPr/>
          </p:nvSpPr>
          <p:spPr bwMode="auto">
            <a:xfrm>
              <a:off x="288" y="2830"/>
              <a:ext cx="2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6" name="Group 852"/>
          <p:cNvGrpSpPr>
            <a:grpSpLocks/>
          </p:cNvGrpSpPr>
          <p:nvPr/>
        </p:nvGrpSpPr>
        <p:grpSpPr bwMode="auto">
          <a:xfrm>
            <a:off x="2157413" y="5457825"/>
            <a:ext cx="646112" cy="477838"/>
            <a:chOff x="293" y="3440"/>
            <a:chExt cx="407" cy="301"/>
          </a:xfrm>
        </p:grpSpPr>
        <p:sp>
          <p:nvSpPr>
            <p:cNvPr id="35250" name="Text Box 662"/>
            <p:cNvSpPr txBox="1">
              <a:spLocks noChangeArrowheads="1"/>
            </p:cNvSpPr>
            <p:nvPr/>
          </p:nvSpPr>
          <p:spPr bwMode="auto">
            <a:xfrm>
              <a:off x="293" y="3549"/>
              <a:ext cx="4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400"/>
                <a:t>router</a:t>
              </a:r>
            </a:p>
          </p:txBody>
        </p:sp>
        <p:grpSp>
          <p:nvGrpSpPr>
            <p:cNvPr id="35251" name="Group 843"/>
            <p:cNvGrpSpPr>
              <a:grpSpLocks/>
            </p:cNvGrpSpPr>
            <p:nvPr/>
          </p:nvGrpSpPr>
          <p:grpSpPr bwMode="auto">
            <a:xfrm>
              <a:off x="337" y="3440"/>
              <a:ext cx="306" cy="128"/>
              <a:chOff x="4650" y="1129"/>
              <a:chExt cx="246" cy="95"/>
            </a:xfrm>
          </p:grpSpPr>
          <p:sp>
            <p:nvSpPr>
              <p:cNvPr id="3525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25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5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55" name="Group 847"/>
              <p:cNvGrpSpPr>
                <a:grpSpLocks/>
              </p:cNvGrpSpPr>
              <p:nvPr/>
            </p:nvGrpSpPr>
            <p:grpSpPr bwMode="auto">
              <a:xfrm>
                <a:off x="4699" y="1145"/>
                <a:ext cx="138" cy="29"/>
                <a:chOff x="2468" y="1332"/>
                <a:chExt cx="310" cy="60"/>
              </a:xfrm>
            </p:grpSpPr>
            <p:sp>
              <p:nvSpPr>
                <p:cNvPr id="35258" name="Freeform 8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59" name="Freeform 8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56" name="Line 85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57" name="Line 85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pic>
        <p:nvPicPr>
          <p:cNvPr id="34824" name="Picture 853" descr="underline_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201" y="846139"/>
            <a:ext cx="8228013" cy="14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5" name="Group 1"/>
          <p:cNvGrpSpPr>
            <a:grpSpLocks/>
          </p:cNvGrpSpPr>
          <p:nvPr/>
        </p:nvGrpSpPr>
        <p:grpSpPr bwMode="auto">
          <a:xfrm>
            <a:off x="6726239" y="1384300"/>
            <a:ext cx="3551237" cy="4743450"/>
            <a:chOff x="5202238" y="1384300"/>
            <a:chExt cx="3551237" cy="4743450"/>
          </a:xfrm>
        </p:grpSpPr>
        <p:sp>
          <p:nvSpPr>
            <p:cNvPr id="34895"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96"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97"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4898" name="Group 418"/>
            <p:cNvGrpSpPr>
              <a:grpSpLocks/>
            </p:cNvGrpSpPr>
            <p:nvPr/>
          </p:nvGrpSpPr>
          <p:grpSpPr bwMode="auto">
            <a:xfrm>
              <a:off x="5278438" y="2974975"/>
              <a:ext cx="1458912" cy="933450"/>
              <a:chOff x="2889" y="1631"/>
              <a:chExt cx="980" cy="743"/>
            </a:xfrm>
          </p:grpSpPr>
          <p:sp>
            <p:nvSpPr>
              <p:cNvPr id="35248" name="Rectangle 41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249" name="AutoShape 42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solidFill>
                    <a:srgbClr val="00CCFF"/>
                  </a:solidFill>
                </a:endParaRPr>
              </a:p>
            </p:txBody>
          </p:sp>
        </p:grpSp>
        <p:sp>
          <p:nvSpPr>
            <p:cNvPr id="34899"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0"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1"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2" name="Line 424"/>
            <p:cNvSpPr>
              <a:spLocks noChangeShapeType="1"/>
            </p:cNvSpPr>
            <p:nvPr/>
          </p:nvSpPr>
          <p:spPr bwMode="auto">
            <a:xfrm>
              <a:off x="6427788" y="3740150"/>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3" name="Line 425"/>
            <p:cNvSpPr>
              <a:spLocks noChangeShapeType="1"/>
            </p:cNvSpPr>
            <p:nvPr/>
          </p:nvSpPr>
          <p:spPr bwMode="auto">
            <a:xfrm>
              <a:off x="6723063" y="2587625"/>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4" name="Line 426"/>
            <p:cNvSpPr>
              <a:spLocks noChangeShapeType="1"/>
            </p:cNvSpPr>
            <p:nvPr/>
          </p:nvSpPr>
          <p:spPr bwMode="auto">
            <a:xfrm>
              <a:off x="6289675" y="2403475"/>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05"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06"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907"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908" name="Line 430"/>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909" name="Line 431"/>
            <p:cNvSpPr>
              <a:spLocks noChangeShapeType="1"/>
            </p:cNvSpPr>
            <p:nvPr/>
          </p:nvSpPr>
          <p:spPr bwMode="auto">
            <a:xfrm>
              <a:off x="7358063" y="4697413"/>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0" name="Line 432"/>
            <p:cNvSpPr>
              <a:spLocks noChangeShapeType="1"/>
            </p:cNvSpPr>
            <p:nvPr/>
          </p:nvSpPr>
          <p:spPr bwMode="auto">
            <a:xfrm flipV="1">
              <a:off x="6737350" y="4684713"/>
              <a:ext cx="322263" cy="198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1" name="Line 433"/>
            <p:cNvSpPr>
              <a:spLocks noChangeShapeType="1"/>
            </p:cNvSpPr>
            <p:nvPr/>
          </p:nvSpPr>
          <p:spPr bwMode="auto">
            <a:xfrm flipV="1">
              <a:off x="6780213" y="4976813"/>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2" name="Line 435"/>
            <p:cNvSpPr>
              <a:spLocks noChangeShapeType="1"/>
            </p:cNvSpPr>
            <p:nvPr/>
          </p:nvSpPr>
          <p:spPr bwMode="auto">
            <a:xfrm>
              <a:off x="6100763" y="4773613"/>
              <a:ext cx="263525" cy="8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3" name="Line 436"/>
            <p:cNvSpPr>
              <a:spLocks noChangeShapeType="1"/>
            </p:cNvSpPr>
            <p:nvPr/>
          </p:nvSpPr>
          <p:spPr bwMode="auto">
            <a:xfrm flipV="1">
              <a:off x="5842000" y="498316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4" name="Line 439"/>
            <p:cNvSpPr>
              <a:spLocks noChangeShapeType="1"/>
            </p:cNvSpPr>
            <p:nvPr/>
          </p:nvSpPr>
          <p:spPr bwMode="auto">
            <a:xfrm flipH="1">
              <a:off x="6267450" y="5070475"/>
              <a:ext cx="142875"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5"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6" name="Line 441"/>
            <p:cNvSpPr>
              <a:spLocks noChangeShapeType="1"/>
            </p:cNvSpPr>
            <p:nvPr/>
          </p:nvSpPr>
          <p:spPr bwMode="auto">
            <a:xfrm>
              <a:off x="6743700" y="5053013"/>
              <a:ext cx="503238"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7" name="Line 443"/>
            <p:cNvSpPr>
              <a:spLocks noChangeShapeType="1"/>
            </p:cNvSpPr>
            <p:nvPr/>
          </p:nvSpPr>
          <p:spPr bwMode="auto">
            <a:xfrm>
              <a:off x="6281738" y="352266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8"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19"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0"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1"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2"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3" name="Line 449"/>
            <p:cNvSpPr>
              <a:spLocks noChangeShapeType="1"/>
            </p:cNvSpPr>
            <p:nvPr/>
          </p:nvSpPr>
          <p:spPr bwMode="auto">
            <a:xfrm flipV="1">
              <a:off x="5891213" y="373380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4"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5"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6"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927"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34928" name="Group 590"/>
            <p:cNvGrpSpPr>
              <a:grpSpLocks/>
            </p:cNvGrpSpPr>
            <p:nvPr/>
          </p:nvGrpSpPr>
          <p:grpSpPr bwMode="auto">
            <a:xfrm flipH="1">
              <a:off x="5775325" y="4533900"/>
              <a:ext cx="414337" cy="373063"/>
              <a:chOff x="2839" y="3501"/>
              <a:chExt cx="755" cy="803"/>
            </a:xfrm>
          </p:grpSpPr>
          <p:pic>
            <p:nvPicPr>
              <p:cNvPr id="35246" name="Picture 591"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47"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4929" name="Group 593"/>
            <p:cNvGrpSpPr>
              <a:grpSpLocks/>
            </p:cNvGrpSpPr>
            <p:nvPr/>
          </p:nvGrpSpPr>
          <p:grpSpPr bwMode="auto">
            <a:xfrm flipH="1">
              <a:off x="5457825" y="4954588"/>
              <a:ext cx="482600" cy="406400"/>
              <a:chOff x="2839" y="3501"/>
              <a:chExt cx="755" cy="803"/>
            </a:xfrm>
          </p:grpSpPr>
          <p:pic>
            <p:nvPicPr>
              <p:cNvPr id="35244" name="Picture 594"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45"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4930" name="Group 596"/>
            <p:cNvGrpSpPr>
              <a:grpSpLocks/>
            </p:cNvGrpSpPr>
            <p:nvPr/>
          </p:nvGrpSpPr>
          <p:grpSpPr bwMode="auto">
            <a:xfrm flipH="1">
              <a:off x="5935663" y="5256213"/>
              <a:ext cx="427037" cy="349250"/>
              <a:chOff x="2839" y="3501"/>
              <a:chExt cx="755" cy="803"/>
            </a:xfrm>
          </p:grpSpPr>
          <p:pic>
            <p:nvPicPr>
              <p:cNvPr id="35242" name="Picture 597" descr="desktop_computer_stylized_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43"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4931" name="Group 599"/>
            <p:cNvGrpSpPr>
              <a:grpSpLocks/>
            </p:cNvGrpSpPr>
            <p:nvPr/>
          </p:nvGrpSpPr>
          <p:grpSpPr bwMode="auto">
            <a:xfrm>
              <a:off x="6550025" y="5238750"/>
              <a:ext cx="427037" cy="350838"/>
              <a:chOff x="2839" y="3501"/>
              <a:chExt cx="755" cy="803"/>
            </a:xfrm>
          </p:grpSpPr>
          <p:pic>
            <p:nvPicPr>
              <p:cNvPr id="35240" name="Picture 600" descr="desktop_computer_stylized_mediu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41"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pic>
          <p:nvPicPr>
            <p:cNvPr id="34932" name="Picture 603" descr="car_icon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2063" y="1720850"/>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933" name="Group 652"/>
            <p:cNvGrpSpPr>
              <a:grpSpLocks/>
            </p:cNvGrpSpPr>
            <p:nvPr/>
          </p:nvGrpSpPr>
          <p:grpSpPr bwMode="auto">
            <a:xfrm>
              <a:off x="5613400" y="1546225"/>
              <a:ext cx="415925" cy="385763"/>
              <a:chOff x="2751" y="1851"/>
              <a:chExt cx="462" cy="478"/>
            </a:xfrm>
          </p:grpSpPr>
          <p:pic>
            <p:nvPicPr>
              <p:cNvPr id="35238" name="Picture 653" descr="iphone_stylized_sm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239" name="Picture 654"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934" name="Group 665"/>
            <p:cNvGrpSpPr>
              <a:grpSpLocks/>
            </p:cNvGrpSpPr>
            <p:nvPr/>
          </p:nvGrpSpPr>
          <p:grpSpPr bwMode="auto">
            <a:xfrm>
              <a:off x="7689850" y="2395538"/>
              <a:ext cx="390525" cy="169863"/>
              <a:chOff x="4650" y="1129"/>
              <a:chExt cx="246" cy="95"/>
            </a:xfrm>
          </p:grpSpPr>
          <p:sp>
            <p:nvSpPr>
              <p:cNvPr id="35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33" name="Group 659"/>
              <p:cNvGrpSpPr>
                <a:grpSpLocks/>
              </p:cNvGrpSpPr>
              <p:nvPr/>
            </p:nvGrpSpPr>
            <p:grpSpPr bwMode="auto">
              <a:xfrm>
                <a:off x="4699" y="1145"/>
                <a:ext cx="138" cy="29"/>
                <a:chOff x="2468" y="1332"/>
                <a:chExt cx="310" cy="60"/>
              </a:xfrm>
            </p:grpSpPr>
            <p:sp>
              <p:nvSpPr>
                <p:cNvPr id="35236"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37"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34"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35"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35" name="Group 666"/>
            <p:cNvGrpSpPr>
              <a:grpSpLocks/>
            </p:cNvGrpSpPr>
            <p:nvPr/>
          </p:nvGrpSpPr>
          <p:grpSpPr bwMode="auto">
            <a:xfrm>
              <a:off x="7762875" y="2757488"/>
              <a:ext cx="390525" cy="176213"/>
              <a:chOff x="4650" y="1129"/>
              <a:chExt cx="246" cy="95"/>
            </a:xfrm>
          </p:grpSpPr>
          <p:sp>
            <p:nvSpPr>
              <p:cNvPr id="35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25" name="Group 670"/>
              <p:cNvGrpSpPr>
                <a:grpSpLocks/>
              </p:cNvGrpSpPr>
              <p:nvPr/>
            </p:nvGrpSpPr>
            <p:grpSpPr bwMode="auto">
              <a:xfrm>
                <a:off x="4699" y="1145"/>
                <a:ext cx="138" cy="29"/>
                <a:chOff x="2468" y="1332"/>
                <a:chExt cx="310" cy="60"/>
              </a:xfrm>
            </p:grpSpPr>
            <p:sp>
              <p:nvSpPr>
                <p:cNvPr id="35228"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29"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26" name="Line 67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27" name="Line 67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36" name="Group 675"/>
            <p:cNvGrpSpPr>
              <a:grpSpLocks/>
            </p:cNvGrpSpPr>
            <p:nvPr/>
          </p:nvGrpSpPr>
          <p:grpSpPr bwMode="auto">
            <a:xfrm>
              <a:off x="7204075" y="2493963"/>
              <a:ext cx="390525" cy="169863"/>
              <a:chOff x="4650" y="1129"/>
              <a:chExt cx="246" cy="95"/>
            </a:xfrm>
          </p:grpSpPr>
          <p:sp>
            <p:nvSpPr>
              <p:cNvPr id="35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17" name="Group 679"/>
              <p:cNvGrpSpPr>
                <a:grpSpLocks/>
              </p:cNvGrpSpPr>
              <p:nvPr/>
            </p:nvGrpSpPr>
            <p:grpSpPr bwMode="auto">
              <a:xfrm>
                <a:off x="4699" y="1145"/>
                <a:ext cx="138" cy="29"/>
                <a:chOff x="2468" y="1332"/>
                <a:chExt cx="310" cy="60"/>
              </a:xfrm>
            </p:grpSpPr>
            <p:sp>
              <p:nvSpPr>
                <p:cNvPr id="35220"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21"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18"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19"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37" name="Group 684"/>
            <p:cNvGrpSpPr>
              <a:grpSpLocks/>
            </p:cNvGrpSpPr>
            <p:nvPr/>
          </p:nvGrpSpPr>
          <p:grpSpPr bwMode="auto">
            <a:xfrm>
              <a:off x="7215188" y="2757488"/>
              <a:ext cx="390525" cy="169863"/>
              <a:chOff x="4650" y="1129"/>
              <a:chExt cx="246" cy="95"/>
            </a:xfrm>
          </p:grpSpPr>
          <p:sp>
            <p:nvSpPr>
              <p:cNvPr id="3520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20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0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09" name="Group 688"/>
              <p:cNvGrpSpPr>
                <a:grpSpLocks/>
              </p:cNvGrpSpPr>
              <p:nvPr/>
            </p:nvGrpSpPr>
            <p:grpSpPr bwMode="auto">
              <a:xfrm>
                <a:off x="4699" y="1145"/>
                <a:ext cx="138" cy="29"/>
                <a:chOff x="2468" y="1332"/>
                <a:chExt cx="310" cy="60"/>
              </a:xfrm>
            </p:grpSpPr>
            <p:sp>
              <p:nvSpPr>
                <p:cNvPr id="35212"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13"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10"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11"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4938"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grpSp>
          <p:nvGrpSpPr>
            <p:cNvPr id="34939" name="Group 694"/>
            <p:cNvGrpSpPr>
              <a:grpSpLocks/>
            </p:cNvGrpSpPr>
            <p:nvPr/>
          </p:nvGrpSpPr>
          <p:grpSpPr bwMode="auto">
            <a:xfrm>
              <a:off x="7400925" y="3911600"/>
              <a:ext cx="485775" cy="203200"/>
              <a:chOff x="4650" y="1129"/>
              <a:chExt cx="246" cy="95"/>
            </a:xfrm>
          </p:grpSpPr>
          <p:sp>
            <p:nvSpPr>
              <p:cNvPr id="3519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9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20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201" name="Group 698"/>
              <p:cNvGrpSpPr>
                <a:grpSpLocks/>
              </p:cNvGrpSpPr>
              <p:nvPr/>
            </p:nvGrpSpPr>
            <p:grpSpPr bwMode="auto">
              <a:xfrm>
                <a:off x="4699" y="1145"/>
                <a:ext cx="138" cy="29"/>
                <a:chOff x="2468" y="1332"/>
                <a:chExt cx="310" cy="60"/>
              </a:xfrm>
            </p:grpSpPr>
            <p:sp>
              <p:nvSpPr>
                <p:cNvPr id="35204"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05"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202"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203"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0" name="Group 712"/>
            <p:cNvGrpSpPr>
              <a:grpSpLocks/>
            </p:cNvGrpSpPr>
            <p:nvPr/>
          </p:nvGrpSpPr>
          <p:grpSpPr bwMode="auto">
            <a:xfrm>
              <a:off x="7081838" y="3630613"/>
              <a:ext cx="485775" cy="203200"/>
              <a:chOff x="4650" y="1129"/>
              <a:chExt cx="246" cy="95"/>
            </a:xfrm>
          </p:grpSpPr>
          <p:sp>
            <p:nvSpPr>
              <p:cNvPr id="3519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9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9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93" name="Group 716"/>
              <p:cNvGrpSpPr>
                <a:grpSpLocks/>
              </p:cNvGrpSpPr>
              <p:nvPr/>
            </p:nvGrpSpPr>
            <p:grpSpPr bwMode="auto">
              <a:xfrm>
                <a:off x="4699" y="1145"/>
                <a:ext cx="138" cy="29"/>
                <a:chOff x="2468" y="1332"/>
                <a:chExt cx="310" cy="60"/>
              </a:xfrm>
            </p:grpSpPr>
            <p:sp>
              <p:nvSpPr>
                <p:cNvPr id="35196"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97"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94"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95"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1" name="Group 721"/>
            <p:cNvGrpSpPr>
              <a:grpSpLocks/>
            </p:cNvGrpSpPr>
            <p:nvPr/>
          </p:nvGrpSpPr>
          <p:grpSpPr bwMode="auto">
            <a:xfrm>
              <a:off x="7743825" y="3643313"/>
              <a:ext cx="485775" cy="203200"/>
              <a:chOff x="4650" y="1129"/>
              <a:chExt cx="246" cy="95"/>
            </a:xfrm>
          </p:grpSpPr>
          <p:sp>
            <p:nvSpPr>
              <p:cNvPr id="351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85" name="Group 725"/>
              <p:cNvGrpSpPr>
                <a:grpSpLocks/>
              </p:cNvGrpSpPr>
              <p:nvPr/>
            </p:nvGrpSpPr>
            <p:grpSpPr bwMode="auto">
              <a:xfrm>
                <a:off x="4699" y="1145"/>
                <a:ext cx="138" cy="29"/>
                <a:chOff x="2468" y="1332"/>
                <a:chExt cx="310" cy="60"/>
              </a:xfrm>
            </p:grpSpPr>
            <p:sp>
              <p:nvSpPr>
                <p:cNvPr id="35188"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89"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86"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87"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2" name="Group 730"/>
            <p:cNvGrpSpPr>
              <a:grpSpLocks/>
            </p:cNvGrpSpPr>
            <p:nvPr/>
          </p:nvGrpSpPr>
          <p:grpSpPr bwMode="auto">
            <a:xfrm>
              <a:off x="6962775" y="4505325"/>
              <a:ext cx="619125" cy="242888"/>
              <a:chOff x="4650" y="1129"/>
              <a:chExt cx="246" cy="95"/>
            </a:xfrm>
          </p:grpSpPr>
          <p:sp>
            <p:nvSpPr>
              <p:cNvPr id="351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77" name="Group 734"/>
              <p:cNvGrpSpPr>
                <a:grpSpLocks/>
              </p:cNvGrpSpPr>
              <p:nvPr/>
            </p:nvGrpSpPr>
            <p:grpSpPr bwMode="auto">
              <a:xfrm>
                <a:off x="4699" y="1145"/>
                <a:ext cx="138" cy="29"/>
                <a:chOff x="2468" y="1332"/>
                <a:chExt cx="310" cy="60"/>
              </a:xfrm>
            </p:grpSpPr>
            <p:sp>
              <p:nvSpPr>
                <p:cNvPr id="35180"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81"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78" name="Line 73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79" name="Line 73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3" name="Group 739"/>
            <p:cNvGrpSpPr>
              <a:grpSpLocks/>
            </p:cNvGrpSpPr>
            <p:nvPr/>
          </p:nvGrpSpPr>
          <p:grpSpPr bwMode="auto">
            <a:xfrm>
              <a:off x="7596188" y="4803775"/>
              <a:ext cx="619125" cy="242888"/>
              <a:chOff x="4650" y="1129"/>
              <a:chExt cx="246" cy="95"/>
            </a:xfrm>
          </p:grpSpPr>
          <p:sp>
            <p:nvSpPr>
              <p:cNvPr id="351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69" name="Group 743"/>
              <p:cNvGrpSpPr>
                <a:grpSpLocks/>
              </p:cNvGrpSpPr>
              <p:nvPr/>
            </p:nvGrpSpPr>
            <p:grpSpPr bwMode="auto">
              <a:xfrm>
                <a:off x="4699" y="1145"/>
                <a:ext cx="138" cy="29"/>
                <a:chOff x="2468" y="1332"/>
                <a:chExt cx="310" cy="60"/>
              </a:xfrm>
            </p:grpSpPr>
            <p:sp>
              <p:nvSpPr>
                <p:cNvPr id="35172"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73"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70" name="Line 74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71" name="Line 74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4" name="Group 748"/>
            <p:cNvGrpSpPr>
              <a:grpSpLocks/>
            </p:cNvGrpSpPr>
            <p:nvPr/>
          </p:nvGrpSpPr>
          <p:grpSpPr bwMode="auto">
            <a:xfrm>
              <a:off x="6246813" y="4848225"/>
              <a:ext cx="619125" cy="242888"/>
              <a:chOff x="4650" y="1129"/>
              <a:chExt cx="246" cy="95"/>
            </a:xfrm>
          </p:grpSpPr>
          <p:sp>
            <p:nvSpPr>
              <p:cNvPr id="3515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5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6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61" name="Group 752"/>
              <p:cNvGrpSpPr>
                <a:grpSpLocks/>
              </p:cNvGrpSpPr>
              <p:nvPr/>
            </p:nvGrpSpPr>
            <p:grpSpPr bwMode="auto">
              <a:xfrm>
                <a:off x="4699" y="1145"/>
                <a:ext cx="138" cy="29"/>
                <a:chOff x="2468" y="1332"/>
                <a:chExt cx="310" cy="60"/>
              </a:xfrm>
            </p:grpSpPr>
            <p:sp>
              <p:nvSpPr>
                <p:cNvPr id="35164"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65"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62" name="Line 75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63" name="Line 75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5" name="Group 757"/>
            <p:cNvGrpSpPr>
              <a:grpSpLocks/>
            </p:cNvGrpSpPr>
            <p:nvPr/>
          </p:nvGrpSpPr>
          <p:grpSpPr bwMode="auto">
            <a:xfrm>
              <a:off x="6053138" y="3640138"/>
              <a:ext cx="390525" cy="169863"/>
              <a:chOff x="4650" y="1129"/>
              <a:chExt cx="246" cy="95"/>
            </a:xfrm>
          </p:grpSpPr>
          <p:sp>
            <p:nvSpPr>
              <p:cNvPr id="3515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5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5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53" name="Group 761"/>
              <p:cNvGrpSpPr>
                <a:grpSpLocks/>
              </p:cNvGrpSpPr>
              <p:nvPr/>
            </p:nvGrpSpPr>
            <p:grpSpPr bwMode="auto">
              <a:xfrm>
                <a:off x="4699" y="1145"/>
                <a:ext cx="138" cy="29"/>
                <a:chOff x="2468" y="1332"/>
                <a:chExt cx="310" cy="60"/>
              </a:xfrm>
            </p:grpSpPr>
            <p:sp>
              <p:nvSpPr>
                <p:cNvPr id="35156"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57"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54" name="Line 76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55" name="Line 76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6" name="Group 767"/>
            <p:cNvGrpSpPr>
              <a:grpSpLocks/>
            </p:cNvGrpSpPr>
            <p:nvPr/>
          </p:nvGrpSpPr>
          <p:grpSpPr bwMode="auto">
            <a:xfrm>
              <a:off x="6353175" y="2487613"/>
              <a:ext cx="390525" cy="169863"/>
              <a:chOff x="4650" y="1129"/>
              <a:chExt cx="246" cy="95"/>
            </a:xfrm>
          </p:grpSpPr>
          <p:sp>
            <p:nvSpPr>
              <p:cNvPr id="351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sp>
            <p:nvSpPr>
              <p:cNvPr id="351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sl-SI" altLang="sl-SI">
                  <a:latin typeface="Times New Roman" panose="02020603050405020304" pitchFamily="18" charset="0"/>
                </a:endParaRPr>
              </a:p>
            </p:txBody>
          </p:sp>
          <p:sp>
            <p:nvSpPr>
              <p:cNvPr id="351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latin typeface="Times New Roman" panose="02020603050405020304" pitchFamily="18" charset="0"/>
                </a:endParaRPr>
              </a:p>
            </p:txBody>
          </p:sp>
          <p:grpSp>
            <p:nvGrpSpPr>
              <p:cNvPr id="35145" name="Group 771"/>
              <p:cNvGrpSpPr>
                <a:grpSpLocks/>
              </p:cNvGrpSpPr>
              <p:nvPr/>
            </p:nvGrpSpPr>
            <p:grpSpPr bwMode="auto">
              <a:xfrm>
                <a:off x="4699" y="1145"/>
                <a:ext cx="138" cy="29"/>
                <a:chOff x="2468" y="1332"/>
                <a:chExt cx="310" cy="60"/>
              </a:xfrm>
            </p:grpSpPr>
            <p:sp>
              <p:nvSpPr>
                <p:cNvPr id="35148"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149"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35146" name="Line 7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5147" name="Line 7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34947" name="Group 776"/>
            <p:cNvGrpSpPr>
              <a:grpSpLocks/>
            </p:cNvGrpSpPr>
            <p:nvPr/>
          </p:nvGrpSpPr>
          <p:grpSpPr bwMode="auto">
            <a:xfrm>
              <a:off x="5611813" y="3500438"/>
              <a:ext cx="506412" cy="352425"/>
              <a:chOff x="2967" y="478"/>
              <a:chExt cx="788" cy="625"/>
            </a:xfrm>
          </p:grpSpPr>
          <p:pic>
            <p:nvPicPr>
              <p:cNvPr id="35140" name="Picture 777"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41" name="Picture 778" descr="antenna_radiation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948" name="Group 779"/>
            <p:cNvGrpSpPr>
              <a:grpSpLocks/>
            </p:cNvGrpSpPr>
            <p:nvPr/>
          </p:nvGrpSpPr>
          <p:grpSpPr bwMode="auto">
            <a:xfrm>
              <a:off x="7132638" y="5003800"/>
              <a:ext cx="563562" cy="420688"/>
              <a:chOff x="2967" y="478"/>
              <a:chExt cx="788" cy="625"/>
            </a:xfrm>
          </p:grpSpPr>
          <p:pic>
            <p:nvPicPr>
              <p:cNvPr id="35138" name="Picture 780" descr="access_point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139" name="Picture 781" descr="antenna_radiation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949" name="Group 782"/>
            <p:cNvGrpSpPr>
              <a:grpSpLocks/>
            </p:cNvGrpSpPr>
            <p:nvPr/>
          </p:nvGrpSpPr>
          <p:grpSpPr bwMode="auto">
            <a:xfrm>
              <a:off x="6061075" y="1844675"/>
              <a:ext cx="457200" cy="631825"/>
              <a:chOff x="742" y="2409"/>
              <a:chExt cx="576" cy="881"/>
            </a:xfrm>
          </p:grpSpPr>
          <p:grpSp>
            <p:nvGrpSpPr>
              <p:cNvPr id="35120" name="Group 783"/>
              <p:cNvGrpSpPr>
                <a:grpSpLocks/>
              </p:cNvGrpSpPr>
              <p:nvPr/>
            </p:nvGrpSpPr>
            <p:grpSpPr bwMode="auto">
              <a:xfrm>
                <a:off x="832" y="2643"/>
                <a:ext cx="376" cy="647"/>
                <a:chOff x="3130" y="3288"/>
                <a:chExt cx="410" cy="742"/>
              </a:xfrm>
            </p:grpSpPr>
            <p:sp>
              <p:nvSpPr>
                <p:cNvPr id="3512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2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3513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grpSp>
          <p:pic>
            <p:nvPicPr>
              <p:cNvPr id="35121" name="Picture 799" descr="cell_tower_radiation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2"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4950" name="Text Box 580"/>
            <p:cNvSpPr txBox="1">
              <a:spLocks noChangeArrowheads="1"/>
            </p:cNvSpPr>
            <p:nvPr/>
          </p:nvSpPr>
          <p:spPr bwMode="auto">
            <a:xfrm>
              <a:off x="5957888" y="1384300"/>
              <a:ext cx="154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mobile network</a:t>
              </a:r>
            </a:p>
          </p:txBody>
        </p:sp>
        <p:sp>
          <p:nvSpPr>
            <p:cNvPr id="34951" name="Text Box 580"/>
            <p:cNvSpPr txBox="1">
              <a:spLocks noChangeArrowheads="1"/>
            </p:cNvSpPr>
            <p:nvPr/>
          </p:nvSpPr>
          <p:spPr bwMode="auto">
            <a:xfrm>
              <a:off x="7561263" y="2071688"/>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global ISP</a:t>
              </a:r>
            </a:p>
          </p:txBody>
        </p:sp>
        <p:sp>
          <p:nvSpPr>
            <p:cNvPr id="34952" name="Text Box 580"/>
            <p:cNvSpPr txBox="1">
              <a:spLocks noChangeArrowheads="1"/>
            </p:cNvSpPr>
            <p:nvPr/>
          </p:nvSpPr>
          <p:spPr bwMode="auto">
            <a:xfrm>
              <a:off x="7337425" y="3298825"/>
              <a:ext cx="1289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regional ISP</a:t>
              </a:r>
            </a:p>
          </p:txBody>
        </p:sp>
        <p:sp>
          <p:nvSpPr>
            <p:cNvPr id="34953" name="Text Box 580"/>
            <p:cNvSpPr txBox="1">
              <a:spLocks noChangeArrowheads="1"/>
            </p:cNvSpPr>
            <p:nvPr/>
          </p:nvSpPr>
          <p:spPr bwMode="auto">
            <a:xfrm>
              <a:off x="6324600" y="2963863"/>
              <a:ext cx="8953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home </a:t>
              </a:r>
            </a:p>
            <a:p>
              <a:pPr>
                <a:lnSpc>
                  <a:spcPct val="80000"/>
                </a:lnSpc>
              </a:pPr>
              <a:r>
                <a:rPr lang="en-US" altLang="sl-SI" sz="1600"/>
                <a:t>network</a:t>
              </a:r>
            </a:p>
          </p:txBody>
        </p:sp>
        <p:sp>
          <p:nvSpPr>
            <p:cNvPr id="34954" name="Text Box 580"/>
            <p:cNvSpPr txBox="1">
              <a:spLocks noChangeArrowheads="1"/>
            </p:cNvSpPr>
            <p:nvPr/>
          </p:nvSpPr>
          <p:spPr bwMode="auto">
            <a:xfrm>
              <a:off x="5584825" y="5645150"/>
              <a:ext cx="1295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sl-SI" sz="1600"/>
                <a:t>institutional</a:t>
              </a:r>
            </a:p>
            <a:p>
              <a:pPr>
                <a:lnSpc>
                  <a:spcPct val="80000"/>
                </a:lnSpc>
              </a:pPr>
              <a:r>
                <a:rPr lang="en-US" altLang="sl-SI" sz="1600"/>
                <a:t>       network</a:t>
              </a:r>
            </a:p>
          </p:txBody>
        </p:sp>
        <p:grpSp>
          <p:nvGrpSpPr>
            <p:cNvPr id="34955" name="Group 950"/>
            <p:cNvGrpSpPr>
              <a:grpSpLocks/>
            </p:cNvGrpSpPr>
            <p:nvPr/>
          </p:nvGrpSpPr>
          <p:grpSpPr bwMode="auto">
            <a:xfrm>
              <a:off x="8240713" y="5002213"/>
              <a:ext cx="227012" cy="481013"/>
              <a:chOff x="4140" y="429"/>
              <a:chExt cx="1425" cy="2396"/>
            </a:xfrm>
          </p:grpSpPr>
          <p:sp>
            <p:nvSpPr>
              <p:cNvPr id="35088"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89"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90"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91"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92"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93" name="Group 956"/>
              <p:cNvGrpSpPr>
                <a:grpSpLocks/>
              </p:cNvGrpSpPr>
              <p:nvPr/>
            </p:nvGrpSpPr>
            <p:grpSpPr bwMode="auto">
              <a:xfrm>
                <a:off x="4749" y="668"/>
                <a:ext cx="581" cy="145"/>
                <a:chOff x="614" y="2568"/>
                <a:chExt cx="725" cy="139"/>
              </a:xfrm>
            </p:grpSpPr>
            <p:sp>
              <p:nvSpPr>
                <p:cNvPr id="35118"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19"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94"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95" name="Group 960"/>
              <p:cNvGrpSpPr>
                <a:grpSpLocks/>
              </p:cNvGrpSpPr>
              <p:nvPr/>
            </p:nvGrpSpPr>
            <p:grpSpPr bwMode="auto">
              <a:xfrm>
                <a:off x="4747" y="994"/>
                <a:ext cx="581" cy="134"/>
                <a:chOff x="614" y="2568"/>
                <a:chExt cx="725" cy="139"/>
              </a:xfrm>
            </p:grpSpPr>
            <p:sp>
              <p:nvSpPr>
                <p:cNvPr id="35116"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17"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96"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97"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98" name="Group 965"/>
              <p:cNvGrpSpPr>
                <a:grpSpLocks/>
              </p:cNvGrpSpPr>
              <p:nvPr/>
            </p:nvGrpSpPr>
            <p:grpSpPr bwMode="auto">
              <a:xfrm>
                <a:off x="4735" y="1627"/>
                <a:ext cx="582" cy="151"/>
                <a:chOff x="614" y="2568"/>
                <a:chExt cx="725" cy="139"/>
              </a:xfrm>
            </p:grpSpPr>
            <p:sp>
              <p:nvSpPr>
                <p:cNvPr id="35114"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15"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99"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5100" name="Group 969"/>
              <p:cNvGrpSpPr>
                <a:grpSpLocks/>
              </p:cNvGrpSpPr>
              <p:nvPr/>
            </p:nvGrpSpPr>
            <p:grpSpPr bwMode="auto">
              <a:xfrm>
                <a:off x="4739" y="1327"/>
                <a:ext cx="582" cy="139"/>
                <a:chOff x="614" y="2568"/>
                <a:chExt cx="725" cy="139"/>
              </a:xfrm>
            </p:grpSpPr>
            <p:sp>
              <p:nvSpPr>
                <p:cNvPr id="35112"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13"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101"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02"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103"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104"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05"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106"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07"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08"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09"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35110"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111"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34956" name="Group 983"/>
            <p:cNvGrpSpPr>
              <a:grpSpLocks/>
            </p:cNvGrpSpPr>
            <p:nvPr/>
          </p:nvGrpSpPr>
          <p:grpSpPr bwMode="auto">
            <a:xfrm>
              <a:off x="7924800" y="5303838"/>
              <a:ext cx="227012" cy="481013"/>
              <a:chOff x="4140" y="429"/>
              <a:chExt cx="1425" cy="2396"/>
            </a:xfrm>
          </p:grpSpPr>
          <p:sp>
            <p:nvSpPr>
              <p:cNvPr id="35056"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7"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58"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9"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60"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61" name="Group 989"/>
              <p:cNvGrpSpPr>
                <a:grpSpLocks/>
              </p:cNvGrpSpPr>
              <p:nvPr/>
            </p:nvGrpSpPr>
            <p:grpSpPr bwMode="auto">
              <a:xfrm>
                <a:off x="4749" y="668"/>
                <a:ext cx="581" cy="145"/>
                <a:chOff x="614" y="2568"/>
                <a:chExt cx="725" cy="139"/>
              </a:xfrm>
            </p:grpSpPr>
            <p:sp>
              <p:nvSpPr>
                <p:cNvPr id="35086" name="AutoShape 990"/>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87"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62"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63" name="Group 993"/>
              <p:cNvGrpSpPr>
                <a:grpSpLocks/>
              </p:cNvGrpSpPr>
              <p:nvPr/>
            </p:nvGrpSpPr>
            <p:grpSpPr bwMode="auto">
              <a:xfrm>
                <a:off x="4747" y="994"/>
                <a:ext cx="581" cy="134"/>
                <a:chOff x="614" y="2568"/>
                <a:chExt cx="725" cy="139"/>
              </a:xfrm>
            </p:grpSpPr>
            <p:sp>
              <p:nvSpPr>
                <p:cNvPr id="35084" name="AutoShape 994"/>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85"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64"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65"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5066" name="Group 998"/>
              <p:cNvGrpSpPr>
                <a:grpSpLocks/>
              </p:cNvGrpSpPr>
              <p:nvPr/>
            </p:nvGrpSpPr>
            <p:grpSpPr bwMode="auto">
              <a:xfrm>
                <a:off x="4735" y="1627"/>
                <a:ext cx="582" cy="151"/>
                <a:chOff x="614" y="2568"/>
                <a:chExt cx="725" cy="139"/>
              </a:xfrm>
            </p:grpSpPr>
            <p:sp>
              <p:nvSpPr>
                <p:cNvPr id="35082" name="AutoShape 999"/>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83"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67"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5068" name="Group 1002"/>
              <p:cNvGrpSpPr>
                <a:grpSpLocks/>
              </p:cNvGrpSpPr>
              <p:nvPr/>
            </p:nvGrpSpPr>
            <p:grpSpPr bwMode="auto">
              <a:xfrm>
                <a:off x="4739" y="1327"/>
                <a:ext cx="582" cy="139"/>
                <a:chOff x="614" y="2568"/>
                <a:chExt cx="725" cy="139"/>
              </a:xfrm>
            </p:grpSpPr>
            <p:sp>
              <p:nvSpPr>
                <p:cNvPr id="35080" name="AutoShape 1003"/>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81"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5069"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0"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71"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72" name="Oval 1008"/>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3"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74"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5"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6" name="Oval 1012"/>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7" name="Oval 1013"/>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35078" name="Oval 1014"/>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5079"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nvGrpSpPr>
            <p:cNvPr id="34957" name="Group 1016"/>
            <p:cNvGrpSpPr>
              <a:grpSpLocks/>
            </p:cNvGrpSpPr>
            <p:nvPr/>
          </p:nvGrpSpPr>
          <p:grpSpPr bwMode="auto">
            <a:xfrm>
              <a:off x="5302250" y="2043113"/>
              <a:ext cx="534987" cy="407988"/>
              <a:chOff x="877" y="1008"/>
              <a:chExt cx="2747" cy="2591"/>
            </a:xfrm>
          </p:grpSpPr>
          <p:pic>
            <p:nvPicPr>
              <p:cNvPr id="35033" name="Picture 1017"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34" name="Picture 1018"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5"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5036" name="Picture 1020"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37"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38"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39"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0"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1"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2"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5043" name="Group 1027"/>
              <p:cNvGrpSpPr>
                <a:grpSpLocks/>
              </p:cNvGrpSpPr>
              <p:nvPr/>
            </p:nvGrpSpPr>
            <p:grpSpPr bwMode="auto">
              <a:xfrm>
                <a:off x="1709" y="3008"/>
                <a:ext cx="507" cy="234"/>
                <a:chOff x="1740" y="2642"/>
                <a:chExt cx="752" cy="327"/>
              </a:xfrm>
            </p:grpSpPr>
            <p:sp>
              <p:nvSpPr>
                <p:cNvPr id="35050"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1"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2"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3"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4"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55"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5044"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5"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6"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7"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8"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49"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4958" name="Group 1064"/>
            <p:cNvGrpSpPr>
              <a:grpSpLocks/>
            </p:cNvGrpSpPr>
            <p:nvPr/>
          </p:nvGrpSpPr>
          <p:grpSpPr bwMode="auto">
            <a:xfrm>
              <a:off x="6872288" y="5486400"/>
              <a:ext cx="474662" cy="407988"/>
              <a:chOff x="877" y="1008"/>
              <a:chExt cx="2747" cy="2591"/>
            </a:xfrm>
          </p:grpSpPr>
          <p:pic>
            <p:nvPicPr>
              <p:cNvPr id="35010" name="Picture 10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1" name="Picture 10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12"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5013" name="Picture 10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14"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15"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16"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17"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18"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19"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5020" name="Group 1075"/>
              <p:cNvGrpSpPr>
                <a:grpSpLocks/>
              </p:cNvGrpSpPr>
              <p:nvPr/>
            </p:nvGrpSpPr>
            <p:grpSpPr bwMode="auto">
              <a:xfrm>
                <a:off x="1709" y="3008"/>
                <a:ext cx="507" cy="234"/>
                <a:chOff x="1740" y="2642"/>
                <a:chExt cx="752" cy="327"/>
              </a:xfrm>
            </p:grpSpPr>
            <p:sp>
              <p:nvSpPr>
                <p:cNvPr id="35027"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8"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9"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30"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31"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32"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5021"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2"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3"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4"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5"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26"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4959" name="Group 1114"/>
            <p:cNvGrpSpPr>
              <a:grpSpLocks/>
            </p:cNvGrpSpPr>
            <p:nvPr/>
          </p:nvGrpSpPr>
          <p:grpSpPr bwMode="auto">
            <a:xfrm>
              <a:off x="5561013" y="3041650"/>
              <a:ext cx="444500" cy="407988"/>
              <a:chOff x="877" y="1008"/>
              <a:chExt cx="2747" cy="2591"/>
            </a:xfrm>
          </p:grpSpPr>
          <p:pic>
            <p:nvPicPr>
              <p:cNvPr id="34987" name="Picture 1115"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88" name="Picture 1116"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9"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4990" name="Picture 1118"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91"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2"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3"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4"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5"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6"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4997" name="Group 1125"/>
              <p:cNvGrpSpPr>
                <a:grpSpLocks/>
              </p:cNvGrpSpPr>
              <p:nvPr/>
            </p:nvGrpSpPr>
            <p:grpSpPr bwMode="auto">
              <a:xfrm>
                <a:off x="1709" y="3008"/>
                <a:ext cx="507" cy="234"/>
                <a:chOff x="1740" y="2642"/>
                <a:chExt cx="752" cy="327"/>
              </a:xfrm>
            </p:grpSpPr>
            <p:sp>
              <p:nvSpPr>
                <p:cNvPr id="35004"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5"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6"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7"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8"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9"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4998"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99"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0"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1"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2"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5003"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4960" name="Group 1139"/>
            <p:cNvGrpSpPr>
              <a:grpSpLocks/>
            </p:cNvGrpSpPr>
            <p:nvPr/>
          </p:nvGrpSpPr>
          <p:grpSpPr bwMode="auto">
            <a:xfrm flipH="1">
              <a:off x="5940425" y="3222625"/>
              <a:ext cx="414337" cy="373063"/>
              <a:chOff x="2839" y="3501"/>
              <a:chExt cx="755" cy="803"/>
            </a:xfrm>
          </p:grpSpPr>
          <p:pic>
            <p:nvPicPr>
              <p:cNvPr id="34985" name="Picture 1140"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86"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4961" name="Group 1142"/>
            <p:cNvGrpSpPr>
              <a:grpSpLocks/>
            </p:cNvGrpSpPr>
            <p:nvPr/>
          </p:nvGrpSpPr>
          <p:grpSpPr bwMode="auto">
            <a:xfrm>
              <a:off x="7307263" y="5422900"/>
              <a:ext cx="474662" cy="407988"/>
              <a:chOff x="877" y="1008"/>
              <a:chExt cx="2747" cy="2591"/>
            </a:xfrm>
          </p:grpSpPr>
          <p:pic>
            <p:nvPicPr>
              <p:cNvPr id="34962" name="Picture 1143"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63" name="Picture 1144"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64"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4965" name="Picture 1146"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66"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67"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68"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69"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0"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1"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4972" name="Group 1153"/>
              <p:cNvGrpSpPr>
                <a:grpSpLocks/>
              </p:cNvGrpSpPr>
              <p:nvPr/>
            </p:nvGrpSpPr>
            <p:grpSpPr bwMode="auto">
              <a:xfrm>
                <a:off x="1709" y="3008"/>
                <a:ext cx="507" cy="234"/>
                <a:chOff x="1740" y="2642"/>
                <a:chExt cx="752" cy="327"/>
              </a:xfrm>
            </p:grpSpPr>
            <p:sp>
              <p:nvSpPr>
                <p:cNvPr id="34979"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80"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81"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82"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83"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84"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4973"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4"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5"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6"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7"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978"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grpSp>
        <p:nvGrpSpPr>
          <p:cNvPr id="13439" name="Group 1201"/>
          <p:cNvGrpSpPr>
            <a:grpSpLocks/>
          </p:cNvGrpSpPr>
          <p:nvPr/>
        </p:nvGrpSpPr>
        <p:grpSpPr bwMode="auto">
          <a:xfrm>
            <a:off x="1857375" y="1322389"/>
            <a:ext cx="1555750" cy="1622425"/>
            <a:chOff x="210" y="833"/>
            <a:chExt cx="980" cy="1022"/>
          </a:xfrm>
        </p:grpSpPr>
        <p:sp>
          <p:nvSpPr>
            <p:cNvPr id="34828" name="Text Box 667"/>
            <p:cNvSpPr txBox="1">
              <a:spLocks noChangeArrowheads="1"/>
            </p:cNvSpPr>
            <p:nvPr/>
          </p:nvSpPr>
          <p:spPr bwMode="auto">
            <a:xfrm>
              <a:off x="479" y="1667"/>
              <a:ext cx="71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sl-SI" sz="1400"/>
                <a:t>smartphone</a:t>
              </a:r>
            </a:p>
          </p:txBody>
        </p:sp>
        <p:sp>
          <p:nvSpPr>
            <p:cNvPr id="34829" name="Text Box 663"/>
            <p:cNvSpPr txBox="1">
              <a:spLocks noChangeArrowheads="1"/>
            </p:cNvSpPr>
            <p:nvPr/>
          </p:nvSpPr>
          <p:spPr bwMode="auto">
            <a:xfrm>
              <a:off x="487" y="872"/>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400"/>
                <a:t>PC</a:t>
              </a:r>
            </a:p>
          </p:txBody>
        </p:sp>
        <p:sp>
          <p:nvSpPr>
            <p:cNvPr id="34830" name="Text Box 664"/>
            <p:cNvSpPr txBox="1">
              <a:spLocks noChangeArrowheads="1"/>
            </p:cNvSpPr>
            <p:nvPr/>
          </p:nvSpPr>
          <p:spPr bwMode="auto">
            <a:xfrm>
              <a:off x="488" y="1096"/>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400"/>
                <a:t>server</a:t>
              </a:r>
            </a:p>
          </p:txBody>
        </p:sp>
        <p:sp>
          <p:nvSpPr>
            <p:cNvPr id="34831" name="Text Box 665"/>
            <p:cNvSpPr txBox="1">
              <a:spLocks noChangeArrowheads="1"/>
            </p:cNvSpPr>
            <p:nvPr/>
          </p:nvSpPr>
          <p:spPr bwMode="auto">
            <a:xfrm>
              <a:off x="493" y="1390"/>
              <a:ext cx="5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75000"/>
                </a:lnSpc>
              </a:pPr>
              <a:r>
                <a:rPr lang="en-US" altLang="sl-SI" sz="1400"/>
                <a:t>wireless</a:t>
              </a:r>
            </a:p>
            <a:p>
              <a:pPr>
                <a:lnSpc>
                  <a:spcPct val="75000"/>
                </a:lnSpc>
              </a:pPr>
              <a:r>
                <a:rPr lang="en-US" altLang="sl-SI" sz="1400"/>
                <a:t>laptop</a:t>
              </a:r>
            </a:p>
          </p:txBody>
        </p:sp>
        <p:grpSp>
          <p:nvGrpSpPr>
            <p:cNvPr id="34832" name="Group 805"/>
            <p:cNvGrpSpPr>
              <a:grpSpLocks/>
            </p:cNvGrpSpPr>
            <p:nvPr/>
          </p:nvGrpSpPr>
          <p:grpSpPr bwMode="auto">
            <a:xfrm flipH="1">
              <a:off x="244" y="833"/>
              <a:ext cx="261" cy="235"/>
              <a:chOff x="2839" y="3501"/>
              <a:chExt cx="755" cy="803"/>
            </a:xfrm>
          </p:grpSpPr>
          <p:pic>
            <p:nvPicPr>
              <p:cNvPr id="34893" name="Picture 806"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94" name="Freeform 8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34833" name="Group 808"/>
            <p:cNvGrpSpPr>
              <a:grpSpLocks/>
            </p:cNvGrpSpPr>
            <p:nvPr/>
          </p:nvGrpSpPr>
          <p:grpSpPr bwMode="auto">
            <a:xfrm>
              <a:off x="298" y="1682"/>
              <a:ext cx="234" cy="173"/>
              <a:chOff x="2751" y="1851"/>
              <a:chExt cx="462" cy="478"/>
            </a:xfrm>
          </p:grpSpPr>
          <p:pic>
            <p:nvPicPr>
              <p:cNvPr id="34891" name="Picture 809" descr="iphone_stylized_small"/>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92" name="Picture 810" descr="antenna_radiation_stylized"/>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4" name="Group 1088"/>
            <p:cNvGrpSpPr>
              <a:grpSpLocks/>
            </p:cNvGrpSpPr>
            <p:nvPr/>
          </p:nvGrpSpPr>
          <p:grpSpPr bwMode="auto">
            <a:xfrm>
              <a:off x="210" y="1368"/>
              <a:ext cx="301" cy="236"/>
              <a:chOff x="877" y="1008"/>
              <a:chExt cx="2747" cy="2591"/>
            </a:xfrm>
          </p:grpSpPr>
          <p:pic>
            <p:nvPicPr>
              <p:cNvPr id="34868" name="Picture 1089"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69" name="Picture 1090" descr="laptop_keyboard"/>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0" name="Freeform 1091"/>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GB"/>
              </a:p>
            </p:txBody>
          </p:sp>
          <p:pic>
            <p:nvPicPr>
              <p:cNvPr id="34871" name="Picture 1092" descr="screen"/>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2" name="Freeform 1093"/>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73" name="Freeform 1094"/>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74" name="Freeform 1095"/>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75" name="Freeform 1096"/>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76" name="Freeform 1097"/>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77" name="Freeform 1098"/>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4878" name="Group 1099"/>
              <p:cNvGrpSpPr>
                <a:grpSpLocks/>
              </p:cNvGrpSpPr>
              <p:nvPr/>
            </p:nvGrpSpPr>
            <p:grpSpPr bwMode="auto">
              <a:xfrm>
                <a:off x="1709" y="3008"/>
                <a:ext cx="507" cy="234"/>
                <a:chOff x="1740" y="2642"/>
                <a:chExt cx="752" cy="327"/>
              </a:xfrm>
            </p:grpSpPr>
            <p:sp>
              <p:nvSpPr>
                <p:cNvPr id="34885" name="Freeform 11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6" name="Freeform 11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7" name="Freeform 11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8" name="Freeform 11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9" name="Freeform 11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90" name="Freeform 11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34879" name="Freeform 1106"/>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0" name="Freeform 1107"/>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1" name="Freeform 1108"/>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2" name="Freeform 1109"/>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3" name="Freeform 1110"/>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84" name="Freeform 1111"/>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34835" name="Group 1168"/>
            <p:cNvGrpSpPr>
              <a:grpSpLocks/>
            </p:cNvGrpSpPr>
            <p:nvPr/>
          </p:nvGrpSpPr>
          <p:grpSpPr bwMode="auto">
            <a:xfrm>
              <a:off x="340" y="1097"/>
              <a:ext cx="157" cy="256"/>
              <a:chOff x="4140" y="429"/>
              <a:chExt cx="1425" cy="2396"/>
            </a:xfrm>
          </p:grpSpPr>
          <p:sp>
            <p:nvSpPr>
              <p:cNvPr id="34836" name="Freeform 116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37" name="Rectangle 1170"/>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38" name="Freeform 117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39" name="Freeform 117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40" name="Rectangle 1173"/>
              <p:cNvSpPr>
                <a:spLocks noChangeArrowheads="1"/>
              </p:cNvSpPr>
              <p:nvPr/>
            </p:nvSpPr>
            <p:spPr bwMode="auto">
              <a:xfrm>
                <a:off x="4213" y="691"/>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4841" name="Group 1174"/>
              <p:cNvGrpSpPr>
                <a:grpSpLocks/>
              </p:cNvGrpSpPr>
              <p:nvPr/>
            </p:nvGrpSpPr>
            <p:grpSpPr bwMode="auto">
              <a:xfrm>
                <a:off x="4749" y="668"/>
                <a:ext cx="581" cy="145"/>
                <a:chOff x="614" y="2568"/>
                <a:chExt cx="725" cy="139"/>
              </a:xfrm>
            </p:grpSpPr>
            <p:sp>
              <p:nvSpPr>
                <p:cNvPr id="34866" name="AutoShape 1175"/>
                <p:cNvSpPr>
                  <a:spLocks noChangeArrowheads="1"/>
                </p:cNvSpPr>
                <p:nvPr/>
              </p:nvSpPr>
              <p:spPr bwMode="auto">
                <a:xfrm>
                  <a:off x="613" y="2572"/>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67" name="AutoShape 1176"/>
                <p:cNvSpPr>
                  <a:spLocks noChangeArrowheads="1"/>
                </p:cNvSpPr>
                <p:nvPr/>
              </p:nvSpPr>
              <p:spPr bwMode="auto">
                <a:xfrm>
                  <a:off x="624" y="2590"/>
                  <a:ext cx="691" cy="9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4842" name="Rectangle 1177"/>
              <p:cNvSpPr>
                <a:spLocks noChangeArrowheads="1"/>
              </p:cNvSpPr>
              <p:nvPr/>
            </p:nvSpPr>
            <p:spPr bwMode="auto">
              <a:xfrm>
                <a:off x="4222" y="1019"/>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4843" name="Group 1178"/>
              <p:cNvGrpSpPr>
                <a:grpSpLocks/>
              </p:cNvGrpSpPr>
              <p:nvPr/>
            </p:nvGrpSpPr>
            <p:grpSpPr bwMode="auto">
              <a:xfrm>
                <a:off x="4747" y="994"/>
                <a:ext cx="581" cy="134"/>
                <a:chOff x="614" y="2568"/>
                <a:chExt cx="725" cy="139"/>
              </a:xfrm>
            </p:grpSpPr>
            <p:sp>
              <p:nvSpPr>
                <p:cNvPr id="34864" name="AutoShape 1179"/>
                <p:cNvSpPr>
                  <a:spLocks noChangeArrowheads="1"/>
                </p:cNvSpPr>
                <p:nvPr/>
              </p:nvSpPr>
              <p:spPr bwMode="auto">
                <a:xfrm>
                  <a:off x="615" y="2564"/>
                  <a:ext cx="725"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65" name="AutoShape 1180"/>
                <p:cNvSpPr>
                  <a:spLocks noChangeArrowheads="1"/>
                </p:cNvSpPr>
                <p:nvPr/>
              </p:nvSpPr>
              <p:spPr bwMode="auto">
                <a:xfrm>
                  <a:off x="627" y="2584"/>
                  <a:ext cx="691"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4844" name="Rectangle 1181"/>
              <p:cNvSpPr>
                <a:spLocks noChangeArrowheads="1"/>
              </p:cNvSpPr>
              <p:nvPr/>
            </p:nvSpPr>
            <p:spPr bwMode="auto">
              <a:xfrm>
                <a:off x="4213" y="135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45" name="Rectangle 1182"/>
              <p:cNvSpPr>
                <a:spLocks noChangeArrowheads="1"/>
              </p:cNvSpPr>
              <p:nvPr/>
            </p:nvSpPr>
            <p:spPr bwMode="auto">
              <a:xfrm>
                <a:off x="4231" y="1655"/>
                <a:ext cx="590"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nvGrpSpPr>
              <p:cNvPr id="34846" name="Group 1183"/>
              <p:cNvGrpSpPr>
                <a:grpSpLocks/>
              </p:cNvGrpSpPr>
              <p:nvPr/>
            </p:nvGrpSpPr>
            <p:grpSpPr bwMode="auto">
              <a:xfrm>
                <a:off x="4735" y="1627"/>
                <a:ext cx="582" cy="151"/>
                <a:chOff x="614" y="2568"/>
                <a:chExt cx="725" cy="139"/>
              </a:xfrm>
            </p:grpSpPr>
            <p:sp>
              <p:nvSpPr>
                <p:cNvPr id="34862" name="AutoShape 1184"/>
                <p:cNvSpPr>
                  <a:spLocks noChangeArrowheads="1"/>
                </p:cNvSpPr>
                <p:nvPr/>
              </p:nvSpPr>
              <p:spPr bwMode="auto">
                <a:xfrm>
                  <a:off x="619" y="2568"/>
                  <a:ext cx="724"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63" name="AutoShape 1185"/>
                <p:cNvSpPr>
                  <a:spLocks noChangeArrowheads="1"/>
                </p:cNvSpPr>
                <p:nvPr/>
              </p:nvSpPr>
              <p:spPr bwMode="auto">
                <a:xfrm>
                  <a:off x="630" y="2585"/>
                  <a:ext cx="69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4847" name="Freeform 118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34848" name="Group 1187"/>
              <p:cNvGrpSpPr>
                <a:grpSpLocks/>
              </p:cNvGrpSpPr>
              <p:nvPr/>
            </p:nvGrpSpPr>
            <p:grpSpPr bwMode="auto">
              <a:xfrm>
                <a:off x="4739" y="1327"/>
                <a:ext cx="582" cy="139"/>
                <a:chOff x="614" y="2568"/>
                <a:chExt cx="725" cy="139"/>
              </a:xfrm>
            </p:grpSpPr>
            <p:sp>
              <p:nvSpPr>
                <p:cNvPr id="34860" name="AutoShape 1188"/>
                <p:cNvSpPr>
                  <a:spLocks noChangeArrowheads="1"/>
                </p:cNvSpPr>
                <p:nvPr/>
              </p:nvSpPr>
              <p:spPr bwMode="auto">
                <a:xfrm>
                  <a:off x="614" y="2569"/>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61" name="AutoShape 1189"/>
                <p:cNvSpPr>
                  <a:spLocks noChangeArrowheads="1"/>
                </p:cNvSpPr>
                <p:nvPr/>
              </p:nvSpPr>
              <p:spPr bwMode="auto">
                <a:xfrm>
                  <a:off x="625" y="2587"/>
                  <a:ext cx="69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sp>
            <p:nvSpPr>
              <p:cNvPr id="34849" name="Rectangle 1190"/>
              <p:cNvSpPr>
                <a:spLocks noChangeArrowheads="1"/>
              </p:cNvSpPr>
              <p:nvPr/>
            </p:nvSpPr>
            <p:spPr bwMode="auto">
              <a:xfrm>
                <a:off x="5247" y="429"/>
                <a:ext cx="73"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0" name="Freeform 119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51" name="Freeform 1192"/>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52" name="Oval 1193"/>
              <p:cNvSpPr>
                <a:spLocks noChangeArrowheads="1"/>
              </p:cNvSpPr>
              <p:nvPr/>
            </p:nvSpPr>
            <p:spPr bwMode="auto">
              <a:xfrm>
                <a:off x="5520" y="2610"/>
                <a:ext cx="45"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3" name="Freeform 119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4854" name="AutoShape 1195"/>
              <p:cNvSpPr>
                <a:spLocks noChangeArrowheads="1"/>
              </p:cNvSpPr>
              <p:nvPr/>
            </p:nvSpPr>
            <p:spPr bwMode="auto">
              <a:xfrm>
                <a:off x="4140" y="2675"/>
                <a:ext cx="1198"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5" name="AutoShape 1196"/>
              <p:cNvSpPr>
                <a:spLocks noChangeArrowheads="1"/>
              </p:cNvSpPr>
              <p:nvPr/>
            </p:nvSpPr>
            <p:spPr bwMode="auto">
              <a:xfrm>
                <a:off x="4204" y="2713"/>
                <a:ext cx="1071"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6" name="Oval 1197"/>
              <p:cNvSpPr>
                <a:spLocks noChangeArrowheads="1"/>
              </p:cNvSpPr>
              <p:nvPr/>
            </p:nvSpPr>
            <p:spPr bwMode="auto">
              <a:xfrm>
                <a:off x="4312" y="2385"/>
                <a:ext cx="154"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7" name="Oval 1198"/>
              <p:cNvSpPr>
                <a:spLocks noChangeArrowheads="1"/>
              </p:cNvSpPr>
              <p:nvPr/>
            </p:nvSpPr>
            <p:spPr bwMode="auto">
              <a:xfrm>
                <a:off x="4485"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sl-SI" altLang="sl-SI" sz="1800">
                  <a:solidFill>
                    <a:srgbClr val="FF0000"/>
                  </a:solidFill>
                </a:endParaRPr>
              </a:p>
            </p:txBody>
          </p:sp>
          <p:sp>
            <p:nvSpPr>
              <p:cNvPr id="34858" name="Oval 1199"/>
              <p:cNvSpPr>
                <a:spLocks noChangeArrowheads="1"/>
              </p:cNvSpPr>
              <p:nvPr/>
            </p:nvSpPr>
            <p:spPr bwMode="auto">
              <a:xfrm>
                <a:off x="4666" y="2385"/>
                <a:ext cx="154"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sp>
            <p:nvSpPr>
              <p:cNvPr id="34859" name="Rectangle 1200"/>
              <p:cNvSpPr>
                <a:spLocks noChangeArrowheads="1"/>
              </p:cNvSpPr>
              <p:nvPr/>
            </p:nvSpPr>
            <p:spPr bwMode="auto">
              <a:xfrm>
                <a:off x="5066" y="1833"/>
                <a:ext cx="82" cy="767"/>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sl-SI" altLang="sl-SI"/>
              </a:p>
            </p:txBody>
          </p:sp>
        </p:grpSp>
      </p:grpSp>
      <p:sp>
        <p:nvSpPr>
          <p:cNvPr id="34827" name="Slide Number Placeholder 3"/>
          <p:cNvSpPr>
            <a:spLocks noGrp="1"/>
          </p:cNvSpPr>
          <p:nvPr>
            <p:ph type="sldNum" sz="quarter" idx="12"/>
          </p:nvPr>
        </p:nvSpPr>
        <p:spPr>
          <a:xfrm>
            <a:off x="3132138" y="6356350"/>
            <a:ext cx="8221662" cy="3615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zh-CN" sz="1200" dirty="0"/>
              <a:t>Keith W. Ross, James F. </a:t>
            </a:r>
            <a:r>
              <a:rPr lang="sl-SI" altLang="zh-CN" sz="1200" dirty="0" err="1"/>
              <a:t>Kurose</a:t>
            </a:r>
            <a:r>
              <a:rPr lang="sl-SI" altLang="zh-CN" sz="1200" dirty="0"/>
              <a:t>: </a:t>
            </a:r>
            <a:r>
              <a:rPr lang="sl-SI" altLang="zh-CN" sz="1200" dirty="0" err="1"/>
              <a:t>Computer</a:t>
            </a:r>
            <a:r>
              <a:rPr lang="sl-SI" altLang="zh-CN" sz="1200" dirty="0"/>
              <a:t> </a:t>
            </a:r>
            <a:r>
              <a:rPr lang="sl-SI" altLang="zh-CN" sz="1200" dirty="0" err="1"/>
              <a:t>Networking</a:t>
            </a:r>
            <a:r>
              <a:rPr lang="sl-SI" altLang="zh-CN" sz="1200" dirty="0"/>
              <a:t>: A Top-</a:t>
            </a:r>
            <a:r>
              <a:rPr lang="sl-SI" altLang="zh-CN" sz="1200" dirty="0" err="1"/>
              <a:t>Down</a:t>
            </a:r>
            <a:r>
              <a:rPr lang="sl-SI" altLang="zh-CN" sz="1200" dirty="0"/>
              <a:t> </a:t>
            </a:r>
            <a:r>
              <a:rPr lang="sl-SI" altLang="zh-CN" sz="1200" dirty="0" err="1"/>
              <a:t>Approach</a:t>
            </a:r>
            <a:r>
              <a:rPr lang="sl-SI" altLang="zh-CN" sz="1200" dirty="0"/>
              <a:t> (6th </a:t>
            </a:r>
            <a:r>
              <a:rPr lang="sl-SI" altLang="zh-CN" sz="1200" dirty="0" err="1"/>
              <a:t>Edition</a:t>
            </a:r>
            <a:r>
              <a:rPr lang="sl-SI" altLang="zh-CN" sz="1200" dirty="0"/>
              <a:t>), </a:t>
            </a:r>
            <a:r>
              <a:rPr lang="sl-SI" altLang="zh-CN" sz="1200" dirty="0" err="1"/>
              <a:t>Adison</a:t>
            </a:r>
            <a:r>
              <a:rPr lang="sl-SI" altLang="zh-CN" sz="1200" dirty="0"/>
              <a:t> Wesley 2012</a:t>
            </a:r>
            <a:endParaRPr lang="sl-SI" altLang="zh-CN" sz="1200" dirty="0">
              <a:hlinkClick r:id="rId28"/>
            </a:endParaRPr>
          </a:p>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spTree>
    <p:extLst>
      <p:ext uri="{BB962C8B-B14F-4D97-AF65-F5344CB8AC3E}">
        <p14:creationId xmlns:p14="http://schemas.microsoft.com/office/powerpoint/2010/main" val="3156030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13439"/>
                                        </p:tgtEl>
                                        <p:attrNameLst>
                                          <p:attrName>style.visibility</p:attrName>
                                        </p:attrNameLst>
                                      </p:cBhvr>
                                      <p:to>
                                        <p:strVal val="visible"/>
                                      </p:to>
                                    </p:set>
                                    <p:animEffect transition="in" filter="dissolve">
                                      <p:cBhvr>
                                        <p:cTn id="9" dur="500"/>
                                        <p:tgtEl>
                                          <p:spTgt spid="1343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66"/>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67"/>
                                        </p:tgtEl>
                                        <p:attrNameLst>
                                          <p:attrName>style.visibility</p:attrName>
                                        </p:attrNameLst>
                                      </p:cBhvr>
                                      <p:to>
                                        <p:strVal val="visible"/>
                                      </p:to>
                                    </p:set>
                                  </p:childTnLst>
                                </p:cTn>
                              </p:par>
                              <p:par>
                                <p:cTn id="21" presetID="9"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766" grpId="0"/>
      <p:bldP spid="47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2"/>
          <p:cNvSpPr>
            <a:spLocks noGrp="1"/>
          </p:cNvSpPr>
          <p:nvPr>
            <p:ph type="ftr" sz="quarter" idx="11"/>
          </p:nvPr>
        </p:nvSpPr>
        <p:spPr>
          <a:xfrm>
            <a:off x="4038599" y="6356350"/>
            <a:ext cx="437673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defRPr/>
            </a:pPr>
            <a:r>
              <a:rPr lang="sl-SI" altLang="zh-CN" sz="1200"/>
              <a:t>Keith W. Ross, James F. Kurose: Computer Networking: A Top-Down Approach (6th Edition), Adison Wesley 2012</a:t>
            </a:r>
            <a:endParaRPr lang="sl-SI" altLang="zh-CN" sz="1200" dirty="0">
              <a:hlinkClick r:id="rId4"/>
            </a:endParaRPr>
          </a:p>
        </p:txBody>
      </p:sp>
      <p:pic>
        <p:nvPicPr>
          <p:cNvPr id="36866" name="Picture 19"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351" y="962025"/>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idx="4294967295"/>
          </p:nvPr>
        </p:nvSpPr>
        <p:spPr>
          <a:xfrm>
            <a:off x="2057400" y="220664"/>
            <a:ext cx="7772400" cy="1006475"/>
          </a:xfrm>
        </p:spPr>
        <p:txBody>
          <a:bodyPr/>
          <a:lstStyle/>
          <a:p>
            <a:pPr eaLnBrk="1" hangingPunct="1"/>
            <a:r>
              <a:rPr lang="ja-JP" altLang="en-US"/>
              <a:t>“</a:t>
            </a:r>
            <a:r>
              <a:rPr lang="en-US" altLang="ja-JP"/>
              <a:t>Fun</a:t>
            </a:r>
            <a:r>
              <a:rPr lang="ja-JP" altLang="en-US"/>
              <a:t>”</a:t>
            </a:r>
            <a:r>
              <a:rPr lang="en-US" altLang="ja-JP"/>
              <a:t> internet appliances</a:t>
            </a:r>
            <a:endParaRPr lang="en-US" altLang="sl-SI"/>
          </a:p>
        </p:txBody>
      </p:sp>
      <p:pic>
        <p:nvPicPr>
          <p:cNvPr id="36868" name="Picture 3" descr="toas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9850" y="1460500"/>
            <a:ext cx="249555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descr="whisp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0789" y="1425576"/>
            <a:ext cx="18954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7"/>
          <p:cNvSpPr txBox="1">
            <a:spLocks noChangeArrowheads="1"/>
          </p:cNvSpPr>
          <p:nvPr/>
        </p:nvSpPr>
        <p:spPr bwMode="auto">
          <a:xfrm>
            <a:off x="2419351" y="2789239"/>
            <a:ext cx="2162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IP picture frame</a:t>
            </a:r>
          </a:p>
          <a:p>
            <a:r>
              <a:rPr lang="en-US" altLang="sl-SI" sz="1600"/>
              <a:t>http://www.ceiva.com/</a:t>
            </a:r>
          </a:p>
        </p:txBody>
      </p:sp>
      <p:sp>
        <p:nvSpPr>
          <p:cNvPr id="36871" name="Text Box 8"/>
          <p:cNvSpPr txBox="1">
            <a:spLocks noChangeArrowheads="1"/>
          </p:cNvSpPr>
          <p:nvPr/>
        </p:nvSpPr>
        <p:spPr bwMode="auto">
          <a:xfrm>
            <a:off x="7150101" y="1989139"/>
            <a:ext cx="2246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Web-enabled toaster +</a:t>
            </a:r>
          </a:p>
          <a:p>
            <a:r>
              <a:rPr lang="en-US" altLang="sl-SI" sz="1600"/>
              <a:t>weather forecaster</a:t>
            </a:r>
          </a:p>
        </p:txBody>
      </p:sp>
      <p:pic>
        <p:nvPicPr>
          <p:cNvPr id="36872" name="Picture 9" descr="cisc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4387850"/>
            <a:ext cx="2395538"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10"/>
          <p:cNvSpPr txBox="1">
            <a:spLocks noChangeArrowheads="1"/>
          </p:cNvSpPr>
          <p:nvPr/>
        </p:nvSpPr>
        <p:spPr bwMode="auto">
          <a:xfrm>
            <a:off x="7435851" y="6016625"/>
            <a:ext cx="1597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Internet phones</a:t>
            </a:r>
          </a:p>
        </p:txBody>
      </p:sp>
      <p:graphicFrame>
        <p:nvGraphicFramePr>
          <p:cNvPr id="36874" name="Object 14"/>
          <p:cNvGraphicFramePr>
            <a:graphicFrameLocks noChangeAspect="1"/>
          </p:cNvGraphicFramePr>
          <p:nvPr/>
        </p:nvGraphicFramePr>
        <p:xfrm>
          <a:off x="2443164" y="3581401"/>
          <a:ext cx="803275" cy="2168525"/>
        </p:xfrm>
        <a:graphic>
          <a:graphicData uri="http://schemas.openxmlformats.org/presentationml/2006/ole">
            <mc:AlternateContent xmlns:mc="http://schemas.openxmlformats.org/markup-compatibility/2006">
              <mc:Choice xmlns:v="urn:schemas-microsoft-com:vml" Requires="v">
                <p:oleObj spid="_x0000_s9255" r:id="rId9" imgW="1434415" imgH="3873016" progId="">
                  <p:embed/>
                </p:oleObj>
              </mc:Choice>
              <mc:Fallback>
                <p:oleObj r:id="rId9" imgW="1434415" imgH="3873016"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3164" y="3581401"/>
                        <a:ext cx="803275"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6875" name="Text Box 8"/>
          <p:cNvSpPr txBox="1">
            <a:spLocks noChangeArrowheads="1"/>
          </p:cNvSpPr>
          <p:nvPr/>
        </p:nvSpPr>
        <p:spPr bwMode="auto">
          <a:xfrm>
            <a:off x="2505076" y="5789614"/>
            <a:ext cx="1179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a:t>Internet </a:t>
            </a:r>
          </a:p>
          <a:p>
            <a:r>
              <a:rPr lang="en-US" altLang="sl-SI" sz="1600"/>
              <a:t>refrigerator</a:t>
            </a:r>
          </a:p>
        </p:txBody>
      </p:sp>
      <p:pic>
        <p:nvPicPr>
          <p:cNvPr id="36876"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2589" y="4584700"/>
            <a:ext cx="15525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Text Box 8"/>
          <p:cNvSpPr txBox="1">
            <a:spLocks noChangeArrowheads="1"/>
          </p:cNvSpPr>
          <p:nvPr/>
        </p:nvSpPr>
        <p:spPr bwMode="auto">
          <a:xfrm>
            <a:off x="4348163" y="5202239"/>
            <a:ext cx="2487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dirty="0" err="1"/>
              <a:t>Slingbox</a:t>
            </a:r>
            <a:r>
              <a:rPr lang="en-US" altLang="sl-SI" sz="1600" dirty="0"/>
              <a:t>: watch,</a:t>
            </a:r>
          </a:p>
          <a:p>
            <a:r>
              <a:rPr lang="en-US" altLang="sl-SI" sz="1600" dirty="0"/>
              <a:t>control cable TV remotely</a:t>
            </a:r>
          </a:p>
        </p:txBody>
      </p:sp>
      <p:sp>
        <p:nvSpPr>
          <p:cNvPr id="368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sl-SI" altLang="sl-SI" sz="1200" dirty="0">
                <a:latin typeface="Tahoma" panose="020B0604030504040204" pitchFamily="34" charset="0"/>
              </a:rPr>
              <a:t> </a:t>
            </a:r>
            <a:endParaRPr lang="en-US" altLang="sl-SI" sz="1200" dirty="0">
              <a:latin typeface="Tahoma" panose="020B0604030504040204" pitchFamily="34" charset="0"/>
            </a:endParaRPr>
          </a:p>
        </p:txBody>
      </p:sp>
      <p:pic>
        <p:nvPicPr>
          <p:cNvPr id="36879" name="Picture 2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15339" y="2754313"/>
            <a:ext cx="69532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Text Box 10"/>
          <p:cNvSpPr txBox="1">
            <a:spLocks noChangeArrowheads="1"/>
          </p:cNvSpPr>
          <p:nvPr/>
        </p:nvSpPr>
        <p:spPr bwMode="auto">
          <a:xfrm>
            <a:off x="8277226" y="3841750"/>
            <a:ext cx="1941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sl-SI" sz="1600" dirty="0"/>
              <a:t>Tweet-a-watt: </a:t>
            </a:r>
          </a:p>
          <a:p>
            <a:r>
              <a:rPr lang="en-US" altLang="sl-SI" sz="1600" dirty="0"/>
              <a:t>monitor energy use</a:t>
            </a:r>
          </a:p>
        </p:txBody>
      </p:sp>
    </p:spTree>
    <p:extLst>
      <p:ext uri="{BB962C8B-B14F-4D97-AF65-F5344CB8AC3E}">
        <p14:creationId xmlns:p14="http://schemas.microsoft.com/office/powerpoint/2010/main" val="3090702217"/>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isar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isarn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3457</TotalTime>
  <Words>6638</Words>
  <Application>Microsoft Office PowerPoint</Application>
  <PresentationFormat>Widescreen</PresentationFormat>
  <Paragraphs>790</Paragraphs>
  <Slides>62</Slides>
  <Notes>36</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62</vt:i4>
      </vt:variant>
    </vt:vector>
  </HeadingPairs>
  <TitlesOfParts>
    <vt:vector size="76" baseType="lpstr">
      <vt:lpstr>ＭＳ Ｐゴシック</vt:lpstr>
      <vt:lpstr>ＭＳ Ｐゴシック</vt:lpstr>
      <vt:lpstr>Arial</vt:lpstr>
      <vt:lpstr>Calibri</vt:lpstr>
      <vt:lpstr>Calibri Light</vt:lpstr>
      <vt:lpstr>Comic Sans MS</vt:lpstr>
      <vt:lpstr>Courier New</vt:lpstr>
      <vt:lpstr>Gill Sans MT</vt:lpstr>
      <vt:lpstr>Tahoma</vt:lpstr>
      <vt:lpstr>Times</vt:lpstr>
      <vt:lpstr>Times New Roman</vt:lpstr>
      <vt:lpstr>Wingdings</vt:lpstr>
      <vt:lpstr>ZapfDingbats</vt:lpstr>
      <vt:lpstr>Officeova tema</vt:lpstr>
      <vt:lpstr>Web fundamentals  Introduction</vt:lpstr>
      <vt:lpstr>Objectives</vt:lpstr>
      <vt:lpstr>Syllabus</vt:lpstr>
      <vt:lpstr>Lecture materials</vt:lpstr>
      <vt:lpstr>Assesment</vt:lpstr>
      <vt:lpstr>Midterm written exams</vt:lpstr>
      <vt:lpstr>PowerPoint Presentation</vt:lpstr>
      <vt:lpstr>Internet</vt:lpstr>
      <vt:lpstr>“Fun” internet appliances</vt:lpstr>
      <vt:lpstr>PowerPoint Presentation</vt:lpstr>
      <vt:lpstr>PowerPoint Presentation</vt:lpstr>
      <vt:lpstr>PowerPoint Presentation</vt:lpstr>
      <vt:lpstr>PowerPoint Presentation</vt:lpstr>
      <vt:lpstr>PowerPoint Presentation</vt:lpstr>
      <vt:lpstr>What’s the Internet: a service view</vt:lpstr>
      <vt:lpstr>A closer look at network structure:</vt:lpstr>
      <vt:lpstr>PowerPoint Presentation</vt:lpstr>
      <vt:lpstr>Enterprise access networks (Ethernet)</vt:lpstr>
      <vt:lpstr>Wireless access networks</vt:lpstr>
      <vt:lpstr>PowerPoint Presentation</vt:lpstr>
      <vt:lpstr>PowerPoint Presentation</vt:lpstr>
      <vt:lpstr>PowerPoint Presentation</vt:lpstr>
      <vt:lpstr>PowerPoint Presentation</vt:lpstr>
      <vt:lpstr>Internet apps:  application, transport protocols</vt:lpstr>
      <vt:lpstr>Client-server architecture</vt:lpstr>
      <vt:lpstr>Client-server architecture</vt:lpstr>
      <vt:lpstr>Service</vt:lpstr>
      <vt:lpstr>Processes communicating</vt:lpstr>
      <vt:lpstr>Addressing processes</vt:lpstr>
      <vt:lpstr>Internet adresses</vt:lpstr>
      <vt:lpstr>Domain name system</vt:lpstr>
      <vt:lpstr>DNS: a distributed, hierarchical database</vt:lpstr>
      <vt:lpstr>DNS: root name servers</vt:lpstr>
      <vt:lpstr>TLD, authoritative servers</vt:lpstr>
      <vt:lpstr>Local DNS name server</vt:lpstr>
      <vt:lpstr>Web and HTTP</vt:lpstr>
      <vt:lpstr>HTTP overview</vt:lpstr>
      <vt:lpstr>HTTP request message</vt:lpstr>
      <vt:lpstr>Uploading form input</vt:lpstr>
      <vt:lpstr>PowerPoint Presentation</vt:lpstr>
      <vt:lpstr>Method types</vt:lpstr>
      <vt:lpstr>HTTP response message</vt:lpstr>
      <vt:lpstr>HTTP response status codes</vt:lpstr>
      <vt:lpstr>URI (Uniform Resource Identifier)</vt:lpstr>
      <vt:lpstr>Examples of URIs</vt:lpstr>
      <vt:lpstr>URN</vt:lpstr>
      <vt:lpstr>WWW (Word Wide Web)</vt:lpstr>
      <vt:lpstr>PowerPoint Presentation</vt:lpstr>
      <vt:lpstr>Network security</vt:lpstr>
      <vt:lpstr>Bad guys: put malware into hosts via Internet</vt:lpstr>
      <vt:lpstr>PowerPoint Presentation</vt:lpstr>
      <vt:lpstr>Bad guys can sniff packets</vt:lpstr>
      <vt:lpstr>Bad guys can use fake addresses</vt:lpstr>
      <vt:lpstr>Principals</vt:lpstr>
      <vt:lpstr>PowerPoint Presentation</vt:lpstr>
      <vt:lpstr>OWASP Top ten</vt:lpstr>
      <vt:lpstr>Internet history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dc:title>
  <dc:creator>Milan Ojsteršek</dc:creator>
  <cp:lastModifiedBy>Martina Talevska</cp:lastModifiedBy>
  <cp:revision>56</cp:revision>
  <dcterms:created xsi:type="dcterms:W3CDTF">2017-11-06T21:14:43Z</dcterms:created>
  <dcterms:modified xsi:type="dcterms:W3CDTF">2018-11-21T00:33:11Z</dcterms:modified>
</cp:coreProperties>
</file>