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60"/>
  </p:notesMasterIdLst>
  <p:sldIdLst>
    <p:sldId id="256" r:id="rId3"/>
    <p:sldId id="259" r:id="rId4"/>
    <p:sldId id="308" r:id="rId5"/>
    <p:sldId id="310" r:id="rId6"/>
    <p:sldId id="309" r:id="rId7"/>
    <p:sldId id="311" r:id="rId8"/>
    <p:sldId id="312" r:id="rId9"/>
    <p:sldId id="313" r:id="rId10"/>
    <p:sldId id="261" r:id="rId11"/>
    <p:sldId id="316" r:id="rId12"/>
    <p:sldId id="288" r:id="rId13"/>
    <p:sldId id="318" r:id="rId14"/>
    <p:sldId id="274" r:id="rId15"/>
    <p:sldId id="317" r:id="rId16"/>
    <p:sldId id="320" r:id="rId17"/>
    <p:sldId id="321" r:id="rId18"/>
    <p:sldId id="279" r:id="rId19"/>
    <p:sldId id="319" r:id="rId20"/>
    <p:sldId id="322" r:id="rId21"/>
    <p:sldId id="257" r:id="rId22"/>
    <p:sldId id="323" r:id="rId23"/>
    <p:sldId id="262" r:id="rId24"/>
    <p:sldId id="263" r:id="rId25"/>
    <p:sldId id="334" r:id="rId26"/>
    <p:sldId id="264" r:id="rId27"/>
    <p:sldId id="265" r:id="rId28"/>
    <p:sldId id="324" r:id="rId29"/>
    <p:sldId id="266" r:id="rId30"/>
    <p:sldId id="335" r:id="rId31"/>
    <p:sldId id="345" r:id="rId32"/>
    <p:sldId id="267" r:id="rId33"/>
    <p:sldId id="336" r:id="rId34"/>
    <p:sldId id="278" r:id="rId35"/>
    <p:sldId id="268" r:id="rId36"/>
    <p:sldId id="273" r:id="rId37"/>
    <p:sldId id="289" r:id="rId38"/>
    <p:sldId id="337" r:id="rId39"/>
    <p:sldId id="280" r:id="rId40"/>
    <p:sldId id="282" r:id="rId41"/>
    <p:sldId id="338" r:id="rId42"/>
    <p:sldId id="275" r:id="rId43"/>
    <p:sldId id="339" r:id="rId44"/>
    <p:sldId id="326" r:id="rId45"/>
    <p:sldId id="277" r:id="rId46"/>
    <p:sldId id="327" r:id="rId47"/>
    <p:sldId id="270" r:id="rId48"/>
    <p:sldId id="340" r:id="rId49"/>
    <p:sldId id="269" r:id="rId50"/>
    <p:sldId id="276" r:id="rId51"/>
    <p:sldId id="341" r:id="rId52"/>
    <p:sldId id="271" r:id="rId53"/>
    <p:sldId id="346" r:id="rId54"/>
    <p:sldId id="349" r:id="rId55"/>
    <p:sldId id="342" r:id="rId56"/>
    <p:sldId id="343" r:id="rId57"/>
    <p:sldId id="344" r:id="rId58"/>
    <p:sldId id="347" r:id="rId59"/>
  </p:sldIdLst>
  <p:sldSz cx="9144000" cy="5143500" type="screen16x9"/>
  <p:notesSz cx="6858000" cy="9144000"/>
  <p:embeddedFontLst>
    <p:embeddedFont>
      <p:font typeface="Anton" pitchFamily="2" charset="0"/>
      <p:regular r:id="rId61"/>
    </p:embeddedFont>
    <p:embeddedFont>
      <p:font typeface="Bebas Neue" panose="020B0606020202050201" pitchFamily="34" charset="0"/>
      <p:regular r:id="rId62"/>
    </p:embeddedFont>
    <p:embeddedFont>
      <p:font typeface="Catamaran" panose="020B0604020202020204" charset="0"/>
      <p:regular r:id="rId63"/>
      <p:bold r:id="rId64"/>
    </p:embeddedFont>
    <p:embeddedFont>
      <p:font typeface="Nunito Light" pitchFamily="2" charset="0"/>
      <p:regular r:id="rId65"/>
      <p:italic r:id="rId66"/>
    </p:embeddedFont>
    <p:embeddedFont>
      <p:font typeface="Open Sans" panose="020B0606030504020204" pitchFamily="34" charset="0"/>
      <p:regular r:id="rId67"/>
      <p:bold r:id="rId68"/>
      <p:italic r:id="rId69"/>
      <p:boldItalic r:id="rId70"/>
    </p:embeddedFont>
    <p:embeddedFont>
      <p:font typeface="Proxima Nova" panose="020B0604020202020204" charset="0"/>
      <p:regular r:id="rId71"/>
      <p:bold r:id="rId72"/>
      <p:italic r:id="rId73"/>
      <p:boldItalic r:id="rId74"/>
    </p:embeddedFont>
    <p:embeddedFont>
      <p:font typeface="PT Sans" panose="020B0503020203020204" pitchFamily="34" charset="0"/>
      <p:regular r:id="rId75"/>
      <p:bold r:id="rId76"/>
      <p:italic r:id="rId77"/>
      <p:boldItalic r:id="rId78"/>
    </p:embeddedFont>
    <p:embeddedFont>
      <p:font typeface="Roboto Condensed Light" panose="02000000000000000000" pitchFamily="2" charset="0"/>
      <p:regular r:id="rId79"/>
      <p: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5E4FBAD-B26D-4385-83F4-37DA9B61AB12}">
          <p14:sldIdLst>
            <p14:sldId id="256"/>
            <p14:sldId id="259"/>
            <p14:sldId id="308"/>
            <p14:sldId id="310"/>
            <p14:sldId id="309"/>
            <p14:sldId id="311"/>
            <p14:sldId id="312"/>
            <p14:sldId id="313"/>
            <p14:sldId id="261"/>
            <p14:sldId id="316"/>
            <p14:sldId id="288"/>
            <p14:sldId id="318"/>
            <p14:sldId id="274"/>
            <p14:sldId id="317"/>
            <p14:sldId id="320"/>
            <p14:sldId id="321"/>
            <p14:sldId id="279"/>
            <p14:sldId id="319"/>
            <p14:sldId id="322"/>
            <p14:sldId id="257"/>
            <p14:sldId id="323"/>
            <p14:sldId id="262"/>
            <p14:sldId id="263"/>
            <p14:sldId id="334"/>
            <p14:sldId id="264"/>
            <p14:sldId id="265"/>
            <p14:sldId id="324"/>
            <p14:sldId id="266"/>
            <p14:sldId id="335"/>
            <p14:sldId id="345"/>
            <p14:sldId id="267"/>
            <p14:sldId id="336"/>
            <p14:sldId id="278"/>
            <p14:sldId id="268"/>
            <p14:sldId id="273"/>
            <p14:sldId id="289"/>
            <p14:sldId id="337"/>
            <p14:sldId id="280"/>
            <p14:sldId id="282"/>
            <p14:sldId id="338"/>
            <p14:sldId id="275"/>
            <p14:sldId id="339"/>
            <p14:sldId id="326"/>
            <p14:sldId id="277"/>
            <p14:sldId id="327"/>
            <p14:sldId id="270"/>
            <p14:sldId id="340"/>
            <p14:sldId id="269"/>
            <p14:sldId id="276"/>
            <p14:sldId id="341"/>
            <p14:sldId id="271"/>
            <p14:sldId id="346"/>
            <p14:sldId id="349"/>
            <p14:sldId id="342"/>
            <p14:sldId id="343"/>
            <p14:sldId id="344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29"/>
    <a:srgbClr val="884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4A8FBD-6A28-46E0-8AB1-44D914803053}">
  <a:tblStyle styleId="{974A8FBD-6A28-46E0-8AB1-44D914803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802E60-3FD7-4107-866E-7E0E52F94B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061" autoAdjust="0"/>
  </p:normalViewPr>
  <p:slideViewPr>
    <p:cSldViewPr snapToGrid="0">
      <p:cViewPr varScale="1">
        <p:scale>
          <a:sx n="87" d="100"/>
          <a:sy n="87" d="100"/>
        </p:scale>
        <p:origin x="936" y="60"/>
      </p:cViewPr>
      <p:guideLst/>
    </p:cSldViewPr>
  </p:slideViewPr>
  <p:outlineViewPr>
    <p:cViewPr>
      <p:scale>
        <a:sx n="33" d="100"/>
        <a:sy n="33" d="100"/>
      </p:scale>
      <p:origin x="0" y="-66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4.fntdata"/><Relationship Id="rId79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font" Target="fonts/font1.fntdata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2.fntdata"/><Relationship Id="rId80" Type="http://schemas.openxmlformats.org/officeDocument/2006/relationships/font" Target="fonts/font2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font" Target="fonts/font18.fntdata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6.fntdata"/><Relationship Id="rId7" Type="http://schemas.openxmlformats.org/officeDocument/2006/relationships/slide" Target="slides/slide5.xml"/><Relationship Id="rId71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8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de1b56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1de1b56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de1b56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1de1b56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8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104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10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97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d1bf8d60a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d1bf8d60a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988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39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de1b5658b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1de1b5658b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145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636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898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70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734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823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746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de1b5658b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1de1b5658b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213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d1bf8d60a4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d1bf8d60a4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089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481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804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157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d1bf8d60a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d1bf8d60a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de1b56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1de1b56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45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569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1" name="Google Shape;13441;g217aaf1d092_2_13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2" name="Google Shape;13442;g217aaf1d092_2_13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373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1007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436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de1b56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1de1b56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9828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341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8986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52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14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1" name="Google Shape;13441;g217aaf1d092_2_13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2" name="Google Shape;13442;g217aaf1d092_2_13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83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01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91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16940" y="3148605"/>
            <a:ext cx="548362" cy="2381276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8330297" y="-1456518"/>
            <a:ext cx="770083" cy="2897298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18"/>
          <p:cNvGrpSpPr/>
          <p:nvPr/>
        </p:nvGrpSpPr>
        <p:grpSpPr>
          <a:xfrm rot="10800000">
            <a:off x="317950" y="-527017"/>
            <a:ext cx="241877" cy="2929563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8527696" y="3005818"/>
            <a:ext cx="488205" cy="2381276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3" name="Google Shape;493;p19"/>
          <p:cNvGrpSpPr/>
          <p:nvPr/>
        </p:nvGrpSpPr>
        <p:grpSpPr>
          <a:xfrm rot="-5400000">
            <a:off x="8098820" y="3462516"/>
            <a:ext cx="663913" cy="2549637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376413" y="-826268"/>
            <a:ext cx="497035" cy="2511746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20"/>
          <p:cNvGrpSpPr/>
          <p:nvPr/>
        </p:nvGrpSpPr>
        <p:grpSpPr>
          <a:xfrm rot="5400000">
            <a:off x="55223" y="3793056"/>
            <a:ext cx="621804" cy="1950713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8288048" y="-1349048"/>
            <a:ext cx="647796" cy="2864390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1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2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3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4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7721817" y="2810680"/>
            <a:ext cx="752265" cy="2430964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8342852" y="2483467"/>
            <a:ext cx="796884" cy="2956853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8077615" y="-1139778"/>
            <a:ext cx="1062117" cy="2547605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7" r:id="rId25"/>
    <p:sldLayoutId id="214748367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586980" y="761272"/>
            <a:ext cx="5496189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Revisão de Java POO</a:t>
            </a:r>
            <a:endParaRPr dirty="0"/>
          </a:p>
        </p:txBody>
      </p:sp>
      <p:sp>
        <p:nvSpPr>
          <p:cNvPr id="2" name="Google Shape;832;p36">
            <a:extLst>
              <a:ext uri="{FF2B5EF4-FFF2-40B4-BE49-F238E27FC236}">
                <a16:creationId xmlns:a16="http://schemas.microsoft.com/office/drawing/2014/main" id="{1149E009-2240-BED9-6B9B-1D6B045C1849}"/>
              </a:ext>
            </a:extLst>
          </p:cNvPr>
          <p:cNvSpPr txBox="1">
            <a:spLocks/>
          </p:cNvSpPr>
          <p:nvPr/>
        </p:nvSpPr>
        <p:spPr>
          <a:xfrm>
            <a:off x="757101" y="1802732"/>
            <a:ext cx="398502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dirty="0"/>
              <a:t>(Programação orientada a objeto)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1258214" y="1836785"/>
            <a:ext cx="6627572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Atributos e Metodos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22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Atributos</a:t>
            </a:r>
            <a:endParaRPr dirty="0"/>
          </a:p>
        </p:txBody>
      </p:sp>
      <p:sp>
        <p:nvSpPr>
          <p:cNvPr id="1732" name="Google Shape;1732;p68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61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Atributos são o que nós chamamos de variáveis, servem para armazenar informações ou dados.</a:t>
            </a:r>
            <a:endParaRPr lang="pt-BR" sz="1800" dirty="0">
              <a:solidFill>
                <a:schemeClr val="dk1"/>
              </a:solidFill>
            </a:endParaRPr>
          </a:p>
        </p:txBody>
      </p:sp>
      <p:grpSp>
        <p:nvGrpSpPr>
          <p:cNvPr id="1769" name="Google Shape;1769;p68"/>
          <p:cNvGrpSpPr/>
          <p:nvPr/>
        </p:nvGrpSpPr>
        <p:grpSpPr>
          <a:xfrm rot="10800000">
            <a:off x="8405839" y="144"/>
            <a:ext cx="531830" cy="1973192"/>
            <a:chOff x="4128096" y="2589445"/>
            <a:chExt cx="465334" cy="1726630"/>
          </a:xfrm>
        </p:grpSpPr>
        <p:sp>
          <p:nvSpPr>
            <p:cNvPr id="1770" name="Google Shape;1770;p68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68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68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68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68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68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68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68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68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68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68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4F761A54-1FF6-27A2-E469-E25E84002945}"/>
              </a:ext>
            </a:extLst>
          </p:cNvPr>
          <p:cNvSpPr txBox="1">
            <a:spLocks/>
          </p:cNvSpPr>
          <p:nvPr/>
        </p:nvSpPr>
        <p:spPr>
          <a:xfrm>
            <a:off x="2438650" y="2178731"/>
            <a:ext cx="3547479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1800" b="1" dirty="0"/>
              <a:t>Estrutura básica de um atributo:</a:t>
            </a:r>
          </a:p>
          <a:p>
            <a:pPr marL="0" indent="0" algn="ctr">
              <a:buFont typeface="Catamaran"/>
              <a:buNone/>
            </a:pPr>
            <a:r>
              <a:rPr lang="pt-BR" sz="1800" dirty="0">
                <a:solidFill>
                  <a:srgbClr val="00B050"/>
                </a:solidFill>
              </a:rPr>
              <a:t>public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tipo</a:t>
            </a:r>
            <a:r>
              <a:rPr lang="pt-BR" sz="1800" dirty="0"/>
              <a:t> nomeDoAtributo;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8D249D72-D813-9687-9F2E-C1BD8AFA0408}"/>
              </a:ext>
            </a:extLst>
          </p:cNvPr>
          <p:cNvSpPr txBox="1">
            <a:spLocks/>
          </p:cNvSpPr>
          <p:nvPr/>
        </p:nvSpPr>
        <p:spPr>
          <a:xfrm>
            <a:off x="670784" y="3156552"/>
            <a:ext cx="8142802" cy="81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1800" dirty="0"/>
              <a:t>Existem tipos de atributos que definem quais é o tipo de informação ou dado que o atributo poderá armazenar. Não são aplicados somente para atributos.</a:t>
            </a:r>
            <a:endParaRPr lang="pt-BR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oogle Shape;1769;p68"/>
          <p:cNvGrpSpPr/>
          <p:nvPr/>
        </p:nvGrpSpPr>
        <p:grpSpPr>
          <a:xfrm rot="10800000">
            <a:off x="8405839" y="144"/>
            <a:ext cx="531830" cy="1973192"/>
            <a:chOff x="4128096" y="2589445"/>
            <a:chExt cx="465334" cy="1726630"/>
          </a:xfrm>
        </p:grpSpPr>
        <p:sp>
          <p:nvSpPr>
            <p:cNvPr id="1770" name="Google Shape;1770;p68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68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68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68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68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68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68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68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68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68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68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736439C6-A63D-48D1-5B31-4EE6CF09ABAE}"/>
              </a:ext>
            </a:extLst>
          </p:cNvPr>
          <p:cNvSpPr txBox="1">
            <a:spLocks/>
          </p:cNvSpPr>
          <p:nvPr/>
        </p:nvSpPr>
        <p:spPr>
          <a:xfrm>
            <a:off x="387136" y="268797"/>
            <a:ext cx="5652858" cy="203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Catamaran"/>
              <a:buNone/>
            </a:pPr>
            <a:r>
              <a:rPr lang="pt-BR" sz="1600" b="1" dirty="0"/>
              <a:t>Tipos inteiros</a:t>
            </a:r>
            <a:r>
              <a:rPr lang="pt-BR" sz="1600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byte</a:t>
            </a:r>
            <a:r>
              <a:rPr lang="pt-BR" sz="1600" dirty="0"/>
              <a:t>: 8 bits, armazena valores de -128 a 127.</a:t>
            </a: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short</a:t>
            </a:r>
            <a:r>
              <a:rPr lang="pt-BR" sz="1600" dirty="0"/>
              <a:t>: 16 bits, armazena valores de -32,768 a 32,767.</a:t>
            </a: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pt-BR" sz="1600" dirty="0"/>
              <a:t>: 32 bits, armazena valores de -2,147,483,648 a 2,147,483,647.</a:t>
            </a: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long</a:t>
            </a:r>
            <a:r>
              <a:rPr lang="pt-BR" sz="1600" dirty="0"/>
              <a:t>: 64 bits, armazena valores maiores que os do tipo int.</a:t>
            </a:r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6F89CCBD-F2BE-2C29-EB7E-013A2221F4A2}"/>
              </a:ext>
            </a:extLst>
          </p:cNvPr>
          <p:cNvSpPr txBox="1">
            <a:spLocks/>
          </p:cNvSpPr>
          <p:nvPr/>
        </p:nvSpPr>
        <p:spPr>
          <a:xfrm>
            <a:off x="387136" y="2433527"/>
            <a:ext cx="6779208" cy="144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Catamaran"/>
              <a:buNone/>
            </a:pPr>
            <a:r>
              <a:rPr lang="pt-BR" sz="1600" b="1" dirty="0"/>
              <a:t>Pontos flutuantes (Números com vírgula)</a:t>
            </a:r>
            <a:r>
              <a:rPr lang="pt-BR" sz="1600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float: </a:t>
            </a:r>
            <a:r>
              <a:rPr lang="pt-BR" sz="1600" dirty="0">
                <a:solidFill>
                  <a:schemeClr val="tx1"/>
                </a:solidFill>
              </a:rPr>
              <a:t>32 bits, armazena números decimais com precisão limitada.</a:t>
            </a: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double: </a:t>
            </a:r>
            <a:r>
              <a:rPr lang="pt-BR" sz="1600" dirty="0">
                <a:solidFill>
                  <a:schemeClr val="tx1"/>
                </a:solidFill>
              </a:rPr>
              <a:t>64 bits, armazena números decimais com maior precisão que float.</a:t>
            </a:r>
          </a:p>
        </p:txBody>
      </p:sp>
      <p:sp>
        <p:nvSpPr>
          <p:cNvPr id="14" name="Google Shape;1732;p68">
            <a:extLst>
              <a:ext uri="{FF2B5EF4-FFF2-40B4-BE49-F238E27FC236}">
                <a16:creationId xmlns:a16="http://schemas.microsoft.com/office/drawing/2014/main" id="{2B4605F8-1699-0E2F-3CD5-CFF8FF4CAD88}"/>
              </a:ext>
            </a:extLst>
          </p:cNvPr>
          <p:cNvSpPr txBox="1">
            <a:spLocks/>
          </p:cNvSpPr>
          <p:nvPr/>
        </p:nvSpPr>
        <p:spPr>
          <a:xfrm>
            <a:off x="5972716" y="615259"/>
            <a:ext cx="2663171" cy="136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Catamaran"/>
              <a:buNone/>
            </a:pPr>
            <a:r>
              <a:rPr lang="pt-BR" sz="1600" b="1" dirty="0"/>
              <a:t>Tipo Caractere</a:t>
            </a:r>
            <a:r>
              <a:rPr lang="pt-BR" sz="1600" dirty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char: </a:t>
            </a:r>
            <a:r>
              <a:rPr lang="pt-BR" sz="1600" dirty="0">
                <a:solidFill>
                  <a:schemeClr val="tx1"/>
                </a:solidFill>
              </a:rPr>
              <a:t>16 bits, armazena um único caractere Unicode.</a:t>
            </a:r>
          </a:p>
        </p:txBody>
      </p:sp>
      <p:sp>
        <p:nvSpPr>
          <p:cNvPr id="15" name="Google Shape;1732;p68">
            <a:extLst>
              <a:ext uri="{FF2B5EF4-FFF2-40B4-BE49-F238E27FC236}">
                <a16:creationId xmlns:a16="http://schemas.microsoft.com/office/drawing/2014/main" id="{B4AC80EB-C240-DC9E-8377-6C2CB0F0E052}"/>
              </a:ext>
            </a:extLst>
          </p:cNvPr>
          <p:cNvSpPr txBox="1">
            <a:spLocks/>
          </p:cNvSpPr>
          <p:nvPr/>
        </p:nvSpPr>
        <p:spPr>
          <a:xfrm>
            <a:off x="6847420" y="2014166"/>
            <a:ext cx="2090250" cy="173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Catamaran"/>
              <a:buNone/>
            </a:pPr>
            <a:r>
              <a:rPr lang="pt-BR" sz="1600" b="1" dirty="0"/>
              <a:t>Tipo Booleano:</a:t>
            </a:r>
            <a:endParaRPr lang="pt-BR" sz="1600" dirty="0"/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boolean: </a:t>
            </a:r>
            <a:r>
              <a:rPr lang="pt-BR" sz="1600" dirty="0">
                <a:solidFill>
                  <a:schemeClr val="tx1"/>
                </a:solidFill>
              </a:rPr>
              <a:t>armazena verdadeiro (true) ou falso (false).</a:t>
            </a:r>
          </a:p>
        </p:txBody>
      </p:sp>
      <p:sp>
        <p:nvSpPr>
          <p:cNvPr id="16" name="Google Shape;1732;p68">
            <a:extLst>
              <a:ext uri="{FF2B5EF4-FFF2-40B4-BE49-F238E27FC236}">
                <a16:creationId xmlns:a16="http://schemas.microsoft.com/office/drawing/2014/main" id="{AE256973-04C4-0C24-C91C-A0A1A49F3038}"/>
              </a:ext>
            </a:extLst>
          </p:cNvPr>
          <p:cNvSpPr txBox="1">
            <a:spLocks/>
          </p:cNvSpPr>
          <p:nvPr/>
        </p:nvSpPr>
        <p:spPr>
          <a:xfrm>
            <a:off x="411008" y="3751043"/>
            <a:ext cx="4317561" cy="87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Catamaran"/>
              <a:buNone/>
            </a:pPr>
            <a:r>
              <a:rPr lang="pt-BR" sz="1600" b="1" dirty="0"/>
              <a:t>Tipo String: </a:t>
            </a:r>
            <a:r>
              <a:rPr lang="pt-BR" sz="1600" b="1" dirty="0">
                <a:solidFill>
                  <a:srgbClr val="CD2929"/>
                </a:solidFill>
              </a:rPr>
              <a:t>(Não é um Tipo primitivo)</a:t>
            </a:r>
            <a:endParaRPr lang="pt-BR" sz="1600" dirty="0">
              <a:solidFill>
                <a:srgbClr val="CD2929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String: </a:t>
            </a:r>
            <a:r>
              <a:rPr lang="pt-BR" sz="1600" dirty="0">
                <a:solidFill>
                  <a:schemeClr val="tx1"/>
                </a:solidFill>
              </a:rPr>
              <a:t>Armazena um conjunto de caracteres.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383FA4A9-73B0-5C5A-DA7B-60E4461AA0B8}"/>
              </a:ext>
            </a:extLst>
          </p:cNvPr>
          <p:cNvSpPr txBox="1">
            <a:spLocks/>
          </p:cNvSpPr>
          <p:nvPr/>
        </p:nvSpPr>
        <p:spPr>
          <a:xfrm>
            <a:off x="3491984" y="192183"/>
            <a:ext cx="2050186" cy="3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000" b="1" dirty="0"/>
              <a:t>Tipos primitivos:</a:t>
            </a:r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8AC77E99-7EF7-FC7E-3AF7-7BC4779BD53D}"/>
              </a:ext>
            </a:extLst>
          </p:cNvPr>
          <p:cNvSpPr txBox="1">
            <a:spLocks/>
          </p:cNvSpPr>
          <p:nvPr/>
        </p:nvSpPr>
        <p:spPr>
          <a:xfrm>
            <a:off x="5003974" y="3751042"/>
            <a:ext cx="3891887" cy="87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Catamaran"/>
              <a:buNone/>
            </a:pPr>
            <a:r>
              <a:rPr lang="pt-BR" sz="1600" b="1" dirty="0"/>
              <a:t>Tipo Objeto: </a:t>
            </a:r>
            <a:r>
              <a:rPr lang="pt-BR" sz="1600" b="1" dirty="0">
                <a:solidFill>
                  <a:srgbClr val="CD2929"/>
                </a:solidFill>
              </a:rPr>
              <a:t>(Não é um Tipo primitivo)</a:t>
            </a:r>
            <a:endParaRPr lang="pt-BR" sz="1600" dirty="0">
              <a:solidFill>
                <a:srgbClr val="CD2929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nomeDoObjeto: </a:t>
            </a:r>
            <a:r>
              <a:rPr lang="pt-BR" sz="1600" dirty="0">
                <a:solidFill>
                  <a:schemeClr val="tx1"/>
                </a:solidFill>
              </a:rPr>
              <a:t>Armazena um Objeto.</a:t>
            </a:r>
          </a:p>
        </p:txBody>
      </p:sp>
    </p:spTree>
    <p:extLst>
      <p:ext uri="{BB962C8B-B14F-4D97-AF65-F5344CB8AC3E}">
        <p14:creationId xmlns:p14="http://schemas.microsoft.com/office/powerpoint/2010/main" val="70490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Casting</a:t>
            </a:r>
            <a:endParaRPr sz="2300" dirty="0"/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0AD890B5-9863-6CC5-F1E1-650CF8433DD3}"/>
              </a:ext>
            </a:extLst>
          </p:cNvPr>
          <p:cNvSpPr txBox="1">
            <a:spLocks/>
          </p:cNvSpPr>
          <p:nvPr/>
        </p:nvSpPr>
        <p:spPr>
          <a:xfrm>
            <a:off x="1070874" y="1043143"/>
            <a:ext cx="6977973" cy="61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Casting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é uma forma de “forçar” a troca de tipo em atributos. </a:t>
            </a:r>
            <a:r>
              <a:rPr lang="pt-BR" sz="1800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(Fazer isso pode causar a perda de precisão/dados)</a:t>
            </a:r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3F170571-2F68-DF42-2557-61FA3E9817CD}"/>
              </a:ext>
            </a:extLst>
          </p:cNvPr>
          <p:cNvSpPr txBox="1">
            <a:spLocks/>
          </p:cNvSpPr>
          <p:nvPr/>
        </p:nvSpPr>
        <p:spPr>
          <a:xfrm>
            <a:off x="1070874" y="1684305"/>
            <a:ext cx="587805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42B5A542-1E11-BCBB-7EAA-B3CA1FA2618E}"/>
              </a:ext>
            </a:extLst>
          </p:cNvPr>
          <p:cNvSpPr txBox="1">
            <a:spLocks/>
          </p:cNvSpPr>
          <p:nvPr/>
        </p:nvSpPr>
        <p:spPr>
          <a:xfrm>
            <a:off x="1070874" y="2112477"/>
            <a:ext cx="6425079" cy="166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numInteiro = 1;</a:t>
            </a:r>
          </a:p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double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numCV = 2.5;</a:t>
            </a: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soma = numInteiro + 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)numCV;</a:t>
            </a: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resultado da soma é 3.</a:t>
            </a: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6366EC70-33A9-44F6-6B6A-14FAF4076EEB}"/>
              </a:ext>
            </a:extLst>
          </p:cNvPr>
          <p:cNvSpPr txBox="1">
            <a:spLocks/>
          </p:cNvSpPr>
          <p:nvPr/>
        </p:nvSpPr>
        <p:spPr>
          <a:xfrm>
            <a:off x="1083013" y="3926548"/>
            <a:ext cx="6977973" cy="61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Existem situações em que não é possível usar o Casting. Como tentar mudar um atributo do tipo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para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.</a:t>
            </a:r>
            <a:endParaRPr lang="pt-BR" sz="1800" dirty="0">
              <a:solidFill>
                <a:srgbClr val="CD292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A1F60EB4-617F-D8F8-7F1E-6EF3D9C07255}"/>
              </a:ext>
            </a:extLst>
          </p:cNvPr>
          <p:cNvSpPr txBox="1">
            <a:spLocks/>
          </p:cNvSpPr>
          <p:nvPr/>
        </p:nvSpPr>
        <p:spPr>
          <a:xfrm>
            <a:off x="5796780" y="2087059"/>
            <a:ext cx="2627219" cy="109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atributo do tipo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double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perde o valor de suas casas decimais</a:t>
            </a:r>
            <a:endParaRPr lang="pt-BR" sz="1800" dirty="0">
              <a:solidFill>
                <a:srgbClr val="CD292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51"/>
          <p:cNvGrpSpPr/>
          <p:nvPr/>
        </p:nvGrpSpPr>
        <p:grpSpPr>
          <a:xfrm rot="-5400000">
            <a:off x="7591761" y="-628869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" name="Google Shape;1731;p68">
            <a:extLst>
              <a:ext uri="{FF2B5EF4-FFF2-40B4-BE49-F238E27FC236}">
                <a16:creationId xmlns:a16="http://schemas.microsoft.com/office/drawing/2014/main" id="{CB24F331-3151-BF26-6656-5118B8A62A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Métodos</a:t>
            </a:r>
            <a:endParaRPr sz="3000"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38A6AEB6-30EA-893D-592D-8D31A02BB0C7}"/>
              </a:ext>
            </a:extLst>
          </p:cNvPr>
          <p:cNvSpPr txBox="1">
            <a:spLocks/>
          </p:cNvSpPr>
          <p:nvPr/>
        </p:nvSpPr>
        <p:spPr>
          <a:xfrm>
            <a:off x="814487" y="1054843"/>
            <a:ext cx="7609513" cy="1020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Métodos são funções que controlam e executam os processos de um Objeto.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Existem diversos “tipos” de métodos, esses “tipos” definem qual tipo de valor o método retornará o Objeto.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2F51DBF0-1E7E-70FA-ABC6-345DD587D192}"/>
              </a:ext>
            </a:extLst>
          </p:cNvPr>
          <p:cNvSpPr txBox="1">
            <a:spLocks/>
          </p:cNvSpPr>
          <p:nvPr/>
        </p:nvSpPr>
        <p:spPr>
          <a:xfrm>
            <a:off x="1250213" y="2030612"/>
            <a:ext cx="6652378" cy="254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Tipos primitivos: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- Retorna um valor int para o Objeto.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double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- Retorna um valor double para o Objeto.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boolean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- Retorna um valor booleano(true, false) para o Objeto.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char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- Retorna um valor char(caractere)para o Objeto.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Etc..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3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55"/>
          <p:cNvGrpSpPr/>
          <p:nvPr/>
        </p:nvGrpSpPr>
        <p:grpSpPr>
          <a:xfrm rot="-5400000">
            <a:off x="8465275" y="-865145"/>
            <a:ext cx="532384" cy="2618736"/>
            <a:chOff x="7109079" y="2871131"/>
            <a:chExt cx="291606" cy="1434374"/>
          </a:xfrm>
        </p:grpSpPr>
        <p:sp>
          <p:nvSpPr>
            <p:cNvPr id="1213" name="Google Shape;1213;p5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5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5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5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7" name="Google Shape;1217;p55"/>
          <p:cNvGrpSpPr/>
          <p:nvPr/>
        </p:nvGrpSpPr>
        <p:grpSpPr>
          <a:xfrm rot="5400000" flipH="1">
            <a:off x="237606" y="3419274"/>
            <a:ext cx="457656" cy="2836249"/>
            <a:chOff x="6278982" y="2751992"/>
            <a:chExt cx="250674" cy="1553513"/>
          </a:xfrm>
        </p:grpSpPr>
        <p:sp>
          <p:nvSpPr>
            <p:cNvPr id="1218" name="Google Shape;1218;p5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5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5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5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D6C19B5F-0210-12D5-2E98-FB87C53DACFD}"/>
              </a:ext>
            </a:extLst>
          </p:cNvPr>
          <p:cNvSpPr txBox="1">
            <a:spLocks/>
          </p:cNvSpPr>
          <p:nvPr/>
        </p:nvSpPr>
        <p:spPr>
          <a:xfrm>
            <a:off x="538041" y="3208151"/>
            <a:ext cx="8067917" cy="698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Existem alguns tipos de métodos mais complexos que demandam de mais tempo e pratica de conceitos básicos para entender.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CFC041C7-8C70-A43C-547C-ADA3114F55D8}"/>
              </a:ext>
            </a:extLst>
          </p:cNvPr>
          <p:cNvSpPr txBox="1">
            <a:spLocks/>
          </p:cNvSpPr>
          <p:nvPr/>
        </p:nvSpPr>
        <p:spPr>
          <a:xfrm>
            <a:off x="684509" y="804307"/>
            <a:ext cx="5046440" cy="495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- Não retorna nenhum valor para o Objeto.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5C22967E-698A-836D-47F1-0CC65D8E4AF2}"/>
              </a:ext>
            </a:extLst>
          </p:cNvPr>
          <p:cNvSpPr txBox="1">
            <a:spLocks/>
          </p:cNvSpPr>
          <p:nvPr/>
        </p:nvSpPr>
        <p:spPr>
          <a:xfrm>
            <a:off x="684510" y="1300504"/>
            <a:ext cx="4206979" cy="495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- Retorna uma String para o Objeto.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0D3F0322-8E1D-D1FF-9549-46FABC7E1B8E}"/>
              </a:ext>
            </a:extLst>
          </p:cNvPr>
          <p:cNvSpPr txBox="1">
            <a:spLocks/>
          </p:cNvSpPr>
          <p:nvPr/>
        </p:nvSpPr>
        <p:spPr>
          <a:xfrm>
            <a:off x="684510" y="2523816"/>
            <a:ext cx="5046439" cy="495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Arrays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– Capaz de retornar um array.</a:t>
            </a:r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32C5CBA6-D7BC-51A6-B9A5-646BDCC0AE9A}"/>
              </a:ext>
            </a:extLst>
          </p:cNvPr>
          <p:cNvSpPr txBox="1">
            <a:spLocks/>
          </p:cNvSpPr>
          <p:nvPr/>
        </p:nvSpPr>
        <p:spPr>
          <a:xfrm>
            <a:off x="684509" y="1956790"/>
            <a:ext cx="3887491" cy="47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Objeto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– Capaz de retornar um objeto.</a:t>
            </a:r>
          </a:p>
        </p:txBody>
      </p:sp>
    </p:spTree>
    <p:extLst>
      <p:ext uri="{BB962C8B-B14F-4D97-AF65-F5344CB8AC3E}">
        <p14:creationId xmlns:p14="http://schemas.microsoft.com/office/powerpoint/2010/main" val="96472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55"/>
          <p:cNvGrpSpPr/>
          <p:nvPr/>
        </p:nvGrpSpPr>
        <p:grpSpPr>
          <a:xfrm rot="-5400000">
            <a:off x="8465275" y="-865145"/>
            <a:ext cx="532384" cy="2618736"/>
            <a:chOff x="7109079" y="2871131"/>
            <a:chExt cx="291606" cy="1434374"/>
          </a:xfrm>
        </p:grpSpPr>
        <p:sp>
          <p:nvSpPr>
            <p:cNvPr id="1213" name="Google Shape;1213;p5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5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5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5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7" name="Google Shape;1217;p55"/>
          <p:cNvGrpSpPr/>
          <p:nvPr/>
        </p:nvGrpSpPr>
        <p:grpSpPr>
          <a:xfrm rot="5400000" flipH="1">
            <a:off x="237606" y="3419274"/>
            <a:ext cx="457656" cy="2836249"/>
            <a:chOff x="6278982" y="2751992"/>
            <a:chExt cx="250674" cy="1553513"/>
          </a:xfrm>
        </p:grpSpPr>
        <p:sp>
          <p:nvSpPr>
            <p:cNvPr id="1218" name="Google Shape;1218;p5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5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5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5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Google Shape;872;p40">
            <a:extLst>
              <a:ext uri="{FF2B5EF4-FFF2-40B4-BE49-F238E27FC236}">
                <a16:creationId xmlns:a16="http://schemas.microsoft.com/office/drawing/2014/main" id="{C3D761A9-984D-8AFA-A7DE-FB8B84FFF318}"/>
              </a:ext>
            </a:extLst>
          </p:cNvPr>
          <p:cNvSpPr txBox="1">
            <a:spLocks/>
          </p:cNvSpPr>
          <p:nvPr/>
        </p:nvSpPr>
        <p:spPr>
          <a:xfrm>
            <a:off x="762531" y="710414"/>
            <a:ext cx="3618084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Estrutura básica de um Método:</a:t>
            </a:r>
            <a:endParaRPr lang="en-US" sz="1800" b="1" dirty="0"/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300D8277-5114-615E-84D5-5D9719F56DDE}"/>
              </a:ext>
            </a:extLst>
          </p:cNvPr>
          <p:cNvSpPr txBox="1">
            <a:spLocks/>
          </p:cNvSpPr>
          <p:nvPr/>
        </p:nvSpPr>
        <p:spPr>
          <a:xfrm>
            <a:off x="646480" y="1186996"/>
            <a:ext cx="8067917" cy="1240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Modificar de acesso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Tipo de retorno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NomeDoMétodo</a:t>
            </a:r>
            <a:r>
              <a:rPr lang="pt-BR" sz="1800" dirty="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</a:rPr>
              <a:t>(Parametro)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</a:t>
            </a:r>
            <a:r>
              <a:rPr lang="pt-BR" sz="1800" dirty="0">
                <a:solidFill>
                  <a:srgbClr val="0070C0"/>
                </a:solidFill>
                <a:latin typeface="Catamaran" panose="020B0604020202020204" charset="0"/>
                <a:cs typeface="Catamaran" panose="020B0604020202020204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algo; </a:t>
            </a:r>
            <a:r>
              <a:rPr lang="pt-BR" sz="1800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(Se não for um método void)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47FF20F5-BF45-F9FE-AF5A-60298EE0E142}"/>
              </a:ext>
            </a:extLst>
          </p:cNvPr>
          <p:cNvSpPr txBox="1">
            <a:spLocks/>
          </p:cNvSpPr>
          <p:nvPr/>
        </p:nvSpPr>
        <p:spPr>
          <a:xfrm>
            <a:off x="429603" y="2842162"/>
            <a:ext cx="8067917" cy="69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Para chamar um método utilizamos sua Assinatura sendo o nome e seu parâmetro com os valores para seus respectivos tipos.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3" name="Google Shape;872;p40">
            <a:extLst>
              <a:ext uri="{FF2B5EF4-FFF2-40B4-BE49-F238E27FC236}">
                <a16:creationId xmlns:a16="http://schemas.microsoft.com/office/drawing/2014/main" id="{11B5FE0F-CCED-1FCA-E8A3-542484F26F72}"/>
              </a:ext>
            </a:extLst>
          </p:cNvPr>
          <p:cNvSpPr txBox="1">
            <a:spLocks/>
          </p:cNvSpPr>
          <p:nvPr/>
        </p:nvSpPr>
        <p:spPr>
          <a:xfrm>
            <a:off x="538041" y="2429056"/>
            <a:ext cx="2641094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Assinatura de método: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1CF66BBD-82C6-5D1D-CF0E-7409400B56B7}"/>
              </a:ext>
            </a:extLst>
          </p:cNvPr>
          <p:cNvSpPr txBox="1">
            <a:spLocks/>
          </p:cNvSpPr>
          <p:nvPr/>
        </p:nvSpPr>
        <p:spPr>
          <a:xfrm>
            <a:off x="646480" y="3521996"/>
            <a:ext cx="2139250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Ex1: </a:t>
            </a:r>
            <a:r>
              <a:rPr lang="pt-BR" sz="1600" b="1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(Sem parâmetro)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D52066C2-8CF4-6DDA-BAF3-C684D1AFA225}"/>
              </a:ext>
            </a:extLst>
          </p:cNvPr>
          <p:cNvSpPr txBox="1">
            <a:spLocks/>
          </p:cNvSpPr>
          <p:nvPr/>
        </p:nvSpPr>
        <p:spPr>
          <a:xfrm>
            <a:off x="762531" y="3934867"/>
            <a:ext cx="1770110" cy="48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mostrarNaTela()</a:t>
            </a:r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D359B3D0-9891-202A-8CDA-06FE99553644}"/>
              </a:ext>
            </a:extLst>
          </p:cNvPr>
          <p:cNvSpPr txBox="1">
            <a:spLocks/>
          </p:cNvSpPr>
          <p:nvPr/>
        </p:nvSpPr>
        <p:spPr>
          <a:xfrm>
            <a:off x="3386680" y="3912797"/>
            <a:ext cx="1770110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somar(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)</a:t>
            </a:r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602808B8-4A79-9FB1-62E2-123E329B1181}"/>
              </a:ext>
            </a:extLst>
          </p:cNvPr>
          <p:cNvSpPr txBox="1">
            <a:spLocks/>
          </p:cNvSpPr>
          <p:nvPr/>
        </p:nvSpPr>
        <p:spPr>
          <a:xfrm>
            <a:off x="3002607" y="3521996"/>
            <a:ext cx="2217979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Ex2: </a:t>
            </a:r>
            <a:r>
              <a:rPr lang="pt-BR" sz="1600" b="1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(Com parâmetro)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14" name="Google Shape;1732;p68">
            <a:extLst>
              <a:ext uri="{FF2B5EF4-FFF2-40B4-BE49-F238E27FC236}">
                <a16:creationId xmlns:a16="http://schemas.microsoft.com/office/drawing/2014/main" id="{BB3198ED-138B-EB1A-A0A8-119C7926EE55}"/>
              </a:ext>
            </a:extLst>
          </p:cNvPr>
          <p:cNvSpPr txBox="1">
            <a:spLocks/>
          </p:cNvSpPr>
          <p:nvPr/>
        </p:nvSpPr>
        <p:spPr>
          <a:xfrm>
            <a:off x="5643977" y="3365434"/>
            <a:ext cx="2853543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Ex3: </a:t>
            </a:r>
            <a:r>
              <a:rPr lang="pt-BR" sz="1600" b="1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(Sobrecarga de método)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15" name="Google Shape;1732;p68">
            <a:extLst>
              <a:ext uri="{FF2B5EF4-FFF2-40B4-BE49-F238E27FC236}">
                <a16:creationId xmlns:a16="http://schemas.microsoft.com/office/drawing/2014/main" id="{7D763095-D86C-092F-F57F-F5C67C7471E3}"/>
              </a:ext>
            </a:extLst>
          </p:cNvPr>
          <p:cNvSpPr txBox="1">
            <a:spLocks/>
          </p:cNvSpPr>
          <p:nvPr/>
        </p:nvSpPr>
        <p:spPr>
          <a:xfrm>
            <a:off x="6074624" y="4207727"/>
            <a:ext cx="1770110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somar(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)</a:t>
            </a:r>
          </a:p>
        </p:txBody>
      </p:sp>
      <p:sp>
        <p:nvSpPr>
          <p:cNvPr id="16" name="Google Shape;1732;p68">
            <a:extLst>
              <a:ext uri="{FF2B5EF4-FFF2-40B4-BE49-F238E27FC236}">
                <a16:creationId xmlns:a16="http://schemas.microsoft.com/office/drawing/2014/main" id="{36559AF7-8641-CA9E-462E-DE82AFE90B53}"/>
              </a:ext>
            </a:extLst>
          </p:cNvPr>
          <p:cNvSpPr txBox="1">
            <a:spLocks/>
          </p:cNvSpPr>
          <p:nvPr/>
        </p:nvSpPr>
        <p:spPr>
          <a:xfrm>
            <a:off x="5704670" y="3805029"/>
            <a:ext cx="2510019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somar(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double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double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50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59"/>
          <p:cNvGrpSpPr/>
          <p:nvPr/>
        </p:nvGrpSpPr>
        <p:grpSpPr>
          <a:xfrm rot="-5400000">
            <a:off x="8521774" y="3455458"/>
            <a:ext cx="884427" cy="2121396"/>
            <a:chOff x="3117442" y="2754471"/>
            <a:chExt cx="648978" cy="1556645"/>
          </a:xfrm>
        </p:grpSpPr>
        <p:sp>
          <p:nvSpPr>
            <p:cNvPr id="1357" name="Google Shape;1357;p59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59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59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59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59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59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59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59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59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59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Google Shape;884;p42">
            <a:extLst>
              <a:ext uri="{FF2B5EF4-FFF2-40B4-BE49-F238E27FC236}">
                <a16:creationId xmlns:a16="http://schemas.microsoft.com/office/drawing/2014/main" id="{20E241AF-F8B2-65F1-B6E7-3FAFC1646EDA}"/>
              </a:ext>
            </a:extLst>
          </p:cNvPr>
          <p:cNvSpPr txBox="1">
            <a:spLocks/>
          </p:cNvSpPr>
          <p:nvPr/>
        </p:nvSpPr>
        <p:spPr>
          <a:xfrm>
            <a:off x="498243" y="319573"/>
            <a:ext cx="7821062" cy="1127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Além dos modificadores de acesso o existem outros tipos de modificadores que podem ser aplicados a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atributos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métodos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para controlar seu comportamento e uso.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65D1FEDE-2ABD-50C4-0CD5-EBCEF49EE528}"/>
              </a:ext>
            </a:extLst>
          </p:cNvPr>
          <p:cNvSpPr txBox="1">
            <a:spLocks/>
          </p:cNvSpPr>
          <p:nvPr/>
        </p:nvSpPr>
        <p:spPr>
          <a:xfrm>
            <a:off x="726808" y="1306861"/>
            <a:ext cx="899973" cy="4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1800" b="1" dirty="0"/>
              <a:t>static:</a:t>
            </a:r>
          </a:p>
        </p:txBody>
      </p:sp>
      <p:sp>
        <p:nvSpPr>
          <p:cNvPr id="8" name="Google Shape;884;p42">
            <a:extLst>
              <a:ext uri="{FF2B5EF4-FFF2-40B4-BE49-F238E27FC236}">
                <a16:creationId xmlns:a16="http://schemas.microsoft.com/office/drawing/2014/main" id="{48E78895-3573-B6A0-193A-268629095405}"/>
              </a:ext>
            </a:extLst>
          </p:cNvPr>
          <p:cNvSpPr txBox="1">
            <a:spLocks/>
          </p:cNvSpPr>
          <p:nvPr/>
        </p:nvSpPr>
        <p:spPr>
          <a:xfrm>
            <a:off x="730601" y="1564561"/>
            <a:ext cx="8004259" cy="1127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modificador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static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faz com que o atributo ou método pertença a classe em si, e não ao Objeto(instancia), sendo chamado pelo nome da classe, não necessitando criar um Objeto.</a:t>
            </a:r>
            <a:endParaRPr lang="pt-BR" sz="18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D8548B5A-4EC1-A5AF-0D1B-E32978178533}"/>
              </a:ext>
            </a:extLst>
          </p:cNvPr>
          <p:cNvSpPr txBox="1">
            <a:spLocks/>
          </p:cNvSpPr>
          <p:nvPr/>
        </p:nvSpPr>
        <p:spPr>
          <a:xfrm>
            <a:off x="795919" y="2881357"/>
            <a:ext cx="761750" cy="4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1800" b="1" dirty="0"/>
              <a:t>final:</a:t>
            </a:r>
          </a:p>
        </p:txBody>
      </p:sp>
      <p:sp>
        <p:nvSpPr>
          <p:cNvPr id="12" name="Google Shape;884;p42">
            <a:extLst>
              <a:ext uri="{FF2B5EF4-FFF2-40B4-BE49-F238E27FC236}">
                <a16:creationId xmlns:a16="http://schemas.microsoft.com/office/drawing/2014/main" id="{8CD7A529-E794-0F72-CAF8-FD110EF79594}"/>
              </a:ext>
            </a:extLst>
          </p:cNvPr>
          <p:cNvSpPr txBox="1">
            <a:spLocks/>
          </p:cNvSpPr>
          <p:nvPr/>
        </p:nvSpPr>
        <p:spPr>
          <a:xfrm>
            <a:off x="665642" y="3123168"/>
            <a:ext cx="8004259" cy="163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modificador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final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quando aplicado a um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atributo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ele indica que o valor desse atributo não pode ser alterado após a inicialização (é uma constante). Quando aplicado a um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indica que o método não pode ser sobrescrito por subclasses. E quando aplicado a uma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classe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indica que a classe não pode ser estendida (subclasse).</a:t>
            </a:r>
            <a:endParaRPr lang="pt-BR" sz="18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3" name="Google Shape;1732;p68">
            <a:extLst>
              <a:ext uri="{FF2B5EF4-FFF2-40B4-BE49-F238E27FC236}">
                <a16:creationId xmlns:a16="http://schemas.microsoft.com/office/drawing/2014/main" id="{B9CA5588-0FC0-F7AD-04A1-0F573A11DF82}"/>
              </a:ext>
            </a:extLst>
          </p:cNvPr>
          <p:cNvSpPr txBox="1">
            <a:spLocks/>
          </p:cNvSpPr>
          <p:nvPr/>
        </p:nvSpPr>
        <p:spPr>
          <a:xfrm>
            <a:off x="4732730" y="2398756"/>
            <a:ext cx="3611058" cy="79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1800" dirty="0">
                <a:solidFill>
                  <a:srgbClr val="CD2929"/>
                </a:solidFill>
              </a:rPr>
              <a:t>Estes modificadores são colocados após o modificador de acesso.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1;p51">
            <a:extLst>
              <a:ext uri="{FF2B5EF4-FFF2-40B4-BE49-F238E27FC236}">
                <a16:creationId xmlns:a16="http://schemas.microsoft.com/office/drawing/2014/main" id="{DF87D394-07EB-E074-33B4-E1D276F1D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550" y="1939200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Construtores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53370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6A8C2D6C-8541-417B-D488-B94423740900}"/>
              </a:ext>
            </a:extLst>
          </p:cNvPr>
          <p:cNvSpPr txBox="1">
            <a:spLocks/>
          </p:cNvSpPr>
          <p:nvPr/>
        </p:nvSpPr>
        <p:spPr>
          <a:xfrm>
            <a:off x="1601627" y="706430"/>
            <a:ext cx="7004331" cy="81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São métodos especiais que servem para instanciar uma classe (Criar um Objeto) passando valores para a classe dentro de seu parâmetro. </a:t>
            </a:r>
            <a:endParaRPr lang="pt-BR" sz="1800" b="1" dirty="0">
              <a:solidFill>
                <a:srgbClr val="CD2929"/>
              </a:solidFill>
            </a:endParaRPr>
          </a:p>
        </p:txBody>
      </p:sp>
      <p:sp>
        <p:nvSpPr>
          <p:cNvPr id="13" name="Google Shape;872;p40">
            <a:extLst>
              <a:ext uri="{FF2B5EF4-FFF2-40B4-BE49-F238E27FC236}">
                <a16:creationId xmlns:a16="http://schemas.microsoft.com/office/drawing/2014/main" id="{C45FD93D-32A3-974C-E170-3AEE7895AA50}"/>
              </a:ext>
            </a:extLst>
          </p:cNvPr>
          <p:cNvSpPr txBox="1">
            <a:spLocks/>
          </p:cNvSpPr>
          <p:nvPr/>
        </p:nvSpPr>
        <p:spPr>
          <a:xfrm>
            <a:off x="4901608" y="1561353"/>
            <a:ext cx="3704350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Estrutura básica de um Construtor:</a:t>
            </a:r>
            <a:endParaRPr lang="en-US" sz="1800" b="1" dirty="0"/>
          </a:p>
        </p:txBody>
      </p:sp>
      <p:sp>
        <p:nvSpPr>
          <p:cNvPr id="14" name="Google Shape;872;p40">
            <a:extLst>
              <a:ext uri="{FF2B5EF4-FFF2-40B4-BE49-F238E27FC236}">
                <a16:creationId xmlns:a16="http://schemas.microsoft.com/office/drawing/2014/main" id="{E31FBE5C-B7AE-BB31-530F-70FD4FE517C9}"/>
              </a:ext>
            </a:extLst>
          </p:cNvPr>
          <p:cNvSpPr txBox="1">
            <a:spLocks/>
          </p:cNvSpPr>
          <p:nvPr/>
        </p:nvSpPr>
        <p:spPr>
          <a:xfrm>
            <a:off x="5103792" y="1929003"/>
            <a:ext cx="3641265" cy="102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800" dirty="0">
                <a:solidFill>
                  <a:srgbClr val="00B050"/>
                </a:solidFill>
              </a:rPr>
              <a:t>public</a:t>
            </a:r>
            <a:r>
              <a:rPr lang="en-US" sz="1800" dirty="0"/>
              <a:t> NomeDaClasse</a:t>
            </a:r>
            <a:r>
              <a:rPr lang="en-US" sz="1800" dirty="0">
                <a:solidFill>
                  <a:srgbClr val="92D050"/>
                </a:solidFill>
              </a:rPr>
              <a:t>(Parametro)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/>
            <a:r>
              <a:rPr lang="en-US" sz="1800" dirty="0"/>
              <a:t>}</a:t>
            </a:r>
          </a:p>
        </p:txBody>
      </p:sp>
      <p:sp>
        <p:nvSpPr>
          <p:cNvPr id="17" name="Google Shape;1732;p68">
            <a:extLst>
              <a:ext uri="{FF2B5EF4-FFF2-40B4-BE49-F238E27FC236}">
                <a16:creationId xmlns:a16="http://schemas.microsoft.com/office/drawing/2014/main" id="{96D3DF66-669C-964B-34D2-6C3C91F76650}"/>
              </a:ext>
            </a:extLst>
          </p:cNvPr>
          <p:cNvSpPr txBox="1">
            <a:spLocks/>
          </p:cNvSpPr>
          <p:nvPr/>
        </p:nvSpPr>
        <p:spPr>
          <a:xfrm>
            <a:off x="1294191" y="3524178"/>
            <a:ext cx="2139250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Ex2: </a:t>
            </a:r>
            <a:r>
              <a:rPr lang="pt-BR" sz="1600" b="1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(Sem parâmetro)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18" name="Google Shape;872;p40">
            <a:extLst>
              <a:ext uri="{FF2B5EF4-FFF2-40B4-BE49-F238E27FC236}">
                <a16:creationId xmlns:a16="http://schemas.microsoft.com/office/drawing/2014/main" id="{081D9246-78D9-09FA-73B9-3F6ABE2FE144}"/>
              </a:ext>
            </a:extLst>
          </p:cNvPr>
          <p:cNvSpPr txBox="1">
            <a:spLocks/>
          </p:cNvSpPr>
          <p:nvPr/>
        </p:nvSpPr>
        <p:spPr>
          <a:xfrm>
            <a:off x="1647031" y="3775737"/>
            <a:ext cx="1463749" cy="102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800" dirty="0">
                <a:solidFill>
                  <a:srgbClr val="00B050"/>
                </a:solidFill>
              </a:rPr>
              <a:t>public</a:t>
            </a:r>
            <a:r>
              <a:rPr lang="en-US" sz="1800" dirty="0"/>
              <a:t> Aula</a:t>
            </a:r>
            <a:r>
              <a:rPr lang="en-US" sz="1800" dirty="0">
                <a:solidFill>
                  <a:schemeClr val="tx1"/>
                </a:solidFill>
              </a:rPr>
              <a:t>( ){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/>
            <a:r>
              <a:rPr lang="en-US" sz="1800" dirty="0"/>
              <a:t>}</a:t>
            </a:r>
          </a:p>
        </p:txBody>
      </p:sp>
      <p:sp>
        <p:nvSpPr>
          <p:cNvPr id="19" name="Google Shape;1732;p68">
            <a:extLst>
              <a:ext uri="{FF2B5EF4-FFF2-40B4-BE49-F238E27FC236}">
                <a16:creationId xmlns:a16="http://schemas.microsoft.com/office/drawing/2014/main" id="{67B0577E-BEE5-FE17-499B-9A32EBFAB9B2}"/>
              </a:ext>
            </a:extLst>
          </p:cNvPr>
          <p:cNvSpPr txBox="1">
            <a:spLocks/>
          </p:cNvSpPr>
          <p:nvPr/>
        </p:nvSpPr>
        <p:spPr>
          <a:xfrm>
            <a:off x="538042" y="1900245"/>
            <a:ext cx="2217979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Ex1: </a:t>
            </a:r>
            <a:r>
              <a:rPr lang="pt-BR" sz="1600" b="1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(Com parâmetro)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20" name="Google Shape;872;p40">
            <a:extLst>
              <a:ext uri="{FF2B5EF4-FFF2-40B4-BE49-F238E27FC236}">
                <a16:creationId xmlns:a16="http://schemas.microsoft.com/office/drawing/2014/main" id="{4440A359-4C76-DD3D-50A9-DFC0582AB20E}"/>
              </a:ext>
            </a:extLst>
          </p:cNvPr>
          <p:cNvSpPr txBox="1">
            <a:spLocks/>
          </p:cNvSpPr>
          <p:nvPr/>
        </p:nvSpPr>
        <p:spPr>
          <a:xfrm>
            <a:off x="623021" y="2114331"/>
            <a:ext cx="3948980" cy="149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800" dirty="0">
                <a:solidFill>
                  <a:srgbClr val="00B050"/>
                </a:solidFill>
              </a:rPr>
              <a:t>public</a:t>
            </a:r>
            <a:r>
              <a:rPr lang="en-US" sz="1800" dirty="0"/>
              <a:t> Carro</a:t>
            </a:r>
            <a:r>
              <a:rPr lang="en-US" sz="1800" dirty="0">
                <a:solidFill>
                  <a:srgbClr val="92D050"/>
                </a:solidFill>
              </a:rPr>
              <a:t>(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800" dirty="0">
                <a:solidFill>
                  <a:srgbClr val="92D050"/>
                </a:solidFill>
              </a:rPr>
              <a:t> peso,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double</a:t>
            </a:r>
            <a:r>
              <a:rPr lang="en-US" sz="1800" dirty="0">
                <a:solidFill>
                  <a:srgbClr val="92D050"/>
                </a:solidFill>
              </a:rPr>
              <a:t> tamanho)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pt-BR" sz="1800" dirty="0">
                <a:solidFill>
                  <a:srgbClr val="FFC000"/>
                </a:solidFill>
              </a:rPr>
              <a:t>this.</a:t>
            </a:r>
            <a:r>
              <a:rPr lang="pt-BR" sz="1800" dirty="0">
                <a:solidFill>
                  <a:srgbClr val="92D050"/>
                </a:solidFill>
              </a:rPr>
              <a:t>peso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92D050"/>
                </a:solidFill>
              </a:rPr>
              <a:t>peso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 </a:t>
            </a:r>
            <a:r>
              <a:rPr lang="en-US" sz="1800" dirty="0">
                <a:solidFill>
                  <a:srgbClr val="FFC000"/>
                </a:solidFill>
              </a:rPr>
              <a:t>this.</a:t>
            </a:r>
            <a:r>
              <a:rPr lang="en-US" sz="1800" dirty="0">
                <a:solidFill>
                  <a:srgbClr val="92D050"/>
                </a:solidFill>
              </a:rPr>
              <a:t>tamanho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92D050"/>
                </a:solidFill>
              </a:rPr>
              <a:t>tamanho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/>
            <a:r>
              <a:rPr lang="en-US" sz="1800" dirty="0"/>
              <a:t>}</a:t>
            </a:r>
          </a:p>
        </p:txBody>
      </p:sp>
      <p:sp>
        <p:nvSpPr>
          <p:cNvPr id="4" name="Google Shape;1928;p74" descr="Timeline background shape">
            <a:extLst>
              <a:ext uri="{FF2B5EF4-FFF2-40B4-BE49-F238E27FC236}">
                <a16:creationId xmlns:a16="http://schemas.microsoft.com/office/drawing/2014/main" id="{DA6F92F3-5638-434B-35F8-3F8ED1834C35}"/>
              </a:ext>
            </a:extLst>
          </p:cNvPr>
          <p:cNvSpPr/>
          <p:nvPr/>
        </p:nvSpPr>
        <p:spPr>
          <a:xfrm>
            <a:off x="4779293" y="3079030"/>
            <a:ext cx="3965764" cy="451511"/>
          </a:xfrm>
          <a:prstGeom prst="homePlate">
            <a:avLst>
              <a:gd name="adj" fmla="val 79779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Toda classe tem que ter um construtor !</a:t>
            </a: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1074732" y="1433214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Classe </a:t>
            </a:r>
            <a:r>
              <a:rPr lang="pt-BR" sz="3600" dirty="0"/>
              <a:t>x</a:t>
            </a:r>
            <a:r>
              <a:rPr lang="pt-BR" dirty="0"/>
              <a:t> Objeto</a:t>
            </a:r>
            <a:endParaRPr dirty="0"/>
          </a:p>
        </p:txBody>
      </p:sp>
      <p:sp>
        <p:nvSpPr>
          <p:cNvPr id="864" name="Google Shape;864;p39"/>
          <p:cNvSpPr txBox="1">
            <a:spLocks noGrp="1"/>
          </p:cNvSpPr>
          <p:nvPr>
            <p:ph type="subTitle" idx="1"/>
          </p:nvPr>
        </p:nvSpPr>
        <p:spPr>
          <a:xfrm>
            <a:off x="1414974" y="2202150"/>
            <a:ext cx="41217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O que é uma classe e um Objeto?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7FBE1E3-E84E-6B1E-66B6-0FA3C9B2657E}"/>
              </a:ext>
            </a:extLst>
          </p:cNvPr>
          <p:cNvSpPr/>
          <p:nvPr/>
        </p:nvSpPr>
        <p:spPr>
          <a:xfrm>
            <a:off x="1373569" y="2325262"/>
            <a:ext cx="70696" cy="7069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2">
            <a:extLst>
              <a:ext uri="{FF2B5EF4-FFF2-40B4-BE49-F238E27FC236}">
                <a16:creationId xmlns:a16="http://schemas.microsoft.com/office/drawing/2014/main" id="{1BA698D7-4285-97DF-F653-C063101D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pt-BR" dirty="0"/>
              <a:t>Getter e Setter</a:t>
            </a:r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2E5830A3-A38C-E8B8-F916-D6D3DD4CBD3C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8067917" cy="464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São medidas de segurança utilizadas para implementar 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Encapsulamento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.</a:t>
            </a:r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C9BFAB6D-3723-F6D7-D9AB-440DBF681A09}"/>
              </a:ext>
            </a:extLst>
          </p:cNvPr>
          <p:cNvSpPr txBox="1">
            <a:spLocks/>
          </p:cNvSpPr>
          <p:nvPr/>
        </p:nvSpPr>
        <p:spPr>
          <a:xfrm>
            <a:off x="538041" y="1718015"/>
            <a:ext cx="8067917" cy="98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Os Getters são usados para poder obter as “informações” de um atributo privado de uma classe de maneira segura, protegendo os atributos de serem modificados por outras partes do programa.</a:t>
            </a:r>
          </a:p>
        </p:txBody>
      </p:sp>
      <p:sp>
        <p:nvSpPr>
          <p:cNvPr id="15" name="Google Shape;1732;p68">
            <a:extLst>
              <a:ext uri="{FF2B5EF4-FFF2-40B4-BE49-F238E27FC236}">
                <a16:creationId xmlns:a16="http://schemas.microsoft.com/office/drawing/2014/main" id="{2AA6FD2E-3B2A-79DF-0D29-93347491B5B2}"/>
              </a:ext>
            </a:extLst>
          </p:cNvPr>
          <p:cNvSpPr txBox="1">
            <a:spLocks/>
          </p:cNvSpPr>
          <p:nvPr/>
        </p:nvSpPr>
        <p:spPr>
          <a:xfrm>
            <a:off x="720000" y="1361237"/>
            <a:ext cx="1013106" cy="37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Getter:</a:t>
            </a:r>
          </a:p>
        </p:txBody>
      </p:sp>
      <p:sp>
        <p:nvSpPr>
          <p:cNvPr id="16" name="Google Shape;1732;p68">
            <a:extLst>
              <a:ext uri="{FF2B5EF4-FFF2-40B4-BE49-F238E27FC236}">
                <a16:creationId xmlns:a16="http://schemas.microsoft.com/office/drawing/2014/main" id="{A2B2E8A0-A92C-AEFE-57B0-D03D7AC96C35}"/>
              </a:ext>
            </a:extLst>
          </p:cNvPr>
          <p:cNvSpPr txBox="1">
            <a:spLocks/>
          </p:cNvSpPr>
          <p:nvPr/>
        </p:nvSpPr>
        <p:spPr>
          <a:xfrm>
            <a:off x="857018" y="2679618"/>
            <a:ext cx="535848" cy="37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</a:t>
            </a:r>
          </a:p>
        </p:txBody>
      </p:sp>
      <p:sp>
        <p:nvSpPr>
          <p:cNvPr id="17" name="Google Shape;1732;p68">
            <a:extLst>
              <a:ext uri="{FF2B5EF4-FFF2-40B4-BE49-F238E27FC236}">
                <a16:creationId xmlns:a16="http://schemas.microsoft.com/office/drawing/2014/main" id="{057CF02D-04A2-0BE6-0EA9-D8FB70E222CD}"/>
              </a:ext>
            </a:extLst>
          </p:cNvPr>
          <p:cNvSpPr txBox="1">
            <a:spLocks/>
          </p:cNvSpPr>
          <p:nvPr/>
        </p:nvSpPr>
        <p:spPr>
          <a:xfrm>
            <a:off x="857018" y="3056119"/>
            <a:ext cx="2449708" cy="1274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getIdade(){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this.</a:t>
            </a:r>
            <a:r>
              <a:rPr lang="en-US" sz="1800" dirty="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</a:rPr>
              <a:t>idade</a:t>
            </a:r>
            <a:r>
              <a:rPr lang="en-US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}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9" name="Google Shape;8747;p78">
            <a:extLst>
              <a:ext uri="{FF2B5EF4-FFF2-40B4-BE49-F238E27FC236}">
                <a16:creationId xmlns:a16="http://schemas.microsoft.com/office/drawing/2014/main" id="{B6FF75CD-9A60-51F3-85B9-254D64F6208B}"/>
              </a:ext>
            </a:extLst>
          </p:cNvPr>
          <p:cNvSpPr/>
          <p:nvPr/>
        </p:nvSpPr>
        <p:spPr>
          <a:xfrm>
            <a:off x="4571999" y="3056119"/>
            <a:ext cx="3852000" cy="1274004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Utilizando o atalho </a:t>
            </a:r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ALT + INSERT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dentro da classe no NetBeans é possível fazer Getters e Setters mais rapidamente.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E625F09F-3F91-852F-742A-E2DC2AF17531}"/>
              </a:ext>
            </a:extLst>
          </p:cNvPr>
          <p:cNvSpPr txBox="1">
            <a:spLocks/>
          </p:cNvSpPr>
          <p:nvPr/>
        </p:nvSpPr>
        <p:spPr>
          <a:xfrm>
            <a:off x="624308" y="393881"/>
            <a:ext cx="939885" cy="37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Setter: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A97A0C99-6B99-D4F7-E62C-12C28F4442C4}"/>
              </a:ext>
            </a:extLst>
          </p:cNvPr>
          <p:cNvSpPr txBox="1">
            <a:spLocks/>
          </p:cNvSpPr>
          <p:nvPr/>
        </p:nvSpPr>
        <p:spPr>
          <a:xfrm>
            <a:off x="443555" y="737530"/>
            <a:ext cx="7775413" cy="945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Os Setters são usados para atribuir valores a atributos privados de uma classe, também permitem um maior controle dos atributos, podendo serem usados para verificar se está vazio por exemplo. 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3E2EA24D-593A-924A-0F30-4A7A4E8EC0BC}"/>
              </a:ext>
            </a:extLst>
          </p:cNvPr>
          <p:cNvSpPr txBox="1">
            <a:spLocks/>
          </p:cNvSpPr>
          <p:nvPr/>
        </p:nvSpPr>
        <p:spPr>
          <a:xfrm>
            <a:off x="1984069" y="2107221"/>
            <a:ext cx="4331674" cy="270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setIdade</a:t>
            </a:r>
            <a:r>
              <a:rPr lang="pt-BR" sz="1800" dirty="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</a:rPr>
              <a:t>idade)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 if(</a:t>
            </a:r>
            <a:r>
              <a:rPr lang="pt-BR" sz="1800" dirty="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</a:rPr>
              <a:t>idade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&gt;= 0) {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    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this.</a:t>
            </a:r>
            <a:r>
              <a:rPr lang="pt-BR" sz="1800" dirty="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</a:rPr>
              <a:t>idade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= </a:t>
            </a:r>
            <a:r>
              <a:rPr lang="pt-BR" sz="1800" dirty="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</a:rPr>
              <a:t>idade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 }else{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     System.out.println("Idade inválida.");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}</a:t>
            </a:r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13D53B71-D621-04A9-CEBB-33140AB78C30}"/>
              </a:ext>
            </a:extLst>
          </p:cNvPr>
          <p:cNvSpPr txBox="1">
            <a:spLocks/>
          </p:cNvSpPr>
          <p:nvPr/>
        </p:nvSpPr>
        <p:spPr>
          <a:xfrm>
            <a:off x="2132925" y="1838207"/>
            <a:ext cx="535848" cy="37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311071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>
            <a:extLst>
              <a:ext uri="{FF2B5EF4-FFF2-40B4-BE49-F238E27FC236}">
                <a16:creationId xmlns:a16="http://schemas.microsoft.com/office/drawing/2014/main" id="{4C83E7DC-BBB9-53F5-F260-191990CC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pt-BR" sz="3600" dirty="0"/>
              <a:t>this.</a:t>
            </a: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C67A87E6-0B49-6E71-5451-B6A51A8291A2}"/>
              </a:ext>
            </a:extLst>
          </p:cNvPr>
          <p:cNvSpPr txBox="1">
            <a:spLocks/>
          </p:cNvSpPr>
          <p:nvPr/>
        </p:nvSpPr>
        <p:spPr>
          <a:xfrm>
            <a:off x="975182" y="1017725"/>
            <a:ext cx="6542037" cy="945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this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. é uma palavra reservada que pode ser utilizada de diversas maneiras, entretanto a maneira mais utilizada é para acessar os atributos e métodos  da própria instancia da classe.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A63D4FDF-11D2-56C0-3D88-F66C27732083}"/>
              </a:ext>
            </a:extLst>
          </p:cNvPr>
          <p:cNvSpPr txBox="1">
            <a:spLocks/>
          </p:cNvSpPr>
          <p:nvPr/>
        </p:nvSpPr>
        <p:spPr>
          <a:xfrm>
            <a:off x="975182" y="1965538"/>
            <a:ext cx="2217979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9" name="Google Shape;872;p40">
            <a:extLst>
              <a:ext uri="{FF2B5EF4-FFF2-40B4-BE49-F238E27FC236}">
                <a16:creationId xmlns:a16="http://schemas.microsoft.com/office/drawing/2014/main" id="{E05E1B7C-3689-31D9-AE8B-8325ECA59B88}"/>
              </a:ext>
            </a:extLst>
          </p:cNvPr>
          <p:cNvSpPr txBox="1">
            <a:spLocks/>
          </p:cNvSpPr>
          <p:nvPr/>
        </p:nvSpPr>
        <p:spPr>
          <a:xfrm>
            <a:off x="1054886" y="2105196"/>
            <a:ext cx="3591544" cy="251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800" dirty="0">
                <a:solidFill>
                  <a:srgbClr val="00B050"/>
                </a:solidFill>
              </a:rPr>
              <a:t>public </a:t>
            </a:r>
            <a:r>
              <a:rPr lang="en-US" sz="1800" dirty="0">
                <a:solidFill>
                  <a:srgbClr val="FFC000"/>
                </a:solidFill>
              </a:rPr>
              <a:t>class</a:t>
            </a:r>
            <a:r>
              <a:rPr lang="en-US" sz="1800" dirty="0">
                <a:solidFill>
                  <a:schemeClr val="tx1"/>
                </a:solidFill>
              </a:rPr>
              <a:t> Carro{</a:t>
            </a:r>
          </a:p>
          <a:p>
            <a:pPr marL="0" indent="0">
              <a:lnSpc>
                <a:spcPct val="150000"/>
              </a:lnSpc>
            </a:pPr>
            <a:r>
              <a:rPr lang="en-US" sz="1800" dirty="0">
                <a:solidFill>
                  <a:srgbClr val="00B050"/>
                </a:solidFill>
              </a:rPr>
              <a:t>   private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92D050"/>
                </a:solidFill>
                <a:highlight>
                  <a:srgbClr val="88468A"/>
                </a:highlight>
              </a:rPr>
              <a:t>peso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  <a:p>
            <a:pPr marL="0" indent="0">
              <a:lnSpc>
                <a:spcPct val="150000"/>
              </a:lnSpc>
            </a:pPr>
            <a:r>
              <a:rPr lang="en-US" sz="1800" dirty="0">
                <a:solidFill>
                  <a:srgbClr val="00B050"/>
                </a:solidFill>
              </a:rPr>
              <a:t>	public</a:t>
            </a:r>
            <a:r>
              <a:rPr lang="en-US" sz="1800" dirty="0"/>
              <a:t> Carro</a:t>
            </a:r>
            <a:r>
              <a:rPr lang="en-US" sz="1800" dirty="0">
                <a:solidFill>
                  <a:srgbClr val="92D050"/>
                </a:solidFill>
              </a:rPr>
              <a:t>(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rgbClr val="92D050"/>
                </a:solidFill>
                <a:highlight>
                  <a:srgbClr val="CD2929"/>
                </a:highlight>
              </a:rPr>
              <a:t>peso</a:t>
            </a:r>
            <a:r>
              <a:rPr lang="en-US" sz="1800" dirty="0">
                <a:solidFill>
                  <a:srgbClr val="92D050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>
                <a:solidFill>
                  <a:srgbClr val="FFC000"/>
                </a:solidFill>
              </a:rPr>
              <a:t>this.</a:t>
            </a:r>
            <a:r>
              <a:rPr lang="en-US" sz="1800" dirty="0">
                <a:solidFill>
                  <a:srgbClr val="92D050"/>
                </a:solidFill>
                <a:highlight>
                  <a:srgbClr val="88468A"/>
                </a:highlight>
              </a:rPr>
              <a:t>peso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92D050"/>
                </a:solidFill>
                <a:highlight>
                  <a:srgbClr val="CD2929"/>
                </a:highlight>
              </a:rPr>
              <a:t>peso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</a:p>
          <a:p>
            <a:pPr marL="0" indent="0">
              <a:lnSpc>
                <a:spcPct val="150000"/>
              </a:lnSpc>
            </a:pPr>
            <a:r>
              <a:rPr lang="en-US" sz="1800" dirty="0"/>
              <a:t>	}</a:t>
            </a:r>
          </a:p>
          <a:p>
            <a:pPr marL="0" indent="0">
              <a:lnSpc>
                <a:spcPct val="150000"/>
              </a:lnSpc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2">
            <a:extLst>
              <a:ext uri="{FF2B5EF4-FFF2-40B4-BE49-F238E27FC236}">
                <a16:creationId xmlns:a16="http://schemas.microsoft.com/office/drawing/2014/main" id="{2DBE89E0-ADB0-CB10-3664-F2C565284170}"/>
              </a:ext>
            </a:extLst>
          </p:cNvPr>
          <p:cNvSpPr txBox="1">
            <a:spLocks/>
          </p:cNvSpPr>
          <p:nvPr/>
        </p:nvSpPr>
        <p:spPr>
          <a:xfrm>
            <a:off x="595954" y="45920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BR" sz="3600" dirty="0"/>
              <a:t>new</a:t>
            </a:r>
          </a:p>
        </p:txBody>
      </p:sp>
      <p:sp>
        <p:nvSpPr>
          <p:cNvPr id="13" name="Google Shape;1732;p68">
            <a:extLst>
              <a:ext uri="{FF2B5EF4-FFF2-40B4-BE49-F238E27FC236}">
                <a16:creationId xmlns:a16="http://schemas.microsoft.com/office/drawing/2014/main" id="{E6F866CD-93FB-7F62-E8A1-96D83D79BE04}"/>
              </a:ext>
            </a:extLst>
          </p:cNvPr>
          <p:cNvSpPr txBox="1">
            <a:spLocks/>
          </p:cNvSpPr>
          <p:nvPr/>
        </p:nvSpPr>
        <p:spPr>
          <a:xfrm>
            <a:off x="1198820" y="1121807"/>
            <a:ext cx="6746359" cy="945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</a:t>
            </a:r>
            <a:r>
              <a:rPr lang="pt-BR" sz="1800" dirty="0">
                <a:solidFill>
                  <a:schemeClr val="accent2"/>
                </a:solidFill>
                <a:latin typeface="Catamaran" panose="020B0604020202020204" charset="0"/>
                <a:cs typeface="Catamaran" panose="020B0604020202020204" charset="0"/>
              </a:rPr>
              <a:t>new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é uma palavra reservada fundamental para alocar espaço na memória, neste caso ele aloca memória para o objeto, instanciando a classe(criando o objeto).</a:t>
            </a:r>
          </a:p>
        </p:txBody>
      </p:sp>
      <p:sp>
        <p:nvSpPr>
          <p:cNvPr id="14" name="Google Shape;872;p40">
            <a:extLst>
              <a:ext uri="{FF2B5EF4-FFF2-40B4-BE49-F238E27FC236}">
                <a16:creationId xmlns:a16="http://schemas.microsoft.com/office/drawing/2014/main" id="{AE8E80E2-DEB2-0B6C-120B-8E37BB2D9157}"/>
              </a:ext>
            </a:extLst>
          </p:cNvPr>
          <p:cNvSpPr txBox="1">
            <a:spLocks/>
          </p:cNvSpPr>
          <p:nvPr/>
        </p:nvSpPr>
        <p:spPr>
          <a:xfrm>
            <a:off x="1198820" y="2699525"/>
            <a:ext cx="6746359" cy="66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800" dirty="0"/>
              <a:t>NomeDaClasse 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variável de referencia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accent1"/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Construtor</a:t>
            </a:r>
            <a:r>
              <a:rPr lang="en-US" sz="1800" dirty="0">
                <a:solidFill>
                  <a:srgbClr val="92D050"/>
                </a:solidFill>
              </a:rPr>
              <a:t>(Parametro);</a:t>
            </a:r>
          </a:p>
        </p:txBody>
      </p:sp>
      <p:sp>
        <p:nvSpPr>
          <p:cNvPr id="15" name="Google Shape;872;p40">
            <a:extLst>
              <a:ext uri="{FF2B5EF4-FFF2-40B4-BE49-F238E27FC236}">
                <a16:creationId xmlns:a16="http://schemas.microsoft.com/office/drawing/2014/main" id="{B71CB858-F65C-A02D-F5C2-A83042A5E941}"/>
              </a:ext>
            </a:extLst>
          </p:cNvPr>
          <p:cNvSpPr txBox="1">
            <a:spLocks/>
          </p:cNvSpPr>
          <p:nvPr/>
        </p:nvSpPr>
        <p:spPr>
          <a:xfrm>
            <a:off x="720000" y="2165838"/>
            <a:ext cx="3618084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Estrutura básica para criar Objeto:</a:t>
            </a:r>
            <a:endParaRPr lang="en-US" sz="1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93977" y="1304648"/>
            <a:ext cx="5602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em pratica</a:t>
            </a:r>
            <a:endParaRPr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02EC02CD-F384-F1C4-E8F7-828C97DBABFD}"/>
              </a:ext>
            </a:extLst>
          </p:cNvPr>
          <p:cNvSpPr txBox="1">
            <a:spLocks/>
          </p:cNvSpPr>
          <p:nvPr/>
        </p:nvSpPr>
        <p:spPr>
          <a:xfrm>
            <a:off x="2820253" y="2146448"/>
            <a:ext cx="1749964" cy="51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Projeto A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1DAE3CC6-C59E-E87F-46C3-D7D748D9BA7F}"/>
              </a:ext>
            </a:extLst>
          </p:cNvPr>
          <p:cNvSpPr txBox="1">
            <a:spLocks/>
          </p:cNvSpPr>
          <p:nvPr/>
        </p:nvSpPr>
        <p:spPr>
          <a:xfrm>
            <a:off x="1290947" y="2730444"/>
            <a:ext cx="4808574" cy="51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projeto A contém tudo o que vimos até agora. </a:t>
            </a:r>
          </a:p>
        </p:txBody>
      </p:sp>
    </p:spTree>
    <p:extLst>
      <p:ext uri="{BB962C8B-B14F-4D97-AF65-F5344CB8AC3E}">
        <p14:creationId xmlns:p14="http://schemas.microsoft.com/office/powerpoint/2010/main" val="264186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Herança</a:t>
            </a:r>
            <a:endParaRPr dirty="0"/>
          </a:p>
        </p:txBody>
      </p:sp>
      <p:sp>
        <p:nvSpPr>
          <p:cNvPr id="14" name="Google Shape;1732;p68">
            <a:extLst>
              <a:ext uri="{FF2B5EF4-FFF2-40B4-BE49-F238E27FC236}">
                <a16:creationId xmlns:a16="http://schemas.microsoft.com/office/drawing/2014/main" id="{B3147349-4DBC-1B49-9EAD-3D96D5446DEF}"/>
              </a:ext>
            </a:extLst>
          </p:cNvPr>
          <p:cNvSpPr txBox="1">
            <a:spLocks/>
          </p:cNvSpPr>
          <p:nvPr/>
        </p:nvSpPr>
        <p:spPr>
          <a:xfrm>
            <a:off x="1060597" y="1017725"/>
            <a:ext cx="7147738" cy="134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 herança permite criar hierarquias de classes onde uma classe (subclasse ou classe derivada) pode herdar atributos e métodos de outra classe (superclasse ou classe base). Podemos dizer também que as subclasses se tornam extensões da superclasse.</a:t>
            </a:r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8B206B2D-D717-4C00-DA96-A333E9759ED8}"/>
              </a:ext>
            </a:extLst>
          </p:cNvPr>
          <p:cNvSpPr txBox="1">
            <a:spLocks/>
          </p:cNvSpPr>
          <p:nvPr/>
        </p:nvSpPr>
        <p:spPr>
          <a:xfrm>
            <a:off x="935665" y="2280210"/>
            <a:ext cx="1197935" cy="413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extends</a:t>
            </a:r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C3E59A6C-B0B2-A4E9-088C-FB898567C678}"/>
              </a:ext>
            </a:extLst>
          </p:cNvPr>
          <p:cNvSpPr txBox="1">
            <a:spLocks/>
          </p:cNvSpPr>
          <p:nvPr/>
        </p:nvSpPr>
        <p:spPr>
          <a:xfrm>
            <a:off x="935665" y="2667072"/>
            <a:ext cx="2668772" cy="413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 </a:t>
            </a:r>
            <a:r>
              <a:rPr lang="pt-BR" sz="1800" b="1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pt-BR" sz="1800" dirty="0">
                <a:solidFill>
                  <a:srgbClr val="CD2929"/>
                </a:solidFill>
                <a:latin typeface="Catamaran" panose="020B0604020202020204" charset="0"/>
                <a:cs typeface="Catamaran" panose="020B0604020202020204" charset="0"/>
              </a:rPr>
              <a:t>É usado na subclasse) </a:t>
            </a: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721B5402-7150-6080-EA08-787B64ED9B0B}"/>
              </a:ext>
            </a:extLst>
          </p:cNvPr>
          <p:cNvSpPr txBox="1">
            <a:spLocks/>
          </p:cNvSpPr>
          <p:nvPr/>
        </p:nvSpPr>
        <p:spPr>
          <a:xfrm>
            <a:off x="935665" y="3025718"/>
            <a:ext cx="7147738" cy="985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nomeDaSubclasse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extends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nomeDaSuperclasse {</a:t>
            </a: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45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1732;p68">
            <a:extLst>
              <a:ext uri="{FF2B5EF4-FFF2-40B4-BE49-F238E27FC236}">
                <a16:creationId xmlns:a16="http://schemas.microsoft.com/office/drawing/2014/main" id="{C9F95370-6998-EE12-BA16-B9A4F84EE5E6}"/>
              </a:ext>
            </a:extLst>
          </p:cNvPr>
          <p:cNvSpPr txBox="1">
            <a:spLocks/>
          </p:cNvSpPr>
          <p:nvPr/>
        </p:nvSpPr>
        <p:spPr>
          <a:xfrm>
            <a:off x="1164275" y="535843"/>
            <a:ext cx="7387266" cy="75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super()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super.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são palavras reservadas utilizadas na Subclasse para herdar atributos e métodos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da Superclasse.</a:t>
            </a:r>
          </a:p>
        </p:txBody>
      </p:sp>
      <p:sp>
        <p:nvSpPr>
          <p:cNvPr id="21" name="Google Shape;1732;p68">
            <a:extLst>
              <a:ext uri="{FF2B5EF4-FFF2-40B4-BE49-F238E27FC236}">
                <a16:creationId xmlns:a16="http://schemas.microsoft.com/office/drawing/2014/main" id="{3D761FF9-7401-61BD-90F7-872060339CE3}"/>
              </a:ext>
            </a:extLst>
          </p:cNvPr>
          <p:cNvSpPr txBox="1">
            <a:spLocks/>
          </p:cNvSpPr>
          <p:nvPr/>
        </p:nvSpPr>
        <p:spPr>
          <a:xfrm>
            <a:off x="1223260" y="1233746"/>
            <a:ext cx="877176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super()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3" name="Google Shape;1732;p68">
            <a:extLst>
              <a:ext uri="{FF2B5EF4-FFF2-40B4-BE49-F238E27FC236}">
                <a16:creationId xmlns:a16="http://schemas.microsoft.com/office/drawing/2014/main" id="{A003B464-76AA-CB77-26AC-AF1EA5B4FE09}"/>
              </a:ext>
            </a:extLst>
          </p:cNvPr>
          <p:cNvSpPr txBox="1">
            <a:spLocks/>
          </p:cNvSpPr>
          <p:nvPr/>
        </p:nvSpPr>
        <p:spPr>
          <a:xfrm>
            <a:off x="1022764" y="1522570"/>
            <a:ext cx="7387266" cy="75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É utilizado dentro do construtor da Subclasse para herdar atributos da Superclasse.</a:t>
            </a:r>
          </a:p>
        </p:txBody>
      </p:sp>
      <p:sp>
        <p:nvSpPr>
          <p:cNvPr id="24" name="Google Shape;1732;p68">
            <a:extLst>
              <a:ext uri="{FF2B5EF4-FFF2-40B4-BE49-F238E27FC236}">
                <a16:creationId xmlns:a16="http://schemas.microsoft.com/office/drawing/2014/main" id="{616924C2-AB32-6864-A76B-5218B649AD7F}"/>
              </a:ext>
            </a:extLst>
          </p:cNvPr>
          <p:cNvSpPr txBox="1">
            <a:spLocks/>
          </p:cNvSpPr>
          <p:nvPr/>
        </p:nvSpPr>
        <p:spPr>
          <a:xfrm>
            <a:off x="413268" y="2508327"/>
            <a:ext cx="4149598" cy="2510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superclasse{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    private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numero;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       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superclasse 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numero) 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this.numerto=numero;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sp>
        <p:nvSpPr>
          <p:cNvPr id="25" name="Google Shape;1732;p68">
            <a:extLst>
              <a:ext uri="{FF2B5EF4-FFF2-40B4-BE49-F238E27FC236}">
                <a16:creationId xmlns:a16="http://schemas.microsoft.com/office/drawing/2014/main" id="{2285E44E-4836-4068-062F-8BFF1B350ADE}"/>
              </a:ext>
            </a:extLst>
          </p:cNvPr>
          <p:cNvSpPr txBox="1">
            <a:spLocks/>
          </p:cNvSpPr>
          <p:nvPr/>
        </p:nvSpPr>
        <p:spPr>
          <a:xfrm>
            <a:off x="899473" y="2298857"/>
            <a:ext cx="1524750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 Classe: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6" name="Google Shape;1732;p68">
            <a:extLst>
              <a:ext uri="{FF2B5EF4-FFF2-40B4-BE49-F238E27FC236}">
                <a16:creationId xmlns:a16="http://schemas.microsoft.com/office/drawing/2014/main" id="{5EFFAF5D-B26B-BF50-1E2F-5ED05B20A10B}"/>
              </a:ext>
            </a:extLst>
          </p:cNvPr>
          <p:cNvSpPr txBox="1">
            <a:spLocks/>
          </p:cNvSpPr>
          <p:nvPr/>
        </p:nvSpPr>
        <p:spPr>
          <a:xfrm>
            <a:off x="5506118" y="2119151"/>
            <a:ext cx="1524750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Sub Classe: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" name="Google Shape;1732;p68">
            <a:extLst>
              <a:ext uri="{FF2B5EF4-FFF2-40B4-BE49-F238E27FC236}">
                <a16:creationId xmlns:a16="http://schemas.microsoft.com/office/drawing/2014/main" id="{B642CB4C-B590-6CD7-1DBA-1D11E7CC298D}"/>
              </a:ext>
            </a:extLst>
          </p:cNvPr>
          <p:cNvSpPr txBox="1">
            <a:spLocks/>
          </p:cNvSpPr>
          <p:nvPr/>
        </p:nvSpPr>
        <p:spPr>
          <a:xfrm>
            <a:off x="4094928" y="2383400"/>
            <a:ext cx="4672211" cy="2510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subclasse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extends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superclasse{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    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subclasse 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numero) 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 </a:t>
            </a:r>
            <a:r>
              <a:rPr lang="pt-B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super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(numero);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0B8DB9-6030-3751-E441-F3EED3DD36CE}"/>
              </a:ext>
            </a:extLst>
          </p:cNvPr>
          <p:cNvCxnSpPr/>
          <p:nvPr/>
        </p:nvCxnSpPr>
        <p:spPr>
          <a:xfrm>
            <a:off x="3987209" y="2383400"/>
            <a:ext cx="0" cy="251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45"/>
          <p:cNvGrpSpPr/>
          <p:nvPr/>
        </p:nvGrpSpPr>
        <p:grpSpPr>
          <a:xfrm>
            <a:off x="8192991" y="2657280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1732;p68">
            <a:extLst>
              <a:ext uri="{FF2B5EF4-FFF2-40B4-BE49-F238E27FC236}">
                <a16:creationId xmlns:a16="http://schemas.microsoft.com/office/drawing/2014/main" id="{3D761FF9-7401-61BD-90F7-872060339CE3}"/>
              </a:ext>
            </a:extLst>
          </p:cNvPr>
          <p:cNvSpPr txBox="1">
            <a:spLocks/>
          </p:cNvSpPr>
          <p:nvPr/>
        </p:nvSpPr>
        <p:spPr>
          <a:xfrm>
            <a:off x="663624" y="415031"/>
            <a:ext cx="877176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super.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3" name="Google Shape;1732;p68">
            <a:extLst>
              <a:ext uri="{FF2B5EF4-FFF2-40B4-BE49-F238E27FC236}">
                <a16:creationId xmlns:a16="http://schemas.microsoft.com/office/drawing/2014/main" id="{A003B464-76AA-CB77-26AC-AF1EA5B4FE09}"/>
              </a:ext>
            </a:extLst>
          </p:cNvPr>
          <p:cNvSpPr txBox="1">
            <a:spLocks/>
          </p:cNvSpPr>
          <p:nvPr/>
        </p:nvSpPr>
        <p:spPr>
          <a:xfrm>
            <a:off x="506788" y="765266"/>
            <a:ext cx="5213528" cy="43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É utilizado para herdar métodos com seus processos.</a:t>
            </a:r>
          </a:p>
        </p:txBody>
      </p:sp>
      <p:sp>
        <p:nvSpPr>
          <p:cNvPr id="24" name="Google Shape;1732;p68">
            <a:extLst>
              <a:ext uri="{FF2B5EF4-FFF2-40B4-BE49-F238E27FC236}">
                <a16:creationId xmlns:a16="http://schemas.microsoft.com/office/drawing/2014/main" id="{616924C2-AB32-6864-A76B-5218B649AD7F}"/>
              </a:ext>
            </a:extLst>
          </p:cNvPr>
          <p:cNvSpPr txBox="1">
            <a:spLocks/>
          </p:cNvSpPr>
          <p:nvPr/>
        </p:nvSpPr>
        <p:spPr>
          <a:xfrm>
            <a:off x="414241" y="1537997"/>
            <a:ext cx="3033179" cy="2956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superclasse{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    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superclasse () 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texto(){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System.out.println(“Oi ");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sp>
        <p:nvSpPr>
          <p:cNvPr id="25" name="Google Shape;1732;p68">
            <a:extLst>
              <a:ext uri="{FF2B5EF4-FFF2-40B4-BE49-F238E27FC236}">
                <a16:creationId xmlns:a16="http://schemas.microsoft.com/office/drawing/2014/main" id="{2285E44E-4836-4068-062F-8BFF1B350ADE}"/>
              </a:ext>
            </a:extLst>
          </p:cNvPr>
          <p:cNvSpPr txBox="1">
            <a:spLocks/>
          </p:cNvSpPr>
          <p:nvPr/>
        </p:nvSpPr>
        <p:spPr>
          <a:xfrm>
            <a:off x="506788" y="1358785"/>
            <a:ext cx="1524750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 Classe: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6" name="Google Shape;1732;p68">
            <a:extLst>
              <a:ext uri="{FF2B5EF4-FFF2-40B4-BE49-F238E27FC236}">
                <a16:creationId xmlns:a16="http://schemas.microsoft.com/office/drawing/2014/main" id="{5EFFAF5D-B26B-BF50-1E2F-5ED05B20A10B}"/>
              </a:ext>
            </a:extLst>
          </p:cNvPr>
          <p:cNvSpPr txBox="1">
            <a:spLocks/>
          </p:cNvSpPr>
          <p:nvPr/>
        </p:nvSpPr>
        <p:spPr>
          <a:xfrm>
            <a:off x="3932500" y="1358785"/>
            <a:ext cx="1524750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Sub Classe: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" name="Google Shape;1732;p68">
            <a:extLst>
              <a:ext uri="{FF2B5EF4-FFF2-40B4-BE49-F238E27FC236}">
                <a16:creationId xmlns:a16="http://schemas.microsoft.com/office/drawing/2014/main" id="{B642CB4C-B590-6CD7-1DBA-1D11E7CC298D}"/>
              </a:ext>
            </a:extLst>
          </p:cNvPr>
          <p:cNvSpPr txBox="1">
            <a:spLocks/>
          </p:cNvSpPr>
          <p:nvPr/>
        </p:nvSpPr>
        <p:spPr>
          <a:xfrm>
            <a:off x="3532392" y="1551714"/>
            <a:ext cx="4672211" cy="3392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subclasse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extends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superclasse{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    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subclasse () 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apresentacao(){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</a:t>
            </a:r>
            <a:r>
              <a:rPr lang="pt-B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super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.texto()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   System.out.println(“Eu sou o Goku");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B3F6443-6E49-32C8-68E0-FF277668C568}"/>
              </a:ext>
            </a:extLst>
          </p:cNvPr>
          <p:cNvCxnSpPr/>
          <p:nvPr/>
        </p:nvCxnSpPr>
        <p:spPr>
          <a:xfrm>
            <a:off x="3447420" y="1358785"/>
            <a:ext cx="0" cy="358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0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82C14A8-030C-D036-3D90-FAAA38DE717F}"/>
              </a:ext>
            </a:extLst>
          </p:cNvPr>
          <p:cNvSpPr/>
          <p:nvPr/>
        </p:nvSpPr>
        <p:spPr>
          <a:xfrm>
            <a:off x="3306725" y="587450"/>
            <a:ext cx="2530549" cy="3296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Superclasse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E89D371-C1A0-C2E7-8EBD-DDEEA45B63A7}"/>
              </a:ext>
            </a:extLst>
          </p:cNvPr>
          <p:cNvSpPr/>
          <p:nvPr/>
        </p:nvSpPr>
        <p:spPr>
          <a:xfrm>
            <a:off x="3306725" y="917060"/>
            <a:ext cx="2530549" cy="42530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Atributos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715DD4B-22CF-2C6A-3C9C-7291986186A6}"/>
              </a:ext>
            </a:extLst>
          </p:cNvPr>
          <p:cNvSpPr/>
          <p:nvPr/>
        </p:nvSpPr>
        <p:spPr>
          <a:xfrm>
            <a:off x="3306725" y="1363627"/>
            <a:ext cx="2530549" cy="42530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Métodos</a:t>
            </a:r>
            <a:endParaRPr lang="pt-BR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0A9BD06-4B24-39C1-E0BD-69F5F0879C9B}"/>
              </a:ext>
            </a:extLst>
          </p:cNvPr>
          <p:cNvSpPr/>
          <p:nvPr/>
        </p:nvSpPr>
        <p:spPr>
          <a:xfrm>
            <a:off x="928576" y="3003696"/>
            <a:ext cx="2530549" cy="32961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Subclasse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050DC0D-04B5-3EC9-CBCC-2417556F1E6F}"/>
              </a:ext>
            </a:extLst>
          </p:cNvPr>
          <p:cNvSpPr/>
          <p:nvPr/>
        </p:nvSpPr>
        <p:spPr>
          <a:xfrm>
            <a:off x="928576" y="3333306"/>
            <a:ext cx="2530549" cy="4253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super(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Atributos</a:t>
            </a:r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)</a:t>
            </a:r>
            <a:endParaRPr lang="pt-BR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CC1703-16F0-58E6-8D18-5D163D840C4C}"/>
              </a:ext>
            </a:extLst>
          </p:cNvPr>
          <p:cNvSpPr/>
          <p:nvPr/>
        </p:nvSpPr>
        <p:spPr>
          <a:xfrm>
            <a:off x="928576" y="3779873"/>
            <a:ext cx="2530549" cy="4253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super.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Método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C78618-5D50-2EA9-683E-31A55EC68C81}"/>
              </a:ext>
            </a:extLst>
          </p:cNvPr>
          <p:cNvSpPr/>
          <p:nvPr/>
        </p:nvSpPr>
        <p:spPr>
          <a:xfrm>
            <a:off x="5684877" y="3003696"/>
            <a:ext cx="2530549" cy="32961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Subclasse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563532-4C1A-33EC-3A3D-32B6F6C98577}"/>
              </a:ext>
            </a:extLst>
          </p:cNvPr>
          <p:cNvSpPr/>
          <p:nvPr/>
        </p:nvSpPr>
        <p:spPr>
          <a:xfrm>
            <a:off x="5684877" y="3333306"/>
            <a:ext cx="2530549" cy="4253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super(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Atributos</a:t>
            </a:r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)</a:t>
            </a:r>
            <a:endParaRPr lang="pt-BR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71E5ED-6518-900E-1AAF-9B31C951851D}"/>
              </a:ext>
            </a:extLst>
          </p:cNvPr>
          <p:cNvSpPr/>
          <p:nvPr/>
        </p:nvSpPr>
        <p:spPr>
          <a:xfrm>
            <a:off x="5684877" y="3779873"/>
            <a:ext cx="2530549" cy="4253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super.</a:t>
            </a:r>
            <a:r>
              <a:rPr lang="pt-BR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Método</a:t>
            </a:r>
            <a:endParaRPr lang="pt-BR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C8848FD-C8DB-280E-E3EA-1ED5DDAFDA4E}"/>
              </a:ext>
            </a:extLst>
          </p:cNvPr>
          <p:cNvCxnSpPr/>
          <p:nvPr/>
        </p:nvCxnSpPr>
        <p:spPr>
          <a:xfrm>
            <a:off x="4997302" y="1788928"/>
            <a:ext cx="1214768" cy="12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36ECB14-793D-20CF-8D3A-64D5199E166E}"/>
              </a:ext>
            </a:extLst>
          </p:cNvPr>
          <p:cNvCxnSpPr/>
          <p:nvPr/>
        </p:nvCxnSpPr>
        <p:spPr>
          <a:xfrm flipH="1">
            <a:off x="2825604" y="1788928"/>
            <a:ext cx="1214768" cy="12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Google Shape;1732;p68">
            <a:extLst>
              <a:ext uri="{FF2B5EF4-FFF2-40B4-BE49-F238E27FC236}">
                <a16:creationId xmlns:a16="http://schemas.microsoft.com/office/drawing/2014/main" id="{4B2BE087-44F0-C03A-EAE0-8B35B0C1BDC6}"/>
              </a:ext>
            </a:extLst>
          </p:cNvPr>
          <p:cNvSpPr txBox="1">
            <a:spLocks/>
          </p:cNvSpPr>
          <p:nvPr/>
        </p:nvSpPr>
        <p:spPr>
          <a:xfrm>
            <a:off x="4146700" y="3696352"/>
            <a:ext cx="877176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corpo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7" name="Google Shape;1732;p68">
            <a:extLst>
              <a:ext uri="{FF2B5EF4-FFF2-40B4-BE49-F238E27FC236}">
                <a16:creationId xmlns:a16="http://schemas.microsoft.com/office/drawing/2014/main" id="{AB3749B2-100E-4DC2-014C-C587115927F9}"/>
              </a:ext>
            </a:extLst>
          </p:cNvPr>
          <p:cNvSpPr txBox="1">
            <a:spLocks/>
          </p:cNvSpPr>
          <p:nvPr/>
        </p:nvSpPr>
        <p:spPr>
          <a:xfrm>
            <a:off x="3918675" y="3271051"/>
            <a:ext cx="1306651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construtor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8" name="Google Shape;1732;p68">
            <a:extLst>
              <a:ext uri="{FF2B5EF4-FFF2-40B4-BE49-F238E27FC236}">
                <a16:creationId xmlns:a16="http://schemas.microsoft.com/office/drawing/2014/main" id="{54DC1E0B-6865-2899-AF00-C27C9C3C390E}"/>
              </a:ext>
            </a:extLst>
          </p:cNvPr>
          <p:cNvSpPr txBox="1">
            <a:spLocks/>
          </p:cNvSpPr>
          <p:nvPr/>
        </p:nvSpPr>
        <p:spPr>
          <a:xfrm>
            <a:off x="4015533" y="2056283"/>
            <a:ext cx="995056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extends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F5B57A2-D75A-CA98-472B-7E1A545C22F5}"/>
              </a:ext>
            </a:extLst>
          </p:cNvPr>
          <p:cNvCxnSpPr>
            <a:stCxn id="37" idx="3"/>
          </p:cNvCxnSpPr>
          <p:nvPr/>
        </p:nvCxnSpPr>
        <p:spPr>
          <a:xfrm>
            <a:off x="5225326" y="3450263"/>
            <a:ext cx="379360" cy="9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320E69D-F6D9-885B-65AD-CC3347B87277}"/>
              </a:ext>
            </a:extLst>
          </p:cNvPr>
          <p:cNvCxnSpPr>
            <a:cxnSpLocks/>
          </p:cNvCxnSpPr>
          <p:nvPr/>
        </p:nvCxnSpPr>
        <p:spPr>
          <a:xfrm flipH="1">
            <a:off x="3571650" y="3934043"/>
            <a:ext cx="548476" cy="5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93977" y="1304648"/>
            <a:ext cx="5602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em pratica</a:t>
            </a:r>
            <a:endParaRPr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02EC02CD-F384-F1C4-E8F7-828C97DBABFD}"/>
              </a:ext>
            </a:extLst>
          </p:cNvPr>
          <p:cNvSpPr txBox="1">
            <a:spLocks/>
          </p:cNvSpPr>
          <p:nvPr/>
        </p:nvSpPr>
        <p:spPr>
          <a:xfrm>
            <a:off x="2820253" y="2146448"/>
            <a:ext cx="1749964" cy="51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Projeto B</a:t>
            </a:r>
          </a:p>
        </p:txBody>
      </p:sp>
    </p:spTree>
    <p:extLst>
      <p:ext uri="{BB962C8B-B14F-4D97-AF65-F5344CB8AC3E}">
        <p14:creationId xmlns:p14="http://schemas.microsoft.com/office/powerpoint/2010/main" val="23180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Classe</a:t>
            </a:r>
            <a:endParaRPr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607879" y="1176771"/>
            <a:ext cx="7928241" cy="1052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 As Classes são estruturas que contém conjuntos de Características(Atributos) e Comportamentos(Métodos/funções) que são aplicados aos objetos construídos a partir delas.</a:t>
            </a:r>
            <a:endParaRPr lang="en-US" sz="1800" dirty="0"/>
          </a:p>
        </p:txBody>
      </p:sp>
      <p:sp>
        <p:nvSpPr>
          <p:cNvPr id="4" name="Google Shape;872;p40">
            <a:extLst>
              <a:ext uri="{FF2B5EF4-FFF2-40B4-BE49-F238E27FC236}">
                <a16:creationId xmlns:a16="http://schemas.microsoft.com/office/drawing/2014/main" id="{A3B4B4C2-68A6-3217-56E7-5549A5B24DCD}"/>
              </a:ext>
            </a:extLst>
          </p:cNvPr>
          <p:cNvSpPr txBox="1">
            <a:spLocks/>
          </p:cNvSpPr>
          <p:nvPr/>
        </p:nvSpPr>
        <p:spPr>
          <a:xfrm>
            <a:off x="1260347" y="2722437"/>
            <a:ext cx="6623306" cy="139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2400" dirty="0">
                <a:solidFill>
                  <a:srgbClr val="00B050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class</a:t>
            </a:r>
            <a:r>
              <a:rPr lang="en-US" sz="2400" dirty="0"/>
              <a:t> NomeDaClasse {</a:t>
            </a:r>
          </a:p>
          <a:p>
            <a:pPr marL="0" indent="0"/>
            <a:r>
              <a:rPr lang="en-US" sz="2400" dirty="0"/>
              <a:t>	</a:t>
            </a:r>
            <a:r>
              <a:rPr lang="pt-BR" sz="2400" dirty="0"/>
              <a:t>Atributos</a:t>
            </a:r>
            <a:r>
              <a:rPr lang="en-US" sz="2400" dirty="0"/>
              <a:t>, Métodos e Construtor da Classe</a:t>
            </a:r>
          </a:p>
          <a:p>
            <a:pPr marL="0" indent="0"/>
            <a:r>
              <a:rPr lang="en-US" sz="2400" dirty="0"/>
              <a:t>}</a:t>
            </a:r>
          </a:p>
        </p:txBody>
      </p:sp>
      <p:sp>
        <p:nvSpPr>
          <p:cNvPr id="5" name="Google Shape;872;p40">
            <a:extLst>
              <a:ext uri="{FF2B5EF4-FFF2-40B4-BE49-F238E27FC236}">
                <a16:creationId xmlns:a16="http://schemas.microsoft.com/office/drawing/2014/main" id="{E6BD4B45-2C1A-BABE-FD5C-05315290F900}"/>
              </a:ext>
            </a:extLst>
          </p:cNvPr>
          <p:cNvSpPr txBox="1">
            <a:spLocks/>
          </p:cNvSpPr>
          <p:nvPr/>
        </p:nvSpPr>
        <p:spPr>
          <a:xfrm>
            <a:off x="720000" y="2387837"/>
            <a:ext cx="3127171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dirty="0"/>
              <a:t>Estrutura básica de uma Classe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6924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8044F593-5E01-A0FA-231B-2C61D312C9D4}"/>
              </a:ext>
            </a:extLst>
          </p:cNvPr>
          <p:cNvSpPr txBox="1">
            <a:spLocks/>
          </p:cNvSpPr>
          <p:nvPr/>
        </p:nvSpPr>
        <p:spPr>
          <a:xfrm>
            <a:off x="1060597" y="1017725"/>
            <a:ext cx="5637658" cy="124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Toda classe é uma subclasse da classe Object, ou seja, toda classe tem um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extends Object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que o próprio Java oculta, então se colocarmos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extends Object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na frente de uma classe veremos que o Java não vai reclamar.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14EB4D94-179C-0A16-E5C6-CFBF4DB2635D}"/>
              </a:ext>
            </a:extLst>
          </p:cNvPr>
          <p:cNvSpPr txBox="1">
            <a:spLocks/>
          </p:cNvSpPr>
          <p:nvPr/>
        </p:nvSpPr>
        <p:spPr>
          <a:xfrm>
            <a:off x="1334183" y="2571750"/>
            <a:ext cx="5859832" cy="124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Se clicarmos com a rodinha do mouse encima de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abriremos a classe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 lá podemos encontrar diversos métodos que podemos implementar em nossa classe.</a:t>
            </a: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072AB045-68C8-1F41-121B-5AD554AA134A}"/>
              </a:ext>
            </a:extLst>
          </p:cNvPr>
          <p:cNvSpPr txBox="1">
            <a:spLocks/>
          </p:cNvSpPr>
          <p:nvPr/>
        </p:nvSpPr>
        <p:spPr>
          <a:xfrm>
            <a:off x="3158036" y="3817903"/>
            <a:ext cx="3914793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B2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76176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47"/>
          <p:cNvGrpSpPr/>
          <p:nvPr/>
        </p:nvGrpSpPr>
        <p:grpSpPr>
          <a:xfrm rot="-5400000" flipH="1">
            <a:off x="8572622" y="222590"/>
            <a:ext cx="252845" cy="1843132"/>
            <a:chOff x="8755272" y="1650740"/>
            <a:chExt cx="252845" cy="1843132"/>
          </a:xfrm>
        </p:grpSpPr>
        <p:sp>
          <p:nvSpPr>
            <p:cNvPr id="975" name="Google Shape;975;p47"/>
            <p:cNvSpPr/>
            <p:nvPr/>
          </p:nvSpPr>
          <p:spPr>
            <a:xfrm rot="-5400000">
              <a:off x="8119314" y="2430964"/>
              <a:ext cx="1669025" cy="108577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47"/>
            <p:cNvSpPr/>
            <p:nvPr/>
          </p:nvSpPr>
          <p:spPr>
            <a:xfrm rot="-5400000">
              <a:off x="8168713" y="2555505"/>
              <a:ext cx="1495085" cy="183720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47"/>
            <p:cNvSpPr/>
            <p:nvPr/>
          </p:nvSpPr>
          <p:spPr>
            <a:xfrm rot="-5400000">
              <a:off x="8151454" y="2637209"/>
              <a:ext cx="1460481" cy="252845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8" name="Google Shape;978;p47"/>
          <p:cNvGrpSpPr/>
          <p:nvPr/>
        </p:nvGrpSpPr>
        <p:grpSpPr>
          <a:xfrm rot="5400000">
            <a:off x="701913" y="3264951"/>
            <a:ext cx="531765" cy="2687258"/>
            <a:chOff x="7448688" y="2466101"/>
            <a:chExt cx="531765" cy="2687258"/>
          </a:xfrm>
        </p:grpSpPr>
        <p:sp>
          <p:nvSpPr>
            <p:cNvPr id="979" name="Google Shape;979;p47"/>
            <p:cNvSpPr/>
            <p:nvPr/>
          </p:nvSpPr>
          <p:spPr>
            <a:xfrm rot="-5400000">
              <a:off x="7411113" y="4584020"/>
              <a:ext cx="875135" cy="263544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47"/>
            <p:cNvSpPr/>
            <p:nvPr/>
          </p:nvSpPr>
          <p:spPr>
            <a:xfrm rot="-5400000">
              <a:off x="7344372" y="4517277"/>
              <a:ext cx="944260" cy="327904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47"/>
            <p:cNvSpPr/>
            <p:nvPr/>
          </p:nvSpPr>
          <p:spPr>
            <a:xfrm rot="-5400000">
              <a:off x="6527164" y="3943215"/>
              <a:ext cx="2131668" cy="288619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47"/>
            <p:cNvSpPr/>
            <p:nvPr/>
          </p:nvSpPr>
          <p:spPr>
            <a:xfrm rot="-5400000">
              <a:off x="6432961" y="3630858"/>
              <a:ext cx="2687258" cy="357744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47"/>
            <p:cNvSpPr/>
            <p:nvPr/>
          </p:nvSpPr>
          <p:spPr>
            <a:xfrm rot="-5400000">
              <a:off x="6445500" y="3732832"/>
              <a:ext cx="2503622" cy="337433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898;p44">
            <a:extLst>
              <a:ext uri="{FF2B5EF4-FFF2-40B4-BE49-F238E27FC236}">
                <a16:creationId xmlns:a16="http://schemas.microsoft.com/office/drawing/2014/main" id="{B16A29D1-B870-EAFC-740E-BB6F6DDE1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Classes abstratas</a:t>
            </a:r>
            <a:endParaRPr dirty="0"/>
          </a:p>
        </p:txBody>
      </p:sp>
      <p:sp>
        <p:nvSpPr>
          <p:cNvPr id="29" name="Google Shape;1732;p68">
            <a:extLst>
              <a:ext uri="{FF2B5EF4-FFF2-40B4-BE49-F238E27FC236}">
                <a16:creationId xmlns:a16="http://schemas.microsoft.com/office/drawing/2014/main" id="{A28243AC-379F-C98D-471C-6F95DC7E0043}"/>
              </a:ext>
            </a:extLst>
          </p:cNvPr>
          <p:cNvSpPr txBox="1">
            <a:spLocks/>
          </p:cNvSpPr>
          <p:nvPr/>
        </p:nvSpPr>
        <p:spPr>
          <a:xfrm>
            <a:off x="568426" y="1144156"/>
            <a:ext cx="7855573" cy="971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Classes abstratas não podem ser instanciadas(não podem criar Objetos), elas são usadas como modelo para outras classes, elas podem conter métodos concretos (com implementação) ou métodos abstratos (sem implementação).</a:t>
            </a:r>
          </a:p>
        </p:txBody>
      </p:sp>
      <p:sp>
        <p:nvSpPr>
          <p:cNvPr id="30" name="Google Shape;1732;p68">
            <a:extLst>
              <a:ext uri="{FF2B5EF4-FFF2-40B4-BE49-F238E27FC236}">
                <a16:creationId xmlns:a16="http://schemas.microsoft.com/office/drawing/2014/main" id="{CCA074AB-D08C-3D6E-24F3-A6556EBDFA97}"/>
              </a:ext>
            </a:extLst>
          </p:cNvPr>
          <p:cNvSpPr txBox="1">
            <a:spLocks/>
          </p:cNvSpPr>
          <p:nvPr/>
        </p:nvSpPr>
        <p:spPr>
          <a:xfrm>
            <a:off x="568425" y="2093960"/>
            <a:ext cx="7855573" cy="644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Para definir uma classe e um método como abstrato usamos a palavra reservada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abstract</a:t>
            </a:r>
          </a:p>
        </p:txBody>
      </p:sp>
      <p:sp>
        <p:nvSpPr>
          <p:cNvPr id="31" name="Google Shape;1732;p68">
            <a:extLst>
              <a:ext uri="{FF2B5EF4-FFF2-40B4-BE49-F238E27FC236}">
                <a16:creationId xmlns:a16="http://schemas.microsoft.com/office/drawing/2014/main" id="{7583B5BF-F32C-E8DA-AA66-4603DAA7A44A}"/>
              </a:ext>
            </a:extLst>
          </p:cNvPr>
          <p:cNvSpPr txBox="1">
            <a:spLocks/>
          </p:cNvSpPr>
          <p:nvPr/>
        </p:nvSpPr>
        <p:spPr>
          <a:xfrm>
            <a:off x="568424" y="2772574"/>
            <a:ext cx="1743001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Classe abstrata: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Google Shape;872;p40">
            <a:extLst>
              <a:ext uri="{FF2B5EF4-FFF2-40B4-BE49-F238E27FC236}">
                <a16:creationId xmlns:a16="http://schemas.microsoft.com/office/drawing/2014/main" id="{4A1E7DE5-5CD0-657B-72BA-914B4CFED22C}"/>
              </a:ext>
            </a:extLst>
          </p:cNvPr>
          <p:cNvSpPr txBox="1">
            <a:spLocks/>
          </p:cNvSpPr>
          <p:nvPr/>
        </p:nvSpPr>
        <p:spPr>
          <a:xfrm>
            <a:off x="499301" y="3041221"/>
            <a:ext cx="3774987" cy="109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800" dirty="0">
                <a:solidFill>
                  <a:srgbClr val="00B050"/>
                </a:solidFill>
              </a:rPr>
              <a:t>public </a:t>
            </a:r>
            <a:r>
              <a:rPr lang="en-US" sz="1800" b="1" dirty="0">
                <a:solidFill>
                  <a:srgbClr val="C00000"/>
                </a:solidFill>
              </a:rPr>
              <a:t>abstract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class</a:t>
            </a:r>
            <a:r>
              <a:rPr lang="en-US" sz="1800" dirty="0"/>
              <a:t> NomeDaClasse {</a:t>
            </a:r>
          </a:p>
          <a:p>
            <a:pPr marL="0" indent="0"/>
            <a:r>
              <a:rPr lang="en-US" sz="1800" dirty="0"/>
              <a:t>	</a:t>
            </a:r>
          </a:p>
          <a:p>
            <a:pPr marL="0" indent="0"/>
            <a:r>
              <a:rPr lang="en-US" sz="1800" dirty="0"/>
              <a:t>}</a:t>
            </a:r>
          </a:p>
        </p:txBody>
      </p:sp>
      <p:sp>
        <p:nvSpPr>
          <p:cNvPr id="33" name="Google Shape;1732;p68">
            <a:extLst>
              <a:ext uri="{FF2B5EF4-FFF2-40B4-BE49-F238E27FC236}">
                <a16:creationId xmlns:a16="http://schemas.microsoft.com/office/drawing/2014/main" id="{A8D0AEB2-F5E0-91A0-3495-B3FE8EA50E2C}"/>
              </a:ext>
            </a:extLst>
          </p:cNvPr>
          <p:cNvSpPr txBox="1">
            <a:spLocks/>
          </p:cNvSpPr>
          <p:nvPr/>
        </p:nvSpPr>
        <p:spPr>
          <a:xfrm>
            <a:off x="5462945" y="2756770"/>
            <a:ext cx="2563616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Método abstrato: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4" name="Google Shape;872;p40">
            <a:extLst>
              <a:ext uri="{FF2B5EF4-FFF2-40B4-BE49-F238E27FC236}">
                <a16:creationId xmlns:a16="http://schemas.microsoft.com/office/drawing/2014/main" id="{AFE5E1A1-2E22-9840-E347-14EAD5DF4EFA}"/>
              </a:ext>
            </a:extLst>
          </p:cNvPr>
          <p:cNvSpPr txBox="1">
            <a:spLocks/>
          </p:cNvSpPr>
          <p:nvPr/>
        </p:nvSpPr>
        <p:spPr>
          <a:xfrm>
            <a:off x="4572000" y="3019347"/>
            <a:ext cx="4072699" cy="109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800" dirty="0">
                <a:solidFill>
                  <a:srgbClr val="00B050"/>
                </a:solidFill>
              </a:rPr>
              <a:t>public </a:t>
            </a:r>
            <a:r>
              <a:rPr lang="en-US" sz="1800" b="1" dirty="0">
                <a:solidFill>
                  <a:srgbClr val="C00000"/>
                </a:solidFill>
              </a:rPr>
              <a:t>abstract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1800" dirty="0"/>
              <a:t> NomeDoMétodo();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6D0BD7C-209E-AA8E-1D08-C665011ED6C6}"/>
              </a:ext>
            </a:extLst>
          </p:cNvPr>
          <p:cNvCxnSpPr/>
          <p:nvPr/>
        </p:nvCxnSpPr>
        <p:spPr>
          <a:xfrm>
            <a:off x="4496211" y="2801152"/>
            <a:ext cx="0" cy="194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oogle Shape;1732;p68">
            <a:extLst>
              <a:ext uri="{FF2B5EF4-FFF2-40B4-BE49-F238E27FC236}">
                <a16:creationId xmlns:a16="http://schemas.microsoft.com/office/drawing/2014/main" id="{E7C71330-E1DB-F96E-0591-BEEAF0277D6B}"/>
              </a:ext>
            </a:extLst>
          </p:cNvPr>
          <p:cNvSpPr txBox="1">
            <a:spLocks/>
          </p:cNvSpPr>
          <p:nvPr/>
        </p:nvSpPr>
        <p:spPr>
          <a:xfrm>
            <a:off x="4948851" y="3734617"/>
            <a:ext cx="3098444" cy="644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Um método abstrato só pode existir em uma classe abstrata</a:t>
            </a:r>
            <a:endParaRPr lang="pt-BR" sz="18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93977" y="1304648"/>
            <a:ext cx="5602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em pratica</a:t>
            </a:r>
            <a:endParaRPr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02EC02CD-F384-F1C4-E8F7-828C97DBABFD}"/>
              </a:ext>
            </a:extLst>
          </p:cNvPr>
          <p:cNvSpPr txBox="1">
            <a:spLocks/>
          </p:cNvSpPr>
          <p:nvPr/>
        </p:nvSpPr>
        <p:spPr>
          <a:xfrm>
            <a:off x="2820253" y="2146448"/>
            <a:ext cx="1749964" cy="51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Projeto C</a:t>
            </a:r>
          </a:p>
        </p:txBody>
      </p:sp>
    </p:spTree>
    <p:extLst>
      <p:ext uri="{BB962C8B-B14F-4D97-AF65-F5344CB8AC3E}">
        <p14:creationId xmlns:p14="http://schemas.microsoft.com/office/powerpoint/2010/main" val="2589317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58"/>
          <p:cNvGrpSpPr/>
          <p:nvPr/>
        </p:nvGrpSpPr>
        <p:grpSpPr>
          <a:xfrm rot="10800000">
            <a:off x="403817" y="-781242"/>
            <a:ext cx="690183" cy="2560937"/>
            <a:chOff x="4128096" y="2589445"/>
            <a:chExt cx="465334" cy="1726630"/>
          </a:xfrm>
        </p:grpSpPr>
        <p:sp>
          <p:nvSpPr>
            <p:cNvPr id="1312" name="Google Shape;1312;p58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58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58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58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58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58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58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58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58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58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58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23" name="Google Shape;1323;p58"/>
          <p:cNvGrpSpPr/>
          <p:nvPr/>
        </p:nvGrpSpPr>
        <p:grpSpPr>
          <a:xfrm>
            <a:off x="8324562" y="2747072"/>
            <a:ext cx="632219" cy="2396428"/>
            <a:chOff x="8218831" y="2346909"/>
            <a:chExt cx="740390" cy="2806450"/>
          </a:xfrm>
        </p:grpSpPr>
        <p:sp>
          <p:nvSpPr>
            <p:cNvPr id="1324" name="Google Shape;1324;p58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58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58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58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58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58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58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58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F5F82D27-8A4B-758B-3F63-D37F70DF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C09D499A-45E2-D344-2E3E-AB642F505D40}"/>
              </a:ext>
            </a:extLst>
          </p:cNvPr>
          <p:cNvSpPr txBox="1">
            <a:spLocks/>
          </p:cNvSpPr>
          <p:nvPr/>
        </p:nvSpPr>
        <p:spPr>
          <a:xfrm>
            <a:off x="1144732" y="1201295"/>
            <a:ext cx="7404795" cy="125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polimorfismo é uma característica poderosa da programação orientada a objetos que permite tratar objetos de diferentes classes de forma uniforme. Ele promove o reuso de código, modularidade e flexibilidade em projetos de software.</a:t>
            </a: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B044C24D-86C8-595E-B81E-FC744611DA5F}"/>
              </a:ext>
            </a:extLst>
          </p:cNvPr>
          <p:cNvSpPr txBox="1">
            <a:spLocks/>
          </p:cNvSpPr>
          <p:nvPr/>
        </p:nvSpPr>
        <p:spPr>
          <a:xfrm>
            <a:off x="779307" y="2569281"/>
            <a:ext cx="7404795" cy="705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polimorfismo de sobrescrita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(@Override)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é usado para permitir que subclasses forneçam implementações específicas de métodos herdados,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A3D3D9BE-0670-DAD3-107B-B83C550D6CE0}"/>
              </a:ext>
            </a:extLst>
          </p:cNvPr>
          <p:cNvSpPr txBox="1">
            <a:spLocks/>
          </p:cNvSpPr>
          <p:nvPr/>
        </p:nvSpPr>
        <p:spPr>
          <a:xfrm>
            <a:off x="1039744" y="3387990"/>
            <a:ext cx="7404795" cy="918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polimorfismo de sobrecarga é usado para permitir que métodos com o mesmo nome tenham comportamentos diferentes com base nos tipos de parâmetros fornecidos.</a:t>
            </a: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8;p44">
            <a:extLst>
              <a:ext uri="{FF2B5EF4-FFF2-40B4-BE49-F238E27FC236}">
                <a16:creationId xmlns:a16="http://schemas.microsoft.com/office/drawing/2014/main" id="{C5982243-178F-8E4C-036D-9D86F62ED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Arrays</a:t>
            </a:r>
            <a:endParaRPr dirty="0"/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3C7505A5-4545-41F7-FED3-CFEB919C0A61}"/>
              </a:ext>
            </a:extLst>
          </p:cNvPr>
          <p:cNvSpPr txBox="1">
            <a:spLocks/>
          </p:cNvSpPr>
          <p:nvPr/>
        </p:nvSpPr>
        <p:spPr>
          <a:xfrm>
            <a:off x="568426" y="1144157"/>
            <a:ext cx="7855573" cy="684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Arrays são estruturas de dados de um único tipo usadas para armazenar diversos valores de um único tipo em um único atributo.</a:t>
            </a:r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00B25835-2A7C-CD87-36C2-20E9EBDD81C8}"/>
              </a:ext>
            </a:extLst>
          </p:cNvPr>
          <p:cNvSpPr txBox="1">
            <a:spLocks/>
          </p:cNvSpPr>
          <p:nvPr/>
        </p:nvSpPr>
        <p:spPr>
          <a:xfrm>
            <a:off x="1173991" y="2242808"/>
            <a:ext cx="3195500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Estrutura básica de um array: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2FF263C6-3433-B723-36B6-1CF87DA070B2}"/>
              </a:ext>
            </a:extLst>
          </p:cNvPr>
          <p:cNvSpPr txBox="1">
            <a:spLocks/>
          </p:cNvSpPr>
          <p:nvPr/>
        </p:nvSpPr>
        <p:spPr>
          <a:xfrm>
            <a:off x="1045006" y="2571750"/>
            <a:ext cx="4380609" cy="516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Modificador de acesso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Tipo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nomeDoArray;</a:t>
            </a: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2FE98B59-DEA4-1163-2A7B-1352CEE943DC}"/>
              </a:ext>
            </a:extLst>
          </p:cNvPr>
          <p:cNvSpPr txBox="1">
            <a:spLocks/>
          </p:cNvSpPr>
          <p:nvPr/>
        </p:nvSpPr>
        <p:spPr>
          <a:xfrm>
            <a:off x="6142523" y="2252068"/>
            <a:ext cx="589164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8F549476-4DFE-B8D4-504C-EFAC5C688663}"/>
              </a:ext>
            </a:extLst>
          </p:cNvPr>
          <p:cNvSpPr txBox="1">
            <a:spLocks/>
          </p:cNvSpPr>
          <p:nvPr/>
        </p:nvSpPr>
        <p:spPr>
          <a:xfrm>
            <a:off x="6315659" y="2545597"/>
            <a:ext cx="2269108" cy="516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vetor;</a:t>
            </a: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30FB35F1-DD72-62E2-ED3B-F52A06B0582B}"/>
              </a:ext>
            </a:extLst>
          </p:cNvPr>
          <p:cNvSpPr txBox="1">
            <a:spLocks/>
          </p:cNvSpPr>
          <p:nvPr/>
        </p:nvSpPr>
        <p:spPr>
          <a:xfrm>
            <a:off x="1173992" y="3276730"/>
            <a:ext cx="3859619" cy="684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Criando um array com tamanho fixo: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AE0CFA52-9397-F9FC-B0BA-E7B443E704C5}"/>
              </a:ext>
            </a:extLst>
          </p:cNvPr>
          <p:cNvSpPr txBox="1">
            <a:spLocks/>
          </p:cNvSpPr>
          <p:nvPr/>
        </p:nvSpPr>
        <p:spPr>
          <a:xfrm>
            <a:off x="1045006" y="3612914"/>
            <a:ext cx="6663599" cy="516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Modificador de acesso 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Tipo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nomeDoArray =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new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Tipo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Tamanho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];</a:t>
            </a:r>
          </a:p>
        </p:txBody>
      </p:sp>
      <p:sp>
        <p:nvSpPr>
          <p:cNvPr id="9" name="Google Shape;1732;p68">
            <a:extLst>
              <a:ext uri="{FF2B5EF4-FFF2-40B4-BE49-F238E27FC236}">
                <a16:creationId xmlns:a16="http://schemas.microsoft.com/office/drawing/2014/main" id="{E426C037-CB6D-351E-975B-BF31C61738BA}"/>
              </a:ext>
            </a:extLst>
          </p:cNvPr>
          <p:cNvSpPr txBox="1">
            <a:spLocks/>
          </p:cNvSpPr>
          <p:nvPr/>
        </p:nvSpPr>
        <p:spPr>
          <a:xfrm>
            <a:off x="3105363" y="4182286"/>
            <a:ext cx="3047793" cy="516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vetor =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new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[5];</a:t>
            </a:r>
          </a:p>
        </p:txBody>
      </p:sp>
      <p:sp>
        <p:nvSpPr>
          <p:cNvPr id="10" name="Google Shape;1732;p68">
            <a:extLst>
              <a:ext uri="{FF2B5EF4-FFF2-40B4-BE49-F238E27FC236}">
                <a16:creationId xmlns:a16="http://schemas.microsoft.com/office/drawing/2014/main" id="{C1390280-8963-392F-AE0D-8BF2CBF2899A}"/>
              </a:ext>
            </a:extLst>
          </p:cNvPr>
          <p:cNvSpPr txBox="1">
            <a:spLocks/>
          </p:cNvSpPr>
          <p:nvPr/>
        </p:nvSpPr>
        <p:spPr>
          <a:xfrm>
            <a:off x="2516199" y="4182286"/>
            <a:ext cx="589164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53"/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5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5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5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5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5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5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9" name="Google Shape;1159;p53"/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/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2" name="Google Shape;1162;p5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3" name="Google Shape;1163;p5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4" name="Google Shape;1164;p5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65" name="Google Shape;1165;p53"/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7" name="Google Shape;1167;p5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8" name="Google Shape;1168;p5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69" name="Google Shape;1169;p53"/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5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5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5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5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5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5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5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683F0ED9-6E98-F7D1-50F4-8CC84A456163}"/>
              </a:ext>
            </a:extLst>
          </p:cNvPr>
          <p:cNvSpPr txBox="1">
            <a:spLocks/>
          </p:cNvSpPr>
          <p:nvPr/>
        </p:nvSpPr>
        <p:spPr>
          <a:xfrm>
            <a:off x="1858503" y="489448"/>
            <a:ext cx="5352694" cy="47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Existem alguns meios de atribuir valores em um array</a:t>
            </a:r>
          </a:p>
        </p:txBody>
      </p:sp>
      <p:sp>
        <p:nvSpPr>
          <p:cNvPr id="16" name="Google Shape;1732;p68">
            <a:extLst>
              <a:ext uri="{FF2B5EF4-FFF2-40B4-BE49-F238E27FC236}">
                <a16:creationId xmlns:a16="http://schemas.microsoft.com/office/drawing/2014/main" id="{373C822A-66C5-0B45-C7D8-272F5381214C}"/>
              </a:ext>
            </a:extLst>
          </p:cNvPr>
          <p:cNvSpPr txBox="1">
            <a:spLocks/>
          </p:cNvSpPr>
          <p:nvPr/>
        </p:nvSpPr>
        <p:spPr>
          <a:xfrm>
            <a:off x="1482993" y="994967"/>
            <a:ext cx="3859619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Criando um array com valores:</a:t>
            </a:r>
          </a:p>
        </p:txBody>
      </p:sp>
      <p:sp>
        <p:nvSpPr>
          <p:cNvPr id="17" name="Google Shape;1732;p68">
            <a:extLst>
              <a:ext uri="{FF2B5EF4-FFF2-40B4-BE49-F238E27FC236}">
                <a16:creationId xmlns:a16="http://schemas.microsoft.com/office/drawing/2014/main" id="{1A94FF45-89A1-933D-6295-CF204FC4B242}"/>
              </a:ext>
            </a:extLst>
          </p:cNvPr>
          <p:cNvSpPr txBox="1">
            <a:spLocks/>
          </p:cNvSpPr>
          <p:nvPr/>
        </p:nvSpPr>
        <p:spPr>
          <a:xfrm>
            <a:off x="1635317" y="1329249"/>
            <a:ext cx="3604861" cy="516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vetor = {10,20,30,40,50};</a:t>
            </a:r>
          </a:p>
        </p:txBody>
      </p:sp>
      <p:sp>
        <p:nvSpPr>
          <p:cNvPr id="18" name="Google Shape;1732;p68">
            <a:extLst>
              <a:ext uri="{FF2B5EF4-FFF2-40B4-BE49-F238E27FC236}">
                <a16:creationId xmlns:a16="http://schemas.microsoft.com/office/drawing/2014/main" id="{B44B8DD8-40C7-8573-EBEB-6B85559B23E7}"/>
              </a:ext>
            </a:extLst>
          </p:cNvPr>
          <p:cNvSpPr txBox="1">
            <a:spLocks/>
          </p:cNvSpPr>
          <p:nvPr/>
        </p:nvSpPr>
        <p:spPr>
          <a:xfrm>
            <a:off x="1482993" y="1950618"/>
            <a:ext cx="5139419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Criando um array e depois atribuir vários valores:</a:t>
            </a:r>
          </a:p>
        </p:txBody>
      </p:sp>
      <p:sp>
        <p:nvSpPr>
          <p:cNvPr id="19" name="Google Shape;1732;p68">
            <a:extLst>
              <a:ext uri="{FF2B5EF4-FFF2-40B4-BE49-F238E27FC236}">
                <a16:creationId xmlns:a16="http://schemas.microsoft.com/office/drawing/2014/main" id="{0570E2D5-A8E2-F742-0C3A-F1D25BEA0073}"/>
              </a:ext>
            </a:extLst>
          </p:cNvPr>
          <p:cNvSpPr txBox="1">
            <a:spLocks/>
          </p:cNvSpPr>
          <p:nvPr/>
        </p:nvSpPr>
        <p:spPr>
          <a:xfrm>
            <a:off x="1635317" y="2284900"/>
            <a:ext cx="3519801" cy="744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vetor;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vetor =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new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{10,20,30,40,50};</a:t>
            </a: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0" name="Google Shape;1732;p68">
            <a:extLst>
              <a:ext uri="{FF2B5EF4-FFF2-40B4-BE49-F238E27FC236}">
                <a16:creationId xmlns:a16="http://schemas.microsoft.com/office/drawing/2014/main" id="{76369DE9-A647-F018-FC6B-7C848B1A8F2A}"/>
              </a:ext>
            </a:extLst>
          </p:cNvPr>
          <p:cNvSpPr txBox="1">
            <a:spLocks/>
          </p:cNvSpPr>
          <p:nvPr/>
        </p:nvSpPr>
        <p:spPr>
          <a:xfrm>
            <a:off x="1482993" y="3235361"/>
            <a:ext cx="5562903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Criando um array e depois atribuir valores um por vez:</a:t>
            </a:r>
          </a:p>
        </p:txBody>
      </p:sp>
      <p:sp>
        <p:nvSpPr>
          <p:cNvPr id="21" name="Google Shape;1732;p68">
            <a:extLst>
              <a:ext uri="{FF2B5EF4-FFF2-40B4-BE49-F238E27FC236}">
                <a16:creationId xmlns:a16="http://schemas.microsoft.com/office/drawing/2014/main" id="{D3C718B3-4887-3858-900A-4BE2401217CF}"/>
              </a:ext>
            </a:extLst>
          </p:cNvPr>
          <p:cNvSpPr txBox="1">
            <a:spLocks/>
          </p:cNvSpPr>
          <p:nvPr/>
        </p:nvSpPr>
        <p:spPr>
          <a:xfrm>
            <a:off x="2484676" y="3583152"/>
            <a:ext cx="3519801" cy="1031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 vetor =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new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[2];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vetor[0] = 1;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vetor[1] = 2;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98;p44">
            <a:extLst>
              <a:ext uri="{FF2B5EF4-FFF2-40B4-BE49-F238E27FC236}">
                <a16:creationId xmlns:a16="http://schemas.microsoft.com/office/drawing/2014/main" id="{E33457FC-C29E-D3A5-6B13-6BDF78602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827" y="3601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Interações com Arrays</a:t>
            </a:r>
            <a:endParaRPr dirty="0"/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876B3B88-E78C-88A0-AF2D-000C0FD41A8E}"/>
              </a:ext>
            </a:extLst>
          </p:cNvPr>
          <p:cNvSpPr txBox="1">
            <a:spLocks/>
          </p:cNvSpPr>
          <p:nvPr/>
        </p:nvSpPr>
        <p:spPr>
          <a:xfrm>
            <a:off x="508171" y="2823785"/>
            <a:ext cx="7391819" cy="47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É possível usar um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“for”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 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“length”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para percorrer os valores de um array.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8C4E741F-097F-B9A3-4B05-2883F23CF813}"/>
              </a:ext>
            </a:extLst>
          </p:cNvPr>
          <p:cNvSpPr txBox="1">
            <a:spLocks/>
          </p:cNvSpPr>
          <p:nvPr/>
        </p:nvSpPr>
        <p:spPr>
          <a:xfrm>
            <a:off x="621587" y="932812"/>
            <a:ext cx="1743001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length: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Google Shape;1732;p68">
            <a:extLst>
              <a:ext uri="{FF2B5EF4-FFF2-40B4-BE49-F238E27FC236}">
                <a16:creationId xmlns:a16="http://schemas.microsoft.com/office/drawing/2014/main" id="{4C42ADA3-A703-93AE-AC7F-A600F3C11BD4}"/>
              </a:ext>
            </a:extLst>
          </p:cNvPr>
          <p:cNvSpPr txBox="1">
            <a:spLocks/>
          </p:cNvSpPr>
          <p:nvPr/>
        </p:nvSpPr>
        <p:spPr>
          <a:xfrm>
            <a:off x="420773" y="1291235"/>
            <a:ext cx="8223497" cy="70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lenght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é uma propriedade especial que nos permite ver o tamanho(comprimento) de um array.</a:t>
            </a:r>
          </a:p>
        </p:txBody>
      </p:sp>
      <p:sp>
        <p:nvSpPr>
          <p:cNvPr id="10" name="Google Shape;1732;p68">
            <a:extLst>
              <a:ext uri="{FF2B5EF4-FFF2-40B4-BE49-F238E27FC236}">
                <a16:creationId xmlns:a16="http://schemas.microsoft.com/office/drawing/2014/main" id="{639B8977-B17F-2F08-A0F0-557873254A4B}"/>
              </a:ext>
            </a:extLst>
          </p:cNvPr>
          <p:cNvSpPr txBox="1">
            <a:spLocks/>
          </p:cNvSpPr>
          <p:nvPr/>
        </p:nvSpPr>
        <p:spPr>
          <a:xfrm>
            <a:off x="508172" y="1961293"/>
            <a:ext cx="3734219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Estrutura básica para usar o lenght: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08ACC845-D91D-6DC4-48E1-590885973030}"/>
              </a:ext>
            </a:extLst>
          </p:cNvPr>
          <p:cNvSpPr txBox="1">
            <a:spLocks/>
          </p:cNvSpPr>
          <p:nvPr/>
        </p:nvSpPr>
        <p:spPr>
          <a:xfrm>
            <a:off x="386808" y="2332447"/>
            <a:ext cx="2212557" cy="35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nomeDoArray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.lenght</a:t>
            </a:r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CEF23F9D-618E-1124-E505-8431E7D3EF87}"/>
              </a:ext>
            </a:extLst>
          </p:cNvPr>
          <p:cNvSpPr txBox="1">
            <a:spLocks/>
          </p:cNvSpPr>
          <p:nvPr/>
        </p:nvSpPr>
        <p:spPr>
          <a:xfrm>
            <a:off x="894488" y="3278245"/>
            <a:ext cx="4219772" cy="93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for(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i = 0; i &lt; nomeDoArray.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lenght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; i++){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nomeDoArray[ i ];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93977" y="1304648"/>
            <a:ext cx="5602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em pratica</a:t>
            </a:r>
            <a:endParaRPr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02EC02CD-F384-F1C4-E8F7-828C97DBABFD}"/>
              </a:ext>
            </a:extLst>
          </p:cNvPr>
          <p:cNvSpPr txBox="1">
            <a:spLocks/>
          </p:cNvSpPr>
          <p:nvPr/>
        </p:nvSpPr>
        <p:spPr>
          <a:xfrm>
            <a:off x="2820252" y="2146448"/>
            <a:ext cx="1879339" cy="51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Projeto D</a:t>
            </a:r>
          </a:p>
        </p:txBody>
      </p:sp>
    </p:spTree>
    <p:extLst>
      <p:ext uri="{BB962C8B-B14F-4D97-AF65-F5344CB8AC3E}">
        <p14:creationId xmlns:p14="http://schemas.microsoft.com/office/powerpoint/2010/main" val="1385627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60"/>
          <p:cNvGrpSpPr/>
          <p:nvPr/>
        </p:nvGrpSpPr>
        <p:grpSpPr>
          <a:xfrm>
            <a:off x="7738344" y="2561920"/>
            <a:ext cx="1149364" cy="2581575"/>
            <a:chOff x="1390914" y="2488356"/>
            <a:chExt cx="811526" cy="1822760"/>
          </a:xfrm>
        </p:grpSpPr>
        <p:sp>
          <p:nvSpPr>
            <p:cNvPr id="1390" name="Google Shape;1390;p60"/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60"/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60"/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60"/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60"/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60"/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60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60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60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60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60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60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60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60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60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60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60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60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60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60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898;p44">
            <a:extLst>
              <a:ext uri="{FF2B5EF4-FFF2-40B4-BE49-F238E27FC236}">
                <a16:creationId xmlns:a16="http://schemas.microsoft.com/office/drawing/2014/main" id="{39155FCE-64C1-AFAF-86AF-84B71154E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64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Array multidimensional</a:t>
            </a:r>
            <a:endParaRPr dirty="0"/>
          </a:p>
        </p:txBody>
      </p:sp>
      <p:sp>
        <p:nvSpPr>
          <p:cNvPr id="13" name="Google Shape;1732;p68">
            <a:extLst>
              <a:ext uri="{FF2B5EF4-FFF2-40B4-BE49-F238E27FC236}">
                <a16:creationId xmlns:a16="http://schemas.microsoft.com/office/drawing/2014/main" id="{E83B50C5-AFF3-8A47-35D8-FB9EDB575B98}"/>
              </a:ext>
            </a:extLst>
          </p:cNvPr>
          <p:cNvSpPr txBox="1">
            <a:spLocks/>
          </p:cNvSpPr>
          <p:nvPr/>
        </p:nvSpPr>
        <p:spPr>
          <a:xfrm>
            <a:off x="572187" y="814755"/>
            <a:ext cx="8063247" cy="749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Uma array multidimensional é uma array com duas ou mais dimensões ( [ ] ), os meios para acessar os valores são quase os mesmo de um array padrão.</a:t>
            </a:r>
          </a:p>
        </p:txBody>
      </p:sp>
      <p:sp>
        <p:nvSpPr>
          <p:cNvPr id="14" name="Google Shape;1732;p68">
            <a:extLst>
              <a:ext uri="{FF2B5EF4-FFF2-40B4-BE49-F238E27FC236}">
                <a16:creationId xmlns:a16="http://schemas.microsoft.com/office/drawing/2014/main" id="{86829A81-7A8B-768A-957F-B9948EE94ED0}"/>
              </a:ext>
            </a:extLst>
          </p:cNvPr>
          <p:cNvSpPr txBox="1">
            <a:spLocks/>
          </p:cNvSpPr>
          <p:nvPr/>
        </p:nvSpPr>
        <p:spPr>
          <a:xfrm>
            <a:off x="631326" y="1546445"/>
            <a:ext cx="3483474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Criando um array bidimensional:</a:t>
            </a:r>
          </a:p>
        </p:txBody>
      </p:sp>
      <p:sp>
        <p:nvSpPr>
          <p:cNvPr id="15" name="Google Shape;1732;p68">
            <a:extLst>
              <a:ext uri="{FF2B5EF4-FFF2-40B4-BE49-F238E27FC236}">
                <a16:creationId xmlns:a16="http://schemas.microsoft.com/office/drawing/2014/main" id="{E74F1BC3-68F2-6331-D8DD-13A69976F31B}"/>
              </a:ext>
            </a:extLst>
          </p:cNvPr>
          <p:cNvSpPr txBox="1">
            <a:spLocks/>
          </p:cNvSpPr>
          <p:nvPr/>
        </p:nvSpPr>
        <p:spPr>
          <a:xfrm>
            <a:off x="720000" y="1906903"/>
            <a:ext cx="5435586" cy="516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Modificador de acesso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tipo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][ ]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nomeDaArray;</a:t>
            </a:r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1CA9FE44-E5C3-4F5B-8D5C-48F85E426906}"/>
              </a:ext>
            </a:extLst>
          </p:cNvPr>
          <p:cNvSpPr txBox="1">
            <a:spLocks/>
          </p:cNvSpPr>
          <p:nvPr/>
        </p:nvSpPr>
        <p:spPr>
          <a:xfrm>
            <a:off x="824460" y="2376571"/>
            <a:ext cx="6161857" cy="437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Como os valores ficam organizados em um array bidimensional</a:t>
            </a: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12386F20-95EA-09A2-96F5-306357C3072C}"/>
              </a:ext>
            </a:extLst>
          </p:cNvPr>
          <p:cNvSpPr txBox="1">
            <a:spLocks/>
          </p:cNvSpPr>
          <p:nvPr/>
        </p:nvSpPr>
        <p:spPr>
          <a:xfrm>
            <a:off x="464576" y="2875603"/>
            <a:ext cx="3171516" cy="1268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private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][ ]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nomeDaArray = 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{10, 20 ,30},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{40,50 ,60}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};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98084EF1-BDD3-5663-FD48-F810CB842DC0}"/>
              </a:ext>
            </a:extLst>
          </p:cNvPr>
          <p:cNvSpPr txBox="1">
            <a:spLocks/>
          </p:cNvSpPr>
          <p:nvPr/>
        </p:nvSpPr>
        <p:spPr>
          <a:xfrm>
            <a:off x="3978305" y="2860992"/>
            <a:ext cx="4324963" cy="1845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private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][ ]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nomeDaArray =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new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[3][2];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nomeDoArray =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new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[ ][ ]{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{10, 20 ,30},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{40,50 ,60}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};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2D7B810-980E-383E-B3BA-894ACAD99CED}"/>
              </a:ext>
            </a:extLst>
          </p:cNvPr>
          <p:cNvCxnSpPr/>
          <p:nvPr/>
        </p:nvCxnSpPr>
        <p:spPr>
          <a:xfrm flipV="1">
            <a:off x="3763926" y="2928648"/>
            <a:ext cx="0" cy="15001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62"/>
          <p:cNvGrpSpPr/>
          <p:nvPr/>
        </p:nvGrpSpPr>
        <p:grpSpPr>
          <a:xfrm>
            <a:off x="321120" y="3072707"/>
            <a:ext cx="236955" cy="2070805"/>
            <a:chOff x="646419" y="2754471"/>
            <a:chExt cx="178121" cy="1556645"/>
          </a:xfrm>
        </p:grpSpPr>
        <p:sp>
          <p:nvSpPr>
            <p:cNvPr id="1483" name="Google Shape;1483;p62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62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62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A2337B2C-2319-7C03-EBA3-BB48F31219AC}"/>
              </a:ext>
            </a:extLst>
          </p:cNvPr>
          <p:cNvSpPr txBox="1">
            <a:spLocks/>
          </p:cNvSpPr>
          <p:nvPr/>
        </p:nvSpPr>
        <p:spPr>
          <a:xfrm>
            <a:off x="628391" y="674399"/>
            <a:ext cx="7887217" cy="644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Para percorrer os valores de um Array multidimensional também se usa 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“for”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e 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“lenght”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. </a:t>
            </a: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1C5855B9-FAF2-EAB4-4B8B-600DC084E735}"/>
              </a:ext>
            </a:extLst>
          </p:cNvPr>
          <p:cNvSpPr txBox="1">
            <a:spLocks/>
          </p:cNvSpPr>
          <p:nvPr/>
        </p:nvSpPr>
        <p:spPr>
          <a:xfrm>
            <a:off x="1043342" y="1766134"/>
            <a:ext cx="5687067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for(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i = 0; i &lt; nomeDoArray.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lenght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; i++){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for(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j = 0; j &lt; nomeDoArray[ i ].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lenght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; j++){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 		nomeDoArray[ i ][ j ];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	}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955DD60E-ED6D-DB0B-70D2-83758EC98A17}"/>
              </a:ext>
            </a:extLst>
          </p:cNvPr>
          <p:cNvSpPr txBox="1">
            <a:spLocks/>
          </p:cNvSpPr>
          <p:nvPr/>
        </p:nvSpPr>
        <p:spPr>
          <a:xfrm>
            <a:off x="628391" y="1429487"/>
            <a:ext cx="2359358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Array bidimensional:</a:t>
            </a: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B6A1E51E-B820-192B-82C9-9C79587E15BB}"/>
              </a:ext>
            </a:extLst>
          </p:cNvPr>
          <p:cNvSpPr txBox="1">
            <a:spLocks/>
          </p:cNvSpPr>
          <p:nvPr/>
        </p:nvSpPr>
        <p:spPr>
          <a:xfrm>
            <a:off x="678607" y="3310415"/>
            <a:ext cx="8023743" cy="644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 ideia é a mesma para Arrays com 3 ou mais dimensões, para criar, implementar valores e percorrer o Array.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Objeto</a:t>
            </a:r>
            <a:endParaRPr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720000" y="1170093"/>
            <a:ext cx="7704000" cy="858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   Os objetos são criados a partir de classes e representam instâncias específicas dessas classes, com atributos e métodos definidos pela classe.</a:t>
            </a:r>
            <a:endParaRPr lang="en-US" sz="1800" dirty="0"/>
          </a:p>
        </p:txBody>
      </p:sp>
      <p:sp>
        <p:nvSpPr>
          <p:cNvPr id="5" name="Google Shape;872;p40">
            <a:extLst>
              <a:ext uri="{FF2B5EF4-FFF2-40B4-BE49-F238E27FC236}">
                <a16:creationId xmlns:a16="http://schemas.microsoft.com/office/drawing/2014/main" id="{E6BD4B45-2C1A-BABE-FD5C-05315290F900}"/>
              </a:ext>
            </a:extLst>
          </p:cNvPr>
          <p:cNvSpPr txBox="1">
            <a:spLocks/>
          </p:cNvSpPr>
          <p:nvPr/>
        </p:nvSpPr>
        <p:spPr>
          <a:xfrm>
            <a:off x="720000" y="2320191"/>
            <a:ext cx="651600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Ex:</a:t>
            </a:r>
            <a:endParaRPr lang="en-US" sz="1800" b="1" dirty="0"/>
          </a:p>
        </p:txBody>
      </p:sp>
      <p:sp>
        <p:nvSpPr>
          <p:cNvPr id="2" name="Google Shape;872;p40">
            <a:extLst>
              <a:ext uri="{FF2B5EF4-FFF2-40B4-BE49-F238E27FC236}">
                <a16:creationId xmlns:a16="http://schemas.microsoft.com/office/drawing/2014/main" id="{F06D50C0-1997-8AA1-3B61-C5BC0E31C111}"/>
              </a:ext>
            </a:extLst>
          </p:cNvPr>
          <p:cNvSpPr txBox="1">
            <a:spLocks/>
          </p:cNvSpPr>
          <p:nvPr/>
        </p:nvSpPr>
        <p:spPr>
          <a:xfrm>
            <a:off x="1067065" y="2790082"/>
            <a:ext cx="6843558" cy="66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2000" dirty="0"/>
              <a:t>Carro 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c1 </a:t>
            </a:r>
            <a:r>
              <a:rPr lang="en-US" sz="2000" dirty="0"/>
              <a:t>= 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Carro</a:t>
            </a:r>
            <a:r>
              <a:rPr lang="en-US" sz="2000" dirty="0">
                <a:solidFill>
                  <a:srgbClr val="92D050"/>
                </a:solidFill>
              </a:rPr>
              <a:t>(1557, 4.688, “Laranja”, “Corvette Z06”)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Google Shape;872;p40">
            <a:extLst>
              <a:ext uri="{FF2B5EF4-FFF2-40B4-BE49-F238E27FC236}">
                <a16:creationId xmlns:a16="http://schemas.microsoft.com/office/drawing/2014/main" id="{28B1E653-0340-DEA6-D005-1FAF6FCEABD1}"/>
              </a:ext>
            </a:extLst>
          </p:cNvPr>
          <p:cNvSpPr txBox="1">
            <a:spLocks/>
          </p:cNvSpPr>
          <p:nvPr/>
        </p:nvSpPr>
        <p:spPr>
          <a:xfrm>
            <a:off x="3184716" y="3412373"/>
            <a:ext cx="2608256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Tamanho Comprimento</a:t>
            </a:r>
          </a:p>
          <a:p>
            <a:pPr marL="0" indent="0"/>
            <a:endParaRPr lang="en-US" sz="1800" b="1" dirty="0"/>
          </a:p>
        </p:txBody>
      </p:sp>
      <p:sp>
        <p:nvSpPr>
          <p:cNvPr id="8" name="Google Shape;872;p40">
            <a:extLst>
              <a:ext uri="{FF2B5EF4-FFF2-40B4-BE49-F238E27FC236}">
                <a16:creationId xmlns:a16="http://schemas.microsoft.com/office/drawing/2014/main" id="{ABF6258A-5E9B-1CB8-3FC9-EE3E88C777D7}"/>
              </a:ext>
            </a:extLst>
          </p:cNvPr>
          <p:cNvSpPr txBox="1">
            <a:spLocks/>
          </p:cNvSpPr>
          <p:nvPr/>
        </p:nvSpPr>
        <p:spPr>
          <a:xfrm>
            <a:off x="3087516" y="2333270"/>
            <a:ext cx="786279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Peso</a:t>
            </a:r>
            <a:endParaRPr lang="en-US" sz="1800" b="1" dirty="0"/>
          </a:p>
        </p:txBody>
      </p:sp>
      <p:sp>
        <p:nvSpPr>
          <p:cNvPr id="9" name="Google Shape;872;p40">
            <a:extLst>
              <a:ext uri="{FF2B5EF4-FFF2-40B4-BE49-F238E27FC236}">
                <a16:creationId xmlns:a16="http://schemas.microsoft.com/office/drawing/2014/main" id="{9E67C04C-D4FA-2E8A-5DDA-34F7AEFEB7F5}"/>
              </a:ext>
            </a:extLst>
          </p:cNvPr>
          <p:cNvSpPr txBox="1">
            <a:spLocks/>
          </p:cNvSpPr>
          <p:nvPr/>
        </p:nvSpPr>
        <p:spPr>
          <a:xfrm>
            <a:off x="4828506" y="2286964"/>
            <a:ext cx="583466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Cor</a:t>
            </a:r>
            <a:endParaRPr lang="en-US" sz="1800" b="1" dirty="0"/>
          </a:p>
        </p:txBody>
      </p:sp>
      <p:sp>
        <p:nvSpPr>
          <p:cNvPr id="10" name="Google Shape;872;p40">
            <a:extLst>
              <a:ext uri="{FF2B5EF4-FFF2-40B4-BE49-F238E27FC236}">
                <a16:creationId xmlns:a16="http://schemas.microsoft.com/office/drawing/2014/main" id="{D0287C71-52BF-FB7F-73B7-54E376E45E0D}"/>
              </a:ext>
            </a:extLst>
          </p:cNvPr>
          <p:cNvSpPr txBox="1">
            <a:spLocks/>
          </p:cNvSpPr>
          <p:nvPr/>
        </p:nvSpPr>
        <p:spPr>
          <a:xfrm>
            <a:off x="6555634" y="2252546"/>
            <a:ext cx="961584" cy="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800" b="1" dirty="0"/>
              <a:t>Modelo</a:t>
            </a:r>
            <a:endParaRPr lang="en-US" sz="1800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4B43D9-14AC-14A8-014E-24154CAE6815}"/>
              </a:ext>
            </a:extLst>
          </p:cNvPr>
          <p:cNvCxnSpPr/>
          <p:nvPr/>
        </p:nvCxnSpPr>
        <p:spPr>
          <a:xfrm>
            <a:off x="3480655" y="2709358"/>
            <a:ext cx="91885" cy="18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840E8B1-0289-A06B-3A4C-A072A6DE6B1E}"/>
              </a:ext>
            </a:extLst>
          </p:cNvPr>
          <p:cNvCxnSpPr/>
          <p:nvPr/>
        </p:nvCxnSpPr>
        <p:spPr>
          <a:xfrm flipV="1">
            <a:off x="4125433" y="3264195"/>
            <a:ext cx="95693" cy="19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7C3ACD8-9D04-672B-8E43-840E9772C5A2}"/>
              </a:ext>
            </a:extLst>
          </p:cNvPr>
          <p:cNvCxnSpPr/>
          <p:nvPr/>
        </p:nvCxnSpPr>
        <p:spPr>
          <a:xfrm>
            <a:off x="5120239" y="2637019"/>
            <a:ext cx="0" cy="30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6FB7B5C-8ED4-CEBD-848B-56A8F28826E8}"/>
              </a:ext>
            </a:extLst>
          </p:cNvPr>
          <p:cNvCxnSpPr/>
          <p:nvPr/>
        </p:nvCxnSpPr>
        <p:spPr>
          <a:xfrm flipH="1">
            <a:off x="6555634" y="2637019"/>
            <a:ext cx="259836" cy="25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97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93977" y="1304648"/>
            <a:ext cx="5602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em pratica</a:t>
            </a:r>
            <a:endParaRPr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02EC02CD-F384-F1C4-E8F7-828C97DBABFD}"/>
              </a:ext>
            </a:extLst>
          </p:cNvPr>
          <p:cNvSpPr txBox="1">
            <a:spLocks/>
          </p:cNvSpPr>
          <p:nvPr/>
        </p:nvSpPr>
        <p:spPr>
          <a:xfrm>
            <a:off x="2820252" y="2146448"/>
            <a:ext cx="1879339" cy="51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Projeto E</a:t>
            </a:r>
          </a:p>
        </p:txBody>
      </p:sp>
    </p:spTree>
    <p:extLst>
      <p:ext uri="{BB962C8B-B14F-4D97-AF65-F5344CB8AC3E}">
        <p14:creationId xmlns:p14="http://schemas.microsoft.com/office/powerpoint/2010/main" val="1722429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55"/>
          <p:cNvGrpSpPr/>
          <p:nvPr/>
        </p:nvGrpSpPr>
        <p:grpSpPr>
          <a:xfrm rot="-5400000">
            <a:off x="8465275" y="-865145"/>
            <a:ext cx="532384" cy="2618736"/>
            <a:chOff x="7109079" y="2871131"/>
            <a:chExt cx="291606" cy="1434374"/>
          </a:xfrm>
        </p:grpSpPr>
        <p:sp>
          <p:nvSpPr>
            <p:cNvPr id="1213" name="Google Shape;1213;p5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5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5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5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7" name="Google Shape;1217;p55"/>
          <p:cNvGrpSpPr/>
          <p:nvPr/>
        </p:nvGrpSpPr>
        <p:grpSpPr>
          <a:xfrm rot="5400000" flipH="1">
            <a:off x="237606" y="3419274"/>
            <a:ext cx="457656" cy="2836249"/>
            <a:chOff x="6278982" y="2751992"/>
            <a:chExt cx="250674" cy="1553513"/>
          </a:xfrm>
        </p:grpSpPr>
        <p:sp>
          <p:nvSpPr>
            <p:cNvPr id="1218" name="Google Shape;1218;p5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5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5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5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Título 2">
            <a:extLst>
              <a:ext uri="{FF2B5EF4-FFF2-40B4-BE49-F238E27FC236}">
                <a16:creationId xmlns:a16="http://schemas.microsoft.com/office/drawing/2014/main" id="{44FB23AE-92C5-DDF8-8651-6EACF312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80" y="316009"/>
            <a:ext cx="7704000" cy="572700"/>
          </a:xfrm>
        </p:spPr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C159EC4E-2740-ABDC-2EEF-52EC234E17B8}"/>
              </a:ext>
            </a:extLst>
          </p:cNvPr>
          <p:cNvSpPr txBox="1">
            <a:spLocks/>
          </p:cNvSpPr>
          <p:nvPr/>
        </p:nvSpPr>
        <p:spPr>
          <a:xfrm>
            <a:off x="735120" y="845839"/>
            <a:ext cx="7704000" cy="1548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Interfaces são arquivos muito semelhantes a classes abstratas mas que são modeladas com métodos abstratos e constantes (variáveis finais) que podem ser implementados em classes, classes que receberem a implementação de uma ou mais interface devem utilizar todos os métodos e constantes presentes nas interfaces implementadas.</a:t>
            </a:r>
          </a:p>
        </p:txBody>
      </p:sp>
      <p:sp>
        <p:nvSpPr>
          <p:cNvPr id="6" name="Google Shape;1732;p68">
            <a:extLst>
              <a:ext uri="{FF2B5EF4-FFF2-40B4-BE49-F238E27FC236}">
                <a16:creationId xmlns:a16="http://schemas.microsoft.com/office/drawing/2014/main" id="{6EA9FBFB-A821-2A37-67AD-D886BB7EE961}"/>
              </a:ext>
            </a:extLst>
          </p:cNvPr>
          <p:cNvSpPr txBox="1">
            <a:spLocks/>
          </p:cNvSpPr>
          <p:nvPr/>
        </p:nvSpPr>
        <p:spPr>
          <a:xfrm>
            <a:off x="704880" y="2355517"/>
            <a:ext cx="7852110" cy="948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Para implementar uma interface na classe utilizamos “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implements”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diferente da herança aonde uma subclasse só pode herdar uma superclasse, com as interfaces é possível implementar uma ou mais interfaces</a:t>
            </a:r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6CF73568-A72D-A090-631B-2A068DA27A0E}"/>
              </a:ext>
            </a:extLst>
          </p:cNvPr>
          <p:cNvSpPr txBox="1">
            <a:spLocks/>
          </p:cNvSpPr>
          <p:nvPr/>
        </p:nvSpPr>
        <p:spPr>
          <a:xfrm>
            <a:off x="735120" y="3303675"/>
            <a:ext cx="539129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Ex: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1D378EAC-0CAB-D7F9-5EA0-64EEFA8FF4E2}"/>
              </a:ext>
            </a:extLst>
          </p:cNvPr>
          <p:cNvSpPr txBox="1">
            <a:spLocks/>
          </p:cNvSpPr>
          <p:nvPr/>
        </p:nvSpPr>
        <p:spPr>
          <a:xfrm>
            <a:off x="780220" y="3570911"/>
            <a:ext cx="7658900" cy="94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B050"/>
                </a:solidFill>
                <a:latin typeface="Catamaran" panose="020B0604020202020204" charset="0"/>
                <a:cs typeface="Catamaran" panose="020B0604020202020204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nomeDaClasse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implements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nomeDaInterface, nomeDa2Interface {</a:t>
            </a:r>
          </a:p>
          <a:p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93977" y="1304648"/>
            <a:ext cx="5602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em pratica</a:t>
            </a:r>
            <a:endParaRPr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02EC02CD-F384-F1C4-E8F7-828C97DBABFD}"/>
              </a:ext>
            </a:extLst>
          </p:cNvPr>
          <p:cNvSpPr txBox="1">
            <a:spLocks/>
          </p:cNvSpPr>
          <p:nvPr/>
        </p:nvSpPr>
        <p:spPr>
          <a:xfrm>
            <a:off x="2820252" y="2146448"/>
            <a:ext cx="1879339" cy="51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Projeto F</a:t>
            </a:r>
          </a:p>
        </p:txBody>
      </p:sp>
    </p:spTree>
    <p:extLst>
      <p:ext uri="{BB962C8B-B14F-4D97-AF65-F5344CB8AC3E}">
        <p14:creationId xmlns:p14="http://schemas.microsoft.com/office/powerpoint/2010/main" val="1628953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1306763" y="1533063"/>
            <a:ext cx="5615032" cy="1507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Manipulando Objetos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79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57"/>
          <p:cNvGrpSpPr/>
          <p:nvPr/>
        </p:nvGrpSpPr>
        <p:grpSpPr>
          <a:xfrm rot="10800000">
            <a:off x="225443" y="-462975"/>
            <a:ext cx="835883" cy="2004959"/>
            <a:chOff x="3117442" y="2754471"/>
            <a:chExt cx="648978" cy="1556645"/>
          </a:xfrm>
        </p:grpSpPr>
        <p:sp>
          <p:nvSpPr>
            <p:cNvPr id="1286" name="Google Shape;1286;p57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57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57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57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57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57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57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57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57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57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6" name="Google Shape;1296;p57"/>
          <p:cNvGrpSpPr/>
          <p:nvPr/>
        </p:nvGrpSpPr>
        <p:grpSpPr>
          <a:xfrm>
            <a:off x="8248353" y="3161549"/>
            <a:ext cx="665167" cy="2521315"/>
            <a:chOff x="8218831" y="2346909"/>
            <a:chExt cx="740390" cy="2806450"/>
          </a:xfrm>
        </p:grpSpPr>
        <p:sp>
          <p:nvSpPr>
            <p:cNvPr id="1297" name="Google Shape;1297;p5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5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5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5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5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5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5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5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34A3777E-B5EE-E30C-617A-96552AA8AD0D}"/>
              </a:ext>
            </a:extLst>
          </p:cNvPr>
          <p:cNvSpPr txBox="1">
            <a:spLocks/>
          </p:cNvSpPr>
          <p:nvPr/>
        </p:nvSpPr>
        <p:spPr>
          <a:xfrm>
            <a:off x="1142554" y="786289"/>
            <a:ext cx="7431476" cy="755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Os Objetos estão em toda parte na Programação Orientada a Objeto, seja em um atributo, método, Array ou parâmetro.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D6E5B96C-ADA4-AEA6-80EB-75B6FF66D758}"/>
              </a:ext>
            </a:extLst>
          </p:cNvPr>
          <p:cNvSpPr txBox="1">
            <a:spLocks/>
          </p:cNvSpPr>
          <p:nvPr/>
        </p:nvSpPr>
        <p:spPr>
          <a:xfrm>
            <a:off x="694477" y="1592321"/>
            <a:ext cx="7431475" cy="1087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Isto significa que são muito “maleáveis”, tendendo a parecer muito complexo, por aparecerem em diversos lugares, mas com o tempo, paciência e pratica, é fácil perceber que não é um bicho de 7 cabeças.</a:t>
            </a:r>
          </a:p>
        </p:txBody>
      </p:sp>
      <p:sp>
        <p:nvSpPr>
          <p:cNvPr id="10" name="Google Shape;1732;p68">
            <a:extLst>
              <a:ext uri="{FF2B5EF4-FFF2-40B4-BE49-F238E27FC236}">
                <a16:creationId xmlns:a16="http://schemas.microsoft.com/office/drawing/2014/main" id="{5B6F86B4-8582-818F-A27C-BD29E7D711D9}"/>
              </a:ext>
            </a:extLst>
          </p:cNvPr>
          <p:cNvSpPr txBox="1">
            <a:spLocks/>
          </p:cNvSpPr>
          <p:nvPr/>
        </p:nvSpPr>
        <p:spPr>
          <a:xfrm>
            <a:off x="919680" y="2813296"/>
            <a:ext cx="7431475" cy="86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 partir de agora, iremos ver os mesmos conceitos que já vimos antes, como atributos, métodos, Arrays, mas agora usando Objetos.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Objetos em Atributos</a:t>
            </a:r>
            <a:endParaRPr dirty="0"/>
          </a:p>
        </p:txBody>
      </p:sp>
      <p:sp>
        <p:nvSpPr>
          <p:cNvPr id="1732" name="Google Shape;1732;p68"/>
          <p:cNvSpPr txBox="1">
            <a:spLocks noGrp="1"/>
          </p:cNvSpPr>
          <p:nvPr>
            <p:ph type="body" idx="1"/>
          </p:nvPr>
        </p:nvSpPr>
        <p:spPr>
          <a:xfrm>
            <a:off x="698682" y="1109398"/>
            <a:ext cx="7704000" cy="734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Os atributos servem </a:t>
            </a:r>
            <a:r>
              <a:rPr lang="pt-BR" sz="1800" dirty="0"/>
              <a:t>para armazenar informações ou dados de um certo tipo, com Objetos não é diferente.</a:t>
            </a:r>
            <a:endParaRPr lang="pt-BR" sz="1800" dirty="0">
              <a:solidFill>
                <a:schemeClr val="dk1"/>
              </a:solidFill>
            </a:endParaRPr>
          </a:p>
        </p:txBody>
      </p:sp>
      <p:grpSp>
        <p:nvGrpSpPr>
          <p:cNvPr id="1769" name="Google Shape;1769;p68"/>
          <p:cNvGrpSpPr/>
          <p:nvPr/>
        </p:nvGrpSpPr>
        <p:grpSpPr>
          <a:xfrm rot="10800000">
            <a:off x="8405839" y="144"/>
            <a:ext cx="531830" cy="1973192"/>
            <a:chOff x="4128096" y="2589445"/>
            <a:chExt cx="465334" cy="1726630"/>
          </a:xfrm>
        </p:grpSpPr>
        <p:sp>
          <p:nvSpPr>
            <p:cNvPr id="1770" name="Google Shape;1770;p68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68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68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68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68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68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68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68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68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68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68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480DC6F1-02A3-E5EA-485F-72865257D4EA}"/>
              </a:ext>
            </a:extLst>
          </p:cNvPr>
          <p:cNvSpPr txBox="1">
            <a:spLocks/>
          </p:cNvSpPr>
          <p:nvPr/>
        </p:nvSpPr>
        <p:spPr>
          <a:xfrm>
            <a:off x="2438650" y="2178731"/>
            <a:ext cx="3877090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Font typeface="Catamaran"/>
              <a:buNone/>
            </a:pPr>
            <a:r>
              <a:rPr lang="pt-BR" sz="2400" dirty="0">
                <a:solidFill>
                  <a:srgbClr val="00B050"/>
                </a:solidFill>
              </a:rPr>
              <a:t>public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tipo</a:t>
            </a:r>
            <a:r>
              <a:rPr lang="pt-BR" sz="2400" dirty="0"/>
              <a:t> nomeDoAtributo;</a:t>
            </a:r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2D4CEDA3-7545-DA00-0755-49CF5E410923}"/>
              </a:ext>
            </a:extLst>
          </p:cNvPr>
          <p:cNvSpPr txBox="1">
            <a:spLocks/>
          </p:cNvSpPr>
          <p:nvPr/>
        </p:nvSpPr>
        <p:spPr>
          <a:xfrm>
            <a:off x="698682" y="2932800"/>
            <a:ext cx="7704000" cy="73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1800" dirty="0"/>
              <a:t>Se em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tipo</a:t>
            </a:r>
            <a:r>
              <a:rPr lang="pt-BR" sz="1800" dirty="0"/>
              <a:t> colocássemos o tipo de um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Objeto </a:t>
            </a:r>
            <a:r>
              <a:rPr lang="pt-BR" sz="1800" dirty="0"/>
              <a:t>(uma Classe), esse atributo ira “armazenar” um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Objeto</a:t>
            </a:r>
            <a:r>
              <a:rPr lang="pt-BR" sz="1800" dirty="0"/>
              <a:t> do mesmo tipo (mesma Classe).</a:t>
            </a: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99960238-2B49-2730-6809-58F53FF6E034}"/>
              </a:ext>
            </a:extLst>
          </p:cNvPr>
          <p:cNvSpPr txBox="1">
            <a:spLocks/>
          </p:cNvSpPr>
          <p:nvPr/>
        </p:nvSpPr>
        <p:spPr>
          <a:xfrm>
            <a:off x="2438650" y="3805327"/>
            <a:ext cx="3643173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4959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31;p68">
            <a:extLst>
              <a:ext uri="{FF2B5EF4-FFF2-40B4-BE49-F238E27FC236}">
                <a16:creationId xmlns:a16="http://schemas.microsoft.com/office/drawing/2014/main" id="{591A36E1-AC89-BA23-DCEB-4A2A61A0F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0186" y="423760"/>
            <a:ext cx="5648902" cy="76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Objetos em Métodos</a:t>
            </a:r>
            <a:endParaRPr dirty="0"/>
          </a:p>
        </p:txBody>
      </p:sp>
      <p:sp>
        <p:nvSpPr>
          <p:cNvPr id="15" name="Google Shape;1732;p68">
            <a:extLst>
              <a:ext uri="{FF2B5EF4-FFF2-40B4-BE49-F238E27FC236}">
                <a16:creationId xmlns:a16="http://schemas.microsoft.com/office/drawing/2014/main" id="{F0C31FF7-7EB4-4E86-7F74-CA9C92EA4AF5}"/>
              </a:ext>
            </a:extLst>
          </p:cNvPr>
          <p:cNvSpPr txBox="1">
            <a:spLocks/>
          </p:cNvSpPr>
          <p:nvPr/>
        </p:nvSpPr>
        <p:spPr>
          <a:xfrm>
            <a:off x="3037844" y="3006357"/>
            <a:ext cx="5351244" cy="138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Se o tipo de retorno em um método for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pt-BR" sz="1800" dirty="0"/>
              <a:t>, o método ira retornar um valor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pt-BR" sz="1800" dirty="0"/>
              <a:t>, caso o tipo de retorno seja o tipo de um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Objeto</a:t>
            </a:r>
            <a:r>
              <a:rPr lang="pt-BR" sz="1800" dirty="0"/>
              <a:t> (Classe), o método ira retornar um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Objeto</a:t>
            </a:r>
            <a:r>
              <a:rPr lang="pt-BR" sz="1800" dirty="0"/>
              <a:t> do mesmo tipo (mesma Classe).</a:t>
            </a:r>
          </a:p>
        </p:txBody>
      </p:sp>
      <p:sp>
        <p:nvSpPr>
          <p:cNvPr id="17" name="Google Shape;1732;p68">
            <a:extLst>
              <a:ext uri="{FF2B5EF4-FFF2-40B4-BE49-F238E27FC236}">
                <a16:creationId xmlns:a16="http://schemas.microsoft.com/office/drawing/2014/main" id="{09D0D5D3-CB0F-64E4-B79A-40C397AA03E7}"/>
              </a:ext>
            </a:extLst>
          </p:cNvPr>
          <p:cNvSpPr txBox="1">
            <a:spLocks/>
          </p:cNvSpPr>
          <p:nvPr/>
        </p:nvSpPr>
        <p:spPr>
          <a:xfrm>
            <a:off x="2889015" y="1381357"/>
            <a:ext cx="5351244" cy="95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Existem diversas interações entre métodos e Objetos, sendo no tipo de retorno, parâmetro ou no corpo do método.</a:t>
            </a:r>
          </a:p>
        </p:txBody>
      </p:sp>
      <p:sp>
        <p:nvSpPr>
          <p:cNvPr id="18" name="Google Shape;1732;p68">
            <a:extLst>
              <a:ext uri="{FF2B5EF4-FFF2-40B4-BE49-F238E27FC236}">
                <a16:creationId xmlns:a16="http://schemas.microsoft.com/office/drawing/2014/main" id="{37B9422B-6241-8FD3-069A-08B385246AE7}"/>
              </a:ext>
            </a:extLst>
          </p:cNvPr>
          <p:cNvSpPr txBox="1">
            <a:spLocks/>
          </p:cNvSpPr>
          <p:nvPr/>
        </p:nvSpPr>
        <p:spPr>
          <a:xfrm>
            <a:off x="2684446" y="2620561"/>
            <a:ext cx="5562903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Objeto no tipo de retorno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32;p68">
            <a:extLst>
              <a:ext uri="{FF2B5EF4-FFF2-40B4-BE49-F238E27FC236}">
                <a16:creationId xmlns:a16="http://schemas.microsoft.com/office/drawing/2014/main" id="{F0C31FF7-7EB4-4E86-7F74-CA9C92EA4AF5}"/>
              </a:ext>
            </a:extLst>
          </p:cNvPr>
          <p:cNvSpPr txBox="1">
            <a:spLocks/>
          </p:cNvSpPr>
          <p:nvPr/>
        </p:nvSpPr>
        <p:spPr>
          <a:xfrm>
            <a:off x="2889013" y="2205603"/>
            <a:ext cx="5351244" cy="7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Usando o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pt-BR" sz="1800" dirty="0">
                <a:solidFill>
                  <a:schemeClr val="tx1"/>
                </a:solidFill>
              </a:rPr>
              <a:t>é possível criar Objetos dentro do corpo de um método.</a:t>
            </a:r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Google Shape;1732;p68">
            <a:extLst>
              <a:ext uri="{FF2B5EF4-FFF2-40B4-BE49-F238E27FC236}">
                <a16:creationId xmlns:a16="http://schemas.microsoft.com/office/drawing/2014/main" id="{256598B6-F286-85B4-F8C8-0BDC9358EB2B}"/>
              </a:ext>
            </a:extLst>
          </p:cNvPr>
          <p:cNvSpPr txBox="1">
            <a:spLocks/>
          </p:cNvSpPr>
          <p:nvPr/>
        </p:nvSpPr>
        <p:spPr>
          <a:xfrm>
            <a:off x="3743048" y="4168560"/>
            <a:ext cx="3643173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H</a:t>
            </a:r>
            <a:endParaRPr lang="pt-BR" sz="2800" dirty="0"/>
          </a:p>
        </p:txBody>
      </p:sp>
      <p:sp>
        <p:nvSpPr>
          <p:cNvPr id="17" name="Google Shape;1732;p68">
            <a:extLst>
              <a:ext uri="{FF2B5EF4-FFF2-40B4-BE49-F238E27FC236}">
                <a16:creationId xmlns:a16="http://schemas.microsoft.com/office/drawing/2014/main" id="{09D0D5D3-CB0F-64E4-B79A-40C397AA03E7}"/>
              </a:ext>
            </a:extLst>
          </p:cNvPr>
          <p:cNvSpPr txBox="1">
            <a:spLocks/>
          </p:cNvSpPr>
          <p:nvPr/>
        </p:nvSpPr>
        <p:spPr>
          <a:xfrm>
            <a:off x="2889013" y="1074121"/>
            <a:ext cx="5351244" cy="7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Os métodos são capazes de receber Objetos em seus parâmetros e utiliza-los em seu corpo.</a:t>
            </a:r>
          </a:p>
        </p:txBody>
      </p:sp>
      <p:sp>
        <p:nvSpPr>
          <p:cNvPr id="18" name="Google Shape;1732;p68">
            <a:extLst>
              <a:ext uri="{FF2B5EF4-FFF2-40B4-BE49-F238E27FC236}">
                <a16:creationId xmlns:a16="http://schemas.microsoft.com/office/drawing/2014/main" id="{37B9422B-6241-8FD3-069A-08B385246AE7}"/>
              </a:ext>
            </a:extLst>
          </p:cNvPr>
          <p:cNvSpPr txBox="1">
            <a:spLocks/>
          </p:cNvSpPr>
          <p:nvPr/>
        </p:nvSpPr>
        <p:spPr>
          <a:xfrm>
            <a:off x="2454099" y="1778292"/>
            <a:ext cx="5562903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Objeto no corpo de métodos</a:t>
            </a:r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0FBD2411-2203-7EA4-3EEB-044269E8EB80}"/>
              </a:ext>
            </a:extLst>
          </p:cNvPr>
          <p:cNvSpPr txBox="1">
            <a:spLocks/>
          </p:cNvSpPr>
          <p:nvPr/>
        </p:nvSpPr>
        <p:spPr>
          <a:xfrm>
            <a:off x="2454099" y="719055"/>
            <a:ext cx="5562903" cy="439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Objeto no parâmetro</a:t>
            </a:r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D15E7D72-1FD1-E294-ED39-F990047C587B}"/>
              </a:ext>
            </a:extLst>
          </p:cNvPr>
          <p:cNvSpPr txBox="1">
            <a:spLocks/>
          </p:cNvSpPr>
          <p:nvPr/>
        </p:nvSpPr>
        <p:spPr>
          <a:xfrm>
            <a:off x="2889013" y="2849702"/>
            <a:ext cx="5351244" cy="1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>
                <a:solidFill>
                  <a:schemeClr val="tx1"/>
                </a:solidFill>
              </a:rPr>
              <a:t>Existem inúmeras formas de manipular um Objeto no corpo de um método, podemos chamar métodos que o Objeto possui, utilizar informações de atributos e diversas outras coisas.</a:t>
            </a:r>
          </a:p>
        </p:txBody>
      </p:sp>
    </p:spTree>
    <p:extLst>
      <p:ext uri="{BB962C8B-B14F-4D97-AF65-F5344CB8AC3E}">
        <p14:creationId xmlns:p14="http://schemas.microsoft.com/office/powerpoint/2010/main" val="686124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31;p68">
            <a:extLst>
              <a:ext uri="{FF2B5EF4-FFF2-40B4-BE49-F238E27FC236}">
                <a16:creationId xmlns:a16="http://schemas.microsoft.com/office/drawing/2014/main" id="{27E66BDE-F241-C9BE-BFA3-74CC0C95E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665" y="358636"/>
            <a:ext cx="7272669" cy="101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Copy construtor</a:t>
            </a:r>
            <a:endParaRPr dirty="0"/>
          </a:p>
        </p:txBody>
      </p:sp>
      <p:sp>
        <p:nvSpPr>
          <p:cNvPr id="7" name="Google Shape;1732;p68">
            <a:extLst>
              <a:ext uri="{FF2B5EF4-FFF2-40B4-BE49-F238E27FC236}">
                <a16:creationId xmlns:a16="http://schemas.microsoft.com/office/drawing/2014/main" id="{03E3199B-EBB6-2B48-FEE0-3EFF70AD726C}"/>
              </a:ext>
            </a:extLst>
          </p:cNvPr>
          <p:cNvSpPr txBox="1">
            <a:spLocks/>
          </p:cNvSpPr>
          <p:nvPr/>
        </p:nvSpPr>
        <p:spPr>
          <a:xfrm>
            <a:off x="663013" y="1370271"/>
            <a:ext cx="7817972" cy="181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O copy constructor é um tipo especial de construtor que cria um novo objeto como cópia de outro objeto existente da mesma classe. Ele é usado para inicializar um novo objeto com os valores dos atributos de outro objeto. A cópia feita pelo copy constructor permanece independente do objeto original e não é afetada por alterações nos valores do objeto original após a criação da cópia.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959E34D4-B2DF-3F1D-70EB-A0D2D1217DF2}"/>
              </a:ext>
            </a:extLst>
          </p:cNvPr>
          <p:cNvSpPr txBox="1">
            <a:spLocks/>
          </p:cNvSpPr>
          <p:nvPr/>
        </p:nvSpPr>
        <p:spPr>
          <a:xfrm>
            <a:off x="2615997" y="2881895"/>
            <a:ext cx="3643173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i</a:t>
            </a:r>
            <a:endParaRPr lang="pt-BR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56"/>
          <p:cNvGrpSpPr/>
          <p:nvPr/>
        </p:nvGrpSpPr>
        <p:grpSpPr>
          <a:xfrm rot="10800000">
            <a:off x="8062451" y="2"/>
            <a:ext cx="1010350" cy="2269336"/>
            <a:chOff x="1390914" y="2488356"/>
            <a:chExt cx="811526" cy="1822760"/>
          </a:xfrm>
        </p:grpSpPr>
        <p:sp>
          <p:nvSpPr>
            <p:cNvPr id="1229" name="Google Shape;1229;p56"/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56"/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56"/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56"/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56"/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56"/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56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56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56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56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56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56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56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56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56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56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56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56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56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56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9" name="Google Shape;1249;p56"/>
          <p:cNvGrpSpPr/>
          <p:nvPr/>
        </p:nvGrpSpPr>
        <p:grpSpPr>
          <a:xfrm>
            <a:off x="459336" y="3109214"/>
            <a:ext cx="495184" cy="2037667"/>
            <a:chOff x="426802" y="2674436"/>
            <a:chExt cx="397738" cy="1636680"/>
          </a:xfrm>
        </p:grpSpPr>
        <p:sp>
          <p:nvSpPr>
            <p:cNvPr id="1250" name="Google Shape;1250;p56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56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56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56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56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56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56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7" name="Google Shape;1257;p56"/>
          <p:cNvGrpSpPr/>
          <p:nvPr/>
        </p:nvGrpSpPr>
        <p:grpSpPr>
          <a:xfrm>
            <a:off x="39834" y="3502638"/>
            <a:ext cx="380107" cy="1650626"/>
            <a:chOff x="4792514" y="2979701"/>
            <a:chExt cx="305307" cy="1325804"/>
          </a:xfrm>
        </p:grpSpPr>
        <p:sp>
          <p:nvSpPr>
            <p:cNvPr id="1258" name="Google Shape;1258;p56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56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56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56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56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1731;p68">
            <a:extLst>
              <a:ext uri="{FF2B5EF4-FFF2-40B4-BE49-F238E27FC236}">
                <a16:creationId xmlns:a16="http://schemas.microsoft.com/office/drawing/2014/main" id="{6D34A925-8E7A-9F2C-78C3-A861A71EA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665" y="679891"/>
            <a:ext cx="7272669" cy="78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Objetos no Array</a:t>
            </a:r>
            <a:endParaRPr sz="3600" dirty="0"/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C8C530D4-B460-8D8F-650F-353C98152536}"/>
              </a:ext>
            </a:extLst>
          </p:cNvPr>
          <p:cNvSpPr txBox="1">
            <a:spLocks/>
          </p:cNvSpPr>
          <p:nvPr/>
        </p:nvSpPr>
        <p:spPr>
          <a:xfrm>
            <a:off x="2750412" y="3133940"/>
            <a:ext cx="3643173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J</a:t>
            </a:r>
            <a:endParaRPr lang="pt-BR" sz="2800" dirty="0"/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E8A98112-CE1E-4F0C-F7BE-006EDDA60A5B}"/>
              </a:ext>
            </a:extLst>
          </p:cNvPr>
          <p:cNvSpPr txBox="1">
            <a:spLocks/>
          </p:cNvSpPr>
          <p:nvPr/>
        </p:nvSpPr>
        <p:spPr>
          <a:xfrm>
            <a:off x="1065052" y="1603999"/>
            <a:ext cx="7634627" cy="99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Assim como em um Array de </a:t>
            </a:r>
            <a:r>
              <a:rPr lang="pt-BR" sz="1800" b="1" dirty="0"/>
              <a:t>tipo primitivo</a:t>
            </a:r>
            <a:r>
              <a:rPr lang="pt-BR" sz="1800" dirty="0"/>
              <a:t>(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char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boolean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double</a:t>
            </a:r>
            <a:r>
              <a:rPr lang="pt-BR" sz="1800" dirty="0"/>
              <a:t> e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etc...</a:t>
            </a:r>
            <a:r>
              <a:rPr lang="pt-BR" sz="1800" dirty="0"/>
              <a:t>) armazena inúmeros valores de um mesmo </a:t>
            </a:r>
            <a:r>
              <a:rPr lang="pt-B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tipo</a:t>
            </a:r>
            <a:r>
              <a:rPr lang="pt-BR" sz="1800" dirty="0"/>
              <a:t>, um Array de Objeto, armazena diversos Objetos do mesmo tipo(mesma Classe).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9C0CA954-2322-46AF-8B35-F048733BCE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5556" r="555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Google Shape;870;p40">
            <a:extLst>
              <a:ext uri="{FF2B5EF4-FFF2-40B4-BE49-F238E27FC236}">
                <a16:creationId xmlns:a16="http://schemas.microsoft.com/office/drawing/2014/main" id="{562F43F9-0D89-E2A5-92E4-3FBAB42CBE7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4176" y="44604"/>
            <a:ext cx="1108800" cy="438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solidFill>
                  <a:schemeClr val="bg1"/>
                </a:solidFill>
                <a:latin typeface="Anton" pitchFamily="2" charset="0"/>
              </a:rPr>
              <a:t>Carro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02C5EC-AE01-536C-E8E1-D882909442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7088" y="94785"/>
            <a:ext cx="8909824" cy="49539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DE2A1E-EE07-8976-871D-4B28FFEC27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176" y="94785"/>
            <a:ext cx="1108800" cy="4384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A73304-085B-2063-EAC0-6092EDC45A7E}"/>
              </a:ext>
            </a:extLst>
          </p:cNvPr>
          <p:cNvSpPr txBox="1"/>
          <p:nvPr/>
        </p:nvSpPr>
        <p:spPr>
          <a:xfrm>
            <a:off x="1276376" y="1303253"/>
            <a:ext cx="67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80" dirty="0">
                <a:solidFill>
                  <a:schemeClr val="bg1">
                    <a:lumMod val="85000"/>
                  </a:schemeClr>
                </a:solidFill>
                <a:latin typeface="Anton" pitchFamily="2" charset="0"/>
              </a:rPr>
              <a:t>Peso</a:t>
            </a:r>
            <a:endParaRPr lang="pt-BR" sz="1800" spc="100" dirty="0">
              <a:solidFill>
                <a:schemeClr val="bg1">
                  <a:lumMod val="85000"/>
                </a:schemeClr>
              </a:solidFill>
              <a:latin typeface="Anton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739312-7583-714F-BE86-40A668FDFCD2}"/>
              </a:ext>
            </a:extLst>
          </p:cNvPr>
          <p:cNvSpPr txBox="1"/>
          <p:nvPr/>
        </p:nvSpPr>
        <p:spPr>
          <a:xfrm>
            <a:off x="1137800" y="284483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bg1">
                    <a:lumMod val="85000"/>
                  </a:schemeClr>
                </a:solidFill>
                <a:latin typeface="Anton" pitchFamily="2" charset="0"/>
              </a:rPr>
              <a:t>Cor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E6C26D-C1F7-C2C4-7B80-F14C674B93FB}"/>
              </a:ext>
            </a:extLst>
          </p:cNvPr>
          <p:cNvSpPr txBox="1"/>
          <p:nvPr/>
        </p:nvSpPr>
        <p:spPr>
          <a:xfrm>
            <a:off x="234176" y="201401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bg1">
                    <a:lumMod val="85000"/>
                  </a:schemeClr>
                </a:solidFill>
                <a:latin typeface="Anton" pitchFamily="2" charset="0"/>
              </a:rPr>
              <a:t>Tamanho Comprimento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5CF539-CF94-3E8C-8CB8-DBA65AB74C6F}"/>
              </a:ext>
            </a:extLst>
          </p:cNvPr>
          <p:cNvSpPr txBox="1"/>
          <p:nvPr/>
        </p:nvSpPr>
        <p:spPr>
          <a:xfrm>
            <a:off x="1046504" y="377319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bg1">
                    <a:lumMod val="85000"/>
                  </a:schemeClr>
                </a:solidFill>
                <a:latin typeface="Anton" pitchFamily="2" charset="0"/>
              </a:rPr>
              <a:t>Modelo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9B6BF0-A165-A402-0C5D-4C49588A9B04}"/>
              </a:ext>
            </a:extLst>
          </p:cNvPr>
          <p:cNvSpPr txBox="1"/>
          <p:nvPr/>
        </p:nvSpPr>
        <p:spPr>
          <a:xfrm>
            <a:off x="6936447" y="119091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bg1">
                    <a:lumMod val="85000"/>
                  </a:schemeClr>
                </a:solidFill>
                <a:latin typeface="Anton" pitchFamily="2" charset="0"/>
              </a:rPr>
              <a:t>Marcha()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D13825-9FBB-EF4A-B997-1D7DFF110B3F}"/>
              </a:ext>
            </a:extLst>
          </p:cNvPr>
          <p:cNvSpPr txBox="1"/>
          <p:nvPr/>
        </p:nvSpPr>
        <p:spPr>
          <a:xfrm>
            <a:off x="7300010" y="227120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bg1">
                    <a:lumMod val="85000"/>
                  </a:schemeClr>
                </a:solidFill>
                <a:latin typeface="Anton" pitchFamily="2" charset="0"/>
              </a:rPr>
              <a:t>Acelerador()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8EDC2C9-2DDA-457A-1213-773E66148BF9}"/>
              </a:ext>
            </a:extLst>
          </p:cNvPr>
          <p:cNvCxnSpPr>
            <a:cxnSpLocks/>
          </p:cNvCxnSpPr>
          <p:nvPr/>
        </p:nvCxnSpPr>
        <p:spPr>
          <a:xfrm>
            <a:off x="2082446" y="1573710"/>
            <a:ext cx="1137504" cy="46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DAE9175-3BC0-8330-3C36-F7A71A087ED8}"/>
              </a:ext>
            </a:extLst>
          </p:cNvPr>
          <p:cNvCxnSpPr>
            <a:cxnSpLocks/>
          </p:cNvCxnSpPr>
          <p:nvPr/>
        </p:nvCxnSpPr>
        <p:spPr>
          <a:xfrm>
            <a:off x="1640699" y="2409012"/>
            <a:ext cx="1579251" cy="16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7F3A85A-944B-BF00-3046-3C4757E19D6F}"/>
              </a:ext>
            </a:extLst>
          </p:cNvPr>
          <p:cNvCxnSpPr>
            <a:cxnSpLocks/>
          </p:cNvCxnSpPr>
          <p:nvPr/>
        </p:nvCxnSpPr>
        <p:spPr>
          <a:xfrm flipV="1">
            <a:off x="1746987" y="2945805"/>
            <a:ext cx="1559923" cy="6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FB8E02E-D846-69C0-E124-8E0D74EB7E15}"/>
              </a:ext>
            </a:extLst>
          </p:cNvPr>
          <p:cNvCxnSpPr>
            <a:cxnSpLocks/>
          </p:cNvCxnSpPr>
          <p:nvPr/>
        </p:nvCxnSpPr>
        <p:spPr>
          <a:xfrm flipV="1">
            <a:off x="1947713" y="3277432"/>
            <a:ext cx="1510831" cy="49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3C7C1A9-F040-AEE1-AFFF-45CF0E9F81D2}"/>
              </a:ext>
            </a:extLst>
          </p:cNvPr>
          <p:cNvCxnSpPr>
            <a:cxnSpLocks/>
          </p:cNvCxnSpPr>
          <p:nvPr/>
        </p:nvCxnSpPr>
        <p:spPr>
          <a:xfrm flipV="1">
            <a:off x="5646607" y="1494421"/>
            <a:ext cx="1060595" cy="30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AEDD623-3844-3E03-6FEB-FA50B2787EAC}"/>
              </a:ext>
            </a:extLst>
          </p:cNvPr>
          <p:cNvCxnSpPr>
            <a:cxnSpLocks/>
          </p:cNvCxnSpPr>
          <p:nvPr/>
        </p:nvCxnSpPr>
        <p:spPr>
          <a:xfrm flipV="1">
            <a:off x="5654610" y="2481423"/>
            <a:ext cx="1598099" cy="180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5278881-0A75-8197-391E-7BD43EE092B4}"/>
              </a:ext>
            </a:extLst>
          </p:cNvPr>
          <p:cNvSpPr txBox="1"/>
          <p:nvPr/>
        </p:nvSpPr>
        <p:spPr>
          <a:xfrm>
            <a:off x="7233157" y="35520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bg1">
                    <a:lumMod val="85000"/>
                  </a:schemeClr>
                </a:solidFill>
                <a:latin typeface="Anton" pitchFamily="2" charset="0"/>
              </a:rPr>
              <a:t>Freio()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AF337F5-CC03-1B08-81BB-627014EE34BB}"/>
              </a:ext>
            </a:extLst>
          </p:cNvPr>
          <p:cNvCxnSpPr>
            <a:cxnSpLocks/>
          </p:cNvCxnSpPr>
          <p:nvPr/>
        </p:nvCxnSpPr>
        <p:spPr>
          <a:xfrm>
            <a:off x="5646607" y="3102514"/>
            <a:ext cx="1464756" cy="42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45" name="Google Shape;872;p40">
            <a:extLst>
              <a:ext uri="{FF2B5EF4-FFF2-40B4-BE49-F238E27FC236}">
                <a16:creationId xmlns:a16="http://schemas.microsoft.com/office/drawing/2014/main" id="{82727879-9636-3808-37E0-F900104164B1}"/>
              </a:ext>
            </a:extLst>
          </p:cNvPr>
          <p:cNvSpPr txBox="1">
            <a:spLocks/>
          </p:cNvSpPr>
          <p:nvPr/>
        </p:nvSpPr>
        <p:spPr>
          <a:xfrm>
            <a:off x="117088" y="4384636"/>
            <a:ext cx="8909824" cy="434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bg1"/>
                </a:solidFill>
              </a:rPr>
              <a:t>Pense em uma Classe como uma Planta(blueprint) que molda a estrutura um Objeto.</a:t>
            </a:r>
          </a:p>
        </p:txBody>
      </p:sp>
      <p:sp>
        <p:nvSpPr>
          <p:cNvPr id="13448" name="CaixaDeTexto 13447">
            <a:extLst>
              <a:ext uri="{FF2B5EF4-FFF2-40B4-BE49-F238E27FC236}">
                <a16:creationId xmlns:a16="http://schemas.microsoft.com/office/drawing/2014/main" id="{54C6F9F1-30CD-1542-D519-2235052A327B}"/>
              </a:ext>
            </a:extLst>
          </p:cNvPr>
          <p:cNvSpPr txBox="1"/>
          <p:nvPr/>
        </p:nvSpPr>
        <p:spPr>
          <a:xfrm>
            <a:off x="533063" y="723996"/>
            <a:ext cx="29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80" dirty="0">
                <a:solidFill>
                  <a:schemeClr val="bg1"/>
                </a:solidFill>
                <a:latin typeface="Anton" pitchFamily="2" charset="0"/>
              </a:rPr>
              <a:t>Características / Atributos</a:t>
            </a:r>
            <a:endParaRPr lang="pt-BR" sz="1800" spc="100" dirty="0">
              <a:solidFill>
                <a:schemeClr val="bg1"/>
              </a:solidFill>
              <a:latin typeface="Anton" pitchFamily="2" charset="0"/>
            </a:endParaRPr>
          </a:p>
        </p:txBody>
      </p:sp>
      <p:sp>
        <p:nvSpPr>
          <p:cNvPr id="13449" name="CaixaDeTexto 13448">
            <a:extLst>
              <a:ext uri="{FF2B5EF4-FFF2-40B4-BE49-F238E27FC236}">
                <a16:creationId xmlns:a16="http://schemas.microsoft.com/office/drawing/2014/main" id="{8E4F15E6-430C-25C0-9C73-B1D8BEA8EC60}"/>
              </a:ext>
            </a:extLst>
          </p:cNvPr>
          <p:cNvSpPr txBox="1"/>
          <p:nvPr/>
        </p:nvSpPr>
        <p:spPr>
          <a:xfrm>
            <a:off x="5685458" y="580945"/>
            <a:ext cx="303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80" dirty="0">
                <a:solidFill>
                  <a:schemeClr val="bg1"/>
                </a:solidFill>
                <a:latin typeface="Anton" pitchFamily="2" charset="0"/>
              </a:rPr>
              <a:t>Comportamentos / Métodos</a:t>
            </a:r>
            <a:endParaRPr lang="pt-BR" sz="1800" spc="100" dirty="0">
              <a:solidFill>
                <a:schemeClr val="bg1"/>
              </a:solidFill>
              <a:latin typeface="Anton" pitchFamily="2" charset="0"/>
            </a:endParaRPr>
          </a:p>
        </p:txBody>
      </p:sp>
      <p:pic>
        <p:nvPicPr>
          <p:cNvPr id="13453" name="Imagem 1345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608A4E6-97C2-719F-14FC-462551F4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950" y="2033511"/>
            <a:ext cx="1598099" cy="10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4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893977" y="1304648"/>
            <a:ext cx="5602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em pratica</a:t>
            </a:r>
            <a:endParaRPr dirty="0"/>
          </a:p>
        </p:txBody>
      </p:sp>
      <p:sp>
        <p:nvSpPr>
          <p:cNvPr id="5" name="Google Shape;1732;p68">
            <a:extLst>
              <a:ext uri="{FF2B5EF4-FFF2-40B4-BE49-F238E27FC236}">
                <a16:creationId xmlns:a16="http://schemas.microsoft.com/office/drawing/2014/main" id="{02EC02CD-F384-F1C4-E8F7-828C97DBABFD}"/>
              </a:ext>
            </a:extLst>
          </p:cNvPr>
          <p:cNvSpPr txBox="1">
            <a:spLocks/>
          </p:cNvSpPr>
          <p:nvPr/>
        </p:nvSpPr>
        <p:spPr>
          <a:xfrm>
            <a:off x="2820252" y="2146448"/>
            <a:ext cx="1879339" cy="515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Projeto K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8C727D6C-7A4D-A87C-D0B6-F52F90A25DCB}"/>
              </a:ext>
            </a:extLst>
          </p:cNvPr>
          <p:cNvSpPr txBox="1">
            <a:spLocks/>
          </p:cNvSpPr>
          <p:nvPr/>
        </p:nvSpPr>
        <p:spPr>
          <a:xfrm>
            <a:off x="1035154" y="2744493"/>
            <a:ext cx="5950437" cy="109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Neste projeto abordamos um pouco mais sobre Herança, Array e manipulação de Objeto. </a:t>
            </a:r>
            <a:r>
              <a:rPr lang="pt-BR" sz="1800" b="1" dirty="0"/>
              <a:t>Não se assuste</a:t>
            </a:r>
            <a:r>
              <a:rPr lang="pt-BR" sz="1800" dirty="0"/>
              <a:t> o código é grande mas, é bem mais simples do que parece.</a:t>
            </a:r>
          </a:p>
        </p:txBody>
      </p:sp>
    </p:spTree>
    <p:extLst>
      <p:ext uri="{BB962C8B-B14F-4D97-AF65-F5344CB8AC3E}">
        <p14:creationId xmlns:p14="http://schemas.microsoft.com/office/powerpoint/2010/main" val="4203698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51"/>
          <p:cNvGrpSpPr/>
          <p:nvPr/>
        </p:nvGrpSpPr>
        <p:grpSpPr>
          <a:xfrm>
            <a:off x="160946" y="-42809"/>
            <a:ext cx="643946" cy="2314063"/>
            <a:chOff x="582702" y="7"/>
            <a:chExt cx="643946" cy="2314063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02" y="7"/>
              <a:ext cx="432408" cy="1877736"/>
              <a:chOff x="4792513" y="2979701"/>
              <a:chExt cx="305308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16200000">
                <a:off x="4348010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1" y="-935996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8570016" y="954379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863;p39">
            <a:extLst>
              <a:ext uri="{FF2B5EF4-FFF2-40B4-BE49-F238E27FC236}">
                <a16:creationId xmlns:a16="http://schemas.microsoft.com/office/drawing/2014/main" id="{C32E95F5-82B3-E982-A2F7-2A4AF2080E6D}"/>
              </a:ext>
            </a:extLst>
          </p:cNvPr>
          <p:cNvSpPr txBox="1">
            <a:spLocks/>
          </p:cNvSpPr>
          <p:nvPr/>
        </p:nvSpPr>
        <p:spPr>
          <a:xfrm>
            <a:off x="3193794" y="207791"/>
            <a:ext cx="2648910" cy="1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pt-BR" sz="4800" dirty="0"/>
              <a:t>Exceções</a:t>
            </a:r>
            <a:endParaRPr lang="pt-BR" dirty="0"/>
          </a:p>
        </p:txBody>
      </p:sp>
      <p:sp>
        <p:nvSpPr>
          <p:cNvPr id="9" name="Google Shape;1732;p68">
            <a:extLst>
              <a:ext uri="{FF2B5EF4-FFF2-40B4-BE49-F238E27FC236}">
                <a16:creationId xmlns:a16="http://schemas.microsoft.com/office/drawing/2014/main" id="{B2761BE4-4059-C71E-A813-2C0DB645AF5B}"/>
              </a:ext>
            </a:extLst>
          </p:cNvPr>
          <p:cNvSpPr txBox="1">
            <a:spLocks/>
          </p:cNvSpPr>
          <p:nvPr/>
        </p:nvSpPr>
        <p:spPr>
          <a:xfrm>
            <a:off x="723006" y="1079496"/>
            <a:ext cx="7861917" cy="127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As exceções são Classes dentro do Java que ao acontecer condições anormais no código (Erros) podem interromper o fluxo de Operações do programa. Dentro do Java existe uma hierarquia de exceções aonde a Classe </a:t>
            </a:r>
            <a:r>
              <a:rPr lang="pt-BR" sz="1800" b="1" dirty="0"/>
              <a:t>Exception </a:t>
            </a:r>
            <a:r>
              <a:rPr lang="pt-BR" sz="1800" dirty="0"/>
              <a:t>é a Super Classe de todas as exceções.</a:t>
            </a:r>
            <a:endParaRPr lang="pt-BR" sz="1800" b="1" dirty="0"/>
          </a:p>
          <a:p>
            <a:pPr marL="0" indent="0" algn="l"/>
            <a:endParaRPr lang="pt-BR" sz="1800" dirty="0"/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B5250C18-9B4A-6D88-B541-DD208CD04400}"/>
              </a:ext>
            </a:extLst>
          </p:cNvPr>
          <p:cNvSpPr txBox="1">
            <a:spLocks/>
          </p:cNvSpPr>
          <p:nvPr/>
        </p:nvSpPr>
        <p:spPr>
          <a:xfrm>
            <a:off x="702073" y="2399450"/>
            <a:ext cx="7861917" cy="10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Existem </a:t>
            </a:r>
            <a:r>
              <a:rPr lang="pt-BR" sz="1800" b="1" dirty="0"/>
              <a:t>Exceções Verificadas</a:t>
            </a:r>
            <a:r>
              <a:rPr lang="pt-BR" sz="1800" dirty="0"/>
              <a:t>,</a:t>
            </a:r>
            <a:r>
              <a:rPr lang="pt-BR" sz="1800" b="1" dirty="0"/>
              <a:t> </a:t>
            </a:r>
            <a:r>
              <a:rPr lang="pt-BR" sz="1800" dirty="0"/>
              <a:t>são subclasses diretas da super classe </a:t>
            </a:r>
            <a:r>
              <a:rPr lang="pt-BR" sz="1800" b="1" dirty="0"/>
              <a:t>Exception</a:t>
            </a:r>
            <a:r>
              <a:rPr lang="pt-BR" sz="1800" dirty="0"/>
              <a:t>,</a:t>
            </a:r>
            <a:r>
              <a:rPr lang="pt-BR" sz="1800" b="1" dirty="0"/>
              <a:t> </a:t>
            </a:r>
            <a:r>
              <a:rPr lang="pt-BR" sz="1800" dirty="0"/>
              <a:t>excluindo a subclasse </a:t>
            </a:r>
            <a:r>
              <a:rPr lang="pt-BR" sz="1800" dirty="0" err="1"/>
              <a:t>RuntimeException</a:t>
            </a:r>
            <a:r>
              <a:rPr lang="pt-BR" sz="1800" dirty="0"/>
              <a:t> que representa as </a:t>
            </a:r>
            <a:r>
              <a:rPr lang="pt-BR" sz="1800" b="1" dirty="0"/>
              <a:t>Exceções Não Verificadas</a:t>
            </a:r>
            <a:r>
              <a:rPr lang="pt-BR" sz="1800" dirty="0"/>
              <a:t>.</a:t>
            </a:r>
            <a:endParaRPr lang="pt-BR" sz="1800" b="1" dirty="0"/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8282C266-9ED1-E1DC-51ED-21D9EAC9AB3A}"/>
              </a:ext>
            </a:extLst>
          </p:cNvPr>
          <p:cNvSpPr txBox="1">
            <a:spLocks/>
          </p:cNvSpPr>
          <p:nvPr/>
        </p:nvSpPr>
        <p:spPr>
          <a:xfrm>
            <a:off x="672626" y="3532490"/>
            <a:ext cx="7861917" cy="110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Em resumo, subclasses descendentes de subclasses da super classe Exception são </a:t>
            </a:r>
            <a:r>
              <a:rPr lang="pt-BR" sz="1800" b="1" dirty="0"/>
              <a:t>Exceções verificadas</a:t>
            </a:r>
            <a:r>
              <a:rPr lang="pt-BR" sz="1800" dirty="0"/>
              <a:t>, exceto subclasses da subclasse </a:t>
            </a:r>
            <a:r>
              <a:rPr lang="pt-BR" sz="1800" dirty="0" err="1"/>
              <a:t>RuntimeException</a:t>
            </a:r>
            <a:r>
              <a:rPr lang="pt-BR" sz="1800" dirty="0"/>
              <a:t> </a:t>
            </a:r>
            <a:r>
              <a:rPr lang="pt-BR" sz="1800" dirty="0" err="1"/>
              <a:t>jque</a:t>
            </a:r>
            <a:r>
              <a:rPr lang="pt-BR" sz="1800" dirty="0"/>
              <a:t> são </a:t>
            </a:r>
            <a:r>
              <a:rPr lang="pt-BR" sz="1800" b="1" dirty="0"/>
              <a:t>Exceções Não Verificadas</a:t>
            </a:r>
            <a:r>
              <a:rPr lang="pt-BR" sz="1800" dirty="0"/>
              <a:t>.</a:t>
            </a:r>
            <a:endParaRPr lang="pt-BR" sz="18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73A59656-7A09-F0D1-08A4-5230225BB4A4}"/>
              </a:ext>
            </a:extLst>
          </p:cNvPr>
          <p:cNvSpPr txBox="1">
            <a:spLocks/>
          </p:cNvSpPr>
          <p:nvPr/>
        </p:nvSpPr>
        <p:spPr>
          <a:xfrm>
            <a:off x="742346" y="750749"/>
            <a:ext cx="7923712" cy="97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b="1" dirty="0"/>
              <a:t>Exceções Verificadas (</a:t>
            </a:r>
            <a:r>
              <a:rPr lang="pt-BR" sz="1800" b="1" dirty="0" err="1"/>
              <a:t>Checked</a:t>
            </a:r>
            <a:r>
              <a:rPr lang="pt-BR" sz="1800" b="1" dirty="0"/>
              <a:t> </a:t>
            </a:r>
            <a:r>
              <a:rPr lang="pt-BR" sz="1800" b="1" dirty="0" err="1"/>
              <a:t>Exceptions</a:t>
            </a:r>
            <a:r>
              <a:rPr lang="pt-BR" sz="1800" b="1" dirty="0"/>
              <a:t>) </a:t>
            </a:r>
            <a:r>
              <a:rPr lang="pt-BR" sz="1800" dirty="0"/>
              <a:t>de forma resumida são exceções que precisão ser tratadas ou declaradas utilizando o </a:t>
            </a:r>
            <a:r>
              <a:rPr lang="pt-BR" sz="1800" b="1" dirty="0" err="1"/>
              <a:t>throws</a:t>
            </a:r>
            <a:r>
              <a:rPr lang="pt-BR" sz="1800" dirty="0"/>
              <a:t>, caso contrário o programa não irá ser compilado. </a:t>
            </a:r>
            <a:endParaRPr lang="pt-BR" sz="1800" b="1" dirty="0">
              <a:solidFill>
                <a:srgbClr val="CD2929"/>
              </a:solidFill>
            </a:endParaRPr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8AC804C4-C7D6-ACD4-4974-419A38FF21C1}"/>
              </a:ext>
            </a:extLst>
          </p:cNvPr>
          <p:cNvSpPr txBox="1">
            <a:spLocks/>
          </p:cNvSpPr>
          <p:nvPr/>
        </p:nvSpPr>
        <p:spPr>
          <a:xfrm>
            <a:off x="742346" y="2019469"/>
            <a:ext cx="7923712" cy="9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b="1" dirty="0"/>
              <a:t>Exceções Não Verificadas (</a:t>
            </a:r>
            <a:r>
              <a:rPr lang="pt-BR" sz="1800" b="1" dirty="0" err="1"/>
              <a:t>Unchecked</a:t>
            </a:r>
            <a:r>
              <a:rPr lang="pt-BR" sz="1800" b="1" dirty="0"/>
              <a:t> </a:t>
            </a:r>
            <a:r>
              <a:rPr lang="pt-BR" sz="1800" b="1" dirty="0" err="1"/>
              <a:t>Exceptions</a:t>
            </a:r>
            <a:r>
              <a:rPr lang="pt-BR" sz="1800" b="1" dirty="0"/>
              <a:t>) </a:t>
            </a:r>
            <a:r>
              <a:rPr lang="pt-BR" sz="1800" dirty="0"/>
              <a:t>de forma resumida são exceções que acontecem durante a execução do programa, gerando um erro e interrompendo o fluxo do programa.</a:t>
            </a:r>
            <a:endParaRPr lang="pt-BR" sz="1800" b="1" dirty="0"/>
          </a:p>
        </p:txBody>
      </p:sp>
      <p:sp>
        <p:nvSpPr>
          <p:cNvPr id="13" name="Google Shape;1732;p68">
            <a:extLst>
              <a:ext uri="{FF2B5EF4-FFF2-40B4-BE49-F238E27FC236}">
                <a16:creationId xmlns:a16="http://schemas.microsoft.com/office/drawing/2014/main" id="{70722DEA-E4FA-B37C-05E6-232855C7A581}"/>
              </a:ext>
            </a:extLst>
          </p:cNvPr>
          <p:cNvSpPr txBox="1">
            <a:spLocks/>
          </p:cNvSpPr>
          <p:nvPr/>
        </p:nvSpPr>
        <p:spPr>
          <a:xfrm>
            <a:off x="742346" y="3260441"/>
            <a:ext cx="7923712" cy="125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De maneira resumida, as </a:t>
            </a:r>
            <a:r>
              <a:rPr lang="pt-BR" sz="1800" b="1" dirty="0"/>
              <a:t>Exceções verificadas </a:t>
            </a:r>
            <a:r>
              <a:rPr lang="pt-BR" sz="1800" dirty="0"/>
              <a:t>nem deixam o programa ser compilado, já as </a:t>
            </a:r>
            <a:r>
              <a:rPr lang="pt-BR" sz="1800" b="1" dirty="0"/>
              <a:t>Exceções não verificadas </a:t>
            </a:r>
            <a:r>
              <a:rPr lang="pt-BR" sz="1800" dirty="0"/>
              <a:t>deixam o programa ser executado até a exceção acontecer, quando ela acontecer o programa terá o fluxo interrompido.</a:t>
            </a:r>
          </a:p>
        </p:txBody>
      </p:sp>
    </p:spTree>
    <p:extLst>
      <p:ext uri="{BB962C8B-B14F-4D97-AF65-F5344CB8AC3E}">
        <p14:creationId xmlns:p14="http://schemas.microsoft.com/office/powerpoint/2010/main" val="2984287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A63B5437-C825-E42F-4C32-325AD94A2EDD}"/>
              </a:ext>
            </a:extLst>
          </p:cNvPr>
          <p:cNvSpPr/>
          <p:nvPr/>
        </p:nvSpPr>
        <p:spPr>
          <a:xfrm>
            <a:off x="3624548" y="804232"/>
            <a:ext cx="1894904" cy="50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tamaran" panose="020B0604020202020204" charset="0"/>
                <a:cs typeface="Catamaran" panose="020B0604020202020204" charset="0"/>
              </a:rPr>
              <a:t>Exception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950419-1DEF-2801-172B-0B282884CD4D}"/>
              </a:ext>
            </a:extLst>
          </p:cNvPr>
          <p:cNvSpPr/>
          <p:nvPr/>
        </p:nvSpPr>
        <p:spPr>
          <a:xfrm>
            <a:off x="5409282" y="2450565"/>
            <a:ext cx="3053307" cy="50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latin typeface="Catamaran" panose="020B0604020202020204" charset="0"/>
                <a:cs typeface="Catamaran" panose="020B0604020202020204" charset="0"/>
              </a:rPr>
              <a:t>RuntimeException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6B5328-EA6C-E987-8A01-4B59B10E0F26}"/>
              </a:ext>
            </a:extLst>
          </p:cNvPr>
          <p:cNvSpPr/>
          <p:nvPr/>
        </p:nvSpPr>
        <p:spPr>
          <a:xfrm>
            <a:off x="2450334" y="3097462"/>
            <a:ext cx="1894904" cy="50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tamaran" panose="020B0604020202020204" charset="0"/>
                <a:cs typeface="Catamaran" panose="020B0604020202020204" charset="0"/>
              </a:rPr>
              <a:t>Subclasse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912C6C2-8DCF-F4A6-F36A-8FA3308389A7}"/>
              </a:ext>
            </a:extLst>
          </p:cNvPr>
          <p:cNvSpPr/>
          <p:nvPr/>
        </p:nvSpPr>
        <p:spPr>
          <a:xfrm>
            <a:off x="330961" y="3097462"/>
            <a:ext cx="1894904" cy="50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tamaran" panose="020B0604020202020204" charset="0"/>
                <a:cs typeface="Catamaran" panose="020B0604020202020204" charset="0"/>
              </a:rPr>
              <a:t>Subclasse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B6482F3-3032-AF7A-8E79-EC5AC999F75B}"/>
              </a:ext>
            </a:extLst>
          </p:cNvPr>
          <p:cNvSpPr/>
          <p:nvPr/>
        </p:nvSpPr>
        <p:spPr>
          <a:xfrm>
            <a:off x="7108633" y="3744360"/>
            <a:ext cx="1894904" cy="50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tamaran" panose="020B0604020202020204" charset="0"/>
                <a:cs typeface="Catamaran" panose="020B0604020202020204" charset="0"/>
              </a:rPr>
              <a:t>Subclasse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60BCF2-CA4F-F855-7642-086D8FF635FF}"/>
              </a:ext>
            </a:extLst>
          </p:cNvPr>
          <p:cNvSpPr/>
          <p:nvPr/>
        </p:nvSpPr>
        <p:spPr>
          <a:xfrm>
            <a:off x="4977788" y="3744360"/>
            <a:ext cx="1894904" cy="50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atamaran" panose="020B0604020202020204" charset="0"/>
                <a:cs typeface="Catamaran" panose="020B0604020202020204" charset="0"/>
              </a:rPr>
              <a:t>Subclasse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F7138B4-2182-DC4F-0E8E-714FEDB521DD}"/>
              </a:ext>
            </a:extLst>
          </p:cNvPr>
          <p:cNvCxnSpPr/>
          <p:nvPr/>
        </p:nvCxnSpPr>
        <p:spPr>
          <a:xfrm>
            <a:off x="5210978" y="1311006"/>
            <a:ext cx="1333041" cy="1139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4BCB4F6-DCA3-3FE5-D1BF-028B7B1DB08D}"/>
              </a:ext>
            </a:extLst>
          </p:cNvPr>
          <p:cNvCxnSpPr/>
          <p:nvPr/>
        </p:nvCxnSpPr>
        <p:spPr>
          <a:xfrm flipH="1">
            <a:off x="6202496" y="2957338"/>
            <a:ext cx="209321" cy="787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E527D98-C784-80F0-BAE5-289A1A7FEC48}"/>
              </a:ext>
            </a:extLst>
          </p:cNvPr>
          <p:cNvCxnSpPr>
            <a:endCxn id="18" idx="0"/>
          </p:cNvCxnSpPr>
          <p:nvPr/>
        </p:nvCxnSpPr>
        <p:spPr>
          <a:xfrm>
            <a:off x="7557571" y="2957338"/>
            <a:ext cx="498514" cy="787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FCAB0A0-F82F-B1BE-55A5-8F23097AE584}"/>
              </a:ext>
            </a:extLst>
          </p:cNvPr>
          <p:cNvCxnSpPr>
            <a:cxnSpLocks/>
          </p:cNvCxnSpPr>
          <p:nvPr/>
        </p:nvCxnSpPr>
        <p:spPr>
          <a:xfrm flipH="1">
            <a:off x="3624548" y="1311006"/>
            <a:ext cx="731704" cy="178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D73C860-3DF2-557C-3A61-0216307D9A99}"/>
              </a:ext>
            </a:extLst>
          </p:cNvPr>
          <p:cNvCxnSpPr>
            <a:cxnSpLocks/>
          </p:cNvCxnSpPr>
          <p:nvPr/>
        </p:nvCxnSpPr>
        <p:spPr>
          <a:xfrm flipH="1">
            <a:off x="1410159" y="1311006"/>
            <a:ext cx="2403974" cy="178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Google Shape;1732;p68">
            <a:extLst>
              <a:ext uri="{FF2B5EF4-FFF2-40B4-BE49-F238E27FC236}">
                <a16:creationId xmlns:a16="http://schemas.microsoft.com/office/drawing/2014/main" id="{6079CF26-ADBA-222C-9626-CA1CBF4B3A9A}"/>
              </a:ext>
            </a:extLst>
          </p:cNvPr>
          <p:cNvSpPr txBox="1">
            <a:spLocks/>
          </p:cNvSpPr>
          <p:nvPr/>
        </p:nvSpPr>
        <p:spPr>
          <a:xfrm>
            <a:off x="3908638" y="417027"/>
            <a:ext cx="1500644" cy="428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Super Classe</a:t>
            </a:r>
            <a:endParaRPr lang="pt-BR" sz="1800" dirty="0">
              <a:solidFill>
                <a:srgbClr val="CD2929"/>
              </a:solidFill>
            </a:endParaRPr>
          </a:p>
        </p:txBody>
      </p:sp>
      <p:sp>
        <p:nvSpPr>
          <p:cNvPr id="35" name="Google Shape;1732;p68">
            <a:extLst>
              <a:ext uri="{FF2B5EF4-FFF2-40B4-BE49-F238E27FC236}">
                <a16:creationId xmlns:a16="http://schemas.microsoft.com/office/drawing/2014/main" id="{A2ACCDA8-925E-8BEC-F2E2-AF86070861C0}"/>
              </a:ext>
            </a:extLst>
          </p:cNvPr>
          <p:cNvSpPr txBox="1">
            <a:spLocks/>
          </p:cNvSpPr>
          <p:nvPr/>
        </p:nvSpPr>
        <p:spPr>
          <a:xfrm>
            <a:off x="6445248" y="1362901"/>
            <a:ext cx="2723160" cy="103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Subclasse de Exception mas também é uma Super Classe</a:t>
            </a:r>
            <a:endParaRPr lang="pt-BR" sz="1800" dirty="0">
              <a:solidFill>
                <a:srgbClr val="CD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16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32;p68">
            <a:extLst>
              <a:ext uri="{FF2B5EF4-FFF2-40B4-BE49-F238E27FC236}">
                <a16:creationId xmlns:a16="http://schemas.microsoft.com/office/drawing/2014/main" id="{4B5B4294-CCD6-76F6-BA9E-12BDC993CD1A}"/>
              </a:ext>
            </a:extLst>
          </p:cNvPr>
          <p:cNvSpPr txBox="1">
            <a:spLocks/>
          </p:cNvSpPr>
          <p:nvPr/>
        </p:nvSpPr>
        <p:spPr>
          <a:xfrm>
            <a:off x="1024562" y="1114372"/>
            <a:ext cx="7399438" cy="9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O </a:t>
            </a:r>
            <a:r>
              <a:rPr lang="pt-BR" sz="1800" b="1" dirty="0">
                <a:solidFill>
                  <a:schemeClr val="accent4"/>
                </a:solidFill>
              </a:rPr>
              <a:t>try</a:t>
            </a:r>
            <a:r>
              <a:rPr lang="pt-BR" sz="1800" dirty="0"/>
              <a:t> é utilizado no código em que exceções(erros) podem possivelmente acontecer. </a:t>
            </a:r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F548DA6D-E22A-7658-66E3-72ADDE548031}"/>
              </a:ext>
            </a:extLst>
          </p:cNvPr>
          <p:cNvSpPr txBox="1">
            <a:spLocks/>
          </p:cNvSpPr>
          <p:nvPr/>
        </p:nvSpPr>
        <p:spPr>
          <a:xfrm>
            <a:off x="1947111" y="1885381"/>
            <a:ext cx="4219772" cy="93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4"/>
                </a:solidFill>
                <a:latin typeface="Catamaran" panose="020B0604020202020204" charset="0"/>
                <a:cs typeface="Catamaran" panose="020B0604020202020204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código que pode gerar uma exceção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C0A7C61D-6B59-A873-792D-35808ED84580}"/>
              </a:ext>
            </a:extLst>
          </p:cNvPr>
          <p:cNvSpPr txBox="1">
            <a:spLocks/>
          </p:cNvSpPr>
          <p:nvPr/>
        </p:nvSpPr>
        <p:spPr>
          <a:xfrm>
            <a:off x="1024562" y="2817825"/>
            <a:ext cx="7399438" cy="9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Já o </a:t>
            </a:r>
            <a:r>
              <a:rPr lang="pt-BR" sz="1800" dirty="0">
                <a:solidFill>
                  <a:schemeClr val="accent4"/>
                </a:solidFill>
              </a:rPr>
              <a:t>catch</a:t>
            </a:r>
            <a:r>
              <a:rPr lang="pt-BR" sz="1800" dirty="0"/>
              <a:t> captura a exceção caso ela seja gerada no </a:t>
            </a:r>
            <a:r>
              <a:rPr lang="pt-BR" sz="1800" dirty="0">
                <a:solidFill>
                  <a:schemeClr val="accent4"/>
                </a:solidFill>
              </a:rPr>
              <a:t>try</a:t>
            </a:r>
            <a:r>
              <a:rPr lang="pt-BR" sz="1800" dirty="0"/>
              <a:t>, nos possibilitando fazer um tratamento da exceção.</a:t>
            </a:r>
          </a:p>
        </p:txBody>
      </p:sp>
      <p:sp>
        <p:nvSpPr>
          <p:cNvPr id="14" name="Google Shape;1732;p68">
            <a:extLst>
              <a:ext uri="{FF2B5EF4-FFF2-40B4-BE49-F238E27FC236}">
                <a16:creationId xmlns:a16="http://schemas.microsoft.com/office/drawing/2014/main" id="{B4AAC784-126F-643B-FECC-A5C68B9223CB}"/>
              </a:ext>
            </a:extLst>
          </p:cNvPr>
          <p:cNvSpPr txBox="1">
            <a:spLocks/>
          </p:cNvSpPr>
          <p:nvPr/>
        </p:nvSpPr>
        <p:spPr>
          <a:xfrm>
            <a:off x="2078245" y="3562906"/>
            <a:ext cx="5492135" cy="93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4"/>
                </a:solidFill>
                <a:latin typeface="Catamaran" panose="020B0604020202020204" charset="0"/>
                <a:cs typeface="Catamaran" panose="020B0604020202020204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Exceção capturada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variável de referência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){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 Tratamento da exceção</a:t>
            </a: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3BF71E98-DFB5-4EBA-37DB-BFAAEBE9E5AB}"/>
              </a:ext>
            </a:extLst>
          </p:cNvPr>
          <p:cNvSpPr txBox="1">
            <a:spLocks/>
          </p:cNvSpPr>
          <p:nvPr/>
        </p:nvSpPr>
        <p:spPr>
          <a:xfrm>
            <a:off x="1328507" y="351871"/>
            <a:ext cx="6486986" cy="7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Para prevenir que algo de ruim aconteça, nós conseguimos fazer o tratamento dessas exceções, utilizando </a:t>
            </a:r>
            <a:r>
              <a:rPr lang="pt-BR" sz="1800" b="1" dirty="0">
                <a:solidFill>
                  <a:schemeClr val="accent4"/>
                </a:solidFill>
              </a:rPr>
              <a:t>try</a:t>
            </a:r>
            <a:r>
              <a:rPr lang="pt-BR" sz="1800" dirty="0"/>
              <a:t>, </a:t>
            </a:r>
            <a:r>
              <a:rPr lang="pt-BR" sz="1800" b="1" dirty="0">
                <a:solidFill>
                  <a:schemeClr val="accent4"/>
                </a:solidFill>
              </a:rPr>
              <a:t>catch</a:t>
            </a:r>
            <a:r>
              <a:rPr lang="pt-BR" sz="1800" dirty="0"/>
              <a:t> e </a:t>
            </a:r>
            <a:r>
              <a:rPr lang="pt-BR" sz="1800" b="1" dirty="0">
                <a:solidFill>
                  <a:schemeClr val="accent4"/>
                </a:solidFill>
              </a:rPr>
              <a:t>finally</a:t>
            </a:r>
            <a:r>
              <a:rPr lang="pt-B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2702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6DC1CE3F-9FEA-BE48-F4A7-B25138F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finally</a:t>
            </a:r>
          </a:p>
        </p:txBody>
      </p:sp>
      <p:sp>
        <p:nvSpPr>
          <p:cNvPr id="9" name="Google Shape;1732;p68">
            <a:extLst>
              <a:ext uri="{FF2B5EF4-FFF2-40B4-BE49-F238E27FC236}">
                <a16:creationId xmlns:a16="http://schemas.microsoft.com/office/drawing/2014/main" id="{272073C2-720B-87C8-D231-602AFBB6A0CA}"/>
              </a:ext>
            </a:extLst>
          </p:cNvPr>
          <p:cNvSpPr txBox="1">
            <a:spLocks/>
          </p:cNvSpPr>
          <p:nvPr/>
        </p:nvSpPr>
        <p:spPr>
          <a:xfrm>
            <a:off x="1024562" y="1103740"/>
            <a:ext cx="7399438" cy="9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O </a:t>
            </a:r>
            <a:r>
              <a:rPr lang="pt-BR" sz="1800" b="1" dirty="0">
                <a:solidFill>
                  <a:schemeClr val="accent4"/>
                </a:solidFill>
              </a:rPr>
              <a:t>finally </a:t>
            </a:r>
            <a:r>
              <a:rPr lang="pt-BR" sz="1800" dirty="0">
                <a:solidFill>
                  <a:schemeClr val="tx1"/>
                </a:solidFill>
              </a:rPr>
              <a:t>é utilizado quando se tem um código que deve ser executado independente da exceção ser tratada ou não, </a:t>
            </a:r>
            <a:endParaRPr lang="pt-BR" sz="1800" dirty="0"/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C2949024-CA52-B1AB-B1F7-B1A390F70C6C}"/>
              </a:ext>
            </a:extLst>
          </p:cNvPr>
          <p:cNvSpPr txBox="1">
            <a:spLocks/>
          </p:cNvSpPr>
          <p:nvPr/>
        </p:nvSpPr>
        <p:spPr>
          <a:xfrm>
            <a:off x="1602794" y="1885381"/>
            <a:ext cx="5938411" cy="93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4"/>
                </a:solidFill>
                <a:latin typeface="Catamaran" panose="020B0604020202020204" charset="0"/>
                <a:cs typeface="Catamaran" panose="020B0604020202020204" charset="0"/>
              </a:rPr>
              <a:t>finally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{</a:t>
            </a:r>
          </a:p>
          <a:p>
            <a:r>
              <a:rPr lang="pt-BR" sz="1800" dirty="0">
                <a:solidFill>
                  <a:schemeClr val="tx1"/>
                </a:solidFill>
              </a:rPr>
              <a:t>   código que deve ser executado independentemente</a:t>
            </a:r>
            <a:endParaRPr lang="pt-BR" sz="18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}</a:t>
            </a:r>
          </a:p>
        </p:txBody>
      </p:sp>
      <p:sp>
        <p:nvSpPr>
          <p:cNvPr id="12" name="Google Shape;1732;p68">
            <a:extLst>
              <a:ext uri="{FF2B5EF4-FFF2-40B4-BE49-F238E27FC236}">
                <a16:creationId xmlns:a16="http://schemas.microsoft.com/office/drawing/2014/main" id="{D5E50A1B-D9BF-8807-E5D3-035EB37E90E7}"/>
              </a:ext>
            </a:extLst>
          </p:cNvPr>
          <p:cNvSpPr txBox="1">
            <a:spLocks/>
          </p:cNvSpPr>
          <p:nvPr/>
        </p:nvSpPr>
        <p:spPr>
          <a:xfrm>
            <a:off x="1024562" y="2795948"/>
            <a:ext cx="7399438" cy="9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pt-BR" sz="1800" dirty="0"/>
              <a:t>O </a:t>
            </a:r>
            <a:r>
              <a:rPr lang="pt-BR" sz="1800" b="1" dirty="0">
                <a:solidFill>
                  <a:schemeClr val="accent4"/>
                </a:solidFill>
              </a:rPr>
              <a:t>finally </a:t>
            </a:r>
            <a:r>
              <a:rPr lang="pt-BR" sz="1800" dirty="0">
                <a:solidFill>
                  <a:schemeClr val="tx1"/>
                </a:solidFill>
              </a:rPr>
              <a:t>não é algo obrigatório, já no caso de se ter um </a:t>
            </a:r>
            <a:r>
              <a:rPr lang="pt-BR" sz="1800" b="1" dirty="0">
                <a:solidFill>
                  <a:schemeClr val="accent4"/>
                </a:solidFill>
              </a:rPr>
              <a:t>try</a:t>
            </a:r>
            <a:r>
              <a:rPr lang="pt-BR" sz="1800" dirty="0">
                <a:solidFill>
                  <a:schemeClr val="tx1"/>
                </a:solidFill>
              </a:rPr>
              <a:t> no código é preciso ter um </a:t>
            </a:r>
            <a:r>
              <a:rPr lang="pt-BR" sz="1800" b="1" dirty="0">
                <a:solidFill>
                  <a:schemeClr val="accent4"/>
                </a:solidFill>
              </a:rPr>
              <a:t>catch</a:t>
            </a:r>
            <a:r>
              <a:rPr lang="pt-BR" sz="1800" dirty="0">
                <a:solidFill>
                  <a:schemeClr val="tx1"/>
                </a:solidFill>
              </a:rPr>
              <a:t>;</a:t>
            </a:r>
            <a:endParaRPr lang="pt-BR" sz="1800" dirty="0"/>
          </a:p>
        </p:txBody>
      </p:sp>
      <p:sp>
        <p:nvSpPr>
          <p:cNvPr id="13" name="Google Shape;1732;p68">
            <a:extLst>
              <a:ext uri="{FF2B5EF4-FFF2-40B4-BE49-F238E27FC236}">
                <a16:creationId xmlns:a16="http://schemas.microsoft.com/office/drawing/2014/main" id="{91CCFB8C-85E3-05DB-65EC-0F22E53AEAFB}"/>
              </a:ext>
            </a:extLst>
          </p:cNvPr>
          <p:cNvSpPr txBox="1">
            <a:spLocks/>
          </p:cNvSpPr>
          <p:nvPr/>
        </p:nvSpPr>
        <p:spPr>
          <a:xfrm>
            <a:off x="2750412" y="3558883"/>
            <a:ext cx="3643173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5338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>
            <a:extLst>
              <a:ext uri="{FF2B5EF4-FFF2-40B4-BE49-F238E27FC236}">
                <a16:creationId xmlns:a16="http://schemas.microsoft.com/office/drawing/2014/main" id="{4C83E7DC-BBB9-53F5-F260-191990CC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pt-BR" sz="3600" dirty="0"/>
              <a:t>throw e throws</a:t>
            </a:r>
          </a:p>
        </p:txBody>
      </p:sp>
      <p:sp>
        <p:nvSpPr>
          <p:cNvPr id="2" name="Google Shape;1732;p68">
            <a:extLst>
              <a:ext uri="{FF2B5EF4-FFF2-40B4-BE49-F238E27FC236}">
                <a16:creationId xmlns:a16="http://schemas.microsoft.com/office/drawing/2014/main" id="{C9B36ED0-56DB-586C-48D7-31C975EDD183}"/>
              </a:ext>
            </a:extLst>
          </p:cNvPr>
          <p:cNvSpPr txBox="1">
            <a:spLocks/>
          </p:cNvSpPr>
          <p:nvPr/>
        </p:nvSpPr>
        <p:spPr>
          <a:xfrm>
            <a:off x="942131" y="1017726"/>
            <a:ext cx="6542037" cy="711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Utilizando as palavras reservadas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throw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throws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conseguimos, lançar uma nova exceção.</a:t>
            </a:r>
          </a:p>
        </p:txBody>
      </p:sp>
      <p:sp>
        <p:nvSpPr>
          <p:cNvPr id="8" name="Google Shape;1732;p68">
            <a:extLst>
              <a:ext uri="{FF2B5EF4-FFF2-40B4-BE49-F238E27FC236}">
                <a16:creationId xmlns:a16="http://schemas.microsoft.com/office/drawing/2014/main" id="{C9BCE5BE-0BD5-E02F-AED1-F84A01EA3319}"/>
              </a:ext>
            </a:extLst>
          </p:cNvPr>
          <p:cNvSpPr txBox="1">
            <a:spLocks/>
          </p:cNvSpPr>
          <p:nvPr/>
        </p:nvSpPr>
        <p:spPr>
          <a:xfrm>
            <a:off x="2570340" y="2466836"/>
            <a:ext cx="3643173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M</a:t>
            </a:r>
            <a:endParaRPr lang="pt-BR" sz="2800" dirty="0"/>
          </a:p>
        </p:txBody>
      </p:sp>
      <p:sp>
        <p:nvSpPr>
          <p:cNvPr id="3" name="Google Shape;1732;p68">
            <a:extLst>
              <a:ext uri="{FF2B5EF4-FFF2-40B4-BE49-F238E27FC236}">
                <a16:creationId xmlns:a16="http://schemas.microsoft.com/office/drawing/2014/main" id="{CCE9A0AE-8FCD-6826-48AC-A19B232C81BD}"/>
              </a:ext>
            </a:extLst>
          </p:cNvPr>
          <p:cNvSpPr txBox="1">
            <a:spLocks/>
          </p:cNvSpPr>
          <p:nvPr/>
        </p:nvSpPr>
        <p:spPr>
          <a:xfrm>
            <a:off x="720000" y="3232209"/>
            <a:ext cx="8058652" cy="1284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Enquanto 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throws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é usado na assinatura do método para declarar que o método pode criar uma nova Exceção Verificada. Por Exceções Verificadas serem um pouco mais complexas, e nós provavelmente não iremos ver, decidi apenas comentar um pouco sobre nos slides. Para termos uma noção do que se trata.</a:t>
            </a:r>
          </a:p>
        </p:txBody>
      </p:sp>
      <p:sp>
        <p:nvSpPr>
          <p:cNvPr id="4" name="Google Shape;1732;p68">
            <a:extLst>
              <a:ext uri="{FF2B5EF4-FFF2-40B4-BE49-F238E27FC236}">
                <a16:creationId xmlns:a16="http://schemas.microsoft.com/office/drawing/2014/main" id="{22420FE5-DC59-836F-0622-B949408E40E2}"/>
              </a:ext>
            </a:extLst>
          </p:cNvPr>
          <p:cNvSpPr txBox="1">
            <a:spLocks/>
          </p:cNvSpPr>
          <p:nvPr/>
        </p:nvSpPr>
        <p:spPr>
          <a:xfrm>
            <a:off x="942129" y="1929685"/>
            <a:ext cx="5029013" cy="429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throw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é usado para declarar uma nova exceção.</a:t>
            </a:r>
          </a:p>
        </p:txBody>
      </p:sp>
    </p:spTree>
    <p:extLst>
      <p:ext uri="{BB962C8B-B14F-4D97-AF65-F5344CB8AC3E}">
        <p14:creationId xmlns:p14="http://schemas.microsoft.com/office/powerpoint/2010/main" val="3940687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7AD44FD2-2939-EACD-4670-A161CA68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pt-BR" sz="3600" dirty="0"/>
              <a:t>Criando classes de exceções</a:t>
            </a:r>
          </a:p>
        </p:txBody>
      </p:sp>
      <p:sp>
        <p:nvSpPr>
          <p:cNvPr id="9" name="Google Shape;1732;p68">
            <a:extLst>
              <a:ext uri="{FF2B5EF4-FFF2-40B4-BE49-F238E27FC236}">
                <a16:creationId xmlns:a16="http://schemas.microsoft.com/office/drawing/2014/main" id="{9808DE96-338D-6320-F2C6-19656BF6DE12}"/>
              </a:ext>
            </a:extLst>
          </p:cNvPr>
          <p:cNvSpPr txBox="1">
            <a:spLocks/>
          </p:cNvSpPr>
          <p:nvPr/>
        </p:nvSpPr>
        <p:spPr>
          <a:xfrm>
            <a:off x="720000" y="1139004"/>
            <a:ext cx="7421465" cy="1284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Assim como disse anteriormente as exceções são classes que são subclasses de </a:t>
            </a:r>
            <a:r>
              <a:rPr lang="pt-BR" sz="18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Exception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ou subclasses da subclasse </a:t>
            </a:r>
            <a:r>
              <a:rPr lang="pt-BR" sz="1800" b="1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RuntimeException</a:t>
            </a:r>
            <a:r>
              <a:rPr lang="pt-BR" sz="18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isso nos dá a possibilidade de criarmos nossas classes de exceções também, isso nos dá mais controle sobre o que estamos fazendo.</a:t>
            </a:r>
            <a:endParaRPr lang="pt-BR" sz="18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Google Shape;1732;p68">
            <a:extLst>
              <a:ext uri="{FF2B5EF4-FFF2-40B4-BE49-F238E27FC236}">
                <a16:creationId xmlns:a16="http://schemas.microsoft.com/office/drawing/2014/main" id="{BD2F4775-1D2B-7BD3-2AC5-44F69D8EFC85}"/>
              </a:ext>
            </a:extLst>
          </p:cNvPr>
          <p:cNvSpPr txBox="1">
            <a:spLocks/>
          </p:cNvSpPr>
          <p:nvPr/>
        </p:nvSpPr>
        <p:spPr>
          <a:xfrm>
            <a:off x="1710393" y="2728407"/>
            <a:ext cx="5723214" cy="6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5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Font typeface="Catamaran"/>
              <a:buNone/>
            </a:pPr>
            <a:r>
              <a:rPr lang="pt-BR" sz="2800" b="1" dirty="0"/>
              <a:t>Exemplo no Projeto N e Projeto 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8535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9C0CA954-2322-46AF-8B35-F048733BCE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5556" r="555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Google Shape;870;p40">
            <a:extLst>
              <a:ext uri="{FF2B5EF4-FFF2-40B4-BE49-F238E27FC236}">
                <a16:creationId xmlns:a16="http://schemas.microsoft.com/office/drawing/2014/main" id="{562F43F9-0D89-E2A5-92E4-3FBAB42CBE72}"/>
              </a:ext>
            </a:extLst>
          </p:cNvPr>
          <p:cNvSpPr txBox="1">
            <a:spLocks/>
          </p:cNvSpPr>
          <p:nvPr/>
        </p:nvSpPr>
        <p:spPr>
          <a:xfrm>
            <a:off x="849637" y="34424"/>
            <a:ext cx="482612" cy="438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Anton" pitchFamily="2" charset="0"/>
              </a:rPr>
              <a:t>c1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02C5EC-AE01-536C-E8E1-D882909442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7088" y="94785"/>
            <a:ext cx="8909824" cy="49539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DE2A1E-EE07-8976-871D-4B28FFEC27A3}"/>
              </a:ext>
            </a:extLst>
          </p:cNvPr>
          <p:cNvSpPr>
            <a:spLocks/>
          </p:cNvSpPr>
          <p:nvPr/>
        </p:nvSpPr>
        <p:spPr>
          <a:xfrm>
            <a:off x="234175" y="94785"/>
            <a:ext cx="1713537" cy="4384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A73304-085B-2063-EAC0-6092EDC45A7E}"/>
              </a:ext>
            </a:extLst>
          </p:cNvPr>
          <p:cNvSpPr txBox="1"/>
          <p:nvPr/>
        </p:nvSpPr>
        <p:spPr>
          <a:xfrm>
            <a:off x="672600" y="1293624"/>
            <a:ext cx="14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spc="80" dirty="0">
                <a:solidFill>
                  <a:schemeClr val="tx1"/>
                </a:solidFill>
                <a:latin typeface="Anton" pitchFamily="2" charset="0"/>
              </a:rPr>
              <a:t>Peso</a:t>
            </a:r>
            <a:r>
              <a:rPr lang="pt-BR" sz="1800" spc="80" dirty="0">
                <a:solidFill>
                  <a:schemeClr val="tx1">
                    <a:lumMod val="75000"/>
                  </a:schemeClr>
                </a:solidFill>
                <a:latin typeface="Anton" pitchFamily="2" charset="0"/>
              </a:rPr>
              <a:t> </a:t>
            </a:r>
            <a:r>
              <a:rPr lang="pt-BR" sz="1800" spc="80" dirty="0">
                <a:solidFill>
                  <a:schemeClr val="tx1"/>
                </a:solidFill>
                <a:latin typeface="Anton" pitchFamily="2" charset="0"/>
              </a:rPr>
              <a:t>=</a:t>
            </a:r>
            <a:r>
              <a:rPr lang="pt-BR" sz="1800" spc="80" dirty="0">
                <a:solidFill>
                  <a:schemeClr val="tx1">
                    <a:lumMod val="75000"/>
                  </a:schemeClr>
                </a:solidFill>
                <a:latin typeface="Anton" pitchFamily="2" charset="0"/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1557</a:t>
            </a:r>
            <a:r>
              <a:rPr lang="pt-BR" sz="1800" spc="80" dirty="0">
                <a:solidFill>
                  <a:srgbClr val="FFFF00"/>
                </a:solidFill>
                <a:latin typeface="Anton" pitchFamily="2" charset="0"/>
              </a:rPr>
              <a:t> </a:t>
            </a:r>
            <a:endParaRPr lang="pt-BR" sz="1800" spc="100" dirty="0">
              <a:solidFill>
                <a:srgbClr val="FFFF00"/>
              </a:solidFill>
              <a:latin typeface="Anton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739312-7583-714F-BE86-40A668FDFCD2}"/>
              </a:ext>
            </a:extLst>
          </p:cNvPr>
          <p:cNvSpPr txBox="1"/>
          <p:nvPr/>
        </p:nvSpPr>
        <p:spPr>
          <a:xfrm>
            <a:off x="818887" y="2823073"/>
            <a:ext cx="151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spc="100" dirty="0">
                <a:solidFill>
                  <a:schemeClr val="tx1"/>
                </a:solidFill>
                <a:latin typeface="Anton" pitchFamily="2" charset="0"/>
              </a:rPr>
              <a:t>Cor = </a:t>
            </a:r>
            <a:r>
              <a:rPr lang="en-US" sz="1800" dirty="0">
                <a:solidFill>
                  <a:srgbClr val="FFFF00"/>
                </a:solidFill>
              </a:rPr>
              <a:t>Laranja</a:t>
            </a:r>
            <a:endParaRPr lang="pt-BR" sz="1800" spc="100" dirty="0">
              <a:solidFill>
                <a:srgbClr val="FFFF00"/>
              </a:solidFill>
              <a:latin typeface="Anton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E6C26D-C1F7-C2C4-7B80-F14C674B93FB}"/>
              </a:ext>
            </a:extLst>
          </p:cNvPr>
          <p:cNvSpPr txBox="1"/>
          <p:nvPr/>
        </p:nvSpPr>
        <p:spPr>
          <a:xfrm>
            <a:off x="504851" y="20692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tx1"/>
                </a:solidFill>
                <a:latin typeface="Anton" pitchFamily="2" charset="0"/>
              </a:rPr>
              <a:t>Tamanho = </a:t>
            </a:r>
            <a:r>
              <a:rPr lang="en-US" sz="1800" dirty="0">
                <a:solidFill>
                  <a:srgbClr val="FFFF00"/>
                </a:solidFill>
              </a:rPr>
              <a:t>4.688</a:t>
            </a:r>
            <a:endParaRPr lang="pt-BR" sz="1800" spc="100" dirty="0">
              <a:solidFill>
                <a:srgbClr val="FFFF00"/>
              </a:solidFill>
              <a:latin typeface="Anton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5CF539-CF94-3E8C-8CB8-DBA65AB74C6F}"/>
              </a:ext>
            </a:extLst>
          </p:cNvPr>
          <p:cNvSpPr txBox="1"/>
          <p:nvPr/>
        </p:nvSpPr>
        <p:spPr>
          <a:xfrm>
            <a:off x="729391" y="3609552"/>
            <a:ext cx="24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spc="100" dirty="0">
                <a:solidFill>
                  <a:schemeClr val="tx1"/>
                </a:solidFill>
                <a:latin typeface="Anton" pitchFamily="2" charset="0"/>
              </a:rPr>
              <a:t>Modelo = </a:t>
            </a:r>
            <a:r>
              <a:rPr lang="en-US" sz="1800" dirty="0">
                <a:solidFill>
                  <a:srgbClr val="FFFF00"/>
                </a:solidFill>
              </a:rPr>
              <a:t>Corvette Z06</a:t>
            </a:r>
            <a:endParaRPr lang="pt-BR" sz="1800" spc="100" dirty="0">
              <a:solidFill>
                <a:srgbClr val="FFFF00"/>
              </a:solidFill>
              <a:latin typeface="Anton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9B6BF0-A165-A402-0C5D-4C49588A9B04}"/>
              </a:ext>
            </a:extLst>
          </p:cNvPr>
          <p:cNvSpPr txBox="1"/>
          <p:nvPr/>
        </p:nvSpPr>
        <p:spPr>
          <a:xfrm>
            <a:off x="6936447" y="119091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tx1">
                    <a:lumMod val="75000"/>
                  </a:schemeClr>
                </a:solidFill>
                <a:latin typeface="Anton" pitchFamily="2" charset="0"/>
              </a:rPr>
              <a:t>Marcha()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D13825-9FBB-EF4A-B997-1D7DFF110B3F}"/>
              </a:ext>
            </a:extLst>
          </p:cNvPr>
          <p:cNvSpPr txBox="1"/>
          <p:nvPr/>
        </p:nvSpPr>
        <p:spPr>
          <a:xfrm>
            <a:off x="7300010" y="227120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tx1">
                    <a:lumMod val="75000"/>
                  </a:schemeClr>
                </a:solidFill>
                <a:latin typeface="Anton" pitchFamily="2" charset="0"/>
              </a:rPr>
              <a:t>Acelerador()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8EDC2C9-2DDA-457A-1213-773E66148BF9}"/>
              </a:ext>
            </a:extLst>
          </p:cNvPr>
          <p:cNvCxnSpPr>
            <a:cxnSpLocks/>
          </p:cNvCxnSpPr>
          <p:nvPr/>
        </p:nvCxnSpPr>
        <p:spPr>
          <a:xfrm>
            <a:off x="2082446" y="1573710"/>
            <a:ext cx="1137504" cy="46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DAE9175-3BC0-8330-3C36-F7A71A087E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243" y="2401685"/>
            <a:ext cx="1407507" cy="7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7F3A85A-944B-BF00-3046-3C4757E19D6F}"/>
              </a:ext>
            </a:extLst>
          </p:cNvPr>
          <p:cNvCxnSpPr>
            <a:cxnSpLocks/>
          </p:cNvCxnSpPr>
          <p:nvPr/>
        </p:nvCxnSpPr>
        <p:spPr>
          <a:xfrm flipV="1">
            <a:off x="2329718" y="2945805"/>
            <a:ext cx="977192" cy="6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FB8E02E-D846-69C0-E124-8E0D74EB7E15}"/>
              </a:ext>
            </a:extLst>
          </p:cNvPr>
          <p:cNvCxnSpPr>
            <a:cxnSpLocks/>
          </p:cNvCxnSpPr>
          <p:nvPr/>
        </p:nvCxnSpPr>
        <p:spPr>
          <a:xfrm flipV="1">
            <a:off x="1846816" y="3180626"/>
            <a:ext cx="1884242" cy="35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3C7C1A9-F040-AEE1-AFFF-45CF0E9F81D2}"/>
              </a:ext>
            </a:extLst>
          </p:cNvPr>
          <p:cNvCxnSpPr>
            <a:cxnSpLocks/>
          </p:cNvCxnSpPr>
          <p:nvPr/>
        </p:nvCxnSpPr>
        <p:spPr>
          <a:xfrm flipV="1">
            <a:off x="5646607" y="1494421"/>
            <a:ext cx="1060595" cy="30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AEDD623-3844-3E03-6FEB-FA50B2787EAC}"/>
              </a:ext>
            </a:extLst>
          </p:cNvPr>
          <p:cNvCxnSpPr>
            <a:cxnSpLocks/>
          </p:cNvCxnSpPr>
          <p:nvPr/>
        </p:nvCxnSpPr>
        <p:spPr>
          <a:xfrm flipV="1">
            <a:off x="5654610" y="2481423"/>
            <a:ext cx="1598099" cy="180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5278881-0A75-8197-391E-7BD43EE092B4}"/>
              </a:ext>
            </a:extLst>
          </p:cNvPr>
          <p:cNvSpPr txBox="1"/>
          <p:nvPr/>
        </p:nvSpPr>
        <p:spPr>
          <a:xfrm>
            <a:off x="7233157" y="35520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100" dirty="0">
                <a:solidFill>
                  <a:schemeClr val="tx1">
                    <a:lumMod val="75000"/>
                  </a:schemeClr>
                </a:solidFill>
                <a:latin typeface="Anton" pitchFamily="2" charset="0"/>
              </a:rPr>
              <a:t>Freio()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AF337F5-CC03-1B08-81BB-627014EE34BB}"/>
              </a:ext>
            </a:extLst>
          </p:cNvPr>
          <p:cNvCxnSpPr>
            <a:cxnSpLocks/>
          </p:cNvCxnSpPr>
          <p:nvPr/>
        </p:nvCxnSpPr>
        <p:spPr>
          <a:xfrm>
            <a:off x="5646607" y="3102514"/>
            <a:ext cx="1464756" cy="42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45" name="Google Shape;872;p40">
            <a:extLst>
              <a:ext uri="{FF2B5EF4-FFF2-40B4-BE49-F238E27FC236}">
                <a16:creationId xmlns:a16="http://schemas.microsoft.com/office/drawing/2014/main" id="{82727879-9636-3808-37E0-F900104164B1}"/>
              </a:ext>
            </a:extLst>
          </p:cNvPr>
          <p:cNvSpPr txBox="1">
            <a:spLocks/>
          </p:cNvSpPr>
          <p:nvPr/>
        </p:nvSpPr>
        <p:spPr>
          <a:xfrm>
            <a:off x="250980" y="4486130"/>
            <a:ext cx="8775932" cy="434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</a:rPr>
              <a:t>Pense no Objeto como realmente um objeto, em que podemos manipular e interagir.</a:t>
            </a:r>
          </a:p>
        </p:txBody>
      </p:sp>
      <p:sp>
        <p:nvSpPr>
          <p:cNvPr id="13448" name="CaixaDeTexto 13447">
            <a:extLst>
              <a:ext uri="{FF2B5EF4-FFF2-40B4-BE49-F238E27FC236}">
                <a16:creationId xmlns:a16="http://schemas.microsoft.com/office/drawing/2014/main" id="{54C6F9F1-30CD-1542-D519-2235052A327B}"/>
              </a:ext>
            </a:extLst>
          </p:cNvPr>
          <p:cNvSpPr txBox="1"/>
          <p:nvPr/>
        </p:nvSpPr>
        <p:spPr>
          <a:xfrm>
            <a:off x="533063" y="723996"/>
            <a:ext cx="29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80" dirty="0">
                <a:solidFill>
                  <a:schemeClr val="tx1"/>
                </a:solidFill>
                <a:latin typeface="Anton" pitchFamily="2" charset="0"/>
              </a:rPr>
              <a:t>Características / Atributos</a:t>
            </a:r>
            <a:endParaRPr lang="pt-BR" sz="1800" spc="100" dirty="0">
              <a:solidFill>
                <a:schemeClr val="tx1"/>
              </a:solidFill>
              <a:latin typeface="Anton" pitchFamily="2" charset="0"/>
            </a:endParaRPr>
          </a:p>
        </p:txBody>
      </p:sp>
      <p:sp>
        <p:nvSpPr>
          <p:cNvPr id="13449" name="CaixaDeTexto 13448">
            <a:extLst>
              <a:ext uri="{FF2B5EF4-FFF2-40B4-BE49-F238E27FC236}">
                <a16:creationId xmlns:a16="http://schemas.microsoft.com/office/drawing/2014/main" id="{8E4F15E6-430C-25C0-9C73-B1D8BEA8EC60}"/>
              </a:ext>
            </a:extLst>
          </p:cNvPr>
          <p:cNvSpPr txBox="1"/>
          <p:nvPr/>
        </p:nvSpPr>
        <p:spPr>
          <a:xfrm>
            <a:off x="5685458" y="580945"/>
            <a:ext cx="303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80" dirty="0">
                <a:solidFill>
                  <a:schemeClr val="tx1"/>
                </a:solidFill>
                <a:latin typeface="Anton" pitchFamily="2" charset="0"/>
              </a:rPr>
              <a:t>Comportamentos / Métodos</a:t>
            </a:r>
            <a:endParaRPr lang="pt-BR" sz="1800" spc="100" dirty="0">
              <a:solidFill>
                <a:schemeClr val="tx1"/>
              </a:solidFill>
              <a:latin typeface="Anton" pitchFamily="2" charset="0"/>
            </a:endParaRPr>
          </a:p>
        </p:txBody>
      </p:sp>
      <p:pic>
        <p:nvPicPr>
          <p:cNvPr id="4" name="Imagem 3" descr="Desenho de carro laranja&#10;&#10;Descrição gerada automaticamente">
            <a:extLst>
              <a:ext uri="{FF2B5EF4-FFF2-40B4-BE49-F238E27FC236}">
                <a16:creationId xmlns:a16="http://schemas.microsoft.com/office/drawing/2014/main" id="{6E6925C5-00C9-9411-5994-4D2AEB4D4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750" y="1690492"/>
            <a:ext cx="2794110" cy="15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520984" y="1872636"/>
            <a:ext cx="6096900" cy="140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Modificadores de acesso</a:t>
            </a:r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67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2"/>
          <p:cNvSpPr txBox="1">
            <a:spLocks noGrp="1"/>
          </p:cNvSpPr>
          <p:nvPr>
            <p:ph type="subTitle" idx="1"/>
          </p:nvPr>
        </p:nvSpPr>
        <p:spPr>
          <a:xfrm>
            <a:off x="829208" y="520995"/>
            <a:ext cx="6613582" cy="1127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modificadores de acesso são palavras-chaves que determinam a visibilidade e acessibilidade de uma classe, atributo ou método.</a:t>
            </a:r>
            <a:endParaRPr sz="1800" dirty="0"/>
          </a:p>
        </p:txBody>
      </p:sp>
      <p:sp>
        <p:nvSpPr>
          <p:cNvPr id="4" name="Google Shape;884;p42">
            <a:extLst>
              <a:ext uri="{FF2B5EF4-FFF2-40B4-BE49-F238E27FC236}">
                <a16:creationId xmlns:a16="http://schemas.microsoft.com/office/drawing/2014/main" id="{BCE006DB-AD83-512B-9679-44FF2CEA9660}"/>
              </a:ext>
            </a:extLst>
          </p:cNvPr>
          <p:cNvSpPr txBox="1">
            <a:spLocks/>
          </p:cNvSpPr>
          <p:nvPr/>
        </p:nvSpPr>
        <p:spPr>
          <a:xfrm>
            <a:off x="1068506" y="1510985"/>
            <a:ext cx="7006987" cy="27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27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"/>
              <a:buNone/>
              <a:defRPr sz="3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sz="1600" dirty="0">
                <a:solidFill>
                  <a:srgbClr val="00B050"/>
                </a:solidFill>
              </a:rPr>
              <a:t>public</a:t>
            </a:r>
            <a:r>
              <a:rPr lang="pt-BR" sz="1600" dirty="0"/>
              <a:t> - Pode ser acessado por qualquer outra classe.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>
                <a:solidFill>
                  <a:srgbClr val="00B050"/>
                </a:solidFill>
              </a:rPr>
              <a:t>protected</a:t>
            </a:r>
            <a:r>
              <a:rPr lang="pt-BR" sz="1600" dirty="0"/>
              <a:t> - Pode ser acessado por todas as classes dentro do mesmo pacote.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>
                <a:solidFill>
                  <a:srgbClr val="00B050"/>
                </a:solidFill>
              </a:rPr>
              <a:t>private</a:t>
            </a:r>
            <a:r>
              <a:rPr lang="pt-BR" sz="1600" dirty="0"/>
              <a:t> - Só pode ser acessado pela classe em que foi criado/declarado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>
                <a:solidFill>
                  <a:srgbClr val="00B050"/>
                </a:solidFill>
              </a:rPr>
              <a:t>default</a:t>
            </a:r>
            <a:r>
              <a:rPr lang="pt-BR" sz="1600" dirty="0"/>
              <a:t> - Quando nenhum modificador é especificado, é considerado como "padrão" e só pode ser acessado por classes no mesmo pacote.</a:t>
            </a:r>
          </a:p>
        </p:txBody>
      </p:sp>
    </p:spTree>
    <p:extLst>
      <p:ext uri="{BB962C8B-B14F-4D97-AF65-F5344CB8AC3E}">
        <p14:creationId xmlns:p14="http://schemas.microsoft.com/office/powerpoint/2010/main" val="38803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3844610-3542-43C0-C89F-5B430C655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9325"/>
              </p:ext>
            </p:extLst>
          </p:nvPr>
        </p:nvGraphicFramePr>
        <p:xfrm>
          <a:off x="1389321" y="1125622"/>
          <a:ext cx="6811926" cy="2222335"/>
        </p:xfrm>
        <a:graphic>
          <a:graphicData uri="http://schemas.openxmlformats.org/drawingml/2006/table">
            <a:tbl>
              <a:tblPr firstRow="1" bandRow="1">
                <a:tableStyleId>{974A8FBD-6A28-46E0-8AB1-44D914803053}</a:tableStyleId>
              </a:tblPr>
              <a:tblGrid>
                <a:gridCol w="3456800">
                  <a:extLst>
                    <a:ext uri="{9D8B030D-6E8A-4147-A177-3AD203B41FA5}">
                      <a16:colId xmlns:a16="http://schemas.microsoft.com/office/drawing/2014/main" val="1859400379"/>
                    </a:ext>
                  </a:extLst>
                </a:gridCol>
                <a:gridCol w="757271">
                  <a:extLst>
                    <a:ext uri="{9D8B030D-6E8A-4147-A177-3AD203B41FA5}">
                      <a16:colId xmlns:a16="http://schemas.microsoft.com/office/drawing/2014/main" val="4181164634"/>
                    </a:ext>
                  </a:extLst>
                </a:gridCol>
                <a:gridCol w="946588">
                  <a:extLst>
                    <a:ext uri="{9D8B030D-6E8A-4147-A177-3AD203B41FA5}">
                      <a16:colId xmlns:a16="http://schemas.microsoft.com/office/drawing/2014/main" val="4164518818"/>
                    </a:ext>
                  </a:extLst>
                </a:gridCol>
                <a:gridCol w="788823">
                  <a:extLst>
                    <a:ext uri="{9D8B030D-6E8A-4147-A177-3AD203B41FA5}">
                      <a16:colId xmlns:a16="http://schemas.microsoft.com/office/drawing/2014/main" val="912569394"/>
                    </a:ext>
                  </a:extLst>
                </a:gridCol>
                <a:gridCol w="862444">
                  <a:extLst>
                    <a:ext uri="{9D8B030D-6E8A-4147-A177-3AD203B41FA5}">
                      <a16:colId xmlns:a16="http://schemas.microsoft.com/office/drawing/2014/main" val="279716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Visibilidade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4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4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4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4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46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partir da mesma classe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50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Qualquer classe no mesmo pacote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2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Qualquer classe filha mesmo pacote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73687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Qualquer classe filha em pacote diferente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0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Qualquer classe em pacote diferente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362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3385</Words>
  <Application>Microsoft Office PowerPoint</Application>
  <PresentationFormat>Apresentação na tela (16:9)</PresentationFormat>
  <Paragraphs>387</Paragraphs>
  <Slides>57</Slides>
  <Notes>57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57</vt:i4>
      </vt:variant>
    </vt:vector>
  </HeadingPairs>
  <TitlesOfParts>
    <vt:vector size="68" baseType="lpstr">
      <vt:lpstr>Open Sans</vt:lpstr>
      <vt:lpstr>Proxima Nova</vt:lpstr>
      <vt:lpstr>Arial</vt:lpstr>
      <vt:lpstr>Bebas Neue</vt:lpstr>
      <vt:lpstr>Nunito Light</vt:lpstr>
      <vt:lpstr>Anton</vt:lpstr>
      <vt:lpstr>PT Sans</vt:lpstr>
      <vt:lpstr>Catamaran</vt:lpstr>
      <vt:lpstr>Roboto Condensed Light</vt:lpstr>
      <vt:lpstr>Java Programming Workshop by Slidesgo</vt:lpstr>
      <vt:lpstr>Slidesgo Final Pages</vt:lpstr>
      <vt:lpstr>Revisão de Java POO</vt:lpstr>
      <vt:lpstr>Classe x Objeto</vt:lpstr>
      <vt:lpstr>Classe</vt:lpstr>
      <vt:lpstr>Objeto</vt:lpstr>
      <vt:lpstr>Apresentação do PowerPoint</vt:lpstr>
      <vt:lpstr>Apresentação do PowerPoint</vt:lpstr>
      <vt:lpstr>Modificadores de acesso</vt:lpstr>
      <vt:lpstr>Apresentação do PowerPoint</vt:lpstr>
      <vt:lpstr>Apresentação do PowerPoint</vt:lpstr>
      <vt:lpstr>Atributos e Metodos</vt:lpstr>
      <vt:lpstr>Atributos</vt:lpstr>
      <vt:lpstr>Apresentação do PowerPoint</vt:lpstr>
      <vt:lpstr>Casting</vt:lpstr>
      <vt:lpstr>Métodos</vt:lpstr>
      <vt:lpstr>Apresentação do PowerPoint</vt:lpstr>
      <vt:lpstr>Apresentação do PowerPoint</vt:lpstr>
      <vt:lpstr>Apresentação do PowerPoint</vt:lpstr>
      <vt:lpstr>Construtores</vt:lpstr>
      <vt:lpstr>Apresentação do PowerPoint</vt:lpstr>
      <vt:lpstr>Getter e Setter</vt:lpstr>
      <vt:lpstr>Apresentação do PowerPoint</vt:lpstr>
      <vt:lpstr>this.</vt:lpstr>
      <vt:lpstr>Apresentação do PowerPoint</vt:lpstr>
      <vt:lpstr>Colocando em pratica</vt:lpstr>
      <vt:lpstr>Herança</vt:lpstr>
      <vt:lpstr>Apresentação do PowerPoint</vt:lpstr>
      <vt:lpstr>Apresentação do PowerPoint</vt:lpstr>
      <vt:lpstr>Apresentação do PowerPoint</vt:lpstr>
      <vt:lpstr>Colocando em pratica</vt:lpstr>
      <vt:lpstr>Apresentação do PowerPoint</vt:lpstr>
      <vt:lpstr>Classes abstratas</vt:lpstr>
      <vt:lpstr>Colocando em pratica</vt:lpstr>
      <vt:lpstr>Polimorfismo</vt:lpstr>
      <vt:lpstr>Arrays</vt:lpstr>
      <vt:lpstr>Apresentação do PowerPoint</vt:lpstr>
      <vt:lpstr>Interações com Arrays</vt:lpstr>
      <vt:lpstr>Colocando em pratica</vt:lpstr>
      <vt:lpstr>Array multidimensional</vt:lpstr>
      <vt:lpstr>Apresentação do PowerPoint</vt:lpstr>
      <vt:lpstr>Colocando em pratica</vt:lpstr>
      <vt:lpstr>Interfaces</vt:lpstr>
      <vt:lpstr>Colocando em pratica</vt:lpstr>
      <vt:lpstr>Manipulando Objetos</vt:lpstr>
      <vt:lpstr>Apresentação do PowerPoint</vt:lpstr>
      <vt:lpstr>Objetos em Atributos</vt:lpstr>
      <vt:lpstr>Objetos em Métodos</vt:lpstr>
      <vt:lpstr>Apresentação do PowerPoint</vt:lpstr>
      <vt:lpstr>Copy construtor</vt:lpstr>
      <vt:lpstr>Objetos no Array</vt:lpstr>
      <vt:lpstr>Colocando em pratica</vt:lpstr>
      <vt:lpstr>Apresentação do PowerPoint</vt:lpstr>
      <vt:lpstr>Apresentação do PowerPoint</vt:lpstr>
      <vt:lpstr>Apresentação do PowerPoint</vt:lpstr>
      <vt:lpstr>Apresentação do PowerPoint</vt:lpstr>
      <vt:lpstr>finally</vt:lpstr>
      <vt:lpstr>throw e throws</vt:lpstr>
      <vt:lpstr>Criando classes de exceções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cp:lastModifiedBy>CAIQUE JOSE DOMINGOS</cp:lastModifiedBy>
  <cp:revision>51</cp:revision>
  <dcterms:modified xsi:type="dcterms:W3CDTF">2024-05-24T05:37:09Z</dcterms:modified>
</cp:coreProperties>
</file>