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71" r:id="rId7"/>
    <p:sldId id="270" r:id="rId8"/>
    <p:sldId id="273" r:id="rId9"/>
    <p:sldId id="265" r:id="rId10"/>
    <p:sldId id="266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56492-4F9C-43D8-9456-4AB98694988A}" type="doc">
      <dgm:prSet loTypeId="urn:microsoft.com/office/officeart/2005/8/layout/hProcess9" loCatId="process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D6AF1CC-62B0-459B-8389-F6C44A130274}">
      <dgm:prSet/>
      <dgm:spPr/>
      <dgm:t>
        <a:bodyPr/>
        <a:lstStyle/>
        <a:p>
          <a:r>
            <a:rPr lang="en-US" baseline="0"/>
            <a:t>Max-flow Ford-Fulkerson with DFS</a:t>
          </a:r>
          <a:endParaRPr lang="en-US"/>
        </a:p>
      </dgm:t>
    </dgm:pt>
    <dgm:pt modelId="{91BB341D-EED8-4575-AB12-A5F9E6E37C46}" type="parTrans" cxnId="{854E851E-263C-4EF5-91F0-7FEFE4573BAD}">
      <dgm:prSet/>
      <dgm:spPr/>
      <dgm:t>
        <a:bodyPr/>
        <a:lstStyle/>
        <a:p>
          <a:endParaRPr lang="en-US"/>
        </a:p>
      </dgm:t>
    </dgm:pt>
    <dgm:pt modelId="{FBFF0A28-8C57-49AE-97C4-727792F96E8E}" type="sibTrans" cxnId="{854E851E-263C-4EF5-91F0-7FEFE4573BAD}">
      <dgm:prSet phldrT="1" phldr="0"/>
      <dgm:spPr/>
      <dgm:t>
        <a:bodyPr/>
        <a:lstStyle/>
        <a:p>
          <a:endParaRPr lang="en-US"/>
        </a:p>
      </dgm:t>
    </dgm:pt>
    <dgm:pt modelId="{9A61C97A-594E-4011-8AD8-81182C41C602}">
      <dgm:prSet/>
      <dgm:spPr/>
      <dgm:t>
        <a:bodyPr/>
        <a:lstStyle/>
        <a:p>
          <a:r>
            <a:rPr lang="en-US" baseline="0"/>
            <a:t>Max-flow Edmonds-Karp</a:t>
          </a:r>
          <a:endParaRPr lang="en-US"/>
        </a:p>
      </dgm:t>
    </dgm:pt>
    <dgm:pt modelId="{4C62C4B7-7A45-4B40-8C4B-E68B3ACD6112}" type="parTrans" cxnId="{8D1A5524-419C-401E-9EBC-23CB370CBE6F}">
      <dgm:prSet/>
      <dgm:spPr/>
      <dgm:t>
        <a:bodyPr/>
        <a:lstStyle/>
        <a:p>
          <a:endParaRPr lang="en-US"/>
        </a:p>
      </dgm:t>
    </dgm:pt>
    <dgm:pt modelId="{B1770A46-1DC0-4CF1-81EE-56C71300D875}" type="sibTrans" cxnId="{8D1A5524-419C-401E-9EBC-23CB370CBE6F}">
      <dgm:prSet phldrT="2" phldr="0"/>
      <dgm:spPr/>
      <dgm:t>
        <a:bodyPr/>
        <a:lstStyle/>
        <a:p>
          <a:endParaRPr lang="en-US"/>
        </a:p>
      </dgm:t>
    </dgm:pt>
    <dgm:pt modelId="{5657928A-FF84-409F-8924-105BCAFE12D4}">
      <dgm:prSet/>
      <dgm:spPr/>
      <dgm:t>
        <a:bodyPr/>
        <a:lstStyle/>
        <a:p>
          <a:r>
            <a:rPr lang="en-US" baseline="0"/>
            <a:t>Capacity Scaling</a:t>
          </a:r>
          <a:endParaRPr lang="en-US"/>
        </a:p>
      </dgm:t>
    </dgm:pt>
    <dgm:pt modelId="{FFE976A0-E3CA-4D6E-91C5-ACC72C53C37B}" type="parTrans" cxnId="{7C1D5106-B7A3-48AB-86C6-A11BD60806B0}">
      <dgm:prSet/>
      <dgm:spPr/>
      <dgm:t>
        <a:bodyPr/>
        <a:lstStyle/>
        <a:p>
          <a:endParaRPr lang="en-US"/>
        </a:p>
      </dgm:t>
    </dgm:pt>
    <dgm:pt modelId="{7D5A3C94-D45B-4995-BB62-8D61C8A285B2}" type="sibTrans" cxnId="{7C1D5106-B7A3-48AB-86C6-A11BD60806B0}">
      <dgm:prSet phldrT="3" phldr="0"/>
      <dgm:spPr/>
      <dgm:t>
        <a:bodyPr/>
        <a:lstStyle/>
        <a:p>
          <a:endParaRPr lang="en-US"/>
        </a:p>
      </dgm:t>
    </dgm:pt>
    <dgm:pt modelId="{7804B251-FCC2-4130-9E48-3CC9D9D95F61}">
      <dgm:prSet/>
      <dgm:spPr/>
      <dgm:t>
        <a:bodyPr/>
        <a:lstStyle/>
        <a:p>
          <a:r>
            <a:rPr lang="en-US" baseline="0" dirty="0"/>
            <a:t>Max-Flow Dinitz Algorithm</a:t>
          </a:r>
          <a:endParaRPr lang="en-US" dirty="0"/>
        </a:p>
      </dgm:t>
    </dgm:pt>
    <dgm:pt modelId="{7C835486-11D3-4FE1-B303-93E1ECE55405}" type="parTrans" cxnId="{82673F32-9536-4D0D-B0F7-580A418F5FC1}">
      <dgm:prSet/>
      <dgm:spPr/>
      <dgm:t>
        <a:bodyPr/>
        <a:lstStyle/>
        <a:p>
          <a:endParaRPr lang="en-US"/>
        </a:p>
      </dgm:t>
    </dgm:pt>
    <dgm:pt modelId="{96D1E886-15E1-45E6-8930-6F4EA533CE43}" type="sibTrans" cxnId="{82673F32-9536-4D0D-B0F7-580A418F5FC1}">
      <dgm:prSet phldrT="4" phldr="0"/>
      <dgm:spPr/>
      <dgm:t>
        <a:bodyPr/>
        <a:lstStyle/>
        <a:p>
          <a:endParaRPr lang="en-US"/>
        </a:p>
      </dgm:t>
    </dgm:pt>
    <dgm:pt modelId="{419E2B85-DEAF-43A0-91ED-BFEADFAAF0ED}">
      <dgm:prSet/>
      <dgm:spPr/>
      <dgm:t>
        <a:bodyPr/>
        <a:lstStyle/>
        <a:p>
          <a:r>
            <a:rPr lang="en-US" baseline="0"/>
            <a:t>Escape Problem</a:t>
          </a:r>
          <a:endParaRPr lang="en-US"/>
        </a:p>
      </dgm:t>
    </dgm:pt>
    <dgm:pt modelId="{82EEE143-62C4-4B0E-8370-2D4BF1890085}" type="parTrans" cxnId="{6D9FA6F7-53F4-40AA-9236-DCD84336CD50}">
      <dgm:prSet/>
      <dgm:spPr/>
      <dgm:t>
        <a:bodyPr/>
        <a:lstStyle/>
        <a:p>
          <a:endParaRPr lang="en-US"/>
        </a:p>
      </dgm:t>
    </dgm:pt>
    <dgm:pt modelId="{E408DF9B-BB10-4337-9D09-0E03358E1366}" type="sibTrans" cxnId="{6D9FA6F7-53F4-40AA-9236-DCD84336CD50}">
      <dgm:prSet phldrT="5" phldr="0"/>
      <dgm:spPr/>
      <dgm:t>
        <a:bodyPr/>
        <a:lstStyle/>
        <a:p>
          <a:endParaRPr lang="en-US"/>
        </a:p>
      </dgm:t>
    </dgm:pt>
    <dgm:pt modelId="{40AC61F7-C711-4BAB-A1D7-7A4B820F1DF0}" type="pres">
      <dgm:prSet presAssocID="{45556492-4F9C-43D8-9456-4AB98694988A}" presName="CompostProcess" presStyleCnt="0">
        <dgm:presLayoutVars>
          <dgm:dir/>
          <dgm:resizeHandles val="exact"/>
        </dgm:presLayoutVars>
      </dgm:prSet>
      <dgm:spPr/>
    </dgm:pt>
    <dgm:pt modelId="{FC682741-EF4D-4BE8-B5D9-F7E8B4FF61BA}" type="pres">
      <dgm:prSet presAssocID="{45556492-4F9C-43D8-9456-4AB98694988A}" presName="arrow" presStyleLbl="bgShp" presStyleIdx="0" presStyleCnt="1"/>
      <dgm:spPr/>
    </dgm:pt>
    <dgm:pt modelId="{4ED8B35E-49AE-46AA-9438-52CBBFFBB008}" type="pres">
      <dgm:prSet presAssocID="{45556492-4F9C-43D8-9456-4AB98694988A}" presName="linearProcess" presStyleCnt="0"/>
      <dgm:spPr/>
    </dgm:pt>
    <dgm:pt modelId="{0F3DDA0C-B973-4937-826F-834BE9E30CB1}" type="pres">
      <dgm:prSet presAssocID="{AD6AF1CC-62B0-459B-8389-F6C44A130274}" presName="textNode" presStyleLbl="node1" presStyleIdx="0" presStyleCnt="5">
        <dgm:presLayoutVars>
          <dgm:bulletEnabled val="1"/>
        </dgm:presLayoutVars>
      </dgm:prSet>
      <dgm:spPr/>
    </dgm:pt>
    <dgm:pt modelId="{02F05AE5-4096-4C67-B383-15F288499922}" type="pres">
      <dgm:prSet presAssocID="{FBFF0A28-8C57-49AE-97C4-727792F96E8E}" presName="sibTrans" presStyleCnt="0"/>
      <dgm:spPr/>
    </dgm:pt>
    <dgm:pt modelId="{AABDE1C5-DE42-4FD8-9628-8F5824B2AFB4}" type="pres">
      <dgm:prSet presAssocID="{9A61C97A-594E-4011-8AD8-81182C41C602}" presName="textNode" presStyleLbl="node1" presStyleIdx="1" presStyleCnt="5">
        <dgm:presLayoutVars>
          <dgm:bulletEnabled val="1"/>
        </dgm:presLayoutVars>
      </dgm:prSet>
      <dgm:spPr/>
    </dgm:pt>
    <dgm:pt modelId="{1078B624-55CD-4C98-9745-5C4924611132}" type="pres">
      <dgm:prSet presAssocID="{B1770A46-1DC0-4CF1-81EE-56C71300D875}" presName="sibTrans" presStyleCnt="0"/>
      <dgm:spPr/>
    </dgm:pt>
    <dgm:pt modelId="{90125FFD-4C0D-4026-97BE-EC42A96C9CA9}" type="pres">
      <dgm:prSet presAssocID="{5657928A-FF84-409F-8924-105BCAFE12D4}" presName="textNode" presStyleLbl="node1" presStyleIdx="2" presStyleCnt="5">
        <dgm:presLayoutVars>
          <dgm:bulletEnabled val="1"/>
        </dgm:presLayoutVars>
      </dgm:prSet>
      <dgm:spPr/>
    </dgm:pt>
    <dgm:pt modelId="{9BD89FA3-FF37-40D3-B36C-4225BF8ACBE1}" type="pres">
      <dgm:prSet presAssocID="{7D5A3C94-D45B-4995-BB62-8D61C8A285B2}" presName="sibTrans" presStyleCnt="0"/>
      <dgm:spPr/>
    </dgm:pt>
    <dgm:pt modelId="{8F77EEB4-5083-4325-B8EA-D9DCD649B675}" type="pres">
      <dgm:prSet presAssocID="{7804B251-FCC2-4130-9E48-3CC9D9D95F61}" presName="textNode" presStyleLbl="node1" presStyleIdx="3" presStyleCnt="5">
        <dgm:presLayoutVars>
          <dgm:bulletEnabled val="1"/>
        </dgm:presLayoutVars>
      </dgm:prSet>
      <dgm:spPr/>
    </dgm:pt>
    <dgm:pt modelId="{9FCA7B7E-9164-4585-A4D9-4EDE5F197488}" type="pres">
      <dgm:prSet presAssocID="{96D1E886-15E1-45E6-8930-6F4EA533CE43}" presName="sibTrans" presStyleCnt="0"/>
      <dgm:spPr/>
    </dgm:pt>
    <dgm:pt modelId="{3E034DE5-09DA-4C25-A00C-B21B524FB176}" type="pres">
      <dgm:prSet presAssocID="{419E2B85-DEAF-43A0-91ED-BFEADFAAF0E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C1D5106-B7A3-48AB-86C6-A11BD60806B0}" srcId="{45556492-4F9C-43D8-9456-4AB98694988A}" destId="{5657928A-FF84-409F-8924-105BCAFE12D4}" srcOrd="2" destOrd="0" parTransId="{FFE976A0-E3CA-4D6E-91C5-ACC72C53C37B}" sibTransId="{7D5A3C94-D45B-4995-BB62-8D61C8A285B2}"/>
    <dgm:cxn modelId="{5721B11A-AD0F-4CBC-AB8C-92687EA9085E}" type="presOf" srcId="{7804B251-FCC2-4130-9E48-3CC9D9D95F61}" destId="{8F77EEB4-5083-4325-B8EA-D9DCD649B675}" srcOrd="0" destOrd="0" presId="urn:microsoft.com/office/officeart/2005/8/layout/hProcess9"/>
    <dgm:cxn modelId="{854E851E-263C-4EF5-91F0-7FEFE4573BAD}" srcId="{45556492-4F9C-43D8-9456-4AB98694988A}" destId="{AD6AF1CC-62B0-459B-8389-F6C44A130274}" srcOrd="0" destOrd="0" parTransId="{91BB341D-EED8-4575-AB12-A5F9E6E37C46}" sibTransId="{FBFF0A28-8C57-49AE-97C4-727792F96E8E}"/>
    <dgm:cxn modelId="{CE1C7420-A04A-4A21-AD14-2D34DEFE1E7E}" type="presOf" srcId="{5657928A-FF84-409F-8924-105BCAFE12D4}" destId="{90125FFD-4C0D-4026-97BE-EC42A96C9CA9}" srcOrd="0" destOrd="0" presId="urn:microsoft.com/office/officeart/2005/8/layout/hProcess9"/>
    <dgm:cxn modelId="{8D1A5524-419C-401E-9EBC-23CB370CBE6F}" srcId="{45556492-4F9C-43D8-9456-4AB98694988A}" destId="{9A61C97A-594E-4011-8AD8-81182C41C602}" srcOrd="1" destOrd="0" parTransId="{4C62C4B7-7A45-4B40-8C4B-E68B3ACD6112}" sibTransId="{B1770A46-1DC0-4CF1-81EE-56C71300D875}"/>
    <dgm:cxn modelId="{82673F32-9536-4D0D-B0F7-580A418F5FC1}" srcId="{45556492-4F9C-43D8-9456-4AB98694988A}" destId="{7804B251-FCC2-4130-9E48-3CC9D9D95F61}" srcOrd="3" destOrd="0" parTransId="{7C835486-11D3-4FE1-B303-93E1ECE55405}" sibTransId="{96D1E886-15E1-45E6-8930-6F4EA533CE43}"/>
    <dgm:cxn modelId="{2199EE3F-41B7-4CFB-9333-2A444210AE69}" type="presOf" srcId="{45556492-4F9C-43D8-9456-4AB98694988A}" destId="{40AC61F7-C711-4BAB-A1D7-7A4B820F1DF0}" srcOrd="0" destOrd="0" presId="urn:microsoft.com/office/officeart/2005/8/layout/hProcess9"/>
    <dgm:cxn modelId="{392B0447-9010-48CF-A4BF-3AE43976789E}" type="presOf" srcId="{AD6AF1CC-62B0-459B-8389-F6C44A130274}" destId="{0F3DDA0C-B973-4937-826F-834BE9E30CB1}" srcOrd="0" destOrd="0" presId="urn:microsoft.com/office/officeart/2005/8/layout/hProcess9"/>
    <dgm:cxn modelId="{542BD279-A28A-4B1D-92EA-1371885C38CD}" type="presOf" srcId="{9A61C97A-594E-4011-8AD8-81182C41C602}" destId="{AABDE1C5-DE42-4FD8-9628-8F5824B2AFB4}" srcOrd="0" destOrd="0" presId="urn:microsoft.com/office/officeart/2005/8/layout/hProcess9"/>
    <dgm:cxn modelId="{F894D1F5-B495-446B-8BBC-847AACD1B8B7}" type="presOf" srcId="{419E2B85-DEAF-43A0-91ED-BFEADFAAF0ED}" destId="{3E034DE5-09DA-4C25-A00C-B21B524FB176}" srcOrd="0" destOrd="0" presId="urn:microsoft.com/office/officeart/2005/8/layout/hProcess9"/>
    <dgm:cxn modelId="{6D9FA6F7-53F4-40AA-9236-DCD84336CD50}" srcId="{45556492-4F9C-43D8-9456-4AB98694988A}" destId="{419E2B85-DEAF-43A0-91ED-BFEADFAAF0ED}" srcOrd="4" destOrd="0" parTransId="{82EEE143-62C4-4B0E-8370-2D4BF1890085}" sibTransId="{E408DF9B-BB10-4337-9D09-0E03358E1366}"/>
    <dgm:cxn modelId="{41386292-8D25-492B-B253-AB972B452EFA}" type="presParOf" srcId="{40AC61F7-C711-4BAB-A1D7-7A4B820F1DF0}" destId="{FC682741-EF4D-4BE8-B5D9-F7E8B4FF61BA}" srcOrd="0" destOrd="0" presId="urn:microsoft.com/office/officeart/2005/8/layout/hProcess9"/>
    <dgm:cxn modelId="{6D866BA9-827B-4AE9-A000-C738AC0C0142}" type="presParOf" srcId="{40AC61F7-C711-4BAB-A1D7-7A4B820F1DF0}" destId="{4ED8B35E-49AE-46AA-9438-52CBBFFBB008}" srcOrd="1" destOrd="0" presId="urn:microsoft.com/office/officeart/2005/8/layout/hProcess9"/>
    <dgm:cxn modelId="{18F5BD86-FC88-4389-8827-3804C0156717}" type="presParOf" srcId="{4ED8B35E-49AE-46AA-9438-52CBBFFBB008}" destId="{0F3DDA0C-B973-4937-826F-834BE9E30CB1}" srcOrd="0" destOrd="0" presId="urn:microsoft.com/office/officeart/2005/8/layout/hProcess9"/>
    <dgm:cxn modelId="{B53C39EA-2E40-41EC-ADCE-29B2E5442CF9}" type="presParOf" srcId="{4ED8B35E-49AE-46AA-9438-52CBBFFBB008}" destId="{02F05AE5-4096-4C67-B383-15F288499922}" srcOrd="1" destOrd="0" presId="urn:microsoft.com/office/officeart/2005/8/layout/hProcess9"/>
    <dgm:cxn modelId="{CBBFDB0C-0549-4A99-BDA4-A03086263D76}" type="presParOf" srcId="{4ED8B35E-49AE-46AA-9438-52CBBFFBB008}" destId="{AABDE1C5-DE42-4FD8-9628-8F5824B2AFB4}" srcOrd="2" destOrd="0" presId="urn:microsoft.com/office/officeart/2005/8/layout/hProcess9"/>
    <dgm:cxn modelId="{025328B0-98ED-4B60-902C-32FAAAD7CA5A}" type="presParOf" srcId="{4ED8B35E-49AE-46AA-9438-52CBBFFBB008}" destId="{1078B624-55CD-4C98-9745-5C4924611132}" srcOrd="3" destOrd="0" presId="urn:microsoft.com/office/officeart/2005/8/layout/hProcess9"/>
    <dgm:cxn modelId="{20C221D9-712E-46EB-842E-066A20ABF541}" type="presParOf" srcId="{4ED8B35E-49AE-46AA-9438-52CBBFFBB008}" destId="{90125FFD-4C0D-4026-97BE-EC42A96C9CA9}" srcOrd="4" destOrd="0" presId="urn:microsoft.com/office/officeart/2005/8/layout/hProcess9"/>
    <dgm:cxn modelId="{2AF24F51-8CAA-412A-AE10-11B2E3217978}" type="presParOf" srcId="{4ED8B35E-49AE-46AA-9438-52CBBFFBB008}" destId="{9BD89FA3-FF37-40D3-B36C-4225BF8ACBE1}" srcOrd="5" destOrd="0" presId="urn:microsoft.com/office/officeart/2005/8/layout/hProcess9"/>
    <dgm:cxn modelId="{E923E95D-D16D-4D9A-9D69-F1E325359352}" type="presParOf" srcId="{4ED8B35E-49AE-46AA-9438-52CBBFFBB008}" destId="{8F77EEB4-5083-4325-B8EA-D9DCD649B675}" srcOrd="6" destOrd="0" presId="urn:microsoft.com/office/officeart/2005/8/layout/hProcess9"/>
    <dgm:cxn modelId="{D175BAA3-6411-4BDA-9400-38F7714697A3}" type="presParOf" srcId="{4ED8B35E-49AE-46AA-9438-52CBBFFBB008}" destId="{9FCA7B7E-9164-4585-A4D9-4EDE5F197488}" srcOrd="7" destOrd="0" presId="urn:microsoft.com/office/officeart/2005/8/layout/hProcess9"/>
    <dgm:cxn modelId="{34F2F348-6D0A-46EB-8884-33BBB6166E53}" type="presParOf" srcId="{4ED8B35E-49AE-46AA-9438-52CBBFFBB008}" destId="{3E034DE5-09DA-4C25-A00C-B21B524FB17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2741-EF4D-4BE8-B5D9-F7E8B4FF61BA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3DDA0C-B973-4937-826F-834BE9E30CB1}">
      <dsp:nvSpPr>
        <dsp:cNvPr id="0" name=""/>
        <dsp:cNvSpPr/>
      </dsp:nvSpPr>
      <dsp:spPr>
        <a:xfrm>
          <a:off x="4219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Max-flow Ford-Fulkerson with DFS</a:t>
          </a:r>
          <a:endParaRPr lang="en-US" sz="2100" kern="1200"/>
        </a:p>
      </dsp:txBody>
      <dsp:txXfrm>
        <a:off x="74151" y="1144352"/>
        <a:ext cx="1704897" cy="1292696"/>
      </dsp:txXfrm>
    </dsp:sp>
    <dsp:sp modelId="{AABDE1C5-DE42-4FD8-9628-8F5824B2AFB4}">
      <dsp:nvSpPr>
        <dsp:cNvPr id="0" name=""/>
        <dsp:cNvSpPr/>
      </dsp:nvSpPr>
      <dsp:spPr>
        <a:xfrm>
          <a:off x="1941219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33739"/>
                <a:satOff val="484"/>
                <a:lumOff val="535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33739"/>
                <a:satOff val="484"/>
                <a:lumOff val="535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33739"/>
                <a:satOff val="484"/>
                <a:lumOff val="535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Max-flow Edmonds-Karp</a:t>
          </a:r>
          <a:endParaRPr lang="en-US" sz="2100" kern="1200"/>
        </a:p>
      </dsp:txBody>
      <dsp:txXfrm>
        <a:off x="2011151" y="1144352"/>
        <a:ext cx="1704897" cy="1292696"/>
      </dsp:txXfrm>
    </dsp:sp>
    <dsp:sp modelId="{90125FFD-4C0D-4026-97BE-EC42A96C9CA9}">
      <dsp:nvSpPr>
        <dsp:cNvPr id="0" name=""/>
        <dsp:cNvSpPr/>
      </dsp:nvSpPr>
      <dsp:spPr>
        <a:xfrm>
          <a:off x="3878219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67478"/>
                <a:satOff val="969"/>
                <a:lumOff val="107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67478"/>
                <a:satOff val="969"/>
                <a:lumOff val="107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67478"/>
                <a:satOff val="969"/>
                <a:lumOff val="107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Capacity Scaling</a:t>
          </a:r>
          <a:endParaRPr lang="en-US" sz="2100" kern="1200"/>
        </a:p>
      </dsp:txBody>
      <dsp:txXfrm>
        <a:off x="3948151" y="1144352"/>
        <a:ext cx="1704897" cy="1292696"/>
      </dsp:txXfrm>
    </dsp:sp>
    <dsp:sp modelId="{8F77EEB4-5083-4325-B8EA-D9DCD649B675}">
      <dsp:nvSpPr>
        <dsp:cNvPr id="0" name=""/>
        <dsp:cNvSpPr/>
      </dsp:nvSpPr>
      <dsp:spPr>
        <a:xfrm>
          <a:off x="5815218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01216"/>
                <a:satOff val="1453"/>
                <a:lumOff val="160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101216"/>
                <a:satOff val="1453"/>
                <a:lumOff val="160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101216"/>
                <a:satOff val="1453"/>
                <a:lumOff val="160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Max-Flow Dinitz Algorithm</a:t>
          </a:r>
          <a:endParaRPr lang="en-US" sz="2100" kern="1200" dirty="0"/>
        </a:p>
      </dsp:txBody>
      <dsp:txXfrm>
        <a:off x="5885150" y="1144352"/>
        <a:ext cx="1704897" cy="1292696"/>
      </dsp:txXfrm>
    </dsp:sp>
    <dsp:sp modelId="{3E034DE5-09DA-4C25-A00C-B21B524FB176}">
      <dsp:nvSpPr>
        <dsp:cNvPr id="0" name=""/>
        <dsp:cNvSpPr/>
      </dsp:nvSpPr>
      <dsp:spPr>
        <a:xfrm>
          <a:off x="7752218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34955"/>
                <a:satOff val="1937"/>
                <a:lumOff val="2141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134955"/>
                <a:satOff val="1937"/>
                <a:lumOff val="2141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134955"/>
                <a:satOff val="1937"/>
                <a:lumOff val="2141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Escape Problem</a:t>
          </a:r>
          <a:endParaRPr lang="en-US" sz="2100" kern="1200"/>
        </a:p>
      </dsp:txBody>
      <dsp:txXfrm>
        <a:off x="7822150" y="1144352"/>
        <a:ext cx="1704897" cy="129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524000"/>
            <a:ext cx="8361229" cy="2098226"/>
          </a:xfrm>
        </p:spPr>
        <p:txBody>
          <a:bodyPr/>
          <a:lstStyle/>
          <a:p>
            <a:r>
              <a:rPr lang="en-US" dirty="0"/>
              <a:t>The escape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Anish Narkhede (012417769)</a:t>
            </a:r>
          </a:p>
          <a:p>
            <a:r>
              <a:rPr lang="en-US" dirty="0"/>
              <a:t>Neeraj Kulkarni (012413739)</a:t>
            </a:r>
          </a:p>
        </p:txBody>
      </p:sp>
    </p:spTree>
    <p:extLst>
      <p:ext uri="{BB962C8B-B14F-4D97-AF65-F5344CB8AC3E}">
        <p14:creationId xmlns:p14="http://schemas.microsoft.com/office/powerpoint/2010/main" val="4557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 title="Background Shape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 title="Side bar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861646"/>
          </a:xfrm>
        </p:spPr>
        <p:txBody>
          <a:bodyPr>
            <a:normAutofit/>
          </a:bodyPr>
          <a:lstStyle/>
          <a:p>
            <a:r>
              <a:rPr lang="en-US" dirty="0"/>
              <a:t>Analysis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3864" y="1547447"/>
                <a:ext cx="7705164" cy="490962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Cost of splitting vertex V into two vertices v</a:t>
                </a:r>
                <a:r>
                  <a:rPr lang="en-US" sz="2400" baseline="-25000" dirty="0"/>
                  <a:t>in  </a:t>
                </a:r>
                <a:r>
                  <a:rPr lang="en-US" sz="2400" dirty="0"/>
                  <a:t>and v</a:t>
                </a:r>
                <a:r>
                  <a:rPr lang="en-US" sz="2400" baseline="-25000" dirty="0"/>
                  <a:t>out  </a:t>
                </a:r>
                <a:r>
                  <a:rPr lang="en-US" sz="2400" dirty="0"/>
                  <a:t>is O(V).</a:t>
                </a:r>
              </a:p>
              <a:p>
                <a:pPr lvl="1"/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2 .|V|</a:t>
                </a:r>
              </a:p>
              <a:p>
                <a:r>
                  <a:rPr lang="en-US" sz="2400" dirty="0"/>
                  <a:t>Cost of adding extra edges is |V| which is addition of edges between v</a:t>
                </a:r>
                <a:r>
                  <a:rPr lang="en-US" sz="2400" baseline="-25000" dirty="0"/>
                  <a:t>in  </a:t>
                </a:r>
                <a:r>
                  <a:rPr lang="en-US" sz="2400" dirty="0"/>
                  <a:t>and v</a:t>
                </a:r>
                <a:r>
                  <a:rPr lang="en-US" sz="2400" baseline="-25000" dirty="0"/>
                  <a:t>out</a:t>
                </a:r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|E| + |V|</a:t>
                </a:r>
                <a:endParaRPr lang="en-US" sz="2400" baseline="-25000" dirty="0"/>
              </a:p>
              <a:p>
                <a:r>
                  <a:rPr lang="en-US" sz="2400" dirty="0"/>
                  <a:t>Cost of implementing Edmonds-Karp algorithm for maximum-flow =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Example: For 3x3 Grid:</a:t>
                </a:r>
              </a:p>
              <a:p>
                <a:pPr lvl="1"/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(2 * 3  * 3) + 2</a:t>
                </a:r>
              </a:p>
              <a:p>
                <a:pPr lvl="1"/>
                <a:r>
                  <a:rPr lang="en-US" sz="2400" dirty="0"/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33 + 8 + (Source-to Starting vertices edge)</a:t>
                </a:r>
              </a:p>
              <a:p>
                <a:pPr lvl="1"/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30352" lvl="1" indent="0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baseline="-250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baseline="-25000" dirty="0"/>
              </a:p>
              <a:p>
                <a:pPr marL="530352" lvl="1" indent="0">
                  <a:buNone/>
                </a:pPr>
                <a:endParaRPr lang="en-US" sz="16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864" y="1547447"/>
                <a:ext cx="7705164" cy="4909624"/>
              </a:xfrm>
              <a:blipFill>
                <a:blip r:embed="rId2"/>
                <a:stretch>
                  <a:fillRect l="-949" t="-1242" r="-237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0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422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Funny Instance!</a:t>
            </a:r>
            <a:br>
              <a:rPr lang="en-US" sz="6100" cap="all" dirty="0"/>
            </a:br>
            <a:r>
              <a:rPr lang="en-US" sz="3200" cap="all" dirty="0"/>
              <a:t>Escape after</a:t>
            </a:r>
            <a:r>
              <a:rPr lang="en-US" sz="6100" cap="all" dirty="0"/>
              <a:t> </a:t>
            </a:r>
            <a:r>
              <a:rPr lang="en-US" sz="3200" cap="all" dirty="0"/>
              <a:t>Bank Robbery</a:t>
            </a:r>
          </a:p>
        </p:txBody>
      </p:sp>
    </p:spTree>
    <p:extLst>
      <p:ext uri="{BB962C8B-B14F-4D97-AF65-F5344CB8AC3E}">
        <p14:creationId xmlns:p14="http://schemas.microsoft.com/office/powerpoint/2010/main" val="109006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AB47-8546-4399-A549-19A66B3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89" y="1469356"/>
            <a:ext cx="9969910" cy="24224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/>
              <a:t>Questions and Answers</a:t>
            </a:r>
            <a:br>
              <a:rPr lang="en-US" sz="7200" cap="all" dirty="0"/>
            </a:br>
            <a:r>
              <a:rPr lang="en-US" sz="7200" cap="all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786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Given a set of </a:t>
            </a:r>
            <a:r>
              <a:rPr lang="en-US" sz="3200" i="1" dirty="0"/>
              <a:t>m</a:t>
            </a:r>
            <a:r>
              <a:rPr lang="en-US" sz="3200" dirty="0"/>
              <a:t> sources in a 2-dimensional grid, determine if it is possible to connect all sources to m points on the grid boundary using a set of vertex-disjoint paths.</a:t>
            </a:r>
          </a:p>
        </p:txBody>
      </p:sp>
    </p:spTree>
    <p:extLst>
      <p:ext uri="{BB962C8B-B14F-4D97-AF65-F5344CB8AC3E}">
        <p14:creationId xmlns:p14="http://schemas.microsoft.com/office/powerpoint/2010/main" val="7236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Escape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4" y="1833497"/>
            <a:ext cx="2984500" cy="2743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73" y="1833497"/>
            <a:ext cx="28956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8460" y="5047989"/>
            <a:ext cx="824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if it is possible to connect each of the starting vertices to any of the boundary vertex</a:t>
            </a:r>
          </a:p>
        </p:txBody>
      </p:sp>
    </p:spTree>
    <p:extLst>
      <p:ext uri="{BB962C8B-B14F-4D97-AF65-F5344CB8AC3E}">
        <p14:creationId xmlns:p14="http://schemas.microsoft.com/office/powerpoint/2010/main" val="8032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96E4-1FC0-4BE3-9D18-81F2CCEA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Inception and Timeline // Check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29713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68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C40B-E279-43E3-B010-6AD8E2D422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5771" y="42411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Vertex Disjoint Paths</a:t>
            </a:r>
            <a:br>
              <a:rPr lang="en-US" sz="3200" dirty="0"/>
            </a:br>
            <a:r>
              <a:rPr lang="en-US" sz="2200" dirty="0"/>
              <a:t>Two paths from vertex u to vertex v are said to be internally disjoint / vertex disjoint if they do not contain any common internal vertex in them.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F5E449-F775-400B-9324-3940BBBB22A6}"/>
              </a:ext>
            </a:extLst>
          </p:cNvPr>
          <p:cNvSpPr/>
          <p:nvPr/>
        </p:nvSpPr>
        <p:spPr>
          <a:xfrm>
            <a:off x="1872343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20B1E2-934C-4717-B6D8-DD50E12D5EE6}"/>
              </a:ext>
            </a:extLst>
          </p:cNvPr>
          <p:cNvSpPr/>
          <p:nvPr/>
        </p:nvSpPr>
        <p:spPr>
          <a:xfrm>
            <a:off x="4772297" y="541727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E67B73-29C3-47E2-8D6B-16A1F89FA5C8}"/>
              </a:ext>
            </a:extLst>
          </p:cNvPr>
          <p:cNvSpPr/>
          <p:nvPr/>
        </p:nvSpPr>
        <p:spPr>
          <a:xfrm>
            <a:off x="4772297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B23EF-2B84-4251-851F-DFB23989FC0F}"/>
              </a:ext>
            </a:extLst>
          </p:cNvPr>
          <p:cNvSpPr/>
          <p:nvPr/>
        </p:nvSpPr>
        <p:spPr>
          <a:xfrm>
            <a:off x="4772297" y="1945822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F4926-95F7-4A00-9190-1D27211EB861}"/>
              </a:ext>
            </a:extLst>
          </p:cNvPr>
          <p:cNvSpPr/>
          <p:nvPr/>
        </p:nvSpPr>
        <p:spPr>
          <a:xfrm>
            <a:off x="7672251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6E2A25-F0A2-407B-B1A3-31A4266B1DBF}"/>
              </a:ext>
            </a:extLst>
          </p:cNvPr>
          <p:cNvSpPr/>
          <p:nvPr/>
        </p:nvSpPr>
        <p:spPr>
          <a:xfrm>
            <a:off x="9960428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E0AA6-B1D6-4CCF-8762-65C2F219AB4E}"/>
              </a:ext>
            </a:extLst>
          </p:cNvPr>
          <p:cNvCxnSpPr>
            <a:stCxn id="10" idx="7"/>
            <a:endCxn id="13" idx="2"/>
          </p:cNvCxnSpPr>
          <p:nvPr/>
        </p:nvCxnSpPr>
        <p:spPr>
          <a:xfrm flipV="1">
            <a:off x="2485584" y="2298519"/>
            <a:ext cx="2286713" cy="14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F82904-0578-44C2-8FDB-EF84772A7585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490754" y="2298519"/>
            <a:ext cx="4828903" cy="138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0FAD8D-EDC8-4DEE-A0E7-39ECF5496C0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2485584" y="4285817"/>
            <a:ext cx="2286713" cy="14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F71905-4616-4689-A80B-8655F1857FBE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490754" y="4389120"/>
            <a:ext cx="4828903" cy="138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F6C94-3932-4A8A-AF5B-470EAE30CF3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590800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49C73D-194B-4615-93FD-D7F6C7CC5F77}"/>
              </a:ext>
            </a:extLst>
          </p:cNvPr>
          <p:cNvCxnSpPr>
            <a:stCxn id="12" idx="6"/>
          </p:cNvCxnSpPr>
          <p:nvPr/>
        </p:nvCxnSpPr>
        <p:spPr>
          <a:xfrm>
            <a:off x="5490754" y="4036423"/>
            <a:ext cx="2414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76A2C9-1AF2-4794-B519-35C1FF3A6A2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390708" y="4036423"/>
            <a:ext cx="156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317029-1C27-415F-9ED4-13ED1C87C44C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5385538" y="4285817"/>
            <a:ext cx="2391929" cy="12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9B236-6488-4457-9823-308F8E981817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5385538" y="2547913"/>
            <a:ext cx="2391929" cy="123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9F5E449-F775-400B-9324-3940BBBB22A6}"/>
              </a:ext>
            </a:extLst>
          </p:cNvPr>
          <p:cNvSpPr/>
          <p:nvPr/>
        </p:nvSpPr>
        <p:spPr>
          <a:xfrm>
            <a:off x="1872343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20B1E2-934C-4717-B6D8-DD50E12D5EE6}"/>
              </a:ext>
            </a:extLst>
          </p:cNvPr>
          <p:cNvSpPr/>
          <p:nvPr/>
        </p:nvSpPr>
        <p:spPr>
          <a:xfrm>
            <a:off x="4772297" y="541727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E67B73-29C3-47E2-8D6B-16A1F89FA5C8}"/>
              </a:ext>
            </a:extLst>
          </p:cNvPr>
          <p:cNvSpPr/>
          <p:nvPr/>
        </p:nvSpPr>
        <p:spPr>
          <a:xfrm>
            <a:off x="4772297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B23EF-2B84-4251-851F-DFB23989FC0F}"/>
              </a:ext>
            </a:extLst>
          </p:cNvPr>
          <p:cNvSpPr/>
          <p:nvPr/>
        </p:nvSpPr>
        <p:spPr>
          <a:xfrm>
            <a:off x="4772297" y="1945822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F4926-95F7-4A00-9190-1D27211EB861}"/>
              </a:ext>
            </a:extLst>
          </p:cNvPr>
          <p:cNvSpPr/>
          <p:nvPr/>
        </p:nvSpPr>
        <p:spPr>
          <a:xfrm>
            <a:off x="7672251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6E2A25-F0A2-407B-B1A3-31A4266B1DBF}"/>
              </a:ext>
            </a:extLst>
          </p:cNvPr>
          <p:cNvSpPr/>
          <p:nvPr/>
        </p:nvSpPr>
        <p:spPr>
          <a:xfrm>
            <a:off x="9960428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E0AA6-B1D6-4CCF-8762-65C2F219AB4E}"/>
              </a:ext>
            </a:extLst>
          </p:cNvPr>
          <p:cNvCxnSpPr>
            <a:stCxn id="10" idx="7"/>
            <a:endCxn id="13" idx="2"/>
          </p:cNvCxnSpPr>
          <p:nvPr/>
        </p:nvCxnSpPr>
        <p:spPr>
          <a:xfrm flipV="1">
            <a:off x="2485584" y="2298519"/>
            <a:ext cx="2286713" cy="1488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F82904-0578-44C2-8FDB-EF84772A7585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490754" y="2298519"/>
            <a:ext cx="4828903" cy="138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0FAD8D-EDC8-4DEE-A0E7-39ECF5496C0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2485584" y="4285817"/>
            <a:ext cx="2286713" cy="148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F71905-4616-4689-A80B-8655F1857FBE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490754" y="4389120"/>
            <a:ext cx="4828903" cy="1380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F6C94-3932-4A8A-AF5B-470EAE30CF3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590800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49C73D-194B-4615-93FD-D7F6C7CC5F7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490754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76A2C9-1AF2-4794-B519-35C1FF3A6A2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390708" y="4036423"/>
            <a:ext cx="1569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317029-1C27-415F-9ED4-13ED1C87C44C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5385538" y="4285817"/>
            <a:ext cx="2391929" cy="12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9B236-6488-4457-9823-308F8E981817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5385538" y="2547913"/>
            <a:ext cx="2391929" cy="123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04FE75FE-057B-4E44-8D2B-3E8C11A4FC5B}"/>
              </a:ext>
            </a:extLst>
          </p:cNvPr>
          <p:cNvSpPr txBox="1">
            <a:spLocks/>
          </p:cNvSpPr>
          <p:nvPr/>
        </p:nvSpPr>
        <p:spPr>
          <a:xfrm>
            <a:off x="1872343" y="685800"/>
            <a:ext cx="8806541" cy="83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Vertex Disjoint Paths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C40B-E279-43E3-B010-6AD8E2D422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2343" y="685800"/>
            <a:ext cx="8806541" cy="833957"/>
          </a:xfrm>
        </p:spPr>
        <p:txBody>
          <a:bodyPr/>
          <a:lstStyle/>
          <a:p>
            <a:pPr algn="ctr"/>
            <a:r>
              <a:rPr lang="en-US" dirty="0"/>
              <a:t>Common Internal Vertex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F5E449-F775-400B-9324-3940BBBB22A6}"/>
              </a:ext>
            </a:extLst>
          </p:cNvPr>
          <p:cNvSpPr/>
          <p:nvPr/>
        </p:nvSpPr>
        <p:spPr>
          <a:xfrm>
            <a:off x="1872343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20B1E2-934C-4717-B6D8-DD50E12D5EE6}"/>
              </a:ext>
            </a:extLst>
          </p:cNvPr>
          <p:cNvSpPr/>
          <p:nvPr/>
        </p:nvSpPr>
        <p:spPr>
          <a:xfrm>
            <a:off x="4772297" y="541727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E67B73-29C3-47E2-8D6B-16A1F89FA5C8}"/>
              </a:ext>
            </a:extLst>
          </p:cNvPr>
          <p:cNvSpPr/>
          <p:nvPr/>
        </p:nvSpPr>
        <p:spPr>
          <a:xfrm>
            <a:off x="4772297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B23EF-2B84-4251-851F-DFB23989FC0F}"/>
              </a:ext>
            </a:extLst>
          </p:cNvPr>
          <p:cNvSpPr/>
          <p:nvPr/>
        </p:nvSpPr>
        <p:spPr>
          <a:xfrm>
            <a:off x="4772297" y="1945822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8F4926-95F7-4A00-9190-1D27211EB861}"/>
              </a:ext>
            </a:extLst>
          </p:cNvPr>
          <p:cNvSpPr/>
          <p:nvPr/>
        </p:nvSpPr>
        <p:spPr>
          <a:xfrm>
            <a:off x="7672251" y="3683726"/>
            <a:ext cx="718457" cy="7053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6E2A25-F0A2-407B-B1A3-31A4266B1DBF}"/>
              </a:ext>
            </a:extLst>
          </p:cNvPr>
          <p:cNvSpPr/>
          <p:nvPr/>
        </p:nvSpPr>
        <p:spPr>
          <a:xfrm>
            <a:off x="9960428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E0AA6-B1D6-4CCF-8762-65C2F219AB4E}"/>
              </a:ext>
            </a:extLst>
          </p:cNvPr>
          <p:cNvCxnSpPr>
            <a:stCxn id="10" idx="7"/>
            <a:endCxn id="13" idx="2"/>
          </p:cNvCxnSpPr>
          <p:nvPr/>
        </p:nvCxnSpPr>
        <p:spPr>
          <a:xfrm flipV="1">
            <a:off x="2485584" y="2298519"/>
            <a:ext cx="2286713" cy="1488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F82904-0578-44C2-8FDB-EF84772A7585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490754" y="2298519"/>
            <a:ext cx="4828903" cy="138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0FAD8D-EDC8-4DEE-A0E7-39ECF5496C0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2485584" y="4285817"/>
            <a:ext cx="2286713" cy="148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F71905-4616-4689-A80B-8655F1857FBE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490754" y="4389120"/>
            <a:ext cx="4828903" cy="138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F6C94-3932-4A8A-AF5B-470EAE30CF3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590800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49C73D-194B-4615-93FD-D7F6C7CC5F7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490754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76A2C9-1AF2-4794-B519-35C1FF3A6A2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390708" y="4036423"/>
            <a:ext cx="1569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317029-1C27-415F-9ED4-13ED1C87C44C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5385538" y="4285817"/>
            <a:ext cx="2391929" cy="123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9B236-6488-4457-9823-308F8E981817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5385538" y="2547913"/>
            <a:ext cx="2391929" cy="1239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4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52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Converting Escape problem to Single Source – Single Sink Maximum flow path.</a:t>
            </a:r>
          </a:p>
          <a:p>
            <a:pPr lvl="1"/>
            <a:r>
              <a:rPr lang="en-US" dirty="0"/>
              <a:t>Add two artificial vertices : super-source and super-sink.</a:t>
            </a:r>
          </a:p>
          <a:p>
            <a:r>
              <a:rPr lang="en-US" sz="2400" dirty="0"/>
              <a:t>Converting simple undirected graph G into directed graph for vertex disjoint paths G’ and applying max-flow algorithm</a:t>
            </a:r>
          </a:p>
          <a:p>
            <a:pPr lvl="1"/>
            <a:r>
              <a:rPr lang="en-US" dirty="0"/>
              <a:t>Split each vertex v in the graph into two vertices: v</a:t>
            </a:r>
            <a:r>
              <a:rPr lang="en-US" baseline="-25000" dirty="0"/>
              <a:t>in</a:t>
            </a:r>
            <a:r>
              <a:rPr lang="en-US" dirty="0"/>
              <a:t> and v</a:t>
            </a:r>
            <a:r>
              <a:rPr lang="en-US" baseline="-25000" dirty="0"/>
              <a:t>out</a:t>
            </a:r>
            <a:r>
              <a:rPr lang="en-US" dirty="0"/>
              <a:t> (except source s &amp; sink t)</a:t>
            </a:r>
          </a:p>
          <a:p>
            <a:pPr lvl="1"/>
            <a:r>
              <a:rPr lang="en-US" dirty="0"/>
              <a:t>For each vertex u in the set of starting vertices for escape problem, add an edge from s to u</a:t>
            </a:r>
            <a:r>
              <a:rPr lang="en-US" baseline="-25000" dirty="0"/>
              <a:t>in</a:t>
            </a:r>
            <a:r>
              <a:rPr lang="en-US" dirty="0"/>
              <a:t> with unit capacity of 1. </a:t>
            </a:r>
          </a:p>
          <a:p>
            <a:pPr lvl="1" fontAlgn="base"/>
            <a:r>
              <a:rPr lang="en-US" dirty="0"/>
              <a:t>For each vertex v, add an edge of unit capacity of 1 from v</a:t>
            </a:r>
            <a:r>
              <a:rPr lang="en-US" baseline="-25000" dirty="0"/>
              <a:t>in</a:t>
            </a:r>
            <a:r>
              <a:rPr lang="en-US" dirty="0"/>
              <a:t> to v</a:t>
            </a:r>
            <a:r>
              <a:rPr lang="en-US" baseline="-25000" dirty="0"/>
              <a:t>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BD6-0CA4-44BC-BE83-0E4F76C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(contd..)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DB9D6-4F4C-4920-8DB4-BD95D9E7B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99063"/>
                <a:ext cx="9601200" cy="3581400"/>
              </a:xfrm>
            </p:spPr>
            <p:txBody>
              <a:bodyPr/>
              <a:lstStyle/>
              <a:p>
                <a:pPr lvl="1" fontAlgn="base"/>
                <a:r>
                  <a:rPr lang="en-US" dirty="0"/>
                  <a:t>Replace each edge (u, v) in the original graph with edges from u</a:t>
                </a:r>
                <a:r>
                  <a:rPr lang="en-US" baseline="-25000" dirty="0"/>
                  <a:t>out</a:t>
                </a:r>
                <a:r>
                  <a:rPr lang="en-US" dirty="0"/>
                  <a:t> to v</a:t>
                </a:r>
                <a:r>
                  <a:rPr lang="en-US" baseline="-25000" dirty="0"/>
                  <a:t>in</a:t>
                </a:r>
                <a:r>
                  <a:rPr lang="en-US" dirty="0"/>
                  <a:t> and from v</a:t>
                </a:r>
                <a:r>
                  <a:rPr lang="en-US" baseline="-25000" dirty="0"/>
                  <a:t>out</a:t>
                </a:r>
                <a:r>
                  <a:rPr lang="en-US" dirty="0"/>
                  <a:t> to u</a:t>
                </a:r>
                <a:r>
                  <a:rPr lang="en-US" baseline="-25000" dirty="0"/>
                  <a:t> in </a:t>
                </a:r>
                <a:r>
                  <a:rPr lang="en-US" dirty="0"/>
                  <a:t>of capacity 1.</a:t>
                </a:r>
              </a:p>
              <a:p>
                <a:pPr lvl="1" fontAlgn="base"/>
                <a:r>
                  <a:rPr lang="en-US" dirty="0"/>
                  <a:t>For each of the grid boundary vertices v, add an edge from v</a:t>
                </a:r>
                <a:r>
                  <a:rPr lang="en-US" baseline="-25000" dirty="0"/>
                  <a:t>out</a:t>
                </a:r>
                <a:r>
                  <a:rPr lang="en-US" dirty="0"/>
                  <a:t> to t with unit capacity of 1.</a:t>
                </a:r>
              </a:p>
              <a:p>
                <a:pPr lvl="1" fontAlgn="base"/>
                <a:r>
                  <a:rPr lang="en-US" dirty="0"/>
                  <a:t>Maximum flow from s-t is calculated using Edmonds-Karp Algorithm. </a:t>
                </a:r>
              </a:p>
              <a:p>
                <a:pPr lvl="1" fontAlgn="base"/>
                <a:r>
                  <a:rPr lang="en-US" dirty="0"/>
                  <a:t>s-t max-flow gives the maximum number of s-t vertex disjoint paths </a:t>
                </a:r>
              </a:p>
              <a:p>
                <a:r>
                  <a:rPr lang="en-US" dirty="0"/>
                  <a:t>If Maximum s-t flow  =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|,</a:t>
                </a:r>
              </a:p>
              <a:p>
                <a:pPr lvl="1"/>
                <a:r>
                  <a:rPr lang="en-US" dirty="0"/>
                  <a:t>Then all the vertices in the V’ can reach boundary vertices in the grid using vertex disjoint paths.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DB9D6-4F4C-4920-8DB4-BD95D9E7B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99063"/>
                <a:ext cx="9601200" cy="3581400"/>
              </a:xfrm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285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339</TotalTime>
  <Words>307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Crop</vt:lpstr>
      <vt:lpstr>The escape problem</vt:lpstr>
      <vt:lpstr>Problem Statement </vt:lpstr>
      <vt:lpstr>Escape Problem</vt:lpstr>
      <vt:lpstr>Inception and Timeline // Check</vt:lpstr>
      <vt:lpstr>Vertex Disjoint Paths Two paths from vertex u to vertex v are said to be internally disjoint / vertex disjoint if they do not contain any common internal vertex in them.  </vt:lpstr>
      <vt:lpstr>PowerPoint Presentation</vt:lpstr>
      <vt:lpstr>Common Internal Vertex</vt:lpstr>
      <vt:lpstr>Algorithm </vt:lpstr>
      <vt:lpstr>Algorithm (contd..)</vt:lpstr>
      <vt:lpstr>Analysis </vt:lpstr>
      <vt:lpstr>Funny Instance! Escape after Bank Robbery</vt:lpstr>
      <vt:lpstr>Questions and Answers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escape problem</dc:title>
  <dc:creator>Anish Narkhede</dc:creator>
  <cp:lastModifiedBy>Neeraj Kulkarni</cp:lastModifiedBy>
  <cp:revision>25</cp:revision>
  <dcterms:created xsi:type="dcterms:W3CDTF">2017-11-28T04:56:50Z</dcterms:created>
  <dcterms:modified xsi:type="dcterms:W3CDTF">2017-12-02T22:31:25Z</dcterms:modified>
</cp:coreProperties>
</file>