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7"/>
  </p:sldMasterIdLst>
  <p:notesMasterIdLst>
    <p:notesMasterId r:id="rId25"/>
  </p:notesMasterIdLst>
  <p:handoutMasterIdLst>
    <p:handoutMasterId r:id="rId26"/>
  </p:handoutMasterIdLst>
  <p:sldIdLst>
    <p:sldId id="260" r:id="rId18"/>
    <p:sldId id="257" r:id="rId19"/>
    <p:sldId id="261" r:id="rId20"/>
    <p:sldId id="262" r:id="rId21"/>
    <p:sldId id="263" r:id="rId22"/>
    <p:sldId id="264" r:id="rId23"/>
    <p:sldId id="256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52009-8A35-40D9-83FB-D711855E61D8}" v="23" dt="2023-05-26T09:20:12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98" autoAdjust="0"/>
  </p:normalViewPr>
  <p:slideViewPr>
    <p:cSldViewPr showGuide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ar Habbou" userId="2d108232-c611-479a-ad69-ee3a5d273e60" providerId="ADAL" clId="{2F452009-8A35-40D9-83FB-D711855E61D8}"/>
    <pc:docChg chg="custSel addSld delSld modSld">
      <pc:chgData name="Hajar Habbou" userId="2d108232-c611-479a-ad69-ee3a5d273e60" providerId="ADAL" clId="{2F452009-8A35-40D9-83FB-D711855E61D8}" dt="2023-05-26T09:20:15.261" v="95" actId="47"/>
      <pc:docMkLst>
        <pc:docMk/>
      </pc:docMkLst>
      <pc:sldChg chg="modSp mod">
        <pc:chgData name="Hajar Habbou" userId="2d108232-c611-479a-ad69-ee3a5d273e60" providerId="ADAL" clId="{2F452009-8A35-40D9-83FB-D711855E61D8}" dt="2023-05-23T08:47:18.212" v="76" actId="20577"/>
        <pc:sldMkLst>
          <pc:docMk/>
          <pc:sldMk cId="1606282797" sldId="261"/>
        </pc:sldMkLst>
        <pc:spChg chg="mod">
          <ac:chgData name="Hajar Habbou" userId="2d108232-c611-479a-ad69-ee3a5d273e60" providerId="ADAL" clId="{2F452009-8A35-40D9-83FB-D711855E61D8}" dt="2023-05-23T08:47:18.212" v="76" actId="20577"/>
          <ac:spMkLst>
            <pc:docMk/>
            <pc:sldMk cId="1606282797" sldId="261"/>
            <ac:spMk id="8" creationId="{99BC9C4B-78AD-B3B9-F0A2-68622E52D027}"/>
          </ac:spMkLst>
        </pc:spChg>
      </pc:sldChg>
      <pc:sldChg chg="modSp">
        <pc:chgData name="Hajar Habbou" userId="2d108232-c611-479a-ad69-ee3a5d273e60" providerId="ADAL" clId="{2F452009-8A35-40D9-83FB-D711855E61D8}" dt="2023-05-26T09:17:37.792" v="81"/>
        <pc:sldMkLst>
          <pc:docMk/>
          <pc:sldMk cId="2894747928" sldId="262"/>
        </pc:sldMkLst>
        <pc:graphicFrameChg chg="mod">
          <ac:chgData name="Hajar Habbou" userId="2d108232-c611-479a-ad69-ee3a5d273e60" providerId="ADAL" clId="{2F452009-8A35-40D9-83FB-D711855E61D8}" dt="2023-05-26T09:17:37.792" v="81"/>
          <ac:graphicFrameMkLst>
            <pc:docMk/>
            <pc:sldMk cId="2894747928" sldId="262"/>
            <ac:graphicFrameMk id="7" creationId="{9743D3AF-09BB-E39F-03CB-8C1B6AAE09F6}"/>
          </ac:graphicFrameMkLst>
        </pc:graphicFrameChg>
      </pc:sldChg>
      <pc:sldChg chg="modSp">
        <pc:chgData name="Hajar Habbou" userId="2d108232-c611-479a-ad69-ee3a5d273e60" providerId="ADAL" clId="{2F452009-8A35-40D9-83FB-D711855E61D8}" dt="2023-05-26T09:19:09.035" v="87"/>
        <pc:sldMkLst>
          <pc:docMk/>
          <pc:sldMk cId="2181320486" sldId="263"/>
        </pc:sldMkLst>
        <pc:graphicFrameChg chg="mod">
          <ac:chgData name="Hajar Habbou" userId="2d108232-c611-479a-ad69-ee3a5d273e60" providerId="ADAL" clId="{2F452009-8A35-40D9-83FB-D711855E61D8}" dt="2023-05-26T09:19:09.035" v="87"/>
          <ac:graphicFrameMkLst>
            <pc:docMk/>
            <pc:sldMk cId="2181320486" sldId="263"/>
            <ac:graphicFrameMk id="7" creationId="{9743D3AF-09BB-E39F-03CB-8C1B6AAE09F6}"/>
          </ac:graphicFrameMkLst>
        </pc:graphicFrameChg>
      </pc:sldChg>
      <pc:sldChg chg="modSp">
        <pc:chgData name="Hajar Habbou" userId="2d108232-c611-479a-ad69-ee3a5d273e60" providerId="ADAL" clId="{2F452009-8A35-40D9-83FB-D711855E61D8}" dt="2023-05-26T09:20:12.453" v="94"/>
        <pc:sldMkLst>
          <pc:docMk/>
          <pc:sldMk cId="2696012173" sldId="264"/>
        </pc:sldMkLst>
        <pc:graphicFrameChg chg="mod">
          <ac:chgData name="Hajar Habbou" userId="2d108232-c611-479a-ad69-ee3a5d273e60" providerId="ADAL" clId="{2F452009-8A35-40D9-83FB-D711855E61D8}" dt="2023-05-26T09:20:12.453" v="94"/>
          <ac:graphicFrameMkLst>
            <pc:docMk/>
            <pc:sldMk cId="2696012173" sldId="264"/>
            <ac:graphicFrameMk id="7" creationId="{9743D3AF-09BB-E39F-03CB-8C1B6AAE09F6}"/>
          </ac:graphicFrameMkLst>
        </pc:graphicFrameChg>
      </pc:sldChg>
      <pc:sldChg chg="add del">
        <pc:chgData name="Hajar Habbou" userId="2d108232-c611-479a-ad69-ee3a5d273e60" providerId="ADAL" clId="{2F452009-8A35-40D9-83FB-D711855E61D8}" dt="2023-05-26T09:19:14.447" v="88" actId="47"/>
        <pc:sldMkLst>
          <pc:docMk/>
          <pc:sldMk cId="3304425973" sldId="265"/>
        </pc:sldMkLst>
      </pc:sldChg>
      <pc:sldChg chg="add del">
        <pc:chgData name="Hajar Habbou" userId="2d108232-c611-479a-ad69-ee3a5d273e60" providerId="ADAL" clId="{2F452009-8A35-40D9-83FB-D711855E61D8}" dt="2023-05-26T09:20:15.261" v="95" actId="47"/>
        <pc:sldMkLst>
          <pc:docMk/>
          <pc:sldMk cId="3610613501" sldId="265"/>
        </pc:sldMkLst>
      </pc:sldChg>
      <pc:sldChg chg="add del">
        <pc:chgData name="Hajar Habbou" userId="2d108232-c611-479a-ad69-ee3a5d273e60" providerId="ADAL" clId="{2F452009-8A35-40D9-83FB-D711855E61D8}" dt="2023-05-26T09:17:54.458" v="82" actId="47"/>
        <pc:sldMkLst>
          <pc:docMk/>
          <pc:sldMk cId="4215819062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Updates from </a:t>
            </a:r>
            <a:r>
              <a:rPr lang="en-GB" dirty="0" err="1"/>
              <a:t>hydesign</a:t>
            </a:r>
            <a:r>
              <a:rPr lang="en-GB" dirty="0"/>
              <a:t> V0 to V1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major updates from </a:t>
            </a:r>
            <a:r>
              <a:rPr lang="en-GB" dirty="0" err="1"/>
              <a:t>hydesign</a:t>
            </a:r>
            <a:r>
              <a:rPr lang="en-GB" dirty="0"/>
              <a:t> V0 to V1 include: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P2X model and sizing</a:t>
            </a:r>
          </a:p>
          <a:p>
            <a:r>
              <a:rPr lang="en-GB" dirty="0"/>
              <a:t>More efficient EGO algorithm</a:t>
            </a:r>
          </a:p>
          <a:p>
            <a:r>
              <a:rPr lang="en-GB" dirty="0"/>
              <a:t>Exercise notebooks</a:t>
            </a:r>
          </a:p>
          <a:p>
            <a:r>
              <a:rPr lang="en-GB" dirty="0"/>
              <a:t>A more accurate battery degradation model</a:t>
            </a:r>
          </a:p>
          <a:p>
            <a:r>
              <a:rPr lang="en-GB" dirty="0"/>
              <a:t>Long term EMS to take into account degradation of PV and battery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-99392"/>
            <a:ext cx="9312374" cy="972716"/>
          </a:xfrm>
        </p:spPr>
        <p:txBody>
          <a:bodyPr/>
          <a:lstStyle/>
          <a:p>
            <a:r>
              <a:rPr lang="en-GB" dirty="0"/>
              <a:t>Evaluation results comparison</a:t>
            </a:r>
            <a:br>
              <a:rPr lang="en-GB" dirty="0"/>
            </a:br>
            <a:r>
              <a:rPr lang="en-GB" sz="2400" b="0" dirty="0"/>
              <a:t>Site: France good wind site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9BC9C4B-78AD-B3B9-F0A2-68622E52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124744"/>
            <a:ext cx="9312374" cy="51271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run model evaluations for the three designs, and compare the evaluation results between the </a:t>
            </a:r>
            <a:r>
              <a:rPr lang="en-GB"/>
              <a:t>two versions: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100% of the grid in Wind capacity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100% of the grid in PV capacity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50% Wind + 50% PV + 3h (20% grid in battery MW) )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0628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-99392"/>
            <a:ext cx="9312374" cy="972716"/>
          </a:xfrm>
        </p:spPr>
        <p:txBody>
          <a:bodyPr/>
          <a:lstStyle/>
          <a:p>
            <a:r>
              <a:rPr lang="en-GB" dirty="0"/>
              <a:t>Evaluation results comparison</a:t>
            </a:r>
            <a:br>
              <a:rPr lang="en-GB" dirty="0"/>
            </a:br>
            <a:r>
              <a:rPr lang="en-GB" sz="2400" b="0" dirty="0"/>
              <a:t>Site: France good wind site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43D3AF-09BB-E39F-03CB-8C1B6AAE0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80403"/>
              </p:ext>
            </p:extLst>
          </p:nvPr>
        </p:nvGraphicFramePr>
        <p:xfrm>
          <a:off x="0" y="894328"/>
          <a:ext cx="12190416" cy="5666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88">
                  <a:extLst>
                    <a:ext uri="{9D8B030D-6E8A-4147-A177-3AD203B41FA5}">
                      <a16:colId xmlns:a16="http://schemas.microsoft.com/office/drawing/2014/main" val="129762157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1280846386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541336874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60963940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85227261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760665579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106082577"/>
                    </a:ext>
                  </a:extLst>
                </a:gridCol>
              </a:tblGrid>
              <a:tr h="230416">
                <a:tc>
                  <a:txBody>
                    <a:bodyPr/>
                    <a:lstStyle/>
                    <a:p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1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1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2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2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3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3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66453"/>
                  </a:ext>
                </a:extLst>
              </a:tr>
              <a:tr h="264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0.864258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0.864258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0.864258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0.864258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0.864258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0.864258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89381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r>
                        <a:rPr lang="da-DK" sz="12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48.744116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48.744116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48.744116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48.744116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48.744116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48.744116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064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altitude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302.0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302.0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302.0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302.0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302.0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302.0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1965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Clearance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[m]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7278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[m2/W]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350.0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350.0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350.0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350.0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5502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p_rated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[MW]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925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Nwt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97927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wind_MW_per_km2 [MW/km2]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7.0</a:t>
                      </a:r>
                      <a:endParaRPr lang="da-DK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64018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solar_MW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[MW]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7208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surface_tilt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50.0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97025"/>
                  </a:ext>
                </a:extLst>
              </a:tr>
              <a:tr h="304016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surface_azimuth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180.0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180.0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180.0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180.0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180.0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180.0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2399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DC_AC_ratio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1.5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1.5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4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b_P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[MW]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3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b_E_h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[h]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3.0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3.0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55970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cost_of_battery_P_fluct_in_peak_price_ratio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4222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NPV_over_CAPEX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0.35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0.32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0.56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85751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/>
                        <a:t>NPV [</a:t>
                      </a:r>
                      <a:r>
                        <a:rPr lang="en-US" sz="1200" dirty="0" err="1"/>
                        <a:t>MEuro</a:t>
                      </a:r>
                      <a:r>
                        <a:rPr lang="en-US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204.53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164.48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127.87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121.6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51330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/>
                        <a:t>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74154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947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-99392"/>
            <a:ext cx="9312374" cy="972716"/>
          </a:xfrm>
        </p:spPr>
        <p:txBody>
          <a:bodyPr/>
          <a:lstStyle/>
          <a:p>
            <a:r>
              <a:rPr lang="en-GB" dirty="0"/>
              <a:t>Evaluation results comparison</a:t>
            </a:r>
            <a:br>
              <a:rPr lang="en-GB" dirty="0"/>
            </a:br>
            <a:r>
              <a:rPr lang="en-GB" sz="2400" b="0" dirty="0"/>
              <a:t>Site: France good wind site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43D3AF-09BB-E39F-03CB-8C1B6AAE0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2002"/>
              </p:ext>
            </p:extLst>
          </p:nvPr>
        </p:nvGraphicFramePr>
        <p:xfrm>
          <a:off x="0" y="894328"/>
          <a:ext cx="12190416" cy="5666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88">
                  <a:extLst>
                    <a:ext uri="{9D8B030D-6E8A-4147-A177-3AD203B41FA5}">
                      <a16:colId xmlns:a16="http://schemas.microsoft.com/office/drawing/2014/main" val="129762157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1280846386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541336874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60963940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85227261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760665579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106082577"/>
                    </a:ext>
                  </a:extLst>
                </a:gridCol>
              </a:tblGrid>
              <a:tr h="230416">
                <a:tc>
                  <a:txBody>
                    <a:bodyPr/>
                    <a:lstStyle/>
                    <a:p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1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1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2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2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3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3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66453"/>
                  </a:ext>
                </a:extLst>
              </a:tr>
              <a:tr h="264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LCOE [Euro/MWh]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20.82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23.13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30.39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26.22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89381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r>
                        <a:rPr lang="da-DK" sz="1200" dirty="0"/>
                        <a:t>CAPEX [</a:t>
                      </a:r>
                      <a:r>
                        <a:rPr lang="da-DK" sz="1200" dirty="0" err="1"/>
                        <a:t>MEuro</a:t>
                      </a:r>
                      <a:r>
                        <a:rPr lang="da-DK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289.25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270.54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147.71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147.71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228.34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218.98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064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200" dirty="0"/>
                        <a:t>OPEX [Meuro]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5.52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5.28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2.03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2.03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3.78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3.66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1965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 CAPEX [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MEuro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229.29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210.58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114.65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105.29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7278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 OPEX [</a:t>
                      </a:r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MEuro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5.52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5502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 CAPEX [</a:t>
                      </a:r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MEuro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49.75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49.75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925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 OPEX [MEuro]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97927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 CAPEX [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MEuro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10.41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64018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 OPEX [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MEuro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7208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 lifetime [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MEuro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97025"/>
                  </a:ext>
                </a:extLst>
              </a:tr>
              <a:tr h="304016">
                <a:tc>
                  <a:txBody>
                    <a:bodyPr/>
                    <a:lstStyle/>
                    <a:p>
                      <a:r>
                        <a:rPr lang="nl-N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AEP [GWh]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1286.35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1111.34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412.84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414.6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856.9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765.12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2399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4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[MW]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300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300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300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300</a:t>
                      </a:r>
                      <a:endParaRPr kumimoji="0" lang="da-DK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300</a:t>
                      </a:r>
                      <a:endParaRPr lang="da-DK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300</a:t>
                      </a:r>
                      <a:endParaRPr lang="da-DK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3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 [MW]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55970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/>
                        <a:t>solar [MW]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4222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/>
                        <a:t>Battery Energy [MWh]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85751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/>
                        <a:t>Battery Power [MW]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51330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r>
                        <a:rPr lang="en-US" sz="1200" dirty="0"/>
                        <a:t>Total curtailment [GWh]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74154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132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-99392"/>
            <a:ext cx="9312374" cy="972716"/>
          </a:xfrm>
        </p:spPr>
        <p:txBody>
          <a:bodyPr/>
          <a:lstStyle/>
          <a:p>
            <a:r>
              <a:rPr lang="en-GB" dirty="0"/>
              <a:t>Evaluation results comparison</a:t>
            </a:r>
            <a:br>
              <a:rPr lang="en-GB" dirty="0"/>
            </a:br>
            <a:r>
              <a:rPr lang="en-GB" sz="2400" b="0" dirty="0"/>
              <a:t>Site: France good wind site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43D3AF-09BB-E39F-03CB-8C1B6AAE0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9794"/>
              </p:ext>
            </p:extLst>
          </p:nvPr>
        </p:nvGraphicFramePr>
        <p:xfrm>
          <a:off x="0" y="894328"/>
          <a:ext cx="12190416" cy="140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88">
                  <a:extLst>
                    <a:ext uri="{9D8B030D-6E8A-4147-A177-3AD203B41FA5}">
                      <a16:colId xmlns:a16="http://schemas.microsoft.com/office/drawing/2014/main" val="129762157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1280846386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541336874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60963940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852272612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760665579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106082577"/>
                    </a:ext>
                  </a:extLst>
                </a:gridCol>
              </a:tblGrid>
              <a:tr h="230416">
                <a:tc>
                  <a:txBody>
                    <a:bodyPr/>
                    <a:lstStyle/>
                    <a:p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1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1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2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2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3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Design 3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66453"/>
                  </a:ext>
                </a:extLst>
              </a:tr>
              <a:tr h="264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Awpp</a:t>
                      </a:r>
                      <a:r>
                        <a:rPr lang="sv-S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[km2]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42.86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21.43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21.43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89381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r>
                        <a:rPr lang="pt-BR" sz="1200" dirty="0"/>
                        <a:t>Rotor diam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134.87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134.87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134.87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134.87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134.87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134.87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064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200" dirty="0"/>
                        <a:t>Hub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77.43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77.43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77.43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77.43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77.43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77.43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1965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Number_of_batteries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72786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9601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10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10.xml><?xml version="1.0" encoding="utf-8"?>
<ds:datastoreItem xmlns:ds="http://schemas.openxmlformats.org/officeDocument/2006/customXml" ds:itemID="{E6DFD07E-27DF-4124-BC0F-CC1246D85610}">
  <ds:schemaRefs/>
</ds:datastoreItem>
</file>

<file path=customXml/itemProps11.xml><?xml version="1.0" encoding="utf-8"?>
<ds:datastoreItem xmlns:ds="http://schemas.openxmlformats.org/officeDocument/2006/customXml" ds:itemID="{2A70212E-006A-4196-A53E-487E10AD977A}">
  <ds:schemaRefs/>
</ds:datastoreItem>
</file>

<file path=customXml/itemProps12.xml><?xml version="1.0" encoding="utf-8"?>
<ds:datastoreItem xmlns:ds="http://schemas.openxmlformats.org/officeDocument/2006/customXml" ds:itemID="{88B9D903-09B5-4935-A114-81EC4D48FE8F}">
  <ds:schemaRefs/>
</ds:datastoreItem>
</file>

<file path=customXml/itemProps13.xml><?xml version="1.0" encoding="utf-8"?>
<ds:datastoreItem xmlns:ds="http://schemas.openxmlformats.org/officeDocument/2006/customXml" ds:itemID="{6F0203E5-C05C-49F7-AC88-52D9C916E781}">
  <ds:schemaRefs/>
</ds:datastoreItem>
</file>

<file path=customXml/itemProps14.xml><?xml version="1.0" encoding="utf-8"?>
<ds:datastoreItem xmlns:ds="http://schemas.openxmlformats.org/officeDocument/2006/customXml" ds:itemID="{7725469A-C9BA-4129-9438-85B6E08F30F2}">
  <ds:schemaRefs/>
</ds:datastoreItem>
</file>

<file path=customXml/itemProps15.xml><?xml version="1.0" encoding="utf-8"?>
<ds:datastoreItem xmlns:ds="http://schemas.openxmlformats.org/officeDocument/2006/customXml" ds:itemID="{E5957E33-0059-46CE-AE7B-582F67E40B53}">
  <ds:schemaRefs/>
</ds:datastoreItem>
</file>

<file path=customXml/itemProps16.xml><?xml version="1.0" encoding="utf-8"?>
<ds:datastoreItem xmlns:ds="http://schemas.openxmlformats.org/officeDocument/2006/customXml" ds:itemID="{8660AB89-308F-4A34-B01B-CC1A9333F1B1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11FAAC39-0A3A-4CC2-A9C1-60940B78AE17}">
  <ds:schemaRefs/>
</ds:datastoreItem>
</file>

<file path=customXml/itemProps4.xml><?xml version="1.0" encoding="utf-8"?>
<ds:datastoreItem xmlns:ds="http://schemas.openxmlformats.org/officeDocument/2006/customXml" ds:itemID="{56C8BFB2-A911-4310-9D4A-421D773FAFA6}">
  <ds:schemaRefs/>
</ds:datastoreItem>
</file>

<file path=customXml/itemProps5.xml><?xml version="1.0" encoding="utf-8"?>
<ds:datastoreItem xmlns:ds="http://schemas.openxmlformats.org/officeDocument/2006/customXml" ds:itemID="{F4C08C7F-F953-44DE-ACDE-930692BDDB0F}">
  <ds:schemaRefs/>
</ds:datastoreItem>
</file>

<file path=customXml/itemProps6.xml><?xml version="1.0" encoding="utf-8"?>
<ds:datastoreItem xmlns:ds="http://schemas.openxmlformats.org/officeDocument/2006/customXml" ds:itemID="{02E7CCCE-613B-4CED-B813-E473EA1E01B2}">
  <ds:schemaRefs/>
</ds:datastoreItem>
</file>

<file path=customXml/itemProps7.xml><?xml version="1.0" encoding="utf-8"?>
<ds:datastoreItem xmlns:ds="http://schemas.openxmlformats.org/officeDocument/2006/customXml" ds:itemID="{0D668DC3-BB2D-41D5-9830-5AC1E7936DA4}">
  <ds:schemaRefs/>
</ds:datastoreItem>
</file>

<file path=customXml/itemProps8.xml><?xml version="1.0" encoding="utf-8"?>
<ds:datastoreItem xmlns:ds="http://schemas.openxmlformats.org/officeDocument/2006/customXml" ds:itemID="{76C768DC-1A12-4AB1-985C-51FF20620E2A}">
  <ds:schemaRefs/>
</ds:datastoreItem>
</file>

<file path=customXml/itemProps9.xml><?xml version="1.0" encoding="utf-8"?>
<ds:datastoreItem xmlns:ds="http://schemas.openxmlformats.org/officeDocument/2006/customXml" ds:itemID="{87D696D7-25C3-4B5B-BD04-F4C5934E96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7117</TotalTime>
  <Words>636</Words>
  <Application>Microsoft Office PowerPoint</Application>
  <PresentationFormat>Custom</PresentationFormat>
  <Paragraphs>322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Blank</vt:lpstr>
      <vt:lpstr>Updates from hydesign V0 to V1</vt:lpstr>
      <vt:lpstr>The major updates from hydesign V0 to V1 include:</vt:lpstr>
      <vt:lpstr>Evaluation results comparison Site: France good wind site</vt:lpstr>
      <vt:lpstr>Evaluation results comparison Site: France good wind site</vt:lpstr>
      <vt:lpstr>Evaluation results comparison Site: France good wind site</vt:lpstr>
      <vt:lpstr>Evaluation results comparison Site: France good wind site</vt:lpstr>
      <vt:lpstr>PowerPoint Presentation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from hydesign V0 to V1</dc:title>
  <dc:creator>Hajar Habbou</dc:creator>
  <cp:lastModifiedBy>Hajar Habbou</cp:lastModifiedBy>
  <cp:revision>1</cp:revision>
  <dcterms:created xsi:type="dcterms:W3CDTF">2023-05-17T12:12:25Z</dcterms:created>
  <dcterms:modified xsi:type="dcterms:W3CDTF">2023-05-26T09:20:24Z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