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67" r:id="rId6"/>
    <p:sldId id="259" r:id="rId7"/>
    <p:sldId id="268" r:id="rId8"/>
    <p:sldId id="274" r:id="rId9"/>
    <p:sldId id="269" r:id="rId10"/>
    <p:sldId id="270" r:id="rId11"/>
    <p:sldId id="260" r:id="rId12"/>
    <p:sldId id="261" r:id="rId13"/>
    <p:sldId id="272" r:id="rId14"/>
    <p:sldId id="262" r:id="rId15"/>
    <p:sldId id="275" r:id="rId16"/>
    <p:sldId id="280" r:id="rId17"/>
    <p:sldId id="276" r:id="rId18"/>
    <p:sldId id="277" r:id="rId19"/>
    <p:sldId id="279" r:id="rId20"/>
    <p:sldId id="278" r:id="rId21"/>
    <p:sldId id="281" r:id="rId22"/>
    <p:sldId id="263" r:id="rId23"/>
    <p:sldId id="264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1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C585-98AB-4F7D-A32D-B2BB9067CB48}" type="datetimeFigureOut">
              <a:rPr lang="en-US" smtClean="0"/>
              <a:t>17/05/2019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A282-F399-49FA-BB01-BA6F36C5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4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C585-98AB-4F7D-A32D-B2BB9067CB48}" type="datetimeFigureOut">
              <a:rPr lang="en-US" smtClean="0"/>
              <a:t>17/05/2019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A282-F399-49FA-BB01-BA6F36C5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4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C585-98AB-4F7D-A32D-B2BB9067CB48}" type="datetimeFigureOut">
              <a:rPr lang="en-US" smtClean="0"/>
              <a:t>17/05/2019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A282-F399-49FA-BB01-BA6F36C5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9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C585-98AB-4F7D-A32D-B2BB9067CB48}" type="datetimeFigureOut">
              <a:rPr lang="en-US" smtClean="0"/>
              <a:t>17/05/2019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A282-F399-49FA-BB01-BA6F36C5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2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C585-98AB-4F7D-A32D-B2BB9067CB48}" type="datetimeFigureOut">
              <a:rPr lang="en-US" smtClean="0"/>
              <a:t>17/05/2019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A282-F399-49FA-BB01-BA6F36C5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9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C585-98AB-4F7D-A32D-B2BB9067CB48}" type="datetimeFigureOut">
              <a:rPr lang="en-US" smtClean="0"/>
              <a:t>17/05/2019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A282-F399-49FA-BB01-BA6F36C5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8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C585-98AB-4F7D-A32D-B2BB9067CB48}" type="datetimeFigureOut">
              <a:rPr lang="en-US" smtClean="0"/>
              <a:t>17/05/2019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A282-F399-49FA-BB01-BA6F36C5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6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C585-98AB-4F7D-A32D-B2BB9067CB48}" type="datetimeFigureOut">
              <a:rPr lang="en-US" smtClean="0"/>
              <a:t>17/05/2019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A282-F399-49FA-BB01-BA6F36C5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6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C585-98AB-4F7D-A32D-B2BB9067CB48}" type="datetimeFigureOut">
              <a:rPr lang="en-US" smtClean="0"/>
              <a:t>17/05/2019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A282-F399-49FA-BB01-BA6F36C5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3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C585-98AB-4F7D-A32D-B2BB9067CB48}" type="datetimeFigureOut">
              <a:rPr lang="en-US" smtClean="0"/>
              <a:t>17/05/2019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A282-F399-49FA-BB01-BA6F36C5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5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C585-98AB-4F7D-A32D-B2BB9067CB48}" type="datetimeFigureOut">
              <a:rPr lang="en-US" smtClean="0"/>
              <a:t>17/05/2019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A282-F399-49FA-BB01-BA6F36C5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1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FC585-98AB-4F7D-A32D-B2BB9067CB48}" type="datetimeFigureOut">
              <a:rPr lang="en-US" smtClean="0"/>
              <a:t>17/05/2019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BA282-F399-49FA-BB01-BA6F36C5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2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for Data Science</a:t>
            </a:r>
            <a:br>
              <a:rPr lang="en-US" dirty="0" smtClean="0"/>
            </a:br>
            <a:r>
              <a:rPr lang="en-US" dirty="0" smtClean="0"/>
              <a:t>Chapter 3: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Marten van den 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09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 graphs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857" y="1696514"/>
            <a:ext cx="4314286" cy="4333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7828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 Common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your spelling</a:t>
            </a:r>
          </a:p>
          <a:p>
            <a:r>
              <a:rPr lang="en-US" dirty="0" smtClean="0"/>
              <a:t>?</a:t>
            </a:r>
            <a:r>
              <a:rPr lang="en-US" dirty="0" err="1" smtClean="0"/>
              <a:t>function_name</a:t>
            </a:r>
            <a:endParaRPr lang="en-US" dirty="0" smtClean="0"/>
          </a:p>
          <a:p>
            <a:r>
              <a:rPr lang="en-US" dirty="0" smtClean="0"/>
              <a:t>Google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00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 Facets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Split your plot into facets</a:t>
            </a:r>
          </a:p>
          <a:p>
            <a:r>
              <a:rPr lang="en-US" dirty="0" smtClean="0"/>
              <a:t>Single variable: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ggplot</a:t>
            </a:r>
            <a:r>
              <a:rPr lang="en-US" dirty="0" smtClean="0"/>
              <a:t>(data = mpg) + </a:t>
            </a:r>
          </a:p>
          <a:p>
            <a:pPr marL="0" indent="0">
              <a:buNone/>
            </a:pPr>
            <a:r>
              <a:rPr lang="en-US" dirty="0" err="1" smtClean="0"/>
              <a:t>geom_point</a:t>
            </a:r>
            <a:r>
              <a:rPr lang="en-US" dirty="0" smtClean="0"/>
              <a:t>(mapping = </a:t>
            </a:r>
            <a:r>
              <a:rPr lang="en-US" dirty="0" err="1" smtClean="0"/>
              <a:t>aes</a:t>
            </a:r>
            <a:r>
              <a:rPr lang="en-US" dirty="0" smtClean="0"/>
              <a:t>(x = </a:t>
            </a:r>
            <a:r>
              <a:rPr lang="en-US" dirty="0" err="1" smtClean="0"/>
              <a:t>displ</a:t>
            </a:r>
            <a:r>
              <a:rPr lang="en-US" dirty="0" smtClean="0"/>
              <a:t>, y = </a:t>
            </a:r>
            <a:r>
              <a:rPr lang="en-US" dirty="0" err="1" smtClean="0"/>
              <a:t>hwy</a:t>
            </a:r>
            <a:r>
              <a:rPr lang="en-US" dirty="0" smtClean="0"/>
              <a:t>)) + </a:t>
            </a:r>
          </a:p>
          <a:p>
            <a:pPr marL="0" indent="0">
              <a:buNone/>
            </a:pPr>
            <a:r>
              <a:rPr lang="en-US" dirty="0" err="1" smtClean="0"/>
              <a:t>facet_wrap</a:t>
            </a:r>
            <a:r>
              <a:rPr lang="en-US" dirty="0" smtClean="0"/>
              <a:t>(~ class, </a:t>
            </a:r>
            <a:r>
              <a:rPr lang="en-US" dirty="0" err="1" smtClean="0"/>
              <a:t>nrow</a:t>
            </a:r>
            <a:r>
              <a:rPr lang="en-US" dirty="0" smtClean="0"/>
              <a:t> = 2)</a:t>
            </a:r>
          </a:p>
          <a:p>
            <a:r>
              <a:rPr lang="en-US" dirty="0" smtClean="0"/>
              <a:t>Two variables:</a:t>
            </a:r>
          </a:p>
          <a:p>
            <a:pPr marL="0" indent="0">
              <a:buNone/>
            </a:pPr>
            <a:r>
              <a:rPr lang="en-US" dirty="0" err="1" smtClean="0"/>
              <a:t>facet_grid</a:t>
            </a:r>
            <a:r>
              <a:rPr lang="en-US" dirty="0" smtClean="0"/>
              <a:t>(</a:t>
            </a:r>
            <a:r>
              <a:rPr lang="en-US" dirty="0" err="1" smtClean="0"/>
              <a:t>drv</a:t>
            </a:r>
            <a:r>
              <a:rPr lang="en-US" dirty="0" smtClean="0"/>
              <a:t> ~ </a:t>
            </a:r>
            <a:r>
              <a:rPr lang="en-US" dirty="0" err="1" smtClean="0"/>
              <a:t>cyl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Single variable, but in a grid</a:t>
            </a:r>
          </a:p>
          <a:p>
            <a:pPr marL="0" indent="0">
              <a:buNone/>
            </a:pPr>
            <a:r>
              <a:rPr lang="en-US" dirty="0" err="1" smtClean="0"/>
              <a:t>facet_grid</a:t>
            </a:r>
            <a:r>
              <a:rPr lang="en-US" dirty="0" smtClean="0"/>
              <a:t>(. ~</a:t>
            </a:r>
            <a:r>
              <a:rPr lang="en-US" dirty="0" err="1" smtClean="0"/>
              <a:t>cyl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57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  Exercises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Facets on continuous variable gives lots of facets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Combinations between </a:t>
            </a:r>
            <a:r>
              <a:rPr lang="en-US" dirty="0" err="1" smtClean="0"/>
              <a:t>drv</a:t>
            </a:r>
            <a:r>
              <a:rPr lang="en-US" dirty="0" smtClean="0"/>
              <a:t> and </a:t>
            </a:r>
            <a:r>
              <a:rPr lang="en-US" dirty="0" err="1" smtClean="0"/>
              <a:t>cyl</a:t>
            </a:r>
            <a:r>
              <a:rPr lang="en-US" dirty="0" smtClean="0"/>
              <a:t> that do not exist =&gt; empty graphs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creates a horizontal or vertical grid of one line; the dot makes sure the grid is of one variable.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Advantages grid: easily see differences between categories. Disadvantage grid: its not always clear how categories fit in the greater picture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Facet_wrap</a:t>
            </a:r>
            <a:r>
              <a:rPr lang="en-US" dirty="0" smtClean="0"/>
              <a:t>: </a:t>
            </a:r>
            <a:r>
              <a:rPr lang="en-US" dirty="0" err="1" smtClean="0"/>
              <a:t>nrows</a:t>
            </a:r>
            <a:r>
              <a:rPr lang="en-US" dirty="0" smtClean="0"/>
              <a:t> gives the number of rows and </a:t>
            </a:r>
            <a:r>
              <a:rPr lang="en-US" dirty="0" err="1" smtClean="0"/>
              <a:t>ncols</a:t>
            </a:r>
            <a:r>
              <a:rPr lang="en-US" dirty="0" smtClean="0"/>
              <a:t> gives the number of </a:t>
            </a:r>
            <a:r>
              <a:rPr lang="en-US" dirty="0" err="1" smtClean="0"/>
              <a:t>colums</a:t>
            </a:r>
            <a:r>
              <a:rPr lang="en-US" dirty="0" smtClean="0"/>
              <a:t>. In </a:t>
            </a:r>
            <a:r>
              <a:rPr lang="en-US" dirty="0" err="1" smtClean="0"/>
              <a:t>facet_grid</a:t>
            </a:r>
            <a:r>
              <a:rPr lang="en-US" dirty="0" smtClean="0"/>
              <a:t> rows and </a:t>
            </a:r>
            <a:r>
              <a:rPr lang="en-US" dirty="0" err="1" smtClean="0"/>
              <a:t>colums</a:t>
            </a:r>
            <a:r>
              <a:rPr lang="en-US" dirty="0" smtClean="0"/>
              <a:t> are fixed by the categories.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is easier to compare horizontally than vertically.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11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3.6 Geometric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geom</a:t>
            </a:r>
            <a:r>
              <a:rPr lang="en-US" dirty="0" smtClean="0"/>
              <a:t> is the geometrical object that a plot uses to represent data.</a:t>
            </a:r>
          </a:p>
          <a:p>
            <a:r>
              <a:rPr lang="en-US" dirty="0" err="1" smtClean="0"/>
              <a:t>geom_smooth</a:t>
            </a:r>
            <a:r>
              <a:rPr lang="en-US" dirty="0" smtClean="0"/>
              <a:t> gives a smooth line</a:t>
            </a:r>
          </a:p>
          <a:p>
            <a:r>
              <a:rPr lang="en-US" dirty="0"/>
              <a:t>ggplot2 provides over 30 </a:t>
            </a:r>
            <a:r>
              <a:rPr lang="en-US" dirty="0" err="1" smtClean="0"/>
              <a:t>geoms</a:t>
            </a:r>
            <a:endParaRPr lang="en-US" dirty="0" smtClean="0"/>
          </a:p>
          <a:p>
            <a:r>
              <a:rPr lang="en-US" dirty="0" smtClean="0"/>
              <a:t>To display multiple </a:t>
            </a:r>
            <a:r>
              <a:rPr lang="en-US" dirty="0" err="1" smtClean="0"/>
              <a:t>geoms</a:t>
            </a:r>
            <a:r>
              <a:rPr lang="en-US" dirty="0" smtClean="0"/>
              <a:t> in the same plot, add multiple </a:t>
            </a:r>
            <a:r>
              <a:rPr lang="en-US" dirty="0" err="1" smtClean="0"/>
              <a:t>geom</a:t>
            </a:r>
            <a:r>
              <a:rPr lang="en-US" dirty="0" smtClean="0"/>
              <a:t> functions to </a:t>
            </a:r>
            <a:r>
              <a:rPr lang="en-US" dirty="0" err="1" smtClean="0"/>
              <a:t>ggplot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First set global mappings in </a:t>
            </a:r>
            <a:r>
              <a:rPr lang="en-US" dirty="0" err="1" smtClean="0"/>
              <a:t>gglot</a:t>
            </a:r>
            <a:r>
              <a:rPr lang="en-US" dirty="0" smtClean="0"/>
              <a:t>() then add the </a:t>
            </a:r>
            <a:r>
              <a:rPr lang="en-US" dirty="0" err="1" smtClean="0"/>
              <a:t>geom</a:t>
            </a:r>
            <a:r>
              <a:rPr lang="en-US" dirty="0" smtClean="0"/>
              <a:t>() functions.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41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3.6. Geometric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ggplot</a:t>
            </a:r>
            <a:r>
              <a:rPr lang="en-US" sz="2400" dirty="0" smtClean="0"/>
              <a:t>(data = mpg, mapping = </a:t>
            </a:r>
            <a:r>
              <a:rPr lang="en-US" sz="2400" dirty="0" err="1" smtClean="0"/>
              <a:t>aes</a:t>
            </a:r>
            <a:r>
              <a:rPr lang="en-US" sz="2400" dirty="0" smtClean="0"/>
              <a:t>(x = </a:t>
            </a:r>
            <a:r>
              <a:rPr lang="en-US" sz="2400" dirty="0" err="1" smtClean="0"/>
              <a:t>displ</a:t>
            </a:r>
            <a:r>
              <a:rPr lang="en-US" sz="2400" dirty="0" smtClean="0"/>
              <a:t>, y = </a:t>
            </a:r>
            <a:r>
              <a:rPr lang="en-US" sz="2400" dirty="0" err="1" smtClean="0"/>
              <a:t>hwy</a:t>
            </a:r>
            <a:r>
              <a:rPr lang="en-US" sz="2400" dirty="0" smtClean="0"/>
              <a:t>)) + 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geom_point</a:t>
            </a:r>
            <a:r>
              <a:rPr lang="en-US" sz="2400" dirty="0" smtClean="0"/>
              <a:t>() + 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geom_smooth</a:t>
            </a:r>
            <a:r>
              <a:rPr lang="en-US" sz="2400" dirty="0" smtClean="0"/>
              <a:t>()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429000"/>
            <a:ext cx="4953000" cy="305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874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3.6. Geometric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</a:t>
            </a:r>
            <a:r>
              <a:rPr lang="en-US" dirty="0" err="1" smtClean="0"/>
              <a:t>geoms</a:t>
            </a:r>
            <a:r>
              <a:rPr lang="en-US" dirty="0" smtClean="0"/>
              <a:t>, like </a:t>
            </a:r>
            <a:r>
              <a:rPr lang="en-US" dirty="0" err="1" smtClean="0"/>
              <a:t>geom_smooth</a:t>
            </a:r>
            <a:r>
              <a:rPr lang="en-US" dirty="0" smtClean="0"/>
              <a:t>(), use a single geometric object to display multiple rows of data. For these </a:t>
            </a:r>
            <a:r>
              <a:rPr lang="en-US" dirty="0" err="1" smtClean="0"/>
              <a:t>geoms</a:t>
            </a:r>
            <a:r>
              <a:rPr lang="en-US" dirty="0" smtClean="0"/>
              <a:t>, you can set the group aesthetic to a categorical variable to draw multiple objects.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51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place mappings in a </a:t>
            </a:r>
            <a:r>
              <a:rPr lang="en-US" dirty="0" err="1"/>
              <a:t>geom</a:t>
            </a:r>
            <a:r>
              <a:rPr lang="en-US" dirty="0"/>
              <a:t> function, ggplot2 will treat them as local mappings for the layer. It will use these mappings to extend or overwrite the global mappings </a:t>
            </a:r>
            <a:r>
              <a:rPr lang="en-US" i="1" dirty="0"/>
              <a:t>for that layer only</a:t>
            </a:r>
            <a:r>
              <a:rPr lang="en-US" dirty="0"/>
              <a:t>. This makes it possible to display different </a:t>
            </a:r>
            <a:r>
              <a:rPr lang="en-US" dirty="0" smtClean="0"/>
              <a:t>aesthetics </a:t>
            </a:r>
            <a:r>
              <a:rPr lang="en-US" dirty="0"/>
              <a:t>in different layers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600" b="1" dirty="0" err="1" smtClean="0"/>
              <a:t>ggplot</a:t>
            </a:r>
            <a:r>
              <a:rPr lang="en-US" sz="2600" b="1" dirty="0" smtClean="0"/>
              <a:t>(data = mpg, mapping = </a:t>
            </a:r>
            <a:r>
              <a:rPr lang="en-US" sz="2600" b="1" dirty="0" err="1" smtClean="0"/>
              <a:t>aes</a:t>
            </a:r>
            <a:r>
              <a:rPr lang="en-US" sz="2600" b="1" dirty="0" smtClean="0"/>
              <a:t>(x = </a:t>
            </a:r>
            <a:r>
              <a:rPr lang="en-US" sz="2600" b="1" dirty="0" err="1" smtClean="0"/>
              <a:t>displ</a:t>
            </a:r>
            <a:r>
              <a:rPr lang="en-US" sz="2600" b="1" dirty="0" smtClean="0"/>
              <a:t>, y = </a:t>
            </a:r>
            <a:r>
              <a:rPr lang="en-US" sz="2600" b="1" dirty="0" err="1" smtClean="0"/>
              <a:t>hwy</a:t>
            </a:r>
            <a:r>
              <a:rPr lang="en-US" sz="2600" b="1" dirty="0" smtClean="0"/>
              <a:t>)) + </a:t>
            </a:r>
          </a:p>
          <a:p>
            <a:pPr marL="0" indent="0">
              <a:buNone/>
            </a:pPr>
            <a:r>
              <a:rPr lang="en-US" sz="2600" b="1" dirty="0" err="1" smtClean="0"/>
              <a:t>geom_point</a:t>
            </a:r>
            <a:r>
              <a:rPr lang="en-US" sz="2600" b="1" dirty="0" smtClean="0"/>
              <a:t>(mapping = </a:t>
            </a:r>
            <a:r>
              <a:rPr lang="en-US" sz="2600" b="1" dirty="0" err="1" smtClean="0"/>
              <a:t>aes</a:t>
            </a:r>
            <a:r>
              <a:rPr lang="en-US" sz="2600" b="1" dirty="0" smtClean="0"/>
              <a:t>(color = class)) + </a:t>
            </a:r>
          </a:p>
          <a:p>
            <a:pPr marL="0" indent="0">
              <a:buNone/>
            </a:pPr>
            <a:r>
              <a:rPr lang="en-US" sz="2600" b="1" dirty="0" err="1" smtClean="0"/>
              <a:t>geom_smooth</a:t>
            </a:r>
            <a:r>
              <a:rPr lang="en-US" sz="2600" b="1" dirty="0" smtClean="0"/>
              <a:t>()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742548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1143000"/>
          </a:xfrm>
        </p:spPr>
        <p:txBody>
          <a:bodyPr>
            <a:normAutofit fontScale="90000"/>
          </a:bodyPr>
          <a:lstStyle/>
          <a:p>
            <a:pPr lvl="0" algn="l">
              <a:spcBef>
                <a:spcPct val="20000"/>
              </a:spcBef>
            </a:pPr>
            <a:r>
              <a:rPr lang="en-US" sz="2600" b="1" dirty="0" err="1">
                <a:solidFill>
                  <a:prstClr val="black"/>
                </a:solidFill>
                <a:ea typeface="+mn-ea"/>
                <a:cs typeface="+mn-cs"/>
              </a:rPr>
              <a:t>ggplot</a:t>
            </a:r>
            <a:r>
              <a:rPr lang="en-US" sz="2600" b="1" dirty="0">
                <a:solidFill>
                  <a:prstClr val="black"/>
                </a:solidFill>
                <a:ea typeface="+mn-ea"/>
                <a:cs typeface="+mn-cs"/>
              </a:rPr>
              <a:t>(data = mpg, mapping = </a:t>
            </a:r>
            <a:r>
              <a:rPr lang="en-US" sz="2600" b="1" dirty="0" err="1">
                <a:solidFill>
                  <a:prstClr val="black"/>
                </a:solidFill>
                <a:ea typeface="+mn-ea"/>
                <a:cs typeface="+mn-cs"/>
              </a:rPr>
              <a:t>aes</a:t>
            </a:r>
            <a:r>
              <a:rPr lang="en-US" sz="2600" b="1" dirty="0">
                <a:solidFill>
                  <a:prstClr val="black"/>
                </a:solidFill>
                <a:ea typeface="+mn-ea"/>
                <a:cs typeface="+mn-cs"/>
              </a:rPr>
              <a:t>(x = </a:t>
            </a:r>
            <a:r>
              <a:rPr lang="en-US" sz="2600" b="1" dirty="0" err="1">
                <a:solidFill>
                  <a:prstClr val="black"/>
                </a:solidFill>
                <a:ea typeface="+mn-ea"/>
                <a:cs typeface="+mn-cs"/>
              </a:rPr>
              <a:t>displ</a:t>
            </a:r>
            <a:r>
              <a:rPr lang="en-US" sz="2600" b="1" dirty="0">
                <a:solidFill>
                  <a:prstClr val="black"/>
                </a:solidFill>
                <a:ea typeface="+mn-ea"/>
                <a:cs typeface="+mn-cs"/>
              </a:rPr>
              <a:t>, y = </a:t>
            </a:r>
            <a:r>
              <a:rPr lang="en-US" sz="2600" b="1" dirty="0" err="1">
                <a:solidFill>
                  <a:prstClr val="black"/>
                </a:solidFill>
                <a:ea typeface="+mn-ea"/>
                <a:cs typeface="+mn-cs"/>
              </a:rPr>
              <a:t>hwy</a:t>
            </a:r>
            <a:r>
              <a:rPr lang="en-US" sz="2600" b="1" dirty="0" smtClean="0">
                <a:solidFill>
                  <a:prstClr val="black"/>
                </a:solidFill>
                <a:ea typeface="+mn-ea"/>
                <a:cs typeface="+mn-cs"/>
              </a:rPr>
              <a:t>)) +</a:t>
            </a:r>
            <a:br>
              <a:rPr lang="en-US" sz="2600" b="1" dirty="0" smtClean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2600" b="1" dirty="0" err="1" smtClean="0">
                <a:solidFill>
                  <a:prstClr val="black"/>
                </a:solidFill>
                <a:ea typeface="+mn-ea"/>
                <a:cs typeface="+mn-cs"/>
              </a:rPr>
              <a:t>geom_point</a:t>
            </a:r>
            <a:r>
              <a:rPr lang="en-US" sz="2600" b="1" dirty="0" smtClean="0">
                <a:solidFill>
                  <a:prstClr val="black"/>
                </a:solidFill>
                <a:ea typeface="+mn-ea"/>
                <a:cs typeface="+mn-cs"/>
              </a:rPr>
              <a:t>(mapping </a:t>
            </a:r>
            <a:r>
              <a:rPr lang="en-US" sz="2600" b="1" dirty="0">
                <a:solidFill>
                  <a:prstClr val="black"/>
                </a:solidFill>
                <a:ea typeface="+mn-ea"/>
                <a:cs typeface="+mn-cs"/>
              </a:rPr>
              <a:t>= </a:t>
            </a:r>
            <a:r>
              <a:rPr lang="en-US" sz="2600" b="1" dirty="0" err="1">
                <a:solidFill>
                  <a:prstClr val="black"/>
                </a:solidFill>
                <a:ea typeface="+mn-ea"/>
                <a:cs typeface="+mn-cs"/>
              </a:rPr>
              <a:t>aes</a:t>
            </a:r>
            <a:r>
              <a:rPr lang="en-US" sz="2600" b="1" dirty="0">
                <a:solidFill>
                  <a:prstClr val="black"/>
                </a:solidFill>
                <a:ea typeface="+mn-ea"/>
                <a:cs typeface="+mn-cs"/>
              </a:rPr>
              <a:t>(color = class)) + </a:t>
            </a:r>
            <a:br>
              <a:rPr lang="en-US" sz="2600" b="1" dirty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2600" b="1" dirty="0" err="1">
                <a:solidFill>
                  <a:prstClr val="black"/>
                </a:solidFill>
                <a:ea typeface="+mn-ea"/>
                <a:cs typeface="+mn-cs"/>
              </a:rPr>
              <a:t>geom_smooth</a:t>
            </a:r>
            <a:r>
              <a:rPr lang="en-US" sz="2600" b="1" dirty="0">
                <a:solidFill>
                  <a:prstClr val="black"/>
                </a:solidFill>
                <a:ea typeface="+mn-ea"/>
                <a:cs typeface="+mn-cs"/>
              </a:rPr>
              <a:t>()</a:t>
            </a:r>
            <a:br>
              <a:rPr lang="en-US" sz="2600" b="1" dirty="0">
                <a:solidFill>
                  <a:prstClr val="black"/>
                </a:solidFill>
                <a:ea typeface="+mn-ea"/>
                <a:cs typeface="+mn-cs"/>
              </a:rPr>
            </a:b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33320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117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the same idea to specify different </a:t>
            </a:r>
            <a:r>
              <a:rPr lang="en-US" dirty="0" smtClean="0"/>
              <a:t>data to different layers</a:t>
            </a:r>
          </a:p>
          <a:p>
            <a:pPr marL="0" indent="0">
              <a:buNone/>
            </a:pPr>
            <a:r>
              <a:rPr lang="en-US" sz="2800" b="1" dirty="0" err="1" smtClean="0"/>
              <a:t>ggplot</a:t>
            </a:r>
            <a:r>
              <a:rPr lang="en-US" sz="2800" dirty="0" smtClean="0"/>
              <a:t>(data </a:t>
            </a:r>
            <a:r>
              <a:rPr lang="en-US" sz="2800" dirty="0"/>
              <a:t>=</a:t>
            </a:r>
            <a:r>
              <a:rPr lang="en-US" sz="2800" dirty="0" smtClean="0"/>
              <a:t> mpg, </a:t>
            </a:r>
            <a:r>
              <a:rPr lang="en-US" sz="2800" dirty="0"/>
              <a:t>mapping =</a:t>
            </a:r>
            <a:r>
              <a:rPr lang="en-US" sz="2800" dirty="0" smtClean="0"/>
              <a:t> </a:t>
            </a:r>
            <a:r>
              <a:rPr lang="en-US" sz="2800" b="1" dirty="0" err="1"/>
              <a:t>aes</a:t>
            </a:r>
            <a:r>
              <a:rPr lang="en-US" sz="2800" dirty="0" smtClean="0"/>
              <a:t>(</a:t>
            </a:r>
            <a:r>
              <a:rPr lang="en-US" sz="2800" dirty="0"/>
              <a:t>x =</a:t>
            </a:r>
            <a:r>
              <a:rPr lang="en-US" sz="2800" dirty="0" smtClean="0"/>
              <a:t> </a:t>
            </a:r>
            <a:r>
              <a:rPr lang="en-US" sz="2800" dirty="0" err="1" smtClean="0"/>
              <a:t>displ</a:t>
            </a:r>
            <a:r>
              <a:rPr lang="en-US" sz="2800" dirty="0" smtClean="0"/>
              <a:t>, </a:t>
            </a:r>
            <a:r>
              <a:rPr lang="en-US" sz="2800" dirty="0"/>
              <a:t>y =</a:t>
            </a:r>
            <a:r>
              <a:rPr lang="en-US" sz="2800" dirty="0" smtClean="0"/>
              <a:t> </a:t>
            </a:r>
            <a:r>
              <a:rPr lang="en-US" sz="2800" dirty="0" err="1" smtClean="0"/>
              <a:t>hwy</a:t>
            </a:r>
            <a:r>
              <a:rPr lang="en-US" sz="2800" dirty="0" smtClean="0"/>
              <a:t>)) +</a:t>
            </a:r>
          </a:p>
          <a:p>
            <a:pPr marL="0" indent="0">
              <a:buNone/>
            </a:pPr>
            <a:r>
              <a:rPr lang="en-US" sz="2800" b="1" dirty="0" err="1" smtClean="0"/>
              <a:t>geom_point</a:t>
            </a:r>
            <a:r>
              <a:rPr lang="en-US" sz="2800" dirty="0" smtClean="0"/>
              <a:t>(mapping </a:t>
            </a:r>
            <a:r>
              <a:rPr lang="en-US" sz="2800" dirty="0"/>
              <a:t>=</a:t>
            </a:r>
            <a:r>
              <a:rPr lang="en-US" sz="2800" dirty="0" smtClean="0"/>
              <a:t> </a:t>
            </a:r>
            <a:r>
              <a:rPr lang="en-US" sz="2800" b="1" dirty="0" err="1"/>
              <a:t>aes</a:t>
            </a:r>
            <a:r>
              <a:rPr lang="en-US" sz="2800" dirty="0" smtClean="0"/>
              <a:t>(</a:t>
            </a:r>
            <a:r>
              <a:rPr lang="en-US" sz="2800" dirty="0"/>
              <a:t>color =</a:t>
            </a:r>
            <a:r>
              <a:rPr lang="en-US" sz="2800" dirty="0" smtClean="0"/>
              <a:t> class)) </a:t>
            </a:r>
            <a:r>
              <a:rPr lang="en-US" sz="2800" dirty="0"/>
              <a:t>+ </a:t>
            </a:r>
            <a:r>
              <a:rPr lang="en-US" sz="2800" b="1" dirty="0" err="1"/>
              <a:t>geom_smooth</a:t>
            </a:r>
            <a:r>
              <a:rPr lang="en-US" sz="2800" dirty="0" smtClean="0"/>
              <a:t>(</a:t>
            </a:r>
            <a:r>
              <a:rPr lang="en-US" sz="2800" dirty="0"/>
              <a:t>data =</a:t>
            </a:r>
            <a:r>
              <a:rPr lang="en-US" sz="2800" dirty="0" smtClean="0"/>
              <a:t> </a:t>
            </a:r>
            <a:r>
              <a:rPr lang="en-US" sz="2800" b="1" dirty="0"/>
              <a:t>filter</a:t>
            </a:r>
            <a:r>
              <a:rPr lang="en-US" sz="2800" dirty="0" smtClean="0"/>
              <a:t>(mpg, class </a:t>
            </a:r>
            <a:r>
              <a:rPr lang="en-US" sz="2800" dirty="0"/>
              <a:t>== "subcompact"</a:t>
            </a:r>
            <a:r>
              <a:rPr lang="en-US" sz="2800" dirty="0" smtClean="0"/>
              <a:t>), </a:t>
            </a:r>
            <a:r>
              <a:rPr lang="en-US" sz="2800" dirty="0"/>
              <a:t>se =</a:t>
            </a:r>
            <a:r>
              <a:rPr lang="en-US" sz="2800" dirty="0" smtClean="0"/>
              <a:t> </a:t>
            </a:r>
            <a:r>
              <a:rPr lang="en-US" sz="2800" dirty="0"/>
              <a:t>FALSE</a:t>
            </a:r>
            <a:r>
              <a:rPr lang="en-US" sz="2800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6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the tidyverse package</a:t>
            </a:r>
          </a:p>
          <a:p>
            <a:r>
              <a:rPr lang="en-US" dirty="0" smtClean="0"/>
              <a:t>ggplot2 is based on a philosophy of making graphs: A layered Grammar of Graphics</a:t>
            </a:r>
          </a:p>
          <a:p>
            <a:r>
              <a:rPr lang="en-US" dirty="0" smtClean="0"/>
              <a:t>5 major points in this grammar:</a:t>
            </a:r>
          </a:p>
          <a:p>
            <a:pPr lvl="1"/>
            <a:r>
              <a:rPr lang="en-US" dirty="0" smtClean="0"/>
              <a:t>A default dataset and set of mappings from variables to aesthetics</a:t>
            </a:r>
          </a:p>
          <a:p>
            <a:pPr lvl="1"/>
            <a:r>
              <a:rPr lang="en-US" dirty="0" smtClean="0"/>
              <a:t>One or more layers: each layer having one geometric object, one transformation, one position adjustment</a:t>
            </a:r>
          </a:p>
          <a:p>
            <a:pPr lvl="1"/>
            <a:r>
              <a:rPr lang="en-US" dirty="0" smtClean="0"/>
              <a:t>One scale for each aesthetic mapping used</a:t>
            </a:r>
          </a:p>
          <a:p>
            <a:pPr lvl="1"/>
            <a:r>
              <a:rPr lang="en-US" dirty="0" smtClean="0"/>
              <a:t>A coordinate system</a:t>
            </a:r>
          </a:p>
          <a:p>
            <a:pPr lvl="1"/>
            <a:r>
              <a:rPr lang="en-US" dirty="0" smtClean="0"/>
              <a:t>A facet specification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01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733320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4005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3.6 </a:t>
            </a:r>
            <a:r>
              <a:rPr lang="en-US" dirty="0" err="1" smtClean="0"/>
              <a:t>Excersises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Geom</a:t>
            </a:r>
            <a:r>
              <a:rPr lang="en-US" dirty="0" smtClean="0"/>
              <a:t> for:</a:t>
            </a:r>
          </a:p>
          <a:p>
            <a:pPr lvl="1"/>
            <a:r>
              <a:rPr lang="en-US" dirty="0" smtClean="0"/>
              <a:t>Line chart =&gt; </a:t>
            </a:r>
            <a:r>
              <a:rPr lang="en-US" dirty="0" err="1" smtClean="0"/>
              <a:t>geom_line</a:t>
            </a:r>
            <a:endParaRPr lang="en-US" dirty="0" smtClean="0"/>
          </a:p>
          <a:p>
            <a:pPr lvl="1"/>
            <a:r>
              <a:rPr lang="en-US" dirty="0" smtClean="0"/>
              <a:t>Boxplot =&gt; </a:t>
            </a:r>
            <a:r>
              <a:rPr lang="en-US" dirty="0" err="1" smtClean="0"/>
              <a:t>geom_boxplot</a:t>
            </a:r>
            <a:endParaRPr lang="en-US" dirty="0" smtClean="0"/>
          </a:p>
          <a:p>
            <a:pPr lvl="1"/>
            <a:r>
              <a:rPr lang="en-US" dirty="0" smtClean="0"/>
              <a:t>Histogram =&gt; </a:t>
            </a:r>
            <a:r>
              <a:rPr lang="en-US" dirty="0" err="1" smtClean="0"/>
              <a:t>geom_histogram</a:t>
            </a:r>
            <a:endParaRPr lang="en-US" dirty="0" smtClean="0"/>
          </a:p>
          <a:p>
            <a:pPr lvl="1"/>
            <a:r>
              <a:rPr lang="en-US" dirty="0" smtClean="0"/>
              <a:t>Area Chart =&gt; </a:t>
            </a:r>
            <a:r>
              <a:rPr lang="en-US" dirty="0" err="1" smtClean="0"/>
              <a:t>geom_area</a:t>
            </a:r>
            <a:endParaRPr lang="en-US" dirty="0" smtClean="0"/>
          </a:p>
          <a:p>
            <a:r>
              <a:rPr lang="en-US" dirty="0" err="1" smtClean="0"/>
              <a:t>Show.legend</a:t>
            </a:r>
            <a:r>
              <a:rPr lang="en-US" dirty="0" smtClean="0"/>
              <a:t> = FALSE </a:t>
            </a:r>
            <a:r>
              <a:rPr lang="en-US" dirty="0" err="1" smtClean="0"/>
              <a:t>supresses</a:t>
            </a:r>
            <a:r>
              <a:rPr lang="en-US" dirty="0" smtClean="0"/>
              <a:t> the Legend</a:t>
            </a:r>
          </a:p>
          <a:p>
            <a:r>
              <a:rPr lang="en-US" dirty="0" smtClean="0"/>
              <a:t>SE: plot standard error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1633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3.7 Statistical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531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3.8 Position Adjustments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87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3.9 Coordinate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First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mpg data frame</a:t>
            </a:r>
          </a:p>
          <a:p>
            <a:r>
              <a:rPr lang="en-US" dirty="0" smtClean="0"/>
              <a:t>First plot</a:t>
            </a:r>
          </a:p>
          <a:p>
            <a:pPr marL="0" indent="0">
              <a:buNone/>
            </a:pPr>
            <a:r>
              <a:rPr lang="en-US" sz="2800" dirty="0" err="1" smtClean="0"/>
              <a:t>Ggplot</a:t>
            </a:r>
            <a:r>
              <a:rPr lang="en-US" sz="2800" dirty="0" smtClean="0"/>
              <a:t>(data = &lt;DATA&gt;) + </a:t>
            </a:r>
          </a:p>
          <a:p>
            <a:pPr marL="0" indent="0">
              <a:buNone/>
            </a:pPr>
            <a:r>
              <a:rPr lang="en-US" sz="2800" dirty="0" smtClean="0"/>
              <a:t>&lt;GEOM_FUNCTION&gt;(mapping = </a:t>
            </a:r>
            <a:r>
              <a:rPr lang="en-US" sz="2800" dirty="0" err="1" smtClean="0"/>
              <a:t>aes</a:t>
            </a:r>
            <a:r>
              <a:rPr lang="en-US" sz="2800" dirty="0" smtClean="0"/>
              <a:t>(&lt;MAPPINGS&gt;)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87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Run </a:t>
            </a:r>
            <a:r>
              <a:rPr lang="en-US" dirty="0" err="1" smtClean="0"/>
              <a:t>ggplot</a:t>
            </a:r>
            <a:r>
              <a:rPr lang="en-US" dirty="0" smtClean="0"/>
              <a:t>(data = mpg). What do you see?</a:t>
            </a:r>
          </a:p>
          <a:p>
            <a:pPr lvl="1"/>
            <a:r>
              <a:rPr lang="en-US" b="1" dirty="0" err="1" smtClean="0"/>
              <a:t>ggplot</a:t>
            </a:r>
            <a:r>
              <a:rPr lang="en-US" b="1" dirty="0" smtClean="0"/>
              <a:t>(data = mpg)</a:t>
            </a:r>
          </a:p>
          <a:p>
            <a:r>
              <a:rPr lang="en-US" dirty="0" smtClean="0"/>
              <a:t>How many rows are in mpg? How many columns?</a:t>
            </a:r>
          </a:p>
          <a:p>
            <a:pPr lvl="1"/>
            <a:r>
              <a:rPr lang="en-US" b="1" dirty="0" smtClean="0"/>
              <a:t>234 rows, 11 columns</a:t>
            </a:r>
            <a:endParaRPr lang="en-US" b="1" dirty="0" smtClean="0"/>
          </a:p>
          <a:p>
            <a:r>
              <a:rPr lang="en-US" dirty="0" smtClean="0"/>
              <a:t>What does the </a:t>
            </a:r>
            <a:r>
              <a:rPr lang="en-US" dirty="0" err="1" smtClean="0"/>
              <a:t>drv</a:t>
            </a:r>
            <a:r>
              <a:rPr lang="en-US" dirty="0" smtClean="0"/>
              <a:t> variable describe? Read the help for ?mpg to find out.</a:t>
            </a:r>
          </a:p>
          <a:p>
            <a:pPr lvl="1"/>
            <a:r>
              <a:rPr lang="en-US" b="1" dirty="0" smtClean="0"/>
              <a:t>f = front-wheel drive, r = rear wheel drive, 4 = 4wd</a:t>
            </a:r>
          </a:p>
          <a:p>
            <a:r>
              <a:rPr lang="en-US" dirty="0" smtClean="0"/>
              <a:t>Make a scatterplot of </a:t>
            </a:r>
            <a:r>
              <a:rPr lang="en-US" dirty="0" err="1" smtClean="0"/>
              <a:t>hwy</a:t>
            </a:r>
            <a:r>
              <a:rPr lang="en-US" dirty="0" smtClean="0"/>
              <a:t> vs </a:t>
            </a:r>
            <a:r>
              <a:rPr lang="en-US" dirty="0" err="1" smtClean="0"/>
              <a:t>cyl</a:t>
            </a:r>
            <a:r>
              <a:rPr lang="en-US" dirty="0" smtClean="0"/>
              <a:t>.</a:t>
            </a:r>
          </a:p>
          <a:p>
            <a:pPr lvl="1"/>
            <a:r>
              <a:rPr lang="en-US" b="1" dirty="0" err="1" smtClean="0"/>
              <a:t>ggplot</a:t>
            </a:r>
            <a:r>
              <a:rPr lang="en-US" b="1" dirty="0" smtClean="0"/>
              <a:t>(data = mpg) +  </a:t>
            </a:r>
            <a:r>
              <a:rPr lang="en-US" b="1" dirty="0" err="1" smtClean="0"/>
              <a:t>geom_point</a:t>
            </a:r>
            <a:r>
              <a:rPr lang="en-US" b="1" dirty="0" smtClean="0"/>
              <a:t>(mapping = </a:t>
            </a:r>
            <a:r>
              <a:rPr lang="en-US" b="1" dirty="0" err="1" smtClean="0"/>
              <a:t>aes</a:t>
            </a:r>
            <a:r>
              <a:rPr lang="en-US" b="1" dirty="0" smtClean="0"/>
              <a:t>(x = </a:t>
            </a:r>
            <a:r>
              <a:rPr lang="en-US" b="1" dirty="0" err="1" smtClean="0"/>
              <a:t>hwy</a:t>
            </a:r>
            <a:r>
              <a:rPr lang="en-US" b="1" dirty="0" smtClean="0"/>
              <a:t>, y = </a:t>
            </a:r>
            <a:r>
              <a:rPr lang="en-US" b="1" dirty="0" err="1" smtClean="0"/>
              <a:t>cyl</a:t>
            </a:r>
            <a:r>
              <a:rPr lang="en-US" b="1" dirty="0" smtClean="0"/>
              <a:t>))</a:t>
            </a:r>
          </a:p>
          <a:p>
            <a:r>
              <a:rPr lang="en-US" dirty="0" smtClean="0"/>
              <a:t>What happens if you make a scatterplot of class vs </a:t>
            </a:r>
            <a:r>
              <a:rPr lang="en-US" dirty="0" err="1" smtClean="0"/>
              <a:t>drv</a:t>
            </a:r>
            <a:r>
              <a:rPr lang="en-US" dirty="0" smtClean="0"/>
              <a:t>? Why is the plot not useful?</a:t>
            </a:r>
          </a:p>
          <a:p>
            <a:pPr lvl="1"/>
            <a:r>
              <a:rPr lang="en-US" b="1" dirty="0" smtClean="0"/>
              <a:t>plot(data = mpg) +  </a:t>
            </a:r>
            <a:r>
              <a:rPr lang="en-US" b="1" dirty="0" err="1" smtClean="0"/>
              <a:t>geom_point</a:t>
            </a:r>
            <a:r>
              <a:rPr lang="en-US" b="1" dirty="0" smtClean="0"/>
              <a:t>(mapping = </a:t>
            </a:r>
            <a:r>
              <a:rPr lang="en-US" b="1" dirty="0" err="1" smtClean="0"/>
              <a:t>aes</a:t>
            </a:r>
            <a:r>
              <a:rPr lang="en-US" b="1" dirty="0" smtClean="0"/>
              <a:t>(x = class, y = </a:t>
            </a:r>
            <a:r>
              <a:rPr lang="en-US" b="1" dirty="0" err="1" smtClean="0"/>
              <a:t>drv</a:t>
            </a:r>
            <a:r>
              <a:rPr lang="en-US" b="1" dirty="0" smtClean="0"/>
              <a:t>)) =&gt; dots on top of each other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03264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graphs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11952"/>
            <a:ext cx="4314286" cy="4333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758" y="1676400"/>
            <a:ext cx="431482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80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 Aesthetic Mappings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Plot can show two variables based on X and Y position</a:t>
            </a:r>
          </a:p>
          <a:p>
            <a:r>
              <a:rPr lang="en-US" dirty="0" smtClean="0"/>
              <a:t>More variables can be indicated with aesthetics (shape, size, color etc.) in </a:t>
            </a:r>
            <a:r>
              <a:rPr lang="en-US" b="1" dirty="0" err="1" smtClean="0"/>
              <a:t>aes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b="1" dirty="0" err="1"/>
              <a:t>ggplot</a:t>
            </a:r>
            <a:r>
              <a:rPr lang="en-US" b="1" dirty="0" smtClean="0"/>
              <a:t>(</a:t>
            </a:r>
            <a:r>
              <a:rPr lang="en-US" b="1" dirty="0"/>
              <a:t>data =</a:t>
            </a:r>
            <a:r>
              <a:rPr lang="en-US" b="1" dirty="0" smtClean="0"/>
              <a:t> mpg) </a:t>
            </a:r>
            <a:r>
              <a:rPr lang="en-US" b="1" dirty="0"/>
              <a:t>+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 smtClean="0"/>
              <a:t>geom_point</a:t>
            </a:r>
            <a:r>
              <a:rPr lang="en-US" b="1" dirty="0" smtClean="0"/>
              <a:t>(mapping </a:t>
            </a:r>
            <a:r>
              <a:rPr lang="en-US" b="1" dirty="0"/>
              <a:t>=</a:t>
            </a:r>
            <a:r>
              <a:rPr lang="en-US" b="1" dirty="0" smtClean="0"/>
              <a:t> </a:t>
            </a:r>
            <a:r>
              <a:rPr lang="en-US" b="1" dirty="0" err="1" smtClean="0"/>
              <a:t>aes</a:t>
            </a:r>
            <a:r>
              <a:rPr lang="en-US" b="1" dirty="0" smtClean="0"/>
              <a:t>(x </a:t>
            </a:r>
            <a:r>
              <a:rPr lang="en-US" b="1" dirty="0"/>
              <a:t>=</a:t>
            </a:r>
            <a:r>
              <a:rPr lang="en-US" b="1" dirty="0" smtClean="0"/>
              <a:t> </a:t>
            </a:r>
            <a:r>
              <a:rPr lang="en-US" b="1" dirty="0" err="1" smtClean="0"/>
              <a:t>displ</a:t>
            </a:r>
            <a:r>
              <a:rPr lang="en-US" b="1" dirty="0" smtClean="0"/>
              <a:t>, </a:t>
            </a:r>
            <a:r>
              <a:rPr lang="en-US" b="1" dirty="0"/>
              <a:t>y =</a:t>
            </a:r>
            <a:r>
              <a:rPr lang="en-US" b="1" dirty="0" smtClean="0"/>
              <a:t> </a:t>
            </a:r>
            <a:r>
              <a:rPr lang="en-US" b="1" dirty="0" err="1" smtClean="0"/>
              <a:t>hwy</a:t>
            </a:r>
            <a:r>
              <a:rPr lang="en-US" b="1" dirty="0" smtClean="0"/>
              <a:t>, 	color </a:t>
            </a:r>
            <a:r>
              <a:rPr lang="en-US" b="1" dirty="0"/>
              <a:t>=</a:t>
            </a:r>
            <a:r>
              <a:rPr lang="en-US" b="1" dirty="0" smtClean="0"/>
              <a:t> class))</a:t>
            </a:r>
          </a:p>
          <a:p>
            <a:r>
              <a:rPr lang="en-US" dirty="0" smtClean="0"/>
              <a:t>You can set an </a:t>
            </a:r>
            <a:r>
              <a:rPr lang="en-US" dirty="0" err="1" smtClean="0"/>
              <a:t>aestetic</a:t>
            </a:r>
            <a:r>
              <a:rPr lang="en-US" dirty="0" smtClean="0"/>
              <a:t> property but outside of </a:t>
            </a:r>
            <a:r>
              <a:rPr lang="en-US" dirty="0" err="1" smtClean="0"/>
              <a:t>aes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b="1" dirty="0" err="1" smtClean="0"/>
              <a:t>ggplot</a:t>
            </a:r>
            <a:r>
              <a:rPr lang="en-US" b="1" dirty="0" smtClean="0"/>
              <a:t>(data = mpg) + 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geom_point</a:t>
            </a:r>
            <a:r>
              <a:rPr lang="en-US" b="1" dirty="0" smtClean="0"/>
              <a:t>(mapping = </a:t>
            </a:r>
            <a:r>
              <a:rPr lang="en-US" b="1" dirty="0" err="1" smtClean="0"/>
              <a:t>aes</a:t>
            </a:r>
            <a:r>
              <a:rPr lang="en-US" b="1" dirty="0" smtClean="0"/>
              <a:t>(x = </a:t>
            </a:r>
            <a:r>
              <a:rPr lang="en-US" b="1" dirty="0" err="1" smtClean="0"/>
              <a:t>displ</a:t>
            </a:r>
            <a:r>
              <a:rPr lang="en-US" b="1" dirty="0" smtClean="0"/>
              <a:t>, y = </a:t>
            </a:r>
            <a:r>
              <a:rPr lang="en-US" b="1" dirty="0" err="1" smtClean="0"/>
              <a:t>hwy</a:t>
            </a:r>
            <a:r>
              <a:rPr lang="en-US" b="1" dirty="0" smtClean="0"/>
              <a:t>), 	color = "blue")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7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 Aesthetic Mappings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an aesthetic that makes sense in your case</a:t>
            </a:r>
          </a:p>
          <a:p>
            <a:pPr lvl="1"/>
            <a:r>
              <a:rPr lang="en-US" dirty="0" smtClean="0"/>
              <a:t>Name of a color as character string</a:t>
            </a:r>
          </a:p>
          <a:p>
            <a:pPr lvl="1"/>
            <a:r>
              <a:rPr lang="en-US" dirty="0" smtClean="0"/>
              <a:t>Size of a point in mm</a:t>
            </a:r>
          </a:p>
          <a:p>
            <a:pPr lvl="1"/>
            <a:r>
              <a:rPr lang="en-US" dirty="0" smtClean="0"/>
              <a:t>Shape of a point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131276"/>
            <a:ext cx="7543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38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What’s gone wrong with this code? Why are the points not blue?</a:t>
            </a:r>
          </a:p>
          <a:p>
            <a:pPr marL="0" indent="0">
              <a:buNone/>
            </a:pPr>
            <a:r>
              <a:rPr lang="en-US" b="1" i="0" dirty="0" err="1" smtClean="0">
                <a:solidFill>
                  <a:srgbClr val="007020"/>
                </a:solidFill>
                <a:effectLst/>
                <a:latin typeface="Helvetica Neue"/>
              </a:rPr>
              <a:t>ggplot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en-US" b="0" i="0" dirty="0" smtClean="0">
                <a:solidFill>
                  <a:srgbClr val="902000"/>
                </a:solidFill>
                <a:effectLst/>
                <a:latin typeface="Helvetica Neue"/>
              </a:rPr>
              <a:t>data =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 mpg) </a:t>
            </a:r>
            <a:r>
              <a:rPr lang="en-US" b="0" i="0" dirty="0" smtClean="0">
                <a:solidFill>
                  <a:srgbClr val="666666"/>
                </a:solidFill>
                <a:effectLst/>
                <a:latin typeface="Helvetica Neue"/>
              </a:rPr>
              <a:t>+</a:t>
            </a:r>
            <a:r>
              <a:rPr lang="en-US" b="0" i="0" dirty="0" smtClean="0">
                <a:solidFill>
                  <a:srgbClr val="4070A0"/>
                </a:solidFill>
                <a:effectLst/>
                <a:latin typeface="Helvetica Neue"/>
              </a:rPr>
              <a:t> </a:t>
            </a:r>
            <a:r>
              <a:rPr lang="en-US" b="1" i="0" dirty="0" err="1" smtClean="0">
                <a:solidFill>
                  <a:srgbClr val="007020"/>
                </a:solidFill>
                <a:effectLst/>
                <a:latin typeface="Helvetica Neue"/>
              </a:rPr>
              <a:t>geom_point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en-US" b="0" i="0" dirty="0" smtClean="0">
                <a:solidFill>
                  <a:srgbClr val="902000"/>
                </a:solidFill>
                <a:effectLst/>
                <a:latin typeface="Helvetica Neue"/>
              </a:rPr>
              <a:t>mapping =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1" i="0" dirty="0" err="1" smtClean="0">
                <a:solidFill>
                  <a:srgbClr val="007020"/>
                </a:solidFill>
                <a:effectLst/>
                <a:latin typeface="Helvetica Neue"/>
              </a:rPr>
              <a:t>aes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en-US" b="0" i="0" dirty="0" smtClean="0">
                <a:solidFill>
                  <a:srgbClr val="902000"/>
                </a:solidFill>
                <a:effectLst/>
                <a:latin typeface="Helvetica Neue"/>
              </a:rPr>
              <a:t>x =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Helvetica Neue"/>
              </a:rPr>
              <a:t>displ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en-US" b="0" i="0" dirty="0" smtClean="0">
                <a:solidFill>
                  <a:srgbClr val="902000"/>
                </a:solidFill>
                <a:effectLst/>
                <a:latin typeface="Helvetica Neue"/>
              </a:rPr>
              <a:t>y =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Helvetica Neue"/>
              </a:rPr>
              <a:t>hwy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en-US" b="0" i="0" dirty="0" smtClean="0">
                <a:solidFill>
                  <a:srgbClr val="902000"/>
                </a:solidFill>
                <a:effectLst/>
                <a:latin typeface="Helvetica Neue"/>
              </a:rPr>
              <a:t>color =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smtClean="0">
                <a:solidFill>
                  <a:srgbClr val="4070A0"/>
                </a:solidFill>
                <a:effectLst/>
                <a:latin typeface="Helvetica Neue"/>
              </a:rPr>
              <a:t>"blue"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))</a:t>
            </a:r>
          </a:p>
          <a:p>
            <a:r>
              <a:rPr 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Which variables in mpg are categorical? Which variables are continuous? (Hint: type ?mpg to read the documentation for the dataset). How can you see this information when you run mpg?</a:t>
            </a:r>
          </a:p>
          <a:p>
            <a:r>
              <a:rPr 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Map a continuous variable to color, size, and shape. How do these aesthetics behave differently for categorical vs. continuous variables?</a:t>
            </a:r>
          </a:p>
          <a:p>
            <a:r>
              <a:rPr 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What happens if you map the same variable to multiple aesthetics?</a:t>
            </a:r>
          </a:p>
          <a:p>
            <a:r>
              <a:rPr 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What does the stroke aesthetic do? What shapes does it work with? (Hint: use ?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Helvetica Neue"/>
              </a:rPr>
              <a:t>geom_point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)</a:t>
            </a:r>
          </a:p>
          <a:p>
            <a:r>
              <a:rPr 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What happens if you map an aesthetic to something other than a variable name, like 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Helvetica Neue"/>
              </a:rPr>
              <a:t>aes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Helvetica Neue"/>
              </a:rPr>
              <a:t>colour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 =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Helvetica Neue"/>
              </a:rPr>
              <a:t>displ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 &lt; 5)? Note, you’ll also need to specify x and 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7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Within </a:t>
            </a:r>
            <a:r>
              <a:rPr lang="en-US" dirty="0" err="1" smtClean="0"/>
              <a:t>aes</a:t>
            </a:r>
            <a:r>
              <a:rPr lang="en-US" dirty="0" smtClean="0"/>
              <a:t>() a vector or string is expected so the text “blue” is shown =&gt; move color outside of </a:t>
            </a:r>
            <a:r>
              <a:rPr lang="en-US" dirty="0" err="1" smtClean="0"/>
              <a:t>aes</a:t>
            </a:r>
            <a:r>
              <a:rPr lang="en-US" dirty="0" smtClean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in mpg and a </a:t>
            </a:r>
            <a:r>
              <a:rPr lang="en-US" dirty="0" err="1" smtClean="0"/>
              <a:t>tibble</a:t>
            </a:r>
            <a:r>
              <a:rPr lang="en-US" dirty="0" smtClean="0"/>
              <a:t> is shown. &lt;</a:t>
            </a:r>
            <a:r>
              <a:rPr lang="en-US" dirty="0" err="1" smtClean="0"/>
              <a:t>chr</a:t>
            </a:r>
            <a:r>
              <a:rPr lang="en-US" dirty="0" smtClean="0"/>
              <a:t>&gt; variables are categories, &lt;</a:t>
            </a:r>
            <a:r>
              <a:rPr lang="en-US" dirty="0" err="1" smtClean="0"/>
              <a:t>int</a:t>
            </a:r>
            <a:r>
              <a:rPr lang="en-US" dirty="0" smtClean="0"/>
              <a:t>&gt; are usually continuous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Shape cannot be mapped to a continuous variable, otherwise a scale legend is shown. For categorical variables separate dots are shown and size is not recommended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variable will have both aesthetics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Size of the border of elements 21-24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See graph, it shows the result of the statement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5012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825</Words>
  <Application>Microsoft Office PowerPoint</Application>
  <PresentationFormat>On-screen Show (4:3)</PresentationFormat>
  <Paragraphs>114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R for Data Science Chapter 3: Visualization</vt:lpstr>
      <vt:lpstr>3.1 Introduction</vt:lpstr>
      <vt:lpstr>3.2 First Steps</vt:lpstr>
      <vt:lpstr>3.2 exercises</vt:lpstr>
      <vt:lpstr>3.2 graphs</vt:lpstr>
      <vt:lpstr>3.3 Aesthetic Mappings</vt:lpstr>
      <vt:lpstr>3.3 Aesthetic Mappings</vt:lpstr>
      <vt:lpstr>3.3 Exercises</vt:lpstr>
      <vt:lpstr>3.3 Answers</vt:lpstr>
      <vt:lpstr>3.3 graphs</vt:lpstr>
      <vt:lpstr>3.4 Common Problems</vt:lpstr>
      <vt:lpstr>3.5 Facets</vt:lpstr>
      <vt:lpstr>3.5  Exercises</vt:lpstr>
      <vt:lpstr>3.6 Geometric Objects</vt:lpstr>
      <vt:lpstr>3.6. Geometric Objects</vt:lpstr>
      <vt:lpstr>3.6. Geometric Objects</vt:lpstr>
      <vt:lpstr>Them layers</vt:lpstr>
      <vt:lpstr>ggplot(data = mpg, mapping = aes(x = displ, y = hwy)) + geom_point(mapping = aes(color = class)) +  geom_smooth() </vt:lpstr>
      <vt:lpstr>More layers</vt:lpstr>
      <vt:lpstr>PowerPoint Presentation</vt:lpstr>
      <vt:lpstr>3.6 Excersises</vt:lpstr>
      <vt:lpstr>3.7 Statistical transformations</vt:lpstr>
      <vt:lpstr>3.8 Position Adjustments</vt:lpstr>
      <vt:lpstr>3.9 Coordinate Systems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Data Science Chapter 3: Visualization</dc:title>
  <dc:creator>Marten van den Berg</dc:creator>
  <cp:lastModifiedBy>Marten van den Berg</cp:lastModifiedBy>
  <cp:revision>9</cp:revision>
  <dcterms:created xsi:type="dcterms:W3CDTF">2019-05-17T12:10:43Z</dcterms:created>
  <dcterms:modified xsi:type="dcterms:W3CDTF">2019-05-17T13:55:58Z</dcterms:modified>
</cp:coreProperties>
</file>