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5" r:id="rId5"/>
    <p:sldId id="266" r:id="rId6"/>
    <p:sldId id="260" r:id="rId7"/>
    <p:sldId id="262" r:id="rId8"/>
    <p:sldId id="271" r:id="rId9"/>
    <p:sldId id="263" r:id="rId10"/>
    <p:sldId id="264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584594-9B75-404F-B406-29DFA3BC6275}">
          <p14:sldIdLst>
            <p14:sldId id="256"/>
            <p14:sldId id="267"/>
            <p14:sldId id="257"/>
            <p14:sldId id="265"/>
            <p14:sldId id="266"/>
            <p14:sldId id="260"/>
            <p14:sldId id="262"/>
            <p14:sldId id="271"/>
            <p14:sldId id="263"/>
            <p14:sldId id="264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1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ACBC-CF53-41B2-93F9-5325E677C79B}" type="datetimeFigureOut">
              <a:rPr lang="en-US" smtClean="0"/>
              <a:t>06/09/2019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5425-F391-468D-82AE-97CBC2A4B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0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ACBC-CF53-41B2-93F9-5325E677C79B}" type="datetimeFigureOut">
              <a:rPr lang="en-US" smtClean="0"/>
              <a:t>06/09/2019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5425-F391-468D-82AE-97CBC2A4B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9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ACBC-CF53-41B2-93F9-5325E677C79B}" type="datetimeFigureOut">
              <a:rPr lang="en-US" smtClean="0"/>
              <a:t>06/09/2019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5425-F391-468D-82AE-97CBC2A4B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ACBC-CF53-41B2-93F9-5325E677C79B}" type="datetimeFigureOut">
              <a:rPr lang="en-US" smtClean="0"/>
              <a:t>06/09/2019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5425-F391-468D-82AE-97CBC2A4B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9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ACBC-CF53-41B2-93F9-5325E677C79B}" type="datetimeFigureOut">
              <a:rPr lang="en-US" smtClean="0"/>
              <a:t>06/09/2019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5425-F391-468D-82AE-97CBC2A4B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6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ACBC-CF53-41B2-93F9-5325E677C79B}" type="datetimeFigureOut">
              <a:rPr lang="en-US" smtClean="0"/>
              <a:t>06/09/2019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5425-F391-468D-82AE-97CBC2A4B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7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ACBC-CF53-41B2-93F9-5325E677C79B}" type="datetimeFigureOut">
              <a:rPr lang="en-US" smtClean="0"/>
              <a:t>06/09/2019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5425-F391-468D-82AE-97CBC2A4B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4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ACBC-CF53-41B2-93F9-5325E677C79B}" type="datetimeFigureOut">
              <a:rPr lang="en-US" smtClean="0"/>
              <a:t>06/09/2019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5425-F391-468D-82AE-97CBC2A4B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78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ACBC-CF53-41B2-93F9-5325E677C79B}" type="datetimeFigureOut">
              <a:rPr lang="en-US" smtClean="0"/>
              <a:t>06/09/2019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5425-F391-468D-82AE-97CBC2A4B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0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ACBC-CF53-41B2-93F9-5325E677C79B}" type="datetimeFigureOut">
              <a:rPr lang="en-US" smtClean="0"/>
              <a:t>06/09/2019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5425-F391-468D-82AE-97CBC2A4B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3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ACBC-CF53-41B2-93F9-5325E677C79B}" type="datetimeFigureOut">
              <a:rPr lang="en-US" smtClean="0"/>
              <a:t>06/09/2019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5425-F391-468D-82AE-97CBC2A4B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8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9ACBC-CF53-41B2-93F9-5325E677C79B}" type="datetimeFigureOut">
              <a:rPr lang="en-US" smtClean="0"/>
              <a:t>06/09/2019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85425-F391-468D-82AE-97CBC2A4B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4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/>
          <a:lstStyle/>
          <a:p>
            <a:r>
              <a:rPr lang="en-US" dirty="0" smtClean="0"/>
              <a:t>R for 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672624"/>
            <a:ext cx="5599113" cy="914400"/>
          </a:xfrm>
        </p:spPr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09798"/>
            <a:ext cx="3697287" cy="346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9332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arrange(flights, !is.na(</a:t>
            </a:r>
            <a:r>
              <a:rPr lang="en-US" dirty="0" err="1" smtClean="0"/>
              <a:t>dep_time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/>
              <a:t>arrange(flights, </a:t>
            </a:r>
            <a:r>
              <a:rPr lang="en-US" dirty="0" err="1" smtClean="0"/>
              <a:t>dep_delay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arrange(flights, </a:t>
            </a:r>
            <a:r>
              <a:rPr lang="en-US" dirty="0" err="1" smtClean="0"/>
              <a:t>desc</a:t>
            </a:r>
            <a:r>
              <a:rPr lang="en-US" dirty="0" smtClean="0"/>
              <a:t>(</a:t>
            </a:r>
            <a:r>
              <a:rPr lang="en-US" dirty="0" err="1" smtClean="0"/>
              <a:t>dep_delay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/>
              <a:t>arrange(flights, </a:t>
            </a:r>
            <a:r>
              <a:rPr lang="en-US" dirty="0" err="1" smtClean="0"/>
              <a:t>air_time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arrange(flights, distance)</a:t>
            </a:r>
          </a:p>
          <a:p>
            <a:pPr marL="0" indent="0">
              <a:buNone/>
            </a:pPr>
            <a:r>
              <a:rPr lang="en-US" dirty="0" smtClean="0"/>
              <a:t>arrange(flights, </a:t>
            </a:r>
            <a:r>
              <a:rPr lang="en-US" dirty="0" err="1" smtClean="0"/>
              <a:t>desc</a:t>
            </a:r>
            <a:r>
              <a:rPr lang="en-US" dirty="0" smtClean="0"/>
              <a:t>(distance))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53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code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dataset with multiple prescriptions per person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/>
              <a:t>Calculate differences between subsequent </a:t>
            </a:r>
            <a:r>
              <a:rPr lang="en-US" sz="2400" dirty="0" smtClean="0"/>
              <a:t>prescriptions, and </a:t>
            </a:r>
            <a:r>
              <a:rPr lang="en-US" sz="2400" dirty="0" err="1" smtClean="0"/>
              <a:t>prescripton</a:t>
            </a:r>
            <a:r>
              <a:rPr lang="en-US" sz="2400" dirty="0" smtClean="0"/>
              <a:t> first vs. fifth, first vs. last etc.</a:t>
            </a:r>
            <a:endParaRPr lang="en-US" sz="2400" dirty="0"/>
          </a:p>
          <a:p>
            <a:r>
              <a:rPr lang="en-US" sz="2400" dirty="0"/>
              <a:t>Create a variable of starting/stopping digoxin use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816529"/>
              </p:ext>
            </p:extLst>
          </p:nvPr>
        </p:nvGraphicFramePr>
        <p:xfrm>
          <a:off x="1066800" y="22098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Ergoid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Prescripiton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Digoxin dose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379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solution: functions and </a:t>
            </a:r>
            <a:r>
              <a:rPr lang="en-US" dirty="0" err="1" smtClean="0"/>
              <a:t>tapply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34092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31"/>
          <a:stretch/>
        </p:blipFill>
        <p:spPr bwMode="auto">
          <a:xfrm>
            <a:off x="3886200" y="1447800"/>
            <a:ext cx="5141259" cy="244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 rot="10800000">
            <a:off x="3124200" y="5410200"/>
            <a:ext cx="1752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53000" y="5237963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goes on for 8 more functions!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81870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Solution: </a:t>
            </a:r>
            <a:r>
              <a:rPr lang="en-US" dirty="0" err="1" smtClean="0"/>
              <a:t>group_by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79810"/>
            <a:ext cx="4495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329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 &amp;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8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Chapter 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 smtClean="0"/>
              <a:t>ggplot</a:t>
            </a:r>
            <a:r>
              <a:rPr lang="en-US" sz="1800" dirty="0" smtClean="0"/>
              <a:t>(data = &lt;DATA&gt;) + </a:t>
            </a:r>
          </a:p>
          <a:p>
            <a:pPr marL="0" indent="0">
              <a:buNone/>
            </a:pPr>
            <a:r>
              <a:rPr lang="en-US" sz="1800" dirty="0" smtClean="0"/>
              <a:t>	&lt;GEOM_FUNCTION&gt;(mapping = </a:t>
            </a:r>
            <a:r>
              <a:rPr lang="en-US" sz="1800" dirty="0" err="1" smtClean="0"/>
              <a:t>aes</a:t>
            </a:r>
            <a:r>
              <a:rPr lang="en-US" sz="1800" dirty="0" smtClean="0"/>
              <a:t>(&lt;MAPPINGS&gt;))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ggplot</a:t>
            </a:r>
            <a:r>
              <a:rPr lang="en-US" sz="2000" dirty="0" smtClean="0"/>
              <a:t>(data = mpg) +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geom_point</a:t>
            </a:r>
            <a:r>
              <a:rPr lang="en-US" sz="2000" dirty="0" smtClean="0"/>
              <a:t>(mapping = </a:t>
            </a:r>
            <a:r>
              <a:rPr lang="en-US" sz="2000" dirty="0" err="1" smtClean="0"/>
              <a:t>aes</a:t>
            </a:r>
            <a:r>
              <a:rPr lang="en-US" sz="2000" dirty="0" smtClean="0"/>
              <a:t>(x = </a:t>
            </a:r>
            <a:r>
              <a:rPr lang="en-US" sz="2000" dirty="0" err="1" smtClean="0"/>
              <a:t>displ</a:t>
            </a:r>
            <a:r>
              <a:rPr lang="en-US" sz="2000" dirty="0" smtClean="0"/>
              <a:t>, y = </a:t>
            </a:r>
            <a:r>
              <a:rPr lang="en-US" sz="2000" dirty="0" err="1" smtClean="0"/>
              <a:t>hwy</a:t>
            </a:r>
            <a:r>
              <a:rPr lang="en-US" sz="2000" dirty="0" smtClean="0"/>
              <a:t>), color = "blue")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657600"/>
            <a:ext cx="4572000" cy="2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744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3075" name="Picture 3" descr="F:\Users\mvandenberg\Documents\Postdoc\CHARGE\ABCB1\dig_pres_rs104564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00200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Users\mvandenberg\Documents\Datasets\ECG parameters\ECG datasets inc ERGO 5\ergo_all2\HRV_new_data\HRV_with_flags\SDNN.RH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85954"/>
            <a:ext cx="4956779" cy="495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96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71525"/>
            <a:ext cx="692467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facet_wrap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scale_y_continuous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labs()</a:t>
            </a:r>
          </a:p>
          <a:p>
            <a:r>
              <a:rPr lang="en-US" dirty="0" err="1" smtClean="0"/>
              <a:t>ggarrange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tableGrob</a:t>
            </a:r>
            <a:r>
              <a:rPr lang="en-US" dirty="0" smtClean="0"/>
              <a:t>() – tables as grid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213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Chapter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R as calculator</a:t>
            </a:r>
          </a:p>
          <a:p>
            <a:endParaRPr lang="en-US" dirty="0"/>
          </a:p>
          <a:p>
            <a:r>
              <a:rPr lang="en-US" dirty="0" smtClean="0"/>
              <a:t>Assign values</a:t>
            </a:r>
          </a:p>
          <a:p>
            <a:pPr lvl="1"/>
            <a:r>
              <a:rPr lang="en-US" dirty="0" err="1" smtClean="0"/>
              <a:t>object_name</a:t>
            </a:r>
            <a:r>
              <a:rPr lang="en-US" dirty="0" smtClean="0"/>
              <a:t> &lt;-</a:t>
            </a:r>
            <a:r>
              <a:rPr lang="en-US" dirty="0"/>
              <a:t>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R is case sensitive!</a:t>
            </a:r>
          </a:p>
          <a:p>
            <a:r>
              <a:rPr lang="en-US" dirty="0" smtClean="0"/>
              <a:t>Call functions</a:t>
            </a:r>
          </a:p>
          <a:p>
            <a:pPr lvl="1"/>
            <a:r>
              <a:rPr lang="en-US" b="1" dirty="0" err="1" smtClean="0"/>
              <a:t>Function_name</a:t>
            </a:r>
            <a:r>
              <a:rPr lang="en-US" dirty="0" smtClean="0"/>
              <a:t>(arg1 </a:t>
            </a:r>
            <a:r>
              <a:rPr lang="en-US" dirty="0"/>
              <a:t>=</a:t>
            </a:r>
            <a:r>
              <a:rPr lang="en-US" dirty="0" smtClean="0"/>
              <a:t> val1, </a:t>
            </a:r>
            <a:r>
              <a:rPr lang="en-US" dirty="0"/>
              <a:t>arg2 =</a:t>
            </a:r>
            <a:r>
              <a:rPr lang="en-US" dirty="0" smtClean="0"/>
              <a:t> val2, ...)</a:t>
            </a:r>
          </a:p>
        </p:txBody>
      </p:sp>
    </p:spTree>
    <p:extLst>
      <p:ext uri="{BB962C8B-B14F-4D97-AF65-F5344CB8AC3E}">
        <p14:creationId xmlns:p14="http://schemas.microsoft.com/office/powerpoint/2010/main" val="2289660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5: </a:t>
            </a:r>
            <a:r>
              <a:rPr lang="en-US" dirty="0" err="1" smtClean="0"/>
              <a:t>dplyr</a:t>
            </a:r>
            <a:r>
              <a:rPr lang="en-US" dirty="0" smtClean="0"/>
              <a:t>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observations by their values (filter()).</a:t>
            </a:r>
          </a:p>
          <a:p>
            <a:r>
              <a:rPr lang="en-US" dirty="0"/>
              <a:t>Reorder the rows (arrange()).</a:t>
            </a:r>
          </a:p>
          <a:p>
            <a:r>
              <a:rPr lang="en-US" dirty="0"/>
              <a:t>Pick variables by their names (select()).</a:t>
            </a:r>
          </a:p>
          <a:p>
            <a:r>
              <a:rPr lang="en-US" dirty="0"/>
              <a:t>Create new variables with functions of existing variables (mutate()).</a:t>
            </a:r>
          </a:p>
          <a:p>
            <a:r>
              <a:rPr lang="en-US" dirty="0"/>
              <a:t>Collapse many values down to a single summary (</a:t>
            </a:r>
            <a:r>
              <a:rPr lang="en-US" dirty="0" err="1"/>
              <a:t>summarise</a:t>
            </a:r>
            <a:r>
              <a:rPr lang="en-US" dirty="0"/>
              <a:t>()).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3270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6" y="-76200"/>
            <a:ext cx="7696200" cy="5772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080" y="3200399"/>
            <a:ext cx="4880919" cy="3660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7460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E1&lt;- filter(flights, </a:t>
            </a:r>
            <a:r>
              <a:rPr lang="en-US" sz="2400" dirty="0" err="1" smtClean="0"/>
              <a:t>arr_delay</a:t>
            </a:r>
            <a:r>
              <a:rPr lang="en-US" sz="2400" dirty="0" smtClean="0"/>
              <a:t> &gt;= 120)</a:t>
            </a:r>
          </a:p>
          <a:p>
            <a:pPr marL="0" indent="0">
              <a:buNone/>
            </a:pPr>
            <a:r>
              <a:rPr lang="en-US" sz="2400" dirty="0" smtClean="0"/>
              <a:t>E2&lt;- filter(flights, </a:t>
            </a:r>
            <a:r>
              <a:rPr lang="en-US" sz="2400" dirty="0" err="1" smtClean="0"/>
              <a:t>dest</a:t>
            </a:r>
            <a:r>
              <a:rPr lang="en-US" sz="2400" dirty="0" smtClean="0"/>
              <a:t> %in% c("IAH", "HOU"))</a:t>
            </a:r>
          </a:p>
          <a:p>
            <a:pPr marL="0" indent="0">
              <a:buNone/>
            </a:pPr>
            <a:r>
              <a:rPr lang="en-US" sz="2400" dirty="0" smtClean="0"/>
              <a:t>E3&lt;- filter(flights, carrier %in% c("UA", "AA", "DL"))</a:t>
            </a:r>
          </a:p>
          <a:p>
            <a:pPr marL="0" indent="0">
              <a:buNone/>
            </a:pPr>
            <a:r>
              <a:rPr lang="en-US" sz="2400" dirty="0" smtClean="0"/>
              <a:t>E4&lt;- filter(flights, month %in% 6:8)</a:t>
            </a:r>
          </a:p>
          <a:p>
            <a:pPr marL="0" indent="0">
              <a:buNone/>
            </a:pPr>
            <a:r>
              <a:rPr lang="en-US" sz="2400" dirty="0" smtClean="0"/>
              <a:t>E5&lt;- filter(flights, </a:t>
            </a:r>
            <a:r>
              <a:rPr lang="en-US" sz="2400" dirty="0" err="1" smtClean="0"/>
              <a:t>arr_delay</a:t>
            </a:r>
            <a:r>
              <a:rPr lang="en-US" sz="2400" dirty="0" smtClean="0"/>
              <a:t> &gt; 120 &amp; </a:t>
            </a:r>
            <a:r>
              <a:rPr lang="en-US" sz="2400" dirty="0" err="1" smtClean="0"/>
              <a:t>dep_delay</a:t>
            </a:r>
            <a:r>
              <a:rPr lang="en-US" sz="2400" dirty="0" smtClean="0"/>
              <a:t> &lt;= 0)</a:t>
            </a:r>
          </a:p>
          <a:p>
            <a:pPr marL="0" indent="0">
              <a:buNone/>
            </a:pPr>
            <a:r>
              <a:rPr lang="en-US" sz="2400" dirty="0" smtClean="0"/>
              <a:t>E6&lt;- filter(flights, </a:t>
            </a:r>
            <a:r>
              <a:rPr lang="en-US" sz="2400" dirty="0" err="1" smtClean="0"/>
              <a:t>dep_delay</a:t>
            </a:r>
            <a:r>
              <a:rPr lang="en-US" sz="2400" dirty="0" smtClean="0"/>
              <a:t> &gt; 60 &amp; </a:t>
            </a:r>
            <a:r>
              <a:rPr lang="en-US" sz="2400" dirty="0" err="1" smtClean="0"/>
              <a:t>arr_delay</a:t>
            </a:r>
            <a:r>
              <a:rPr lang="en-US" sz="2400" dirty="0" smtClean="0"/>
              <a:t> &lt;= </a:t>
            </a:r>
            <a:r>
              <a:rPr lang="en-US" sz="2400" dirty="0" err="1" smtClean="0"/>
              <a:t>dep_delay</a:t>
            </a:r>
            <a:r>
              <a:rPr lang="en-US" sz="2400" dirty="0" smtClean="0"/>
              <a:t> - 30)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E7a&lt;- filter(flights, </a:t>
            </a:r>
            <a:r>
              <a:rPr lang="en-US" sz="2400" dirty="0" err="1" smtClean="0"/>
              <a:t>dep_time</a:t>
            </a:r>
            <a:r>
              <a:rPr lang="en-US" sz="2400" dirty="0" smtClean="0"/>
              <a:t> &gt;= 0 &amp; </a:t>
            </a:r>
            <a:r>
              <a:rPr lang="en-US" sz="2400" dirty="0" err="1" smtClean="0"/>
              <a:t>dep_time</a:t>
            </a:r>
            <a:r>
              <a:rPr lang="en-US" sz="2400" dirty="0" smtClean="0"/>
              <a:t> &lt;= 600)</a:t>
            </a:r>
          </a:p>
          <a:p>
            <a:pPr marL="0" indent="0">
              <a:buNone/>
            </a:pPr>
            <a:r>
              <a:rPr lang="en-US" sz="2400" dirty="0" smtClean="0"/>
              <a:t>E7b &lt;- filter(flights, between(</a:t>
            </a:r>
            <a:r>
              <a:rPr lang="en-US" sz="2400" dirty="0" err="1" smtClean="0"/>
              <a:t>dep_time</a:t>
            </a:r>
            <a:r>
              <a:rPr lang="en-US" sz="2400" dirty="0" smtClean="0"/>
              <a:t>, 0, 600))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5316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320</Words>
  <Application>Microsoft Office PowerPoint</Application>
  <PresentationFormat>On-screen Show (4:3)</PresentationFormat>
  <Paragraphs>83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 for data science</vt:lpstr>
      <vt:lpstr>Chapter 1 &amp; 2</vt:lpstr>
      <vt:lpstr>Recap Chapter 3</vt:lpstr>
      <vt:lpstr>Examples</vt:lpstr>
      <vt:lpstr>PowerPoint Presentation</vt:lpstr>
      <vt:lpstr>Recap Chapter 4</vt:lpstr>
      <vt:lpstr>Chapter 5: dplyr basics</vt:lpstr>
      <vt:lpstr>PowerPoint Presentation</vt:lpstr>
      <vt:lpstr>Filter examples</vt:lpstr>
      <vt:lpstr>Arrange</vt:lpstr>
      <vt:lpstr>An example of code used</vt:lpstr>
      <vt:lpstr>Old solution: functions and tapply</vt:lpstr>
      <vt:lpstr>New Solution: group_by()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for data science</dc:title>
  <dc:creator>Marten van den Berg</dc:creator>
  <cp:lastModifiedBy>Marten van den Berg</cp:lastModifiedBy>
  <cp:revision>6</cp:revision>
  <dcterms:created xsi:type="dcterms:W3CDTF">2019-09-06T10:56:44Z</dcterms:created>
  <dcterms:modified xsi:type="dcterms:W3CDTF">2019-09-06T11:53:34Z</dcterms:modified>
</cp:coreProperties>
</file>