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65" r:id="rId3"/>
    <p:sldId id="305" r:id="rId4"/>
    <p:sldId id="313" r:id="rId5"/>
    <p:sldId id="295" r:id="rId6"/>
    <p:sldId id="306" r:id="rId7"/>
    <p:sldId id="314" r:id="rId8"/>
    <p:sldId id="307" r:id="rId9"/>
    <p:sldId id="296" r:id="rId10"/>
    <p:sldId id="264" r:id="rId11"/>
    <p:sldId id="316" r:id="rId12"/>
    <p:sldId id="317" r:id="rId13"/>
    <p:sldId id="298" r:id="rId14"/>
    <p:sldId id="297" r:id="rId15"/>
    <p:sldId id="292" r:id="rId16"/>
    <p:sldId id="308" r:id="rId17"/>
    <p:sldId id="309" r:id="rId18"/>
    <p:sldId id="310" r:id="rId19"/>
    <p:sldId id="312" r:id="rId20"/>
    <p:sldId id="311" r:id="rId21"/>
    <p:sldId id="29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9C2BA83-DC45-254D-9070-B131789379AB}">
          <p14:sldIdLst>
            <p14:sldId id="256"/>
            <p14:sldId id="265"/>
            <p14:sldId id="305"/>
            <p14:sldId id="313"/>
            <p14:sldId id="295"/>
            <p14:sldId id="306"/>
            <p14:sldId id="314"/>
            <p14:sldId id="307"/>
            <p14:sldId id="296"/>
            <p14:sldId id="264"/>
            <p14:sldId id="316"/>
            <p14:sldId id="317"/>
            <p14:sldId id="298"/>
            <p14:sldId id="297"/>
            <p14:sldId id="292"/>
            <p14:sldId id="308"/>
            <p14:sldId id="309"/>
            <p14:sldId id="310"/>
            <p14:sldId id="312"/>
            <p14:sldId id="311"/>
          </p14:sldIdLst>
        </p14:section>
        <p14:section name="Untitled Section" id="{020FE01E-A468-B541-9DBA-60DF88F59369}">
          <p14:sldIdLst>
            <p14:sldId id="29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352" autoAdjust="0"/>
    <p:restoredTop sz="99705" autoAdjust="0"/>
  </p:normalViewPr>
  <p:slideViewPr>
    <p:cSldViewPr snapToGrid="0" snapToObjects="1">
      <p:cViewPr varScale="1">
        <p:scale>
          <a:sx n="151" d="100"/>
          <a:sy n="151" d="100"/>
        </p:scale>
        <p:origin x="-3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A83C4-0766-344B-B7BA-4649AD601C58}" type="datetimeFigureOut">
              <a:rPr lang="en-US" smtClean="0"/>
              <a:t>2/14/15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617D26-8366-264C-ACA1-EFFDC0D74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893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makes a programming language</a:t>
            </a:r>
            <a:r>
              <a:rPr lang="en-US" baseline="0" dirty="0" smtClean="0"/>
              <a:t> “fun?”</a:t>
            </a:r>
          </a:p>
          <a:p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literacy, how easy it is to read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how well it matches our own thought processes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how easy it is to fix when we get things wrong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clear syntax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clear </a:t>
            </a:r>
            <a:r>
              <a:rPr lang="en-US" baseline="0" dirty="0" err="1" smtClean="0"/>
              <a:t>symantics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expressive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efficient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6BF734-8049-D346-B52F-D84C055A7C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11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makes a programming language</a:t>
            </a:r>
            <a:r>
              <a:rPr lang="en-US" baseline="0" dirty="0" smtClean="0"/>
              <a:t> “fun?”</a:t>
            </a:r>
          </a:p>
          <a:p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literacy, how easy it is to read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how well it matches our own thought processes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how easy it is to fix when we get things wrong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6BF734-8049-D346-B52F-D84C055A7C1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11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makes a programming language</a:t>
            </a:r>
            <a:r>
              <a:rPr lang="en-US" baseline="0" dirty="0" smtClean="0"/>
              <a:t> “fun?”</a:t>
            </a:r>
          </a:p>
          <a:p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literacy, how easy it is to read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how well it matches our own thought processes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how easy it is to fix when we get things wrong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6BF734-8049-D346-B52F-D84C055A7C1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11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2/14/15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2/14/15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2/14/15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2/14/15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2/14/15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2/14/15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endParaRPr kumimoji="0"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2/14/15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2/14/15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eamtreehouse.com/library/programming/database-foundations/reading-data-from-databases-with-sql" TargetMode="External"/><Relationship Id="rId3" Type="http://schemas.openxmlformats.org/officeDocument/2006/relationships/hyperlink" Target="http://teamtreehouse.com/library/programming/database-foundations/joining-relational-data-between-tables-in-sq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Databases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Fullstack</a:t>
            </a:r>
            <a:r>
              <a:rPr lang="en-US" smtClean="0"/>
              <a:t>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692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r>
              <a:rPr lang="en-US" dirty="0" smtClean="0"/>
              <a:t>Schema and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lIns="82058" tIns="41029" rIns="82058" bIns="41029">
            <a:normAutofit/>
          </a:bodyPr>
          <a:lstStyle/>
          <a:p>
            <a:r>
              <a:rPr lang="en-US" dirty="0" smtClean="0"/>
              <a:t>Schema - </a:t>
            </a:r>
            <a:r>
              <a:rPr lang="en-US" dirty="0" smtClean="0"/>
              <a:t>how data is structured</a:t>
            </a:r>
          </a:p>
          <a:p>
            <a:pPr lvl="1"/>
            <a:r>
              <a:rPr lang="en-US" dirty="0" smtClean="0"/>
              <a:t>Shouldn’t </a:t>
            </a:r>
            <a:r>
              <a:rPr lang="en-US" dirty="0" smtClean="0"/>
              <a:t>change very </a:t>
            </a:r>
            <a:r>
              <a:rPr lang="en-US" dirty="0" smtClean="0"/>
              <a:t>often (but does)</a:t>
            </a:r>
            <a:endParaRPr lang="en-US" dirty="0" smtClean="0"/>
          </a:p>
          <a:p>
            <a:pPr lvl="1"/>
            <a:r>
              <a:rPr lang="en-US" dirty="0" smtClean="0"/>
              <a:t>Example:</a:t>
            </a:r>
          </a:p>
          <a:p>
            <a:pPr lvl="2"/>
            <a:r>
              <a:rPr lang="en-US" dirty="0" smtClean="0"/>
              <a:t>Tables </a:t>
            </a:r>
            <a:r>
              <a:rPr lang="en-US" b="1" dirty="0" smtClean="0"/>
              <a:t>Student, School, Enrollment</a:t>
            </a:r>
            <a:endParaRPr lang="en-US" dirty="0" smtClean="0"/>
          </a:p>
          <a:p>
            <a:r>
              <a:rPr lang="en-US" dirty="0" smtClean="0"/>
              <a:t>Instance</a:t>
            </a:r>
          </a:p>
          <a:p>
            <a:pPr lvl="1"/>
            <a:r>
              <a:rPr lang="en-US" dirty="0" smtClean="0"/>
              <a:t>Actual Data (Rows)</a:t>
            </a:r>
          </a:p>
          <a:p>
            <a:pPr lvl="2"/>
            <a:r>
              <a:rPr lang="en-US" dirty="0" smtClean="0"/>
              <a:t>Example: {1, “Bart S.”, 10, “M”}</a:t>
            </a:r>
          </a:p>
        </p:txBody>
      </p:sp>
    </p:spTree>
    <p:extLst>
      <p:ext uri="{BB962C8B-B14F-4D97-AF65-F5344CB8AC3E}">
        <p14:creationId xmlns:p14="http://schemas.microsoft.com/office/powerpoint/2010/main" val="55751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290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has stood the test of time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“Structured English Query </a:t>
            </a:r>
            <a:r>
              <a:rPr lang="en-US" dirty="0" smtClean="0"/>
              <a:t>Language”</a:t>
            </a:r>
          </a:p>
          <a:p>
            <a:r>
              <a:rPr lang="en-US" dirty="0" smtClean="0"/>
              <a:t>Developed originally by IBM based on Dr. Edgar F. </a:t>
            </a:r>
            <a:r>
              <a:rPr lang="en-US" dirty="0" err="1" smtClean="0"/>
              <a:t>Codd’s</a:t>
            </a:r>
            <a:r>
              <a:rPr lang="en-US" dirty="0" smtClean="0"/>
              <a:t> paper on Relational Databases (1970)</a:t>
            </a:r>
          </a:p>
          <a:p>
            <a:r>
              <a:rPr lang="en-US" dirty="0" smtClean="0"/>
              <a:t>In 1979, Oracle released first commercially available implementation of SQL.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534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SQL is used to Retrieve/Insert/Update data from a database</a:t>
            </a:r>
          </a:p>
          <a:p>
            <a:r>
              <a:rPr lang="en-US" dirty="0" smtClean="0"/>
              <a:t>There are four major SQL commands (CRUD). They are pretty self-explanatory and easy to remember</a:t>
            </a:r>
          </a:p>
          <a:p>
            <a:pPr lvl="1"/>
            <a:r>
              <a:rPr lang="en-US" b="1" dirty="0" smtClean="0"/>
              <a:t>INSERT</a:t>
            </a:r>
            <a:r>
              <a:rPr lang="en-US" b="1" dirty="0"/>
              <a:t>:</a:t>
            </a:r>
            <a:r>
              <a:rPr lang="en-US" dirty="0"/>
              <a:t> Insert new rows into a table</a:t>
            </a:r>
          </a:p>
          <a:p>
            <a:pPr lvl="1"/>
            <a:r>
              <a:rPr lang="en-US" b="1" dirty="0" smtClean="0"/>
              <a:t>SELECT</a:t>
            </a:r>
            <a:r>
              <a:rPr lang="en-US" dirty="0"/>
              <a:t>: The SELECT command is used to </a:t>
            </a:r>
            <a:r>
              <a:rPr lang="en-US" dirty="0" smtClean="0"/>
              <a:t>get </a:t>
            </a:r>
            <a:r>
              <a:rPr lang="en-US" dirty="0"/>
              <a:t>data from a </a:t>
            </a:r>
            <a:r>
              <a:rPr lang="en-US" dirty="0" smtClean="0"/>
              <a:t>database</a:t>
            </a:r>
            <a:endParaRPr lang="en-US" dirty="0"/>
          </a:p>
          <a:p>
            <a:pPr lvl="1"/>
            <a:r>
              <a:rPr lang="en-US" b="1" dirty="0" smtClean="0"/>
              <a:t>UPDATE</a:t>
            </a:r>
            <a:r>
              <a:rPr lang="en-US" dirty="0" smtClean="0"/>
              <a:t>: Update existing rows in a table</a:t>
            </a:r>
          </a:p>
          <a:p>
            <a:pPr lvl="1"/>
            <a:r>
              <a:rPr lang="en-US" b="1" dirty="0" smtClean="0"/>
              <a:t>DELETE</a:t>
            </a:r>
            <a:r>
              <a:rPr lang="en-US" dirty="0" smtClean="0"/>
              <a:t>: Delete rows from a table</a:t>
            </a:r>
          </a:p>
          <a:p>
            <a:pPr lvl="1"/>
            <a:r>
              <a:rPr lang="en-US" dirty="0" smtClean="0"/>
              <a:t>(bonus) </a:t>
            </a:r>
            <a:r>
              <a:rPr lang="en-US" b="1" dirty="0"/>
              <a:t>CREATE</a:t>
            </a:r>
            <a:r>
              <a:rPr lang="en-US" dirty="0"/>
              <a:t>: Make new tables/views/indexes</a:t>
            </a:r>
          </a:p>
          <a:p>
            <a:pPr marL="36576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596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DB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996175015"/>
              </p:ext>
            </p:extLst>
          </p:nvPr>
        </p:nvGraphicFramePr>
        <p:xfrm>
          <a:off x="293062" y="1839973"/>
          <a:ext cx="3302379" cy="2095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991"/>
                <a:gridCol w="1200198"/>
                <a:gridCol w="649474"/>
                <a:gridCol w="1001716"/>
              </a:tblGrid>
              <a:tr h="419181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  <a:endParaRPr lang="en-US" dirty="0"/>
                    </a:p>
                  </a:txBody>
                  <a:tcPr/>
                </a:tc>
              </a:tr>
              <a:tr h="419181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Bart 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</a:tr>
              <a:tr h="419181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Lisa 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419181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Jim F.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</a:tr>
              <a:tr h="419181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Joan B.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5170534"/>
              </p:ext>
            </p:extLst>
          </p:nvPr>
        </p:nvGraphicFramePr>
        <p:xfrm>
          <a:off x="5106956" y="1839973"/>
          <a:ext cx="3333194" cy="2316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624"/>
                <a:gridCol w="1774585"/>
                <a:gridCol w="1007985"/>
              </a:tblGrid>
              <a:tr h="419181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Level</a:t>
                      </a:r>
                      <a:endParaRPr lang="en-US" dirty="0"/>
                    </a:p>
                  </a:txBody>
                  <a:tcPr/>
                </a:tc>
              </a:tr>
              <a:tr h="419181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Springfield</a:t>
                      </a:r>
                      <a:r>
                        <a:rPr lang="en-US" baseline="0" dirty="0" smtClean="0"/>
                        <a:t> Elementary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419181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Brook</a:t>
                      </a:r>
                      <a:r>
                        <a:rPr lang="en-US" baseline="0" dirty="0" smtClean="0"/>
                        <a:t> Middle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</a:tr>
              <a:tr h="419181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Springbrook</a:t>
                      </a:r>
                      <a:r>
                        <a:rPr lang="en-US" baseline="0" dirty="0" smtClean="0"/>
                        <a:t> 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</a:tr>
              <a:tr h="419181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Simpson </a:t>
                      </a:r>
                      <a:r>
                        <a:rPr lang="en-US" dirty="0" err="1" smtClean="0"/>
                        <a:t>Univ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293123"/>
              </p:ext>
            </p:extLst>
          </p:nvPr>
        </p:nvGraphicFramePr>
        <p:xfrm>
          <a:off x="2877863" y="4212737"/>
          <a:ext cx="2229093" cy="2045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996"/>
                <a:gridCol w="1100097"/>
              </a:tblGrid>
              <a:tr h="40906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StudentID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SchoolID</a:t>
                      </a:r>
                      <a:endParaRPr lang="en-US" dirty="0"/>
                    </a:p>
                  </a:txBody>
                  <a:tcPr/>
                </a:tc>
              </a:tr>
              <a:tr h="409065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09065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09065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09065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22076" y="15064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Student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35855" y="1506418"/>
            <a:ext cx="780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School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25962" y="3843405"/>
            <a:ext cx="1108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Enrollment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633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r>
              <a:rPr lang="en-US" dirty="0" smtClean="0"/>
              <a:t>SQL By Example - SELECT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lIns="82058" tIns="41029" rIns="82058" bIns="41029"/>
          <a:lstStyle/>
          <a:p>
            <a:r>
              <a:rPr lang="en-US" dirty="0" smtClean="0"/>
              <a:t>Let’s retrieve data from our Simpsons School DB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265004" y="2838917"/>
            <a:ext cx="25278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nsolas"/>
                <a:cs typeface="Consolas"/>
              </a:rPr>
              <a:t>SELECT</a:t>
            </a:r>
            <a:r>
              <a:rPr lang="en-US" sz="2000" dirty="0" smtClean="0">
                <a:latin typeface="Consolas"/>
                <a:cs typeface="Consolas"/>
              </a:rPr>
              <a:t> *</a:t>
            </a:r>
          </a:p>
          <a:p>
            <a:r>
              <a:rPr lang="en-US" sz="2000" b="1" dirty="0" smtClean="0">
                <a:latin typeface="Consolas"/>
                <a:cs typeface="Consolas"/>
              </a:rPr>
              <a:t>FROM</a:t>
            </a:r>
            <a:r>
              <a:rPr lang="en-US" sz="2000" dirty="0" smtClean="0">
                <a:latin typeface="Consolas"/>
                <a:cs typeface="Consolas"/>
              </a:rPr>
              <a:t> Student</a:t>
            </a:r>
          </a:p>
          <a:p>
            <a:r>
              <a:rPr lang="en-US" sz="2000" b="1" dirty="0" smtClean="0">
                <a:latin typeface="Consolas"/>
                <a:cs typeface="Consolas"/>
              </a:rPr>
              <a:t>WHERE</a:t>
            </a:r>
            <a:r>
              <a:rPr lang="en-US" sz="2000" dirty="0" smtClean="0">
                <a:latin typeface="Consolas"/>
                <a:cs typeface="Consolas"/>
              </a:rPr>
              <a:t> age &gt; 12  </a:t>
            </a:r>
            <a:endParaRPr lang="en-US" sz="2000" dirty="0">
              <a:latin typeface="Consolas"/>
              <a:cs typeface="Consolas"/>
            </a:endParaRP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0034838"/>
              </p:ext>
            </p:extLst>
          </p:nvPr>
        </p:nvGraphicFramePr>
        <p:xfrm>
          <a:off x="293062" y="2679951"/>
          <a:ext cx="2809849" cy="1621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728"/>
                <a:gridCol w="1021196"/>
                <a:gridCol w="552609"/>
                <a:gridCol w="852316"/>
              </a:tblGrid>
              <a:tr h="40189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Age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Gender</a:t>
                      </a:r>
                      <a:endParaRPr lang="en-US" sz="1400" dirty="0"/>
                    </a:p>
                  </a:txBody>
                  <a:tcPr/>
                </a:tc>
              </a:tr>
              <a:tr h="25397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Bart S.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/>
                </a:tc>
              </a:tr>
              <a:tr h="25397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Lisa S.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/>
                </a:tc>
              </a:tr>
              <a:tr h="25397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Jim F.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/>
                </a:tc>
              </a:tr>
              <a:tr h="25397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Joan B.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37642" y="233458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Student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519702"/>
              </p:ext>
            </p:extLst>
          </p:nvPr>
        </p:nvGraphicFramePr>
        <p:xfrm>
          <a:off x="5773885" y="5085471"/>
          <a:ext cx="2828007" cy="1041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208"/>
                <a:gridCol w="1027795"/>
                <a:gridCol w="556180"/>
                <a:gridCol w="857824"/>
              </a:tblGrid>
              <a:tr h="34721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Age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Gender</a:t>
                      </a:r>
                      <a:endParaRPr lang="en-US" sz="1400" dirty="0"/>
                    </a:p>
                  </a:txBody>
                  <a:tcPr/>
                </a:tc>
              </a:tr>
              <a:tr h="34721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Jim F.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/>
                </a:tc>
              </a:tr>
              <a:tr h="34721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Joan B.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3102911" y="3354864"/>
            <a:ext cx="1054271" cy="0"/>
          </a:xfrm>
          <a:prstGeom prst="straightConnector1">
            <a:avLst/>
          </a:prstGeom>
          <a:ln w="571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4" idx="3"/>
          </p:cNvCxnSpPr>
          <p:nvPr/>
        </p:nvCxnSpPr>
        <p:spPr>
          <a:xfrm>
            <a:off x="6792858" y="3346749"/>
            <a:ext cx="539114" cy="1497044"/>
          </a:xfrm>
          <a:prstGeom prst="bentConnector2">
            <a:avLst/>
          </a:prstGeom>
          <a:ln w="571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69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r>
              <a:rPr lang="en-US" dirty="0" smtClean="0"/>
              <a:t>A more interesting SELECT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896982"/>
          </a:xfrm>
        </p:spPr>
        <p:txBody>
          <a:bodyPr lIns="82058" tIns="41029" rIns="82058" bIns="41029">
            <a:normAutofit fontScale="85000" lnSpcReduction="20000"/>
          </a:bodyPr>
          <a:lstStyle/>
          <a:p>
            <a:r>
              <a:rPr lang="en-US" dirty="0" smtClean="0"/>
              <a:t>Let’s say we want to find </a:t>
            </a:r>
            <a:r>
              <a:rPr lang="en-US" b="1" dirty="0" smtClean="0"/>
              <a:t>all students from Springfield Elementary</a:t>
            </a:r>
          </a:p>
          <a:p>
            <a:r>
              <a:rPr lang="en-US" dirty="0" smtClean="0"/>
              <a:t>The student table doesn’t list the school.</a:t>
            </a:r>
          </a:p>
          <a:p>
            <a:r>
              <a:rPr lang="en-US" dirty="0" smtClean="0"/>
              <a:t>We have to use the enrollment table. Will this take two steps? </a:t>
            </a:r>
          </a:p>
          <a:p>
            <a:endParaRPr lang="en-US" dirty="0" smtClean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0283555"/>
              </p:ext>
            </p:extLst>
          </p:nvPr>
        </p:nvGraphicFramePr>
        <p:xfrm>
          <a:off x="87353" y="4019884"/>
          <a:ext cx="2809849" cy="1621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728"/>
                <a:gridCol w="1021196"/>
                <a:gridCol w="552609"/>
                <a:gridCol w="852316"/>
              </a:tblGrid>
              <a:tr h="40189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Age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Gender</a:t>
                      </a:r>
                      <a:endParaRPr lang="en-US" sz="1400" dirty="0"/>
                    </a:p>
                  </a:txBody>
                  <a:tcPr/>
                </a:tc>
              </a:tr>
              <a:tr h="25397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Bart S.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/>
                </a:tc>
              </a:tr>
              <a:tr h="25397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Lisa S.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/>
                </a:tc>
              </a:tr>
              <a:tr h="25397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Jim F.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/>
                </a:tc>
              </a:tr>
              <a:tr h="25397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Joan B.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27509" y="3650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Student</a:t>
            </a:r>
            <a:endParaRPr lang="en-US" dirty="0"/>
          </a:p>
        </p:txBody>
      </p:sp>
      <p:graphicFrame>
        <p:nvGraphicFramePr>
          <p:cNvPr id="1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6527369"/>
              </p:ext>
            </p:extLst>
          </p:nvPr>
        </p:nvGraphicFramePr>
        <p:xfrm>
          <a:off x="2995584" y="3869282"/>
          <a:ext cx="3333194" cy="2316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624"/>
                <a:gridCol w="1774585"/>
                <a:gridCol w="1007985"/>
              </a:tblGrid>
              <a:tr h="419181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Level</a:t>
                      </a:r>
                      <a:endParaRPr lang="en-US" dirty="0"/>
                    </a:p>
                  </a:txBody>
                  <a:tcPr/>
                </a:tc>
              </a:tr>
              <a:tr h="419181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Springfield</a:t>
                      </a:r>
                      <a:r>
                        <a:rPr lang="en-US" baseline="0" dirty="0" smtClean="0"/>
                        <a:t> Elementary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419181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Brook</a:t>
                      </a:r>
                      <a:r>
                        <a:rPr lang="en-US" baseline="0" dirty="0" smtClean="0"/>
                        <a:t> Middle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</a:tr>
              <a:tr h="419181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Springbrook</a:t>
                      </a:r>
                      <a:r>
                        <a:rPr lang="en-US" baseline="0" dirty="0" smtClean="0"/>
                        <a:t> 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</a:tr>
              <a:tr h="419181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Simpson </a:t>
                      </a:r>
                      <a:r>
                        <a:rPr lang="en-US" dirty="0" err="1" smtClean="0"/>
                        <a:t>Univ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168201" y="3497182"/>
            <a:ext cx="780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School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082076"/>
              </p:ext>
            </p:extLst>
          </p:nvPr>
        </p:nvGraphicFramePr>
        <p:xfrm>
          <a:off x="6625349" y="3869282"/>
          <a:ext cx="2229093" cy="2045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996"/>
                <a:gridCol w="1100097"/>
              </a:tblGrid>
              <a:tr h="40906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StudentID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SchoolID</a:t>
                      </a:r>
                      <a:endParaRPr lang="en-US" dirty="0"/>
                    </a:p>
                  </a:txBody>
                  <a:tcPr/>
                </a:tc>
              </a:tr>
              <a:tr h="409065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09065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09065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09065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173448" y="3529834"/>
            <a:ext cx="1108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Enrollment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7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r>
              <a:rPr lang="en-US" dirty="0" smtClean="0"/>
              <a:t>SQL JOINS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896982"/>
          </a:xfrm>
        </p:spPr>
        <p:txBody>
          <a:bodyPr lIns="82058" tIns="41029" rIns="82058" bIns="41029">
            <a:normAutofit fontScale="85000" lnSpcReduction="20000"/>
          </a:bodyPr>
          <a:lstStyle/>
          <a:p>
            <a:r>
              <a:rPr lang="en-US" dirty="0" smtClean="0"/>
              <a:t>In fact, we can find all the students from Springfield Elementary (ID: 1) in one SQL statement using a JOIN</a:t>
            </a:r>
          </a:p>
          <a:p>
            <a:r>
              <a:rPr lang="en-US" dirty="0" smtClean="0"/>
              <a:t>A </a:t>
            </a:r>
            <a:r>
              <a:rPr lang="en-US" dirty="0"/>
              <a:t>SQL JOIN </a:t>
            </a:r>
            <a:r>
              <a:rPr lang="en-US" dirty="0" smtClean="0"/>
              <a:t>is </a:t>
            </a:r>
            <a:r>
              <a:rPr lang="en-US" dirty="0"/>
              <a:t>used to combine rows from two or more tables, based on a common field between them.</a:t>
            </a:r>
          </a:p>
          <a:p>
            <a:r>
              <a:rPr lang="en-US" dirty="0" smtClean="0"/>
              <a:t>Can you visualize it?</a:t>
            </a:r>
          </a:p>
          <a:p>
            <a:endParaRPr lang="en-US" dirty="0" smtClean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2889368"/>
              </p:ext>
            </p:extLst>
          </p:nvPr>
        </p:nvGraphicFramePr>
        <p:xfrm>
          <a:off x="87353" y="4019884"/>
          <a:ext cx="2809849" cy="1621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728"/>
                <a:gridCol w="1021196"/>
                <a:gridCol w="552609"/>
                <a:gridCol w="852316"/>
              </a:tblGrid>
              <a:tr h="40189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Age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Gender</a:t>
                      </a:r>
                      <a:endParaRPr lang="en-US" sz="1400" dirty="0"/>
                    </a:p>
                  </a:txBody>
                  <a:tcPr/>
                </a:tc>
              </a:tr>
              <a:tr h="25397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Bart S.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/>
                </a:tc>
              </a:tr>
              <a:tr h="25397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Lisa S.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/>
                </a:tc>
              </a:tr>
              <a:tr h="25397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Jim F.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/>
                </a:tc>
              </a:tr>
              <a:tr h="25397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Joan B.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27509" y="3650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Student</a:t>
            </a:r>
            <a:endParaRPr lang="en-US" dirty="0"/>
          </a:p>
        </p:txBody>
      </p:sp>
      <p:graphicFrame>
        <p:nvGraphicFramePr>
          <p:cNvPr id="1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6843727"/>
              </p:ext>
            </p:extLst>
          </p:nvPr>
        </p:nvGraphicFramePr>
        <p:xfrm>
          <a:off x="2995584" y="3869282"/>
          <a:ext cx="3333194" cy="2316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624"/>
                <a:gridCol w="1774585"/>
                <a:gridCol w="1007985"/>
              </a:tblGrid>
              <a:tr h="419181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Level</a:t>
                      </a:r>
                      <a:endParaRPr lang="en-US" dirty="0"/>
                    </a:p>
                  </a:txBody>
                  <a:tcPr/>
                </a:tc>
              </a:tr>
              <a:tr h="419181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Springfield</a:t>
                      </a:r>
                      <a:r>
                        <a:rPr lang="en-US" baseline="0" dirty="0" smtClean="0"/>
                        <a:t> Elementary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419181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Brook</a:t>
                      </a:r>
                      <a:r>
                        <a:rPr lang="en-US" baseline="0" dirty="0" smtClean="0"/>
                        <a:t> Middle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</a:tr>
              <a:tr h="419181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Springbrook</a:t>
                      </a:r>
                      <a:r>
                        <a:rPr lang="en-US" baseline="0" dirty="0" smtClean="0"/>
                        <a:t> 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</a:tr>
              <a:tr h="419181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Simpson </a:t>
                      </a:r>
                      <a:r>
                        <a:rPr lang="en-US" dirty="0" err="1" smtClean="0"/>
                        <a:t>Univ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168201" y="3497182"/>
            <a:ext cx="780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School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674523"/>
              </p:ext>
            </p:extLst>
          </p:nvPr>
        </p:nvGraphicFramePr>
        <p:xfrm>
          <a:off x="6625349" y="3869282"/>
          <a:ext cx="2229093" cy="2045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996"/>
                <a:gridCol w="1100097"/>
              </a:tblGrid>
              <a:tr h="40906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StudentID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SchoolID</a:t>
                      </a:r>
                      <a:endParaRPr lang="en-US" dirty="0"/>
                    </a:p>
                  </a:txBody>
                  <a:tcPr/>
                </a:tc>
              </a:tr>
              <a:tr h="409065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09065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09065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09065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173448" y="3529834"/>
            <a:ext cx="1108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Enrollment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80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r>
              <a:rPr lang="en-US" dirty="0" smtClean="0"/>
              <a:t>SQL JOINS -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913133"/>
          </a:xfrm>
        </p:spPr>
        <p:txBody>
          <a:bodyPr lIns="82058" tIns="41029" rIns="82058" bIns="41029">
            <a:normAutofit fontScale="92500"/>
          </a:bodyPr>
          <a:lstStyle/>
          <a:p>
            <a:r>
              <a:rPr lang="en-US" dirty="0" smtClean="0"/>
              <a:t>If we joined the </a:t>
            </a:r>
            <a:r>
              <a:rPr lang="en-US" b="1" dirty="0" smtClean="0"/>
              <a:t>Student</a:t>
            </a:r>
            <a:r>
              <a:rPr lang="en-US" dirty="0" smtClean="0"/>
              <a:t> and </a:t>
            </a:r>
            <a:r>
              <a:rPr lang="en-US" b="1" dirty="0" smtClean="0"/>
              <a:t>School</a:t>
            </a:r>
            <a:r>
              <a:rPr lang="en-US" dirty="0" smtClean="0"/>
              <a:t> tables using the data in the Enrollment table, here is how it could look</a:t>
            </a:r>
          </a:p>
          <a:p>
            <a:endParaRPr lang="en-US" dirty="0" smtClean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612544"/>
              </p:ext>
            </p:extLst>
          </p:nvPr>
        </p:nvGraphicFramePr>
        <p:xfrm>
          <a:off x="867556" y="2710586"/>
          <a:ext cx="6886789" cy="2495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827"/>
                <a:gridCol w="992771"/>
                <a:gridCol w="545577"/>
                <a:gridCol w="733398"/>
                <a:gridCol w="1135873"/>
                <a:gridCol w="1788776"/>
                <a:gridCol w="706567"/>
              </a:tblGrid>
              <a:tr h="33315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Student ID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Age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Gender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School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School 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Level</a:t>
                      </a:r>
                      <a:endParaRPr lang="en-US" dirty="0"/>
                    </a:p>
                  </a:txBody>
                  <a:tcPr/>
                </a:tc>
              </a:tr>
              <a:tr h="6187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Bart S.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Springfield</a:t>
                      </a:r>
                      <a:r>
                        <a:rPr lang="en-US" baseline="0" dirty="0" smtClean="0"/>
                        <a:t> Elementary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33315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Lisa S.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Springfield</a:t>
                      </a:r>
                      <a:r>
                        <a:rPr lang="en-US" baseline="0" dirty="0" smtClean="0"/>
                        <a:t> Elementary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48347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Jim F.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Brook</a:t>
                      </a:r>
                      <a:r>
                        <a:rPr lang="en-US" baseline="0" dirty="0" smtClean="0"/>
                        <a:t> Middle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</a:tr>
              <a:tr h="33315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Joan B.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Springbrook</a:t>
                      </a:r>
                      <a:r>
                        <a:rPr lang="en-US" baseline="0" dirty="0" smtClean="0"/>
                        <a:t> High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12648" y="5670653"/>
            <a:ext cx="615775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SELECT *</a:t>
            </a:r>
          </a:p>
          <a:p>
            <a:r>
              <a:rPr lang="en-US" sz="1600" dirty="0" smtClean="0"/>
              <a:t>FROM </a:t>
            </a:r>
          </a:p>
          <a:p>
            <a:r>
              <a:rPr lang="en-US" sz="1600" b="1" dirty="0"/>
              <a:t> </a:t>
            </a:r>
            <a:r>
              <a:rPr lang="en-US" sz="1600" b="1" dirty="0" smtClean="0"/>
              <a:t>   Student</a:t>
            </a:r>
            <a:r>
              <a:rPr lang="en-US" sz="1600" dirty="0" smtClean="0"/>
              <a:t> INNER JOIN </a:t>
            </a:r>
            <a:r>
              <a:rPr lang="en-US" sz="1600" b="1" dirty="0" smtClean="0"/>
              <a:t>Enrollment</a:t>
            </a:r>
            <a:r>
              <a:rPr lang="en-US" sz="1600" dirty="0" smtClean="0"/>
              <a:t> ON </a:t>
            </a:r>
            <a:r>
              <a:rPr lang="en-US" sz="1600" dirty="0" err="1"/>
              <a:t>Student.id</a:t>
            </a:r>
            <a:r>
              <a:rPr lang="en-US" sz="1600" dirty="0"/>
              <a:t> = </a:t>
            </a:r>
            <a:r>
              <a:rPr lang="en-US" sz="1600" dirty="0" err="1" smtClean="0"/>
              <a:t>Enrollment.StudentID</a:t>
            </a:r>
            <a:endParaRPr lang="en-US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   </a:t>
            </a:r>
            <a:r>
              <a:rPr lang="en-US" sz="1600" dirty="0"/>
              <a:t>INNER JOIN </a:t>
            </a:r>
            <a:r>
              <a:rPr lang="en-US" sz="1600" b="1" dirty="0"/>
              <a:t>School</a:t>
            </a:r>
            <a:r>
              <a:rPr lang="en-US" sz="1600" dirty="0"/>
              <a:t> </a:t>
            </a:r>
            <a:r>
              <a:rPr lang="en-US" sz="1600" dirty="0" smtClean="0"/>
              <a:t>ON </a:t>
            </a:r>
            <a:r>
              <a:rPr lang="en-US" sz="1600" dirty="0" err="1" smtClean="0"/>
              <a:t>Enrollment.SchoolID</a:t>
            </a:r>
            <a:r>
              <a:rPr lang="en-US" sz="1600" dirty="0" smtClean="0"/>
              <a:t> = </a:t>
            </a:r>
            <a:r>
              <a:rPr lang="en-US" sz="1600" dirty="0" err="1" smtClean="0"/>
              <a:t>School.id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WHERE </a:t>
            </a:r>
            <a:r>
              <a:rPr lang="en-US" sz="1600" dirty="0" err="1" smtClean="0"/>
              <a:t>Enrollment.SchoolID</a:t>
            </a:r>
            <a:r>
              <a:rPr lang="en-US" sz="1600" dirty="0" smtClean="0"/>
              <a:t> = 1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612648" y="5348842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SQL Query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312207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Much more to learn</a:t>
            </a:r>
          </a:p>
          <a:p>
            <a:r>
              <a:rPr lang="en-US" dirty="0" smtClean="0"/>
              <a:t>What’s next?</a:t>
            </a:r>
          </a:p>
          <a:p>
            <a:pPr lvl="1"/>
            <a:r>
              <a:rPr lang="en-US" dirty="0" smtClean="0"/>
              <a:t>Go over SQL on </a:t>
            </a:r>
            <a:r>
              <a:rPr lang="en-US" dirty="0" err="1" smtClean="0"/>
              <a:t>Treehouse</a:t>
            </a:r>
            <a:endParaRPr lang="en-US" dirty="0" smtClean="0"/>
          </a:p>
          <a:p>
            <a:pPr lvl="1"/>
            <a:r>
              <a:rPr lang="en-US" dirty="0" smtClean="0"/>
              <a:t>Practice by doing in workshop</a:t>
            </a:r>
          </a:p>
          <a:p>
            <a:pPr lvl="1"/>
            <a:r>
              <a:rPr lang="en-US" dirty="0" err="1" smtClean="0"/>
              <a:t>Treehouse</a:t>
            </a:r>
            <a:r>
              <a:rPr lang="en-US" dirty="0" smtClean="0"/>
              <a:t> links are on workshop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920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r>
              <a:rPr lang="en-US" dirty="0" smtClean="0"/>
              <a:t>Appreciating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lIns="82058" tIns="41029" rIns="82058" bIns="41029">
            <a:normAutofit fontScale="77500" lnSpcReduction="20000"/>
          </a:bodyPr>
          <a:lstStyle/>
          <a:p>
            <a:r>
              <a:rPr lang="en-US" b="1" dirty="0" smtClean="0"/>
              <a:t>Ubiquitous</a:t>
            </a:r>
            <a:r>
              <a:rPr lang="en-US" dirty="0" smtClean="0"/>
              <a:t>: Almost every application you write will require a database</a:t>
            </a:r>
          </a:p>
          <a:p>
            <a:r>
              <a:rPr lang="en-US" b="1" dirty="0" smtClean="0"/>
              <a:t>A Standard</a:t>
            </a:r>
            <a:r>
              <a:rPr lang="en-US" dirty="0" smtClean="0"/>
              <a:t>: Databases are the one constant across many stacks. Especially SQL databases.</a:t>
            </a:r>
          </a:p>
          <a:p>
            <a:r>
              <a:rPr lang="en-US" b="1" dirty="0" smtClean="0"/>
              <a:t>Challenging:</a:t>
            </a:r>
            <a:r>
              <a:rPr lang="en-US" dirty="0" smtClean="0"/>
              <a:t> Databases are easy to use but often challenging to manage, scale and optimize.</a:t>
            </a:r>
          </a:p>
          <a:p>
            <a:r>
              <a:rPr lang="en-US" b="1" dirty="0" smtClean="0"/>
              <a:t>Useful:</a:t>
            </a:r>
            <a:r>
              <a:rPr lang="en-US" dirty="0" smtClean="0"/>
              <a:t> Databases help us uncover interesting data</a:t>
            </a:r>
          </a:p>
          <a:p>
            <a:r>
              <a:rPr lang="en-US" b="1" dirty="0" smtClean="0"/>
              <a:t>Powerful:</a:t>
            </a:r>
            <a:r>
              <a:rPr lang="en-US" dirty="0" smtClean="0"/>
              <a:t> Database Admins are</a:t>
            </a:r>
          </a:p>
          <a:p>
            <a:pPr lvl="1"/>
            <a:r>
              <a:rPr lang="en-US" dirty="0" smtClean="0"/>
              <a:t>Feared by developers</a:t>
            </a:r>
          </a:p>
          <a:p>
            <a:pPr lvl="2"/>
            <a:r>
              <a:rPr lang="en-US" dirty="0" smtClean="0"/>
              <a:t>…but also taken for granted until things break</a:t>
            </a:r>
          </a:p>
          <a:p>
            <a:pPr lvl="1"/>
            <a:r>
              <a:rPr lang="en-US" dirty="0" smtClean="0"/>
              <a:t>Befriended by business people</a:t>
            </a:r>
          </a:p>
          <a:p>
            <a:pPr lvl="1"/>
            <a:r>
              <a:rPr lang="en-US" dirty="0" smtClean="0"/>
              <a:t>Contacted by the government for secret data (e.g. NSA)</a:t>
            </a:r>
          </a:p>
          <a:p>
            <a:pPr marL="685800" lvl="2" indent="0">
              <a:buNone/>
            </a:pPr>
            <a:r>
              <a:rPr lang="en-US" dirty="0" smtClean="0"/>
              <a:t>	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979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To get practice with SQL, let’s go back to the pre-term.</a:t>
            </a:r>
          </a:p>
          <a:p>
            <a:r>
              <a:rPr lang="en-US" dirty="0" smtClean="0"/>
              <a:t>Two stages to re-do on </a:t>
            </a:r>
            <a:r>
              <a:rPr lang="en-US" dirty="0" err="1" smtClean="0"/>
              <a:t>Treehouse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Reading Data from Databases with SQL</a:t>
            </a:r>
          </a:p>
          <a:p>
            <a:pPr lvl="2"/>
            <a:r>
              <a:rPr lang="en-US" dirty="0">
                <a:hlinkClick r:id="rId2"/>
              </a:rPr>
              <a:t>http://teamtreehouse.com/library/programming/database-foundations/reading-data-from-databases-with-</a:t>
            </a:r>
            <a:r>
              <a:rPr lang="en-US" dirty="0" smtClean="0">
                <a:hlinkClick r:id="rId2"/>
              </a:rPr>
              <a:t>sql</a:t>
            </a:r>
            <a:endParaRPr lang="en-US" dirty="0" smtClean="0"/>
          </a:p>
          <a:p>
            <a:pPr lvl="1"/>
            <a:r>
              <a:rPr lang="en-US" dirty="0" smtClean="0"/>
              <a:t>Joining Relational Data Between Tables in SQL</a:t>
            </a:r>
          </a:p>
          <a:p>
            <a:pPr lvl="2"/>
            <a:r>
              <a:rPr lang="en-US" dirty="0">
                <a:hlinkClick r:id="rId3"/>
              </a:rPr>
              <a:t>http://teamtreehouse.com/library/programming/database-foundations/joining-relational-data-between-tables-in-</a:t>
            </a:r>
            <a:r>
              <a:rPr lang="en-US" dirty="0" smtClean="0">
                <a:hlinkClick r:id="rId3"/>
              </a:rPr>
              <a:t>sql</a:t>
            </a:r>
            <a:endParaRPr lang="en-US" dirty="0" smtClean="0"/>
          </a:p>
          <a:p>
            <a:pPr lvl="1"/>
            <a:r>
              <a:rPr lang="en-US" dirty="0" smtClean="0"/>
              <a:t>Warnings:</a:t>
            </a:r>
          </a:p>
          <a:p>
            <a:pPr lvl="2"/>
            <a:r>
              <a:rPr lang="en-US" dirty="0" err="1" smtClean="0"/>
              <a:t>Treehouse</a:t>
            </a:r>
            <a:r>
              <a:rPr lang="en-US" dirty="0" smtClean="0"/>
              <a:t> uses MySQL so some of the software may </a:t>
            </a:r>
            <a:r>
              <a:rPr lang="en-US" smtClean="0"/>
              <a:t>be different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090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r>
              <a:rPr lang="en-US" dirty="0" smtClean="0"/>
              <a:t>Workshop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lIns="82058" tIns="41029" rIns="82058" bIns="41029"/>
          <a:lstStyle/>
          <a:p>
            <a:r>
              <a:rPr lang="en-US" dirty="0" smtClean="0"/>
              <a:t>Lets do the workshop</a:t>
            </a:r>
          </a:p>
        </p:txBody>
      </p:sp>
    </p:spTree>
    <p:extLst>
      <p:ext uri="{BB962C8B-B14F-4D97-AF65-F5344CB8AC3E}">
        <p14:creationId xmlns:p14="http://schemas.microsoft.com/office/powerpoint/2010/main" val="3578515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Management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What is a Database?</a:t>
            </a:r>
          </a:p>
          <a:p>
            <a:r>
              <a:rPr lang="en-US" dirty="0" smtClean="0"/>
              <a:t>Databases you know</a:t>
            </a:r>
          </a:p>
          <a:p>
            <a:pPr lvl="1"/>
            <a:r>
              <a:rPr lang="en-US" dirty="0" smtClean="0"/>
              <a:t>Excel</a:t>
            </a:r>
          </a:p>
          <a:p>
            <a:pPr lvl="1"/>
            <a:r>
              <a:rPr lang="en-US" dirty="0" smtClean="0"/>
              <a:t>Computer’s File Structure</a:t>
            </a:r>
          </a:p>
          <a:p>
            <a:pPr lvl="1"/>
            <a:r>
              <a:rPr lang="en-US" dirty="0" smtClean="0"/>
              <a:t>Cell Phone Book</a:t>
            </a:r>
          </a:p>
          <a:p>
            <a:pPr lvl="1"/>
            <a:r>
              <a:rPr lang="en-US" dirty="0" smtClean="0"/>
              <a:t>What else?</a:t>
            </a:r>
          </a:p>
          <a:p>
            <a:r>
              <a:rPr lang="en-US" dirty="0" smtClean="0"/>
              <a:t>Making a database is as easy as collecting data</a:t>
            </a:r>
          </a:p>
          <a:p>
            <a:r>
              <a:rPr lang="en-US" dirty="0"/>
              <a:t>H</a:t>
            </a:r>
            <a:r>
              <a:rPr lang="en-US" dirty="0" smtClean="0"/>
              <a:t>ard part is managing, querying and analyzing data</a:t>
            </a:r>
          </a:p>
          <a:p>
            <a:r>
              <a:rPr lang="en-US" dirty="0" smtClean="0"/>
              <a:t>How was this problem historically dealt with?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261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Ed Oates, Unknown, Bob Miner, Larry </a:t>
            </a:r>
            <a:r>
              <a:rPr lang="en-US" dirty="0" smtClean="0"/>
              <a:t>Ellison (1978)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Databases</a:t>
            </a:r>
            <a:endParaRPr lang="en-US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4279" r="427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54214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4538276" cy="4495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Data storage before the 70s</a:t>
            </a:r>
            <a:endParaRPr lang="en-US" dirty="0" smtClean="0"/>
          </a:p>
          <a:p>
            <a:r>
              <a:rPr lang="en-US" dirty="0" smtClean="0"/>
              <a:t>Data stored in </a:t>
            </a:r>
            <a:r>
              <a:rPr lang="en-US" dirty="0" smtClean="0"/>
              <a:t>custom “data files”</a:t>
            </a:r>
          </a:p>
          <a:p>
            <a:pPr lvl="1"/>
            <a:r>
              <a:rPr lang="en-US" dirty="0" smtClean="0"/>
              <a:t>Data queried using code written specifically for one </a:t>
            </a:r>
            <a:r>
              <a:rPr lang="en-US" dirty="0" smtClean="0"/>
              <a:t>application</a:t>
            </a:r>
            <a:endParaRPr lang="en-US" dirty="0" smtClean="0"/>
          </a:p>
          <a:p>
            <a:pPr lvl="1"/>
            <a:r>
              <a:rPr lang="en-US" dirty="0" smtClean="0"/>
              <a:t>Advantages</a:t>
            </a:r>
          </a:p>
          <a:p>
            <a:pPr lvl="2"/>
            <a:r>
              <a:rPr lang="en-US" dirty="0" smtClean="0"/>
              <a:t>Middle layer not needed</a:t>
            </a:r>
          </a:p>
          <a:p>
            <a:pPr lvl="2"/>
            <a:r>
              <a:rPr lang="en-US" dirty="0" smtClean="0"/>
              <a:t>Solutions customized for each application</a:t>
            </a:r>
          </a:p>
          <a:p>
            <a:pPr lvl="1"/>
            <a:r>
              <a:rPr lang="en-US" dirty="0" smtClean="0"/>
              <a:t>Disadvantages</a:t>
            </a:r>
          </a:p>
          <a:p>
            <a:pPr lvl="2"/>
            <a:r>
              <a:rPr lang="en-US" dirty="0" smtClean="0"/>
              <a:t>Hard to change the system</a:t>
            </a:r>
          </a:p>
          <a:p>
            <a:pPr lvl="2"/>
            <a:r>
              <a:rPr lang="en-US" dirty="0" smtClean="0"/>
              <a:t>Knowledge not compounding</a:t>
            </a:r>
          </a:p>
          <a:p>
            <a:pPr lvl="2"/>
            <a:r>
              <a:rPr lang="en-US" dirty="0" smtClean="0"/>
              <a:t>Data-transfer is difficult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760" y="2346166"/>
            <a:ext cx="4088240" cy="237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190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Relational Databases popularized in the 80s to solve these problems</a:t>
            </a:r>
            <a:r>
              <a:rPr lang="en-US" dirty="0"/>
              <a:t> </a:t>
            </a:r>
            <a:r>
              <a:rPr lang="en-US" dirty="0" smtClean="0"/>
              <a:t>(by Oracle &amp; IBM)</a:t>
            </a:r>
          </a:p>
          <a:p>
            <a:r>
              <a:rPr lang="en-US" dirty="0" smtClean="0"/>
              <a:t>One layer and language to store and access data</a:t>
            </a:r>
          </a:p>
          <a:p>
            <a:r>
              <a:rPr lang="en-US" dirty="0" smtClean="0"/>
              <a:t>Sold early-on as a way for “non-technical people” to have access to precious data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764" y="4125778"/>
            <a:ext cx="3873559" cy="239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636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Relational Database Management Systems (RDBMS)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79979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RDBMS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is stored in relations (tables)</a:t>
            </a:r>
          </a:p>
          <a:p>
            <a:r>
              <a:rPr lang="en-US" dirty="0" smtClean="0"/>
              <a:t>A simple, structured query language: SQL</a:t>
            </a:r>
          </a:p>
          <a:p>
            <a:pPr lvl="1"/>
            <a:r>
              <a:rPr lang="en-US" dirty="0" smtClean="0"/>
              <a:t>Programmers can specify </a:t>
            </a:r>
            <a:r>
              <a:rPr lang="en-US" b="1" dirty="0" smtClean="0"/>
              <a:t>what</a:t>
            </a:r>
            <a:r>
              <a:rPr lang="en-US" dirty="0" smtClean="0"/>
              <a:t> answers a query should return, but not </a:t>
            </a:r>
            <a:r>
              <a:rPr lang="en-US" b="1" dirty="0" smtClean="0"/>
              <a:t>how</a:t>
            </a:r>
            <a:r>
              <a:rPr lang="en-US" dirty="0" smtClean="0"/>
              <a:t> the query is executed or </a:t>
            </a:r>
            <a:r>
              <a:rPr lang="en-US" b="1" dirty="0" smtClean="0"/>
              <a:t>where </a:t>
            </a:r>
            <a:r>
              <a:rPr lang="en-US" dirty="0" smtClean="0"/>
              <a:t>and how the data is stored</a:t>
            </a:r>
          </a:p>
          <a:p>
            <a:pPr lvl="1"/>
            <a:r>
              <a:rPr lang="en-US" dirty="0" smtClean="0"/>
              <a:t>DBMS picks the best execution strategy based on indexes, data, workload etc.</a:t>
            </a:r>
          </a:p>
          <a:p>
            <a:r>
              <a:rPr lang="en-US" dirty="0" smtClean="0"/>
              <a:t>Multi-user, Multi-threaded</a:t>
            </a:r>
          </a:p>
          <a:p>
            <a:pPr lvl="1"/>
            <a:r>
              <a:rPr lang="en-US" dirty="0" smtClean="0"/>
              <a:t>Multiple processes can access database at same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557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 in a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Database Definitions</a:t>
            </a:r>
          </a:p>
          <a:p>
            <a:pPr lvl="1"/>
            <a:r>
              <a:rPr lang="en-US" dirty="0" smtClean="0"/>
              <a:t>DBs are a </a:t>
            </a:r>
            <a:r>
              <a:rPr lang="en-US" dirty="0"/>
              <a:t>c</a:t>
            </a:r>
            <a:r>
              <a:rPr lang="en-US" dirty="0" smtClean="0"/>
              <a:t>ollection of Tables (or relations)</a:t>
            </a:r>
          </a:p>
          <a:p>
            <a:pPr lvl="1"/>
            <a:r>
              <a:rPr lang="en-US" dirty="0" smtClean="0"/>
              <a:t>Tables have Columns (attributes) and Rows (instances or tuples)</a:t>
            </a:r>
          </a:p>
          <a:p>
            <a:pPr lvl="2"/>
            <a:r>
              <a:rPr lang="en-US" dirty="0" smtClean="0"/>
              <a:t>Tables are just like Excel Sheets</a:t>
            </a:r>
          </a:p>
          <a:p>
            <a:pPr lvl="1"/>
            <a:r>
              <a:rPr lang="en-US" dirty="0" smtClean="0"/>
              <a:t>Duplicate rows are not allowed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397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1549</TotalTime>
  <Words>1238</Words>
  <Application>Microsoft Macintosh PowerPoint</Application>
  <PresentationFormat>On-screen Show (4:3)</PresentationFormat>
  <Paragraphs>350</Paragraphs>
  <Slides>21</Slides>
  <Notes>3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Median</vt:lpstr>
      <vt:lpstr>Intro to Databases</vt:lpstr>
      <vt:lpstr>Appreciating Databases</vt:lpstr>
      <vt:lpstr>Database Management System</vt:lpstr>
      <vt:lpstr>History of Databases</vt:lpstr>
      <vt:lpstr>Before Relational Databases</vt:lpstr>
      <vt:lpstr>Relational Database Systems</vt:lpstr>
      <vt:lpstr>Relational Database Management Systems (RDBMS)</vt:lpstr>
      <vt:lpstr>About RDBMS</vt:lpstr>
      <vt:lpstr>Definitions in a Database</vt:lpstr>
      <vt:lpstr>Schema and Content</vt:lpstr>
      <vt:lpstr>SQL</vt:lpstr>
      <vt:lpstr>SQL has stood the test of time</vt:lpstr>
      <vt:lpstr>SQL</vt:lpstr>
      <vt:lpstr>An Example DB</vt:lpstr>
      <vt:lpstr>SQL By Example - SELECT</vt:lpstr>
      <vt:lpstr>A more interesting SELECT</vt:lpstr>
      <vt:lpstr>SQL JOINS</vt:lpstr>
      <vt:lpstr>SQL JOINS - II</vt:lpstr>
      <vt:lpstr>Learning SQL</vt:lpstr>
      <vt:lpstr>More Practice</vt:lpstr>
      <vt:lpstr>Workshop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Octopress</dc:title>
  <dc:creator>Nimit Maru</dc:creator>
  <cp:lastModifiedBy>Nimit Maru</cp:lastModifiedBy>
  <cp:revision>66</cp:revision>
  <dcterms:created xsi:type="dcterms:W3CDTF">2013-09-17T02:50:55Z</dcterms:created>
  <dcterms:modified xsi:type="dcterms:W3CDTF">2015-02-14T21:25:01Z</dcterms:modified>
</cp:coreProperties>
</file>