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302" r:id="rId2"/>
    <p:sldId id="303" r:id="rId3"/>
    <p:sldId id="304" r:id="rId4"/>
    <p:sldId id="308" r:id="rId5"/>
    <p:sldId id="331" r:id="rId6"/>
    <p:sldId id="334" r:id="rId7"/>
    <p:sldId id="335" r:id="rId8"/>
    <p:sldId id="336" r:id="rId9"/>
    <p:sldId id="333" r:id="rId10"/>
    <p:sldId id="337" r:id="rId11"/>
    <p:sldId id="343" r:id="rId12"/>
    <p:sldId id="344" r:id="rId13"/>
    <p:sldId id="345" r:id="rId14"/>
    <p:sldId id="310" r:id="rId15"/>
    <p:sldId id="332" r:id="rId16"/>
    <p:sldId id="339" r:id="rId17"/>
    <p:sldId id="340" r:id="rId18"/>
    <p:sldId id="311" r:id="rId19"/>
    <p:sldId id="338" r:id="rId20"/>
    <p:sldId id="312" r:id="rId21"/>
    <p:sldId id="341" r:id="rId22"/>
    <p:sldId id="342" r:id="rId23"/>
    <p:sldId id="346" r:id="rId24"/>
    <p:sldId id="347" r:id="rId25"/>
    <p:sldId id="352" r:id="rId26"/>
    <p:sldId id="348" r:id="rId27"/>
    <p:sldId id="349" r:id="rId28"/>
    <p:sldId id="350" r:id="rId29"/>
    <p:sldId id="351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53" r:id="rId40"/>
    <p:sldId id="354" r:id="rId41"/>
    <p:sldId id="322" r:id="rId42"/>
    <p:sldId id="323" r:id="rId43"/>
    <p:sldId id="355" r:id="rId44"/>
    <p:sldId id="360" r:id="rId45"/>
    <p:sldId id="358" r:id="rId46"/>
    <p:sldId id="359" r:id="rId47"/>
    <p:sldId id="324" r:id="rId48"/>
    <p:sldId id="325" r:id="rId49"/>
    <p:sldId id="326" r:id="rId50"/>
    <p:sldId id="35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>
        <p:scale>
          <a:sx n="32" d="100"/>
          <a:sy n="32" d="100"/>
        </p:scale>
        <p:origin x="-211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36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6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556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476673"/>
            <a:ext cx="10515600" cy="1008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4443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830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5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82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30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841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09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7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64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jQuery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chemeClr val="accent1"/>
                </a:solidFill>
              </a:rPr>
              <a:t>1.1</a:t>
            </a:r>
            <a:r>
              <a:rPr lang="fr-FR" sz="3000" b="1" dirty="0" smtClean="0"/>
              <a:t> jQuery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900" dirty="0" smtClean="0"/>
              <a:t>Que nous apporte jQuery par rapport à JavaScript: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67" dirty="0" smtClean="0"/>
              <a:t>jQuery est facile à apprendre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67" dirty="0" smtClean="0"/>
              <a:t>Sa documentation est relativement complète, bien faite avec des exemples de code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67" dirty="0" smtClean="0"/>
              <a:t>Du à son nombre important d’utilisateurs, beaucoup d’exemples de code, des solutions à des problèmes récurrents, des tutoriaux et des vidéos sont disponibles sur le net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67" dirty="0"/>
              <a:t>Enfin </a:t>
            </a:r>
            <a:r>
              <a:rPr lang="fr-FR" sz="3067" dirty="0" smtClean="0"/>
              <a:t>jQuery </a:t>
            </a:r>
            <a:r>
              <a:rPr lang="fr-FR" sz="3067" dirty="0"/>
              <a:t>est très léger et ne pèse que 85 k </a:t>
            </a:r>
            <a:r>
              <a:rPr lang="fr-FR" sz="3067" dirty="0" err="1" smtClean="0"/>
              <a:t>minifié</a:t>
            </a:r>
            <a:endParaRPr lang="fr-FR" sz="3067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3067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0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1.2</a:t>
            </a:r>
            <a:r>
              <a:rPr lang="fr-FR" sz="2800" b="1" dirty="0" smtClean="0"/>
              <a:t> Les IDE et les outils</a:t>
            </a:r>
          </a:p>
          <a:p>
            <a:pPr marL="609585" lvl="1" indent="0">
              <a:buNone/>
            </a:pPr>
            <a:r>
              <a:rPr lang="fr-FR" sz="3600" dirty="0" smtClean="0"/>
              <a:t>Les IDE : n’importe quel éditeur de texte</a:t>
            </a:r>
          </a:p>
          <a:p>
            <a:pPr lvl="2"/>
            <a:r>
              <a:rPr lang="fr-FR" sz="3600" dirty="0" smtClean="0"/>
              <a:t>Ceux qui nous intéresserons sont les IDE gratuits ainsi que ceux sont qui nous ferons bénéficier de l'IntelliSense</a:t>
            </a:r>
          </a:p>
          <a:p>
            <a:pPr lvl="2"/>
            <a:r>
              <a:rPr lang="fr-FR" sz="3600" b="1" dirty="0" smtClean="0"/>
              <a:t>Notepad++, </a:t>
            </a:r>
            <a:r>
              <a:rPr lang="fr-FR" sz="3600" b="1" dirty="0" err="1" smtClean="0"/>
              <a:t>SublimeText</a:t>
            </a:r>
            <a:r>
              <a:rPr lang="fr-FR" sz="3600" b="1" dirty="0" smtClean="0"/>
              <a:t>, </a:t>
            </a:r>
            <a:r>
              <a:rPr lang="fr-FR" sz="3600" b="1" dirty="0" err="1" smtClean="0"/>
              <a:t>WebStorm</a:t>
            </a:r>
            <a:r>
              <a:rPr lang="fr-FR" sz="3600" b="1" dirty="0" smtClean="0"/>
              <a:t>, Visual Studio Code, Visual Studio 2015 </a:t>
            </a:r>
            <a:r>
              <a:rPr lang="fr-FR" sz="3600" b="1" dirty="0" err="1" smtClean="0"/>
              <a:t>Community</a:t>
            </a:r>
            <a:r>
              <a:rPr lang="fr-FR" sz="3600" b="1" dirty="0" smtClean="0"/>
              <a:t> Edition, Eclipse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2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1.2</a:t>
            </a:r>
            <a:r>
              <a:rPr lang="fr-FR" sz="2800" b="1" dirty="0" smtClean="0"/>
              <a:t> Les IDE et les outils</a:t>
            </a:r>
          </a:p>
          <a:p>
            <a:pPr marL="609585" lvl="1" indent="0">
              <a:buNone/>
            </a:pPr>
            <a:r>
              <a:rPr lang="fr-FR" sz="3600" dirty="0" smtClean="0"/>
              <a:t>Les Outils navigateurs</a:t>
            </a:r>
          </a:p>
          <a:p>
            <a:pPr lvl="2"/>
            <a:r>
              <a:rPr lang="fr-FR" sz="3600" dirty="0" smtClean="0"/>
              <a:t>Les </a:t>
            </a:r>
            <a:r>
              <a:rPr lang="fr-FR" sz="3600" dirty="0" err="1" smtClean="0"/>
              <a:t>developer</a:t>
            </a:r>
            <a:r>
              <a:rPr lang="fr-FR" sz="3600" dirty="0" smtClean="0"/>
              <a:t> </a:t>
            </a:r>
            <a:r>
              <a:rPr lang="fr-FR" sz="3600" dirty="0" err="1" smtClean="0"/>
              <a:t>tools</a:t>
            </a:r>
            <a:r>
              <a:rPr lang="fr-FR" sz="3600" dirty="0" smtClean="0"/>
              <a:t> des navigateurs: </a:t>
            </a:r>
            <a:br>
              <a:rPr lang="fr-FR" sz="3600" dirty="0" smtClean="0"/>
            </a:br>
            <a:r>
              <a:rPr lang="fr-FR" sz="3600" dirty="0" smtClean="0"/>
              <a:t>via la touche F12, </a:t>
            </a:r>
            <a:r>
              <a:rPr lang="fr-FR" sz="3600" dirty="0"/>
              <a:t>chaque navigateur 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nous </a:t>
            </a:r>
            <a:r>
              <a:rPr lang="fr-FR" sz="3600" dirty="0"/>
              <a:t>propose son onglet </a:t>
            </a:r>
            <a:r>
              <a:rPr lang="fr-FR" sz="3600" dirty="0" smtClean="0"/>
              <a:t>d’outils</a:t>
            </a:r>
          </a:p>
          <a:p>
            <a:pPr lvl="2"/>
            <a:r>
              <a:rPr lang="fr-FR" sz="3600" b="1" dirty="0" smtClean="0"/>
              <a:t>Les plus intéressants pour nous serons les onglets console et </a:t>
            </a:r>
            <a:r>
              <a:rPr lang="fr-FR" sz="3600" b="1" dirty="0" err="1" smtClean="0"/>
              <a:t>debugging</a:t>
            </a:r>
            <a:endParaRPr lang="fr-FR" sz="3600" b="1" dirty="0" smtClean="0"/>
          </a:p>
          <a:p>
            <a:pPr lvl="2"/>
            <a:endParaRPr lang="fr-FR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7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1.2</a:t>
            </a:r>
            <a:r>
              <a:rPr lang="fr-FR" sz="2800" b="1" dirty="0" smtClean="0"/>
              <a:t> Les IDE et les outils</a:t>
            </a:r>
          </a:p>
          <a:p>
            <a:pPr marL="609585" lvl="1" indent="0">
              <a:buNone/>
            </a:pPr>
            <a:r>
              <a:rPr lang="fr-FR" sz="3600" dirty="0" smtClean="0"/>
              <a:t>Les </a:t>
            </a:r>
            <a:r>
              <a:rPr lang="fr-FR" sz="3600" dirty="0"/>
              <a:t>Outils </a:t>
            </a:r>
            <a:r>
              <a:rPr lang="fr-FR" sz="3600" dirty="0" smtClean="0"/>
              <a:t>de validation de code</a:t>
            </a:r>
            <a:endParaRPr lang="fr-FR" sz="3600" dirty="0"/>
          </a:p>
          <a:p>
            <a:pPr lvl="2"/>
            <a:r>
              <a:rPr lang="fr-FR" sz="3600" dirty="0" smtClean="0"/>
              <a:t>Online : </a:t>
            </a:r>
            <a:r>
              <a:rPr lang="fr-FR" sz="3600" b="1" dirty="0" err="1" smtClean="0"/>
              <a:t>JsFiddle</a:t>
            </a:r>
            <a:r>
              <a:rPr lang="fr-FR" sz="3600" dirty="0" smtClean="0"/>
              <a:t>, </a:t>
            </a:r>
            <a:r>
              <a:rPr lang="fr-FR" sz="3600" dirty="0" err="1" smtClean="0"/>
              <a:t>jsHint</a:t>
            </a:r>
            <a:endParaRPr lang="fr-FR" sz="3600" dirty="0" smtClean="0"/>
          </a:p>
          <a:p>
            <a:pPr lvl="2"/>
            <a:r>
              <a:rPr lang="fr-FR" sz="3600" dirty="0" smtClean="0"/>
              <a:t>Offline : En téléchargeant </a:t>
            </a:r>
            <a:r>
              <a:rPr lang="fr-FR" sz="3600" dirty="0" err="1" smtClean="0"/>
              <a:t>jsHint</a:t>
            </a:r>
            <a:r>
              <a:rPr lang="fr-FR" sz="3600" dirty="0" smtClean="0"/>
              <a:t> via </a:t>
            </a:r>
            <a:r>
              <a:rPr lang="fr-FR" sz="3600" b="1" dirty="0" err="1" smtClean="0"/>
              <a:t>npm</a:t>
            </a:r>
            <a:endParaRPr lang="fr-FR" sz="3600" b="1" dirty="0" smtClean="0"/>
          </a:p>
          <a:p>
            <a:pPr lvl="2"/>
            <a:endParaRPr lang="fr-FR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3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946726" cy="455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1.3</a:t>
            </a:r>
            <a:r>
              <a:rPr lang="fr-FR" sz="2800" b="1" dirty="0" smtClean="0"/>
              <a:t> Installation et utilisation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3600" dirty="0" smtClean="0"/>
              <a:t>Pour démarrer, nous aurons besoin: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D’un </a:t>
            </a:r>
            <a:r>
              <a:rPr lang="fr-FR" sz="2800" dirty="0" err="1"/>
              <a:t>editeur</a:t>
            </a:r>
            <a:r>
              <a:rPr lang="fr-FR" sz="2800" dirty="0"/>
              <a:t> de texte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D’un </a:t>
            </a:r>
            <a:r>
              <a:rPr lang="fr-FR" sz="2800" dirty="0"/>
              <a:t>navigateur web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De la </a:t>
            </a:r>
            <a:r>
              <a:rPr lang="fr-FR" sz="2800" dirty="0"/>
              <a:t>bibliothèque </a:t>
            </a:r>
            <a:r>
              <a:rPr lang="fr-FR" sz="2800" dirty="0" smtClean="0"/>
              <a:t>jQuery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6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946726" cy="455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1.3</a:t>
            </a:r>
            <a:r>
              <a:rPr lang="fr-FR" sz="2800" b="1" dirty="0" smtClean="0"/>
              <a:t> </a:t>
            </a:r>
            <a:r>
              <a:rPr lang="fr-FR" sz="2800" b="1" dirty="0"/>
              <a:t>Installation et utilisation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On télécharge Visual Studio Code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On télécharge jQuery qu’on place dans le dossier du site.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On va créer les fichiers html, </a:t>
            </a:r>
            <a:r>
              <a:rPr lang="fr-FR" sz="2800" dirty="0" err="1" smtClean="0"/>
              <a:t>css</a:t>
            </a:r>
            <a:r>
              <a:rPr lang="fr-FR" sz="2800" dirty="0" smtClean="0"/>
              <a:t> et </a:t>
            </a:r>
            <a:r>
              <a:rPr lang="fr-FR" sz="2800" dirty="0" err="1" smtClean="0"/>
              <a:t>js</a:t>
            </a:r>
            <a:endParaRPr lang="fr-FR" sz="2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On fait référence à </a:t>
            </a:r>
            <a:r>
              <a:rPr lang="fr-FR" sz="2800" dirty="0" err="1" smtClean="0"/>
              <a:t>jquery</a:t>
            </a:r>
            <a:r>
              <a:rPr lang="fr-FR" sz="2800" dirty="0" smtClean="0"/>
              <a:t> ainsi qu’au fichier </a:t>
            </a:r>
            <a:r>
              <a:rPr lang="fr-FR" sz="2800" dirty="0" err="1" smtClean="0"/>
              <a:t>css</a:t>
            </a:r>
            <a:r>
              <a:rPr lang="fr-FR" sz="2800" dirty="0" smtClean="0"/>
              <a:t> et </a:t>
            </a:r>
            <a:r>
              <a:rPr lang="fr-FR" sz="2800" dirty="0" err="1" smtClean="0"/>
              <a:t>js</a:t>
            </a:r>
            <a:r>
              <a:rPr lang="fr-FR" sz="2800" dirty="0" smtClean="0"/>
              <a:t> dans la page html.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9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946726" cy="455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1.3</a:t>
            </a:r>
            <a:r>
              <a:rPr lang="fr-FR" sz="2800" b="1" dirty="0" smtClean="0"/>
              <a:t> Pourquoi Visual Studio Code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Gratuit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Cross </a:t>
            </a:r>
            <a:r>
              <a:rPr lang="fr-FR" sz="2800" dirty="0" err="1" smtClean="0"/>
              <a:t>plateform</a:t>
            </a:r>
            <a:endParaRPr lang="fr-FR" sz="2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err="1" smtClean="0"/>
              <a:t>Intellisense</a:t>
            </a:r>
            <a:r>
              <a:rPr lang="fr-FR" sz="2800" dirty="0" smtClean="0"/>
              <a:t> de base pour </a:t>
            </a:r>
            <a:r>
              <a:rPr lang="en-US" sz="2800" dirty="0"/>
              <a:t>JavaScript, </a:t>
            </a:r>
            <a:r>
              <a:rPr lang="en-US" sz="2800" dirty="0" err="1"/>
              <a:t>TypeScript</a:t>
            </a:r>
            <a:r>
              <a:rPr lang="en-US" sz="2800" dirty="0"/>
              <a:t>, JSON, HTML, CSS, Less, and </a:t>
            </a:r>
            <a:r>
              <a:rPr lang="en-US" sz="2800" dirty="0" smtClean="0"/>
              <a:t>Sass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De </a:t>
            </a:r>
            <a:r>
              <a:rPr lang="en-US" sz="2800" dirty="0" err="1" smtClean="0"/>
              <a:t>nombreuses</a:t>
            </a:r>
            <a:r>
              <a:rPr lang="en-US" sz="2800" dirty="0" smtClean="0"/>
              <a:t> extensions (languages, </a:t>
            </a:r>
            <a:r>
              <a:rPr lang="en-US" sz="2800" dirty="0" err="1" smtClean="0"/>
              <a:t>outils</a:t>
            </a:r>
            <a:r>
              <a:rPr lang="en-US" sz="2800" dirty="0" smtClean="0"/>
              <a:t>, debuggers)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err="1" smtClean="0"/>
              <a:t>Fonctionne</a:t>
            </a:r>
            <a:r>
              <a:rPr lang="en-US" sz="2800" dirty="0" smtClean="0"/>
              <a:t> avec GIT et Node.js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Simple à </a:t>
            </a:r>
            <a:r>
              <a:rPr lang="en-US" sz="2800" dirty="0" err="1" smtClean="0"/>
              <a:t>utiliser</a:t>
            </a:r>
            <a:r>
              <a:rPr lang="en-US" sz="2800" dirty="0" smtClean="0"/>
              <a:t>, </a:t>
            </a:r>
            <a:r>
              <a:rPr lang="en-US" sz="2800" dirty="0" err="1" smtClean="0"/>
              <a:t>léger</a:t>
            </a:r>
            <a:endParaRPr lang="fr-FR" sz="2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82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0946726" cy="51052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chemeClr val="accent1"/>
                </a:solidFill>
              </a:rPr>
              <a:t>1.3</a:t>
            </a:r>
            <a:r>
              <a:rPr lang="fr-FR" sz="3000" b="1" dirty="0" smtClean="0"/>
              <a:t> </a:t>
            </a:r>
            <a:r>
              <a:rPr lang="fr-FR" sz="3000" b="1" dirty="0"/>
              <a:t>Installation, utilisation </a:t>
            </a:r>
            <a:r>
              <a:rPr lang="fr-FR" sz="3000" b="1" dirty="0" smtClean="0"/>
              <a:t>de Visual Studio Code</a:t>
            </a:r>
            <a:endParaRPr lang="fr-FR" sz="30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00" dirty="0">
                <a:hlinkClick r:id="rId2"/>
              </a:rPr>
              <a:t>https://code.visualstudio.com</a:t>
            </a:r>
            <a:r>
              <a:rPr lang="fr-FR" sz="3000" dirty="0" smtClean="0">
                <a:hlinkClick r:id="rId2"/>
              </a:rPr>
              <a:t>/</a:t>
            </a:r>
            <a:endParaRPr lang="fr-FR" sz="3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00" dirty="0" smtClean="0"/>
              <a:t>Menu Affichage/Palette de commande et on tape « Configure </a:t>
            </a:r>
            <a:r>
              <a:rPr lang="fr-FR" sz="3000" dirty="0" err="1" smtClean="0"/>
              <a:t>Task</a:t>
            </a:r>
            <a:r>
              <a:rPr lang="fr-FR" sz="3000" dirty="0" smtClean="0"/>
              <a:t> </a:t>
            </a:r>
            <a:r>
              <a:rPr lang="fr-FR" sz="3000" dirty="0" err="1" smtClean="0"/>
              <a:t>Runner</a:t>
            </a:r>
            <a:r>
              <a:rPr lang="fr-FR" sz="3000" dirty="0" smtClean="0"/>
              <a:t> » afin de modifier le script dans </a:t>
            </a:r>
            <a:r>
              <a:rPr lang="fr-FR" sz="3000" dirty="0" err="1" smtClean="0"/>
              <a:t>tasks.json</a:t>
            </a:r>
            <a:endParaRPr lang="fr-FR" sz="3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b="1" dirty="0" smtClean="0"/>
              <a:t>{</a:t>
            </a:r>
            <a:br>
              <a:rPr lang="fr-FR" sz="1900" b="1" dirty="0" smtClean="0"/>
            </a:br>
            <a:r>
              <a:rPr lang="fr-FR" sz="1900" b="1" dirty="0" smtClean="0"/>
              <a:t>	"</a:t>
            </a:r>
            <a:r>
              <a:rPr lang="fr-FR" sz="1900" b="1" dirty="0"/>
              <a:t>version": "0.1.0",   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"</a:t>
            </a:r>
            <a:r>
              <a:rPr lang="fr-FR" sz="1900" b="1" dirty="0"/>
              <a:t>command": "Chrome",   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"</a:t>
            </a:r>
            <a:r>
              <a:rPr lang="fr-FR" sz="1900" b="1" dirty="0" err="1"/>
              <a:t>windows</a:t>
            </a:r>
            <a:r>
              <a:rPr lang="fr-FR" sz="1900" b="1" dirty="0"/>
              <a:t>": {       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	"</a:t>
            </a:r>
            <a:r>
              <a:rPr lang="fr-FR" sz="1900" b="1" dirty="0"/>
              <a:t>command":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	"</a:t>
            </a:r>
            <a:r>
              <a:rPr lang="fr-FR" sz="1900" b="1" dirty="0"/>
              <a:t>C:\\Program Files (x86)\\Google\\Chrome\\Application\\chrome.exe"    </a:t>
            </a:r>
            <a:r>
              <a:rPr lang="fr-FR" sz="1900" b="1" dirty="0" smtClean="0"/>
              <a:t/>
            </a:r>
            <a:br>
              <a:rPr lang="fr-FR" sz="1900" b="1" dirty="0" smtClean="0"/>
            </a:br>
            <a:r>
              <a:rPr lang="fr-FR" sz="1900" b="1" dirty="0" smtClean="0"/>
              <a:t>	},    </a:t>
            </a:r>
            <a:br>
              <a:rPr lang="fr-FR" sz="1900" b="1" dirty="0" smtClean="0"/>
            </a:br>
            <a:r>
              <a:rPr lang="fr-FR" sz="1900" b="1" dirty="0" smtClean="0"/>
              <a:t>	"</a:t>
            </a:r>
            <a:r>
              <a:rPr lang="fr-FR" sz="1900" b="1" dirty="0" err="1"/>
              <a:t>args</a:t>
            </a:r>
            <a:r>
              <a:rPr lang="fr-FR" sz="1900" b="1" dirty="0"/>
              <a:t>": ["${file</a:t>
            </a:r>
            <a:r>
              <a:rPr lang="fr-FR" sz="1900" b="1" dirty="0" smtClean="0"/>
              <a:t>}"]</a:t>
            </a:r>
            <a:br>
              <a:rPr lang="fr-FR" sz="1900" b="1" dirty="0" smtClean="0"/>
            </a:br>
            <a:r>
              <a:rPr lang="fr-FR" sz="1900" b="1" dirty="0" smtClean="0"/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000" dirty="0" smtClean="0"/>
              <a:t>Ctrl/Shift/B pour lancer la page dans le navigateur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8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746310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 smtClean="0"/>
              <a:t> CDN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3600" dirty="0" smtClean="0"/>
              <a:t>Nous pouvons utiliser jQuery de deux manières:</a:t>
            </a:r>
            <a:r>
              <a:rPr lang="fr-FR" sz="3600" dirty="0"/>
              <a:t> </a:t>
            </a:r>
            <a:r>
              <a:rPr lang="fr-FR" sz="3600" dirty="0" smtClean="0"/>
              <a:t>Soit en local en stockant la librairie jQuery physiquement dans notre application et en y faisant référence </a:t>
            </a:r>
            <a:br>
              <a:rPr lang="fr-FR" sz="3600" dirty="0" smtClean="0"/>
            </a:br>
            <a:r>
              <a:rPr lang="fr-FR" sz="3600" dirty="0" smtClean="0"/>
              <a:t>dans la page dans laquelle nous allons utiliser jQuery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2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746310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 smtClean="0"/>
              <a:t> CDN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1800" dirty="0"/>
              <a:t>&lt;html&gt;</a:t>
            </a:r>
          </a:p>
          <a:p>
            <a:pPr marL="609585" lvl="1" indent="0">
              <a:buNone/>
            </a:pPr>
            <a:r>
              <a:rPr lang="fr-FR" sz="1800" dirty="0"/>
              <a:t>    &lt;</a:t>
            </a:r>
            <a:r>
              <a:rPr lang="fr-FR" sz="1800" dirty="0" err="1"/>
              <a:t>head</a:t>
            </a:r>
            <a:r>
              <a:rPr lang="fr-FR" sz="1800" dirty="0"/>
              <a:t>&gt;</a:t>
            </a:r>
          </a:p>
          <a:p>
            <a:pPr marL="609585" lvl="1" indent="0">
              <a:buNone/>
            </a:pPr>
            <a:r>
              <a:rPr lang="fr-FR" sz="1800" dirty="0"/>
              <a:t>        </a:t>
            </a:r>
            <a:r>
              <a:rPr lang="fr-FR" sz="1800" b="1" dirty="0"/>
              <a:t>&lt;script </a:t>
            </a:r>
            <a:r>
              <a:rPr lang="fr-FR" sz="1800" b="1" dirty="0" err="1" smtClean="0"/>
              <a:t>src</a:t>
            </a:r>
            <a:r>
              <a:rPr lang="fr-FR" sz="1800" b="1" dirty="0"/>
              <a:t>="</a:t>
            </a:r>
            <a:r>
              <a:rPr lang="fr-FR" sz="1800" b="1" dirty="0" err="1">
                <a:solidFill>
                  <a:schemeClr val="tx2"/>
                </a:solidFill>
              </a:rPr>
              <a:t>js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node_modules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jquery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dist</a:t>
            </a:r>
            <a:r>
              <a:rPr lang="fr-FR" sz="1800" b="1" dirty="0">
                <a:solidFill>
                  <a:schemeClr val="tx2"/>
                </a:solidFill>
              </a:rPr>
              <a:t>/jquery.js</a:t>
            </a:r>
            <a:r>
              <a:rPr lang="fr-FR" sz="1800" b="1" dirty="0"/>
              <a:t>"&gt;&lt;/script&gt; </a:t>
            </a:r>
          </a:p>
          <a:p>
            <a:pPr marL="609585" lvl="1" indent="0">
              <a:buNone/>
            </a:pPr>
            <a:r>
              <a:rPr lang="fr-FR" sz="1800" dirty="0"/>
              <a:t>        </a:t>
            </a:r>
            <a:r>
              <a:rPr lang="fr-FR" sz="1800" b="1" dirty="0"/>
              <a:t>&lt;script type="</a:t>
            </a:r>
            <a:r>
              <a:rPr lang="fr-FR" sz="1800" b="1" dirty="0" err="1"/>
              <a:t>text</a:t>
            </a:r>
            <a:r>
              <a:rPr lang="fr-FR" sz="1800" b="1" dirty="0"/>
              <a:t>/</a:t>
            </a:r>
            <a:r>
              <a:rPr lang="fr-FR" sz="1800" b="1" dirty="0" err="1"/>
              <a:t>javascript</a:t>
            </a:r>
            <a:r>
              <a:rPr lang="fr-FR" sz="1800" b="1" dirty="0"/>
              <a:t>"&gt;</a:t>
            </a:r>
          </a:p>
          <a:p>
            <a:pPr marL="609585" lvl="1" indent="0">
              <a:buNone/>
            </a:pPr>
            <a:r>
              <a:rPr lang="fr-FR" sz="1800" b="1" dirty="0"/>
              <a:t>            $(document).</a:t>
            </a:r>
            <a:r>
              <a:rPr lang="fr-FR" sz="1800" b="1" dirty="0" err="1"/>
              <a:t>ready</a:t>
            </a:r>
            <a:r>
              <a:rPr lang="fr-FR" sz="1800" b="1" dirty="0"/>
              <a:t>(</a:t>
            </a:r>
            <a:r>
              <a:rPr lang="fr-FR" sz="1800" b="1" dirty="0" err="1"/>
              <a:t>function</a:t>
            </a:r>
            <a:r>
              <a:rPr lang="fr-FR" sz="1800" b="1" dirty="0"/>
              <a:t>(){</a:t>
            </a:r>
          </a:p>
          <a:p>
            <a:pPr marL="609585" lvl="1" indent="0">
              <a:buNone/>
            </a:pPr>
            <a:r>
              <a:rPr lang="fr-FR" sz="1800" b="1" dirty="0"/>
              <a:t>                </a:t>
            </a:r>
            <a:r>
              <a:rPr lang="fr-FR" sz="1800" b="1" dirty="0" err="1"/>
              <a:t>alert</a:t>
            </a:r>
            <a:r>
              <a:rPr lang="fr-FR" sz="1800" b="1" dirty="0"/>
              <a:t>("Hello </a:t>
            </a:r>
            <a:r>
              <a:rPr lang="fr-FR" sz="1800" b="1" dirty="0" err="1"/>
              <a:t>jquery</a:t>
            </a:r>
            <a:r>
              <a:rPr lang="fr-FR" sz="1800" b="1" dirty="0"/>
              <a:t> !");</a:t>
            </a:r>
          </a:p>
          <a:p>
            <a:pPr marL="609585" lvl="1" indent="0">
              <a:buNone/>
            </a:pPr>
            <a:r>
              <a:rPr lang="fr-FR" sz="1800" b="1" dirty="0"/>
              <a:t>            });</a:t>
            </a:r>
          </a:p>
          <a:p>
            <a:pPr marL="609585" lvl="1" indent="0">
              <a:buNone/>
            </a:pPr>
            <a:r>
              <a:rPr lang="fr-FR" sz="1800" b="1" dirty="0"/>
              <a:t>        &lt;/script&gt; </a:t>
            </a:r>
          </a:p>
          <a:p>
            <a:pPr marL="609585" lvl="1" indent="0">
              <a:buNone/>
            </a:pPr>
            <a:r>
              <a:rPr lang="fr-FR" sz="1800" dirty="0"/>
              <a:t>    &lt;/</a:t>
            </a:r>
            <a:r>
              <a:rPr lang="fr-FR" sz="1800" dirty="0" err="1"/>
              <a:t>head</a:t>
            </a:r>
            <a:r>
              <a:rPr lang="fr-FR" sz="1800" dirty="0"/>
              <a:t>&gt;</a:t>
            </a:r>
          </a:p>
          <a:p>
            <a:pPr marL="609585" lvl="1" indent="0">
              <a:buNone/>
            </a:pPr>
            <a:r>
              <a:rPr lang="fr-FR" sz="1800" dirty="0"/>
              <a:t>    &lt;body&gt;</a:t>
            </a:r>
          </a:p>
          <a:p>
            <a:pPr marL="609585" lvl="1" indent="0">
              <a:buNone/>
            </a:pPr>
            <a:r>
              <a:rPr lang="fr-FR" sz="1800" dirty="0"/>
              <a:t>    &lt;/body&gt;</a:t>
            </a:r>
          </a:p>
          <a:p>
            <a:pPr marL="609585" lvl="1" indent="0">
              <a:buNone/>
            </a:pPr>
            <a:r>
              <a:rPr lang="fr-FR" sz="1800" dirty="0"/>
              <a:t>&lt;/html&gt;</a:t>
            </a:r>
            <a:endParaRPr lang="fr-FR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0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831910" cy="507653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Introduction </a:t>
            </a:r>
            <a:r>
              <a:rPr lang="fr-FR" sz="4000" b="1" dirty="0"/>
              <a:t>JavaScript et </a:t>
            </a:r>
            <a:r>
              <a:rPr lang="fr-FR" sz="4000" b="1" dirty="0" smtClean="0"/>
              <a:t>jQuery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Les sélecteurs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 DOM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Les évènements</a:t>
            </a:r>
          </a:p>
        </p:txBody>
      </p:sp>
    </p:spTree>
    <p:extLst>
      <p:ext uri="{BB962C8B-B14F-4D97-AF65-F5344CB8AC3E}">
        <p14:creationId xmlns:p14="http://schemas.microsoft.com/office/powerpoint/2010/main" val="2956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 smtClean="0"/>
              <a:t> CDN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3600" dirty="0" smtClean="0"/>
              <a:t>Soit via un CDN, un Content Delivery Network, en y faisant également référence dans la page dans laquelle nous allons utiliser jQuery</a:t>
            </a:r>
            <a:endParaRPr lang="fr-F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2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746310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 smtClean="0"/>
              <a:t> CDN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1800" dirty="0"/>
              <a:t>&lt;html&gt;</a:t>
            </a:r>
          </a:p>
          <a:p>
            <a:pPr marL="609585" lvl="1" indent="0">
              <a:buNone/>
            </a:pPr>
            <a:r>
              <a:rPr lang="fr-FR" sz="1800" dirty="0"/>
              <a:t>    &lt;</a:t>
            </a:r>
            <a:r>
              <a:rPr lang="fr-FR" sz="1800" dirty="0" err="1"/>
              <a:t>head</a:t>
            </a:r>
            <a:r>
              <a:rPr lang="fr-FR" sz="1800" dirty="0"/>
              <a:t>&gt;</a:t>
            </a:r>
          </a:p>
          <a:p>
            <a:pPr marL="609585" lvl="1" indent="0">
              <a:buNone/>
            </a:pPr>
            <a:r>
              <a:rPr lang="fr-FR" sz="1800" dirty="0"/>
              <a:t>        </a:t>
            </a:r>
            <a:r>
              <a:rPr lang="fr-FR" sz="1800" b="1" dirty="0"/>
              <a:t>&lt;script </a:t>
            </a:r>
            <a:r>
              <a:rPr lang="fr-FR" sz="1800" b="1" dirty="0" err="1"/>
              <a:t>src</a:t>
            </a:r>
            <a:r>
              <a:rPr lang="fr-FR" sz="1800" b="1" dirty="0"/>
              <a:t>="</a:t>
            </a:r>
            <a:r>
              <a:rPr lang="fr-FR" sz="1800" b="1" dirty="0">
                <a:solidFill>
                  <a:schemeClr val="tx2"/>
                </a:solidFill>
              </a:rPr>
              <a:t>https://ajax.googleapis.com/</a:t>
            </a:r>
            <a:r>
              <a:rPr lang="fr-FR" sz="1800" b="1" dirty="0" err="1">
                <a:solidFill>
                  <a:schemeClr val="tx2"/>
                </a:solidFill>
              </a:rPr>
              <a:t>ajax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libs</a:t>
            </a:r>
            <a:r>
              <a:rPr lang="fr-FR" sz="1800" b="1" dirty="0">
                <a:solidFill>
                  <a:schemeClr val="tx2"/>
                </a:solidFill>
              </a:rPr>
              <a:t>/</a:t>
            </a:r>
            <a:r>
              <a:rPr lang="fr-FR" sz="1800" b="1" dirty="0" err="1">
                <a:solidFill>
                  <a:schemeClr val="tx2"/>
                </a:solidFill>
              </a:rPr>
              <a:t>jquery</a:t>
            </a:r>
            <a:r>
              <a:rPr lang="fr-FR" sz="1800" b="1" dirty="0">
                <a:solidFill>
                  <a:schemeClr val="tx2"/>
                </a:solidFill>
              </a:rPr>
              <a:t>/3.1.1/jquery.min.js</a:t>
            </a:r>
            <a:r>
              <a:rPr lang="fr-FR" sz="1800" b="1" dirty="0"/>
              <a:t>"&gt;&lt;/script&gt;</a:t>
            </a:r>
          </a:p>
          <a:p>
            <a:pPr marL="609585" lvl="1" indent="0">
              <a:buNone/>
            </a:pPr>
            <a:r>
              <a:rPr lang="fr-FR" sz="1800" dirty="0"/>
              <a:t>        </a:t>
            </a:r>
            <a:r>
              <a:rPr lang="fr-FR" sz="1800" b="1" dirty="0"/>
              <a:t>&lt;script type="</a:t>
            </a:r>
            <a:r>
              <a:rPr lang="fr-FR" sz="1800" b="1" dirty="0" err="1"/>
              <a:t>text</a:t>
            </a:r>
            <a:r>
              <a:rPr lang="fr-FR" sz="1800" b="1" dirty="0"/>
              <a:t>/</a:t>
            </a:r>
            <a:r>
              <a:rPr lang="fr-FR" sz="1800" b="1" dirty="0" err="1"/>
              <a:t>javascript</a:t>
            </a:r>
            <a:r>
              <a:rPr lang="fr-FR" sz="1800" b="1" dirty="0"/>
              <a:t>"&gt;</a:t>
            </a:r>
          </a:p>
          <a:p>
            <a:pPr marL="609585" lvl="1" indent="0">
              <a:buNone/>
            </a:pPr>
            <a:r>
              <a:rPr lang="fr-FR" sz="1800" b="1" dirty="0"/>
              <a:t>            $(document).</a:t>
            </a:r>
            <a:r>
              <a:rPr lang="fr-FR" sz="1800" b="1" dirty="0" err="1"/>
              <a:t>ready</a:t>
            </a:r>
            <a:r>
              <a:rPr lang="fr-FR" sz="1800" b="1" dirty="0"/>
              <a:t>(</a:t>
            </a:r>
            <a:r>
              <a:rPr lang="fr-FR" sz="1800" b="1" dirty="0" err="1"/>
              <a:t>function</a:t>
            </a:r>
            <a:r>
              <a:rPr lang="fr-FR" sz="1800" b="1" dirty="0"/>
              <a:t>(){</a:t>
            </a:r>
          </a:p>
          <a:p>
            <a:pPr marL="609585" lvl="1" indent="0">
              <a:buNone/>
            </a:pPr>
            <a:r>
              <a:rPr lang="fr-FR" sz="1800" b="1" dirty="0"/>
              <a:t>                </a:t>
            </a:r>
            <a:r>
              <a:rPr lang="fr-FR" sz="1800" b="1" dirty="0" err="1"/>
              <a:t>alert</a:t>
            </a:r>
            <a:r>
              <a:rPr lang="fr-FR" sz="1800" b="1" dirty="0"/>
              <a:t>("Hello </a:t>
            </a:r>
            <a:r>
              <a:rPr lang="fr-FR" sz="1800" b="1" dirty="0" err="1"/>
              <a:t>jquery</a:t>
            </a:r>
            <a:r>
              <a:rPr lang="fr-FR" sz="1800" b="1" dirty="0"/>
              <a:t> !");</a:t>
            </a:r>
          </a:p>
          <a:p>
            <a:pPr marL="609585" lvl="1" indent="0">
              <a:buNone/>
            </a:pPr>
            <a:r>
              <a:rPr lang="fr-FR" sz="1800" b="1" dirty="0"/>
              <a:t>            });</a:t>
            </a:r>
          </a:p>
          <a:p>
            <a:pPr marL="609585" lvl="1" indent="0">
              <a:buNone/>
            </a:pPr>
            <a:r>
              <a:rPr lang="fr-FR" sz="1800" b="1" dirty="0"/>
              <a:t>        &lt;/script&gt; </a:t>
            </a:r>
          </a:p>
          <a:p>
            <a:pPr marL="609585" lvl="1" indent="0">
              <a:buNone/>
            </a:pPr>
            <a:r>
              <a:rPr lang="fr-FR" sz="1800" dirty="0"/>
              <a:t>    &lt;/</a:t>
            </a:r>
            <a:r>
              <a:rPr lang="fr-FR" sz="1800" dirty="0" err="1"/>
              <a:t>head</a:t>
            </a:r>
            <a:r>
              <a:rPr lang="fr-FR" sz="1800" dirty="0"/>
              <a:t>&gt;</a:t>
            </a:r>
          </a:p>
          <a:p>
            <a:pPr marL="609585" lvl="1" indent="0">
              <a:buNone/>
            </a:pPr>
            <a:r>
              <a:rPr lang="fr-FR" sz="1800" dirty="0"/>
              <a:t>    &lt;body&gt;</a:t>
            </a:r>
          </a:p>
          <a:p>
            <a:pPr marL="609585" lvl="1" indent="0">
              <a:buNone/>
            </a:pPr>
            <a:r>
              <a:rPr lang="fr-FR" sz="1800" dirty="0"/>
              <a:t>    &lt;/body&gt;</a:t>
            </a:r>
          </a:p>
          <a:p>
            <a:pPr marL="609585" lvl="1" indent="0">
              <a:buNone/>
            </a:pPr>
            <a:r>
              <a:rPr lang="fr-FR" sz="1800" dirty="0"/>
              <a:t>&lt;/html&gt;</a:t>
            </a:r>
            <a:endParaRPr lang="fr-FR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 smtClean="0"/>
              <a:t> Avantages d’un CDN</a:t>
            </a:r>
            <a:endParaRPr lang="fr-FR" sz="2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Différents serveurs de CDN existent à travers le globe, jQuery sera chargé depuis le serveur géographiquement </a:t>
            </a:r>
            <a:r>
              <a:rPr lang="fr-FR" sz="2800" dirty="0"/>
              <a:t>le plus proche </a:t>
            </a:r>
            <a:r>
              <a:rPr lang="fr-FR" sz="2800" dirty="0" smtClean="0"/>
              <a:t>du client qui le télécharge.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jQuery </a:t>
            </a:r>
            <a:r>
              <a:rPr lang="fr-FR" sz="2800" dirty="0"/>
              <a:t>ne sera chargée qu'une fois depuis le </a:t>
            </a:r>
            <a:r>
              <a:rPr lang="fr-FR" sz="2800" dirty="0" smtClean="0"/>
              <a:t>CDN puisque </a:t>
            </a:r>
            <a:r>
              <a:rPr lang="fr-FR" sz="2800" dirty="0"/>
              <a:t>qu'il sera immédiatement placée dans le cache du </a:t>
            </a:r>
            <a:r>
              <a:rPr lang="fr-FR" sz="2800" dirty="0" smtClean="0"/>
              <a:t>navigateur.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Si jQuery a déjà été chargé grâce à un site précédemment visité qui a déjà téléchargé jQuery depuis le même CDN, la librairie ne sera pas </a:t>
            </a:r>
            <a:r>
              <a:rPr lang="fr-FR" sz="2800" dirty="0" err="1" smtClean="0"/>
              <a:t>retéléchargée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975600" cy="44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 smtClean="0"/>
              <a:t> Ecrire du JavaScript et du jQuery propre et structuré</a:t>
            </a:r>
          </a:p>
          <a:p>
            <a:pPr marL="609585" lvl="1" indent="0">
              <a:buNone/>
            </a:pPr>
            <a:r>
              <a:rPr lang="fr-FR" sz="3600" dirty="0" smtClean="0"/>
              <a:t>Cela consiste à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Eviter </a:t>
            </a:r>
            <a:r>
              <a:rPr lang="fr-FR" sz="2800" dirty="0"/>
              <a:t>les variables globales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Créer des </a:t>
            </a:r>
            <a:r>
              <a:rPr lang="fr-FR" sz="2800" dirty="0" err="1" smtClean="0"/>
              <a:t>namespaces</a:t>
            </a:r>
            <a:r>
              <a:rPr lang="fr-FR" sz="28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utiliser le module pattern</a:t>
            </a:r>
            <a:endParaRPr lang="fr-FR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0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975600" cy="4400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/>
              <a:t> Eviter les variables globales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Toutes les variables crées en dehors d’une fonction deviennent des variables globales.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Toutes les variables crées sans le mot clé var même à l’intérieur d’une fonction deviennent des variables globales.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Limiter au maximum le nombre de variables globales si possible à une ou quelques unes qui correspondront à vos </a:t>
            </a:r>
            <a:r>
              <a:rPr lang="fr-FR" sz="2800" dirty="0" err="1" smtClean="0"/>
              <a:t>namespaces</a:t>
            </a:r>
            <a:r>
              <a:rPr lang="fr-FR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Créer des variables et des fonctions à l’intérieur de ces </a:t>
            </a:r>
            <a:r>
              <a:rPr lang="fr-FR" sz="2800" dirty="0" err="1" smtClean="0"/>
              <a:t>namespaces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15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20000"/>
            <a:ext cx="11652001" cy="44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/>
              <a:t> Eviter les variables globales</a:t>
            </a:r>
          </a:p>
          <a:p>
            <a:pPr marL="609585" lvl="1" indent="0">
              <a:buNone/>
            </a:pPr>
            <a:r>
              <a:rPr lang="fr-FR" sz="2800" b="1" dirty="0" err="1" smtClean="0"/>
              <a:t>uneVariableGlobale</a:t>
            </a:r>
            <a:r>
              <a:rPr lang="fr-FR" sz="2800" dirty="0" smtClean="0"/>
              <a:t> </a:t>
            </a:r>
            <a:r>
              <a:rPr lang="fr-FR" sz="2800" dirty="0"/>
              <a:t>= "</a:t>
            </a:r>
            <a:r>
              <a:rPr lang="fr-FR" sz="2800" dirty="0" smtClean="0"/>
              <a:t>Hello Global jQuery";</a:t>
            </a:r>
          </a:p>
          <a:p>
            <a:pPr marL="609585" lvl="1" indent="0">
              <a:buNone/>
            </a:pPr>
            <a:r>
              <a:rPr lang="fr-FR" sz="2800" dirty="0" smtClean="0"/>
              <a:t>var </a:t>
            </a:r>
            <a:r>
              <a:rPr lang="fr-FR" sz="2800" b="1" dirty="0" err="1" smtClean="0"/>
              <a:t>uneVariableGlobaleAvecVar</a:t>
            </a:r>
            <a:r>
              <a:rPr lang="fr-FR" sz="2800" dirty="0" smtClean="0"/>
              <a:t> </a:t>
            </a:r>
            <a:r>
              <a:rPr lang="fr-FR" sz="2800" dirty="0"/>
              <a:t>= "Hello </a:t>
            </a:r>
            <a:r>
              <a:rPr lang="fr-FR" sz="2800" dirty="0" smtClean="0"/>
              <a:t>Global jQuery aussi";</a:t>
            </a:r>
            <a:endParaRPr lang="fr-FR" sz="2800" dirty="0"/>
          </a:p>
          <a:p>
            <a:pPr marL="609585" lvl="1" indent="0">
              <a:buNone/>
            </a:pPr>
            <a:endParaRPr lang="fr-FR" sz="2800" dirty="0"/>
          </a:p>
          <a:p>
            <a:pPr marL="609585" lvl="1" indent="0">
              <a:buNone/>
            </a:pPr>
            <a:r>
              <a:rPr lang="fr-FR" sz="2800" dirty="0"/>
              <a:t>(</a:t>
            </a:r>
            <a:r>
              <a:rPr lang="fr-FR" sz="2800" dirty="0" err="1"/>
              <a:t>function</a:t>
            </a:r>
            <a:r>
              <a:rPr lang="fr-FR" sz="2800" dirty="0"/>
              <a:t>($) {</a:t>
            </a:r>
          </a:p>
          <a:p>
            <a:pPr marL="609585" lvl="1" indent="0">
              <a:buNone/>
            </a:pPr>
            <a:r>
              <a:rPr lang="fr-FR" sz="2800" dirty="0" smtClean="0"/>
              <a:t>	</a:t>
            </a:r>
            <a:r>
              <a:rPr lang="fr-FR" sz="2800" b="1" dirty="0" err="1" smtClean="0"/>
              <a:t>uneVariableGlobaleDansUneFonction</a:t>
            </a:r>
            <a:r>
              <a:rPr lang="fr-FR" sz="2800" dirty="0" smtClean="0"/>
              <a:t> </a:t>
            </a:r>
            <a:r>
              <a:rPr lang="fr-FR" sz="2800" dirty="0"/>
              <a:t>= </a:t>
            </a:r>
            <a:r>
              <a:rPr lang="fr-FR" sz="2800" dirty="0" smtClean="0"/>
              <a:t>"</a:t>
            </a:r>
            <a:r>
              <a:rPr lang="fr-FR" sz="2800" dirty="0"/>
              <a:t> Hello Global jQuery </a:t>
            </a:r>
            <a:r>
              <a:rPr lang="fr-FR" sz="2800" dirty="0" smtClean="0"/>
              <a:t>encore";</a:t>
            </a:r>
            <a:endParaRPr lang="fr-FR" sz="2800" dirty="0"/>
          </a:p>
          <a:p>
            <a:pPr marL="609585" lvl="1" indent="0">
              <a:buNone/>
            </a:pPr>
            <a:r>
              <a:rPr lang="fr-FR" sz="2800" dirty="0" smtClean="0"/>
              <a:t>	var </a:t>
            </a:r>
            <a:r>
              <a:rPr lang="fr-FR" sz="2800" dirty="0" err="1" smtClean="0"/>
              <a:t>uneVariableLocaleDansUneFonctionAvecVar</a:t>
            </a:r>
            <a:r>
              <a:rPr lang="fr-FR" sz="2800" dirty="0" smtClean="0"/>
              <a:t> </a:t>
            </a:r>
            <a:r>
              <a:rPr lang="fr-FR" sz="2800" dirty="0"/>
              <a:t>= "Hello </a:t>
            </a:r>
            <a:r>
              <a:rPr lang="fr-FR" sz="2800" dirty="0" smtClean="0"/>
              <a:t>Local jQuery";</a:t>
            </a:r>
            <a:endParaRPr lang="fr-FR" sz="2800" dirty="0"/>
          </a:p>
          <a:p>
            <a:pPr marL="609585" lvl="1" indent="0">
              <a:buNone/>
            </a:pPr>
            <a:r>
              <a:rPr lang="fr-FR" sz="2800" dirty="0"/>
              <a:t>})(jQuery);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2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9975600" cy="54198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600" b="1" dirty="0" smtClean="0">
                <a:solidFill>
                  <a:schemeClr val="accent1"/>
                </a:solidFill>
              </a:rPr>
              <a:t>1.5</a:t>
            </a:r>
            <a:r>
              <a:rPr lang="fr-FR" sz="3600" b="1" dirty="0"/>
              <a:t> </a:t>
            </a:r>
            <a:r>
              <a:rPr lang="fr-FR" sz="3600" b="1" dirty="0" smtClean="0"/>
              <a:t>Créer un </a:t>
            </a:r>
            <a:r>
              <a:rPr lang="fr-FR" sz="3600" b="1" dirty="0" err="1" smtClean="0"/>
              <a:t>namespace</a:t>
            </a:r>
            <a:endParaRPr lang="fr-FR" sz="3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On rattache le </a:t>
            </a:r>
            <a:r>
              <a:rPr lang="fr-FR" sz="3600" dirty="0" err="1" smtClean="0"/>
              <a:t>namespace</a:t>
            </a:r>
            <a:r>
              <a:rPr lang="fr-FR" sz="3600" dirty="0" smtClean="0"/>
              <a:t> à l’objet </a:t>
            </a:r>
            <a:r>
              <a:rPr lang="fr-FR" sz="3600" dirty="0" err="1" smtClean="0"/>
              <a:t>window</a:t>
            </a:r>
            <a:r>
              <a:rPr lang="fr-FR" sz="3600" dirty="0" smtClean="0"/>
              <a:t>, c’est plus propre.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900" dirty="0" smtClean="0"/>
              <a:t>(</a:t>
            </a:r>
            <a:r>
              <a:rPr lang="fr-FR" sz="2900" dirty="0" err="1"/>
              <a:t>function</a:t>
            </a:r>
            <a:r>
              <a:rPr lang="fr-FR" sz="2900" dirty="0"/>
              <a:t>($) </a:t>
            </a:r>
            <a:r>
              <a:rPr lang="fr-FR" sz="2900" dirty="0" smtClean="0"/>
              <a:t>{</a:t>
            </a:r>
          </a:p>
          <a:p>
            <a:pPr marL="0" indent="0">
              <a:buNone/>
            </a:pPr>
            <a:r>
              <a:rPr lang="fr-FR" sz="2900" dirty="0"/>
              <a:t>	</a:t>
            </a:r>
            <a:r>
              <a:rPr lang="fr-FR" sz="2900" b="1" dirty="0" smtClean="0">
                <a:solidFill>
                  <a:schemeClr val="tx2"/>
                </a:solidFill>
              </a:rPr>
              <a:t>// Déclaration</a:t>
            </a:r>
            <a:endParaRPr lang="fr-FR" sz="29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2900" dirty="0" smtClean="0"/>
              <a:t>	</a:t>
            </a:r>
            <a:r>
              <a:rPr lang="fr-FR" sz="2900" b="1" dirty="0" err="1" smtClean="0"/>
              <a:t>MonNamespace</a:t>
            </a:r>
            <a:r>
              <a:rPr lang="fr-FR" sz="2900" b="1" dirty="0" smtClean="0"/>
              <a:t> </a:t>
            </a:r>
            <a:r>
              <a:rPr lang="fr-FR" sz="2900" b="1" dirty="0"/>
              <a:t>= </a:t>
            </a:r>
            <a:r>
              <a:rPr lang="fr-FR" sz="2900" b="1" dirty="0" err="1"/>
              <a:t>window.MonNamespace</a:t>
            </a:r>
            <a:r>
              <a:rPr lang="fr-FR" sz="2900" b="1" dirty="0"/>
              <a:t> || {};</a:t>
            </a:r>
          </a:p>
          <a:p>
            <a:pPr marL="0" indent="0">
              <a:buNone/>
            </a:pPr>
            <a:r>
              <a:rPr lang="fr-FR" sz="2900" dirty="0"/>
              <a:t>    </a:t>
            </a:r>
            <a:r>
              <a:rPr lang="fr-FR" sz="2900" dirty="0" smtClean="0"/>
              <a:t>	MonNamespace.Objet1 </a:t>
            </a:r>
            <a:r>
              <a:rPr lang="fr-FR" sz="2900" dirty="0"/>
              <a:t>= {};</a:t>
            </a:r>
          </a:p>
          <a:p>
            <a:pPr marL="0" indent="0">
              <a:buNone/>
            </a:pPr>
            <a:r>
              <a:rPr lang="fr-FR" sz="2900" dirty="0" smtClean="0"/>
              <a:t>	MonNamespace.Fonction1 </a:t>
            </a:r>
            <a:r>
              <a:rPr lang="fr-FR" sz="2900" dirty="0"/>
              <a:t>= </a:t>
            </a:r>
            <a:r>
              <a:rPr lang="fr-FR" sz="2900" dirty="0" err="1"/>
              <a:t>function</a:t>
            </a:r>
            <a:r>
              <a:rPr lang="fr-FR" sz="2900" dirty="0"/>
              <a:t>(p){</a:t>
            </a:r>
          </a:p>
          <a:p>
            <a:pPr marL="0" indent="0">
              <a:buNone/>
            </a:pPr>
            <a:r>
              <a:rPr lang="fr-FR" sz="2900" dirty="0"/>
              <a:t>        </a:t>
            </a:r>
            <a:r>
              <a:rPr lang="fr-FR" sz="2900" dirty="0" smtClean="0"/>
              <a:t>		</a:t>
            </a:r>
            <a:r>
              <a:rPr lang="fr-FR" sz="2900" dirty="0" err="1" smtClean="0"/>
              <a:t>alert</a:t>
            </a:r>
            <a:r>
              <a:rPr lang="fr-FR" sz="2900" dirty="0"/>
              <a:t>("appel de fonction: " + p);</a:t>
            </a:r>
          </a:p>
          <a:p>
            <a:pPr marL="0" indent="0">
              <a:buNone/>
            </a:pPr>
            <a:r>
              <a:rPr lang="fr-FR" sz="2900" dirty="0"/>
              <a:t>    </a:t>
            </a:r>
            <a:r>
              <a:rPr lang="fr-FR" sz="2900" dirty="0" smtClean="0"/>
              <a:t>	};</a:t>
            </a:r>
            <a:endParaRPr lang="fr-FR" sz="2900" dirty="0"/>
          </a:p>
          <a:p>
            <a:pPr marL="0" indent="0">
              <a:buNone/>
            </a:pPr>
            <a:r>
              <a:rPr lang="fr-FR" sz="2900" dirty="0"/>
              <a:t>    </a:t>
            </a:r>
            <a:r>
              <a:rPr lang="fr-FR" sz="2900" dirty="0" smtClean="0"/>
              <a:t/>
            </a:r>
            <a:br>
              <a:rPr lang="fr-FR" sz="2900" dirty="0" smtClean="0"/>
            </a:br>
            <a:r>
              <a:rPr lang="fr-FR" sz="2900" dirty="0" smtClean="0"/>
              <a:t>	</a:t>
            </a:r>
            <a:r>
              <a:rPr lang="fr-FR" sz="2900" b="1" dirty="0" smtClean="0">
                <a:solidFill>
                  <a:schemeClr val="tx2"/>
                </a:solidFill>
              </a:rPr>
              <a:t>// Exécution</a:t>
            </a:r>
            <a:endParaRPr lang="fr-FR" sz="29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2900" dirty="0"/>
              <a:t>    </a:t>
            </a:r>
            <a:r>
              <a:rPr lang="fr-FR" sz="2900" dirty="0" smtClean="0"/>
              <a:t>	MonNamespace.Fonction1</a:t>
            </a:r>
            <a:r>
              <a:rPr lang="fr-FR" sz="2900" dirty="0"/>
              <a:t>("dans le fichier </a:t>
            </a:r>
            <a:r>
              <a:rPr lang="fr-FR" sz="2900" dirty="0" err="1"/>
              <a:t>js</a:t>
            </a:r>
            <a:r>
              <a:rPr lang="fr-FR" sz="2900" dirty="0" smtClean="0"/>
              <a:t>");</a:t>
            </a:r>
            <a:endParaRPr lang="fr-FR" sz="2900" dirty="0"/>
          </a:p>
          <a:p>
            <a:pPr marL="0" indent="0">
              <a:buNone/>
            </a:pPr>
            <a:r>
              <a:rPr lang="fr-FR" sz="2900" dirty="0"/>
              <a:t>})(jQuery</a:t>
            </a:r>
            <a:r>
              <a:rPr lang="fr-FR" sz="2900" dirty="0" smtClean="0"/>
              <a:t>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0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975600" cy="44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/>
              <a:t> </a:t>
            </a:r>
            <a:r>
              <a:rPr lang="fr-FR" sz="2800" b="1" dirty="0" smtClean="0"/>
              <a:t>Utiliser le module pattern</a:t>
            </a:r>
            <a:endParaRPr lang="fr-FR" sz="2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Le principe des modules permet de </a:t>
            </a:r>
            <a:r>
              <a:rPr lang="fr-FR" sz="2800" dirty="0" smtClean="0"/>
              <a:t>simuler </a:t>
            </a:r>
            <a:r>
              <a:rPr lang="fr-FR" sz="2800" dirty="0"/>
              <a:t>l’encapsulation en n’exposant que ce qui est </a:t>
            </a:r>
            <a:r>
              <a:rPr lang="fr-FR" sz="2800" dirty="0" smtClean="0"/>
              <a:t>nécessaire car JavaScript n’est pas un langage qui gère l’encapsulation nativement comme les langages de programmation orientés objet.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Le code suivant est la manière la plus propre pour créer l’équivalent d’une classe en JavaScript et également pour simuler l’encapsulation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1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9975600" cy="5238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/>
              <a:t> </a:t>
            </a:r>
            <a:r>
              <a:rPr lang="fr-FR" sz="2800" b="1" dirty="0" smtClean="0"/>
              <a:t>Utiliser le module pattern</a:t>
            </a:r>
            <a:endParaRPr lang="fr-FR" sz="2800" b="1" dirty="0"/>
          </a:p>
          <a:p>
            <a:pPr marL="609585" lvl="1" indent="0">
              <a:buNone/>
            </a:pPr>
            <a:r>
              <a:rPr lang="fr-FR" sz="2800" dirty="0" smtClean="0"/>
              <a:t>var </a:t>
            </a:r>
            <a:r>
              <a:rPr lang="fr-FR" sz="2800" b="1" dirty="0" err="1"/>
              <a:t>Foobar</a:t>
            </a:r>
            <a:r>
              <a:rPr lang="fr-FR" sz="2800" dirty="0"/>
              <a:t> = (</a:t>
            </a:r>
            <a:r>
              <a:rPr lang="fr-FR" sz="2800" dirty="0" err="1"/>
              <a:t>function</a:t>
            </a:r>
            <a:r>
              <a:rPr lang="fr-FR" sz="2800" dirty="0"/>
              <a:t> () </a:t>
            </a:r>
            <a:r>
              <a:rPr lang="fr-FR" sz="2800" dirty="0" smtClean="0"/>
              <a:t>{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r>
              <a:rPr lang="fr-FR" sz="2800" b="1" dirty="0" smtClean="0"/>
              <a:t>var</a:t>
            </a:r>
            <a:r>
              <a:rPr lang="fr-FR" sz="2800" dirty="0" smtClean="0"/>
              <a:t> </a:t>
            </a:r>
            <a:r>
              <a:rPr lang="fr-FR" sz="2800" dirty="0"/>
              <a:t>visible = </a:t>
            </a:r>
            <a:r>
              <a:rPr lang="fr-FR" sz="2800" dirty="0" err="1"/>
              <a:t>function</a:t>
            </a:r>
            <a:r>
              <a:rPr lang="fr-FR" sz="2800" dirty="0"/>
              <a:t> () </a:t>
            </a:r>
            <a:r>
              <a:rPr lang="fr-FR" sz="2800" dirty="0" smtClean="0"/>
              <a:t>{};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r>
              <a:rPr lang="fr-FR" sz="2800" b="1" dirty="0" smtClean="0"/>
              <a:t>var</a:t>
            </a:r>
            <a:r>
              <a:rPr lang="fr-FR" sz="2800" dirty="0" smtClean="0"/>
              <a:t> </a:t>
            </a:r>
            <a:r>
              <a:rPr lang="fr-FR" sz="2800" dirty="0" err="1"/>
              <a:t>notVisible</a:t>
            </a:r>
            <a:r>
              <a:rPr lang="fr-FR" sz="2800" dirty="0"/>
              <a:t> = </a:t>
            </a:r>
            <a:r>
              <a:rPr lang="fr-FR" sz="2800" dirty="0" err="1"/>
              <a:t>function</a:t>
            </a:r>
            <a:r>
              <a:rPr lang="fr-FR" sz="2800" dirty="0"/>
              <a:t> () </a:t>
            </a:r>
            <a:r>
              <a:rPr lang="fr-FR" sz="2800" dirty="0" smtClean="0"/>
              <a:t>{};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</a:t>
            </a:r>
            <a:r>
              <a:rPr lang="fr-FR" sz="2800" b="1" dirty="0" smtClean="0"/>
              <a:t>return</a:t>
            </a:r>
            <a:r>
              <a:rPr lang="fr-FR" sz="2800" dirty="0" smtClean="0"/>
              <a:t> {</a:t>
            </a:r>
            <a:br>
              <a:rPr lang="fr-FR" sz="2800" dirty="0" smtClean="0"/>
            </a:br>
            <a:r>
              <a:rPr lang="fr-FR" sz="2800" dirty="0" smtClean="0"/>
              <a:t>		</a:t>
            </a:r>
            <a:r>
              <a:rPr lang="fr-FR" sz="2800" b="1" dirty="0" smtClean="0"/>
              <a:t>visible</a:t>
            </a:r>
            <a:r>
              <a:rPr lang="fr-FR" sz="2800" dirty="0"/>
              <a:t>: </a:t>
            </a:r>
            <a:r>
              <a:rPr lang="fr-FR" sz="2800" dirty="0" smtClean="0"/>
              <a:t>visible</a:t>
            </a:r>
            <a:br>
              <a:rPr lang="fr-FR" sz="2800" dirty="0" smtClean="0"/>
            </a:br>
            <a:r>
              <a:rPr lang="fr-FR" sz="2800" dirty="0" smtClean="0"/>
              <a:t>	};</a:t>
            </a:r>
            <a:br>
              <a:rPr lang="fr-FR" sz="2800" dirty="0" smtClean="0"/>
            </a:br>
            <a:r>
              <a:rPr lang="fr-FR" sz="2800" dirty="0" smtClean="0"/>
              <a:t>})();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b="1" dirty="0" err="1" smtClean="0"/>
              <a:t>Foobar.visible</a:t>
            </a:r>
            <a:r>
              <a:rPr lang="fr-FR" sz="2800" b="1" dirty="0" smtClean="0"/>
              <a:t>();</a:t>
            </a:r>
            <a:br>
              <a:rPr lang="fr-FR" sz="2800" b="1" dirty="0" smtClean="0"/>
            </a:br>
            <a:r>
              <a:rPr lang="fr-FR" sz="2800" b="1" dirty="0" err="1" smtClean="0"/>
              <a:t>Foobar.notVisible</a:t>
            </a:r>
            <a:r>
              <a:rPr lang="fr-FR" sz="2800" b="1" dirty="0"/>
              <a:t>(); </a:t>
            </a:r>
            <a:r>
              <a:rPr lang="fr-FR" sz="2800" b="1" dirty="0">
                <a:solidFill>
                  <a:schemeClr val="tx2"/>
                </a:solidFill>
              </a:rPr>
              <a:t>// Erreur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9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975600" cy="44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1.5</a:t>
            </a:r>
            <a:r>
              <a:rPr lang="fr-FR" sz="2800" b="1" dirty="0"/>
              <a:t> </a:t>
            </a:r>
            <a:r>
              <a:rPr lang="fr-FR" sz="2800" b="1" dirty="0" smtClean="0"/>
              <a:t>Utiliser le module pattern</a:t>
            </a:r>
            <a:endParaRPr lang="fr-FR" sz="2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Un module permet aussi de sécuriser certaines variables globales</a:t>
            </a:r>
          </a:p>
          <a:p>
            <a:pPr marL="609585" lvl="1" indent="0">
              <a:buNone/>
            </a:pPr>
            <a:r>
              <a:rPr lang="fr-FR" sz="2800" b="1" dirty="0"/>
              <a:t>(</a:t>
            </a:r>
            <a:r>
              <a:rPr lang="fr-FR" sz="2800" b="1" dirty="0" err="1"/>
              <a:t>function</a:t>
            </a:r>
            <a:r>
              <a:rPr lang="fr-FR" sz="2800" b="1" dirty="0"/>
              <a:t>($) {</a:t>
            </a:r>
          </a:p>
          <a:p>
            <a:pPr marL="609585" lvl="1" indent="0">
              <a:buNone/>
            </a:pPr>
            <a:r>
              <a:rPr lang="fr-FR" sz="2800" b="1" dirty="0" smtClean="0"/>
              <a:t>	</a:t>
            </a:r>
            <a:r>
              <a:rPr lang="fr-FR" sz="2800" b="1" dirty="0" smtClean="0">
                <a:solidFill>
                  <a:schemeClr val="tx2"/>
                </a:solidFill>
              </a:rPr>
              <a:t>// Ici on est sur que $ correspond bien à jQuery</a:t>
            </a:r>
          </a:p>
          <a:p>
            <a:pPr marL="609585" lvl="1" indent="0">
              <a:buNone/>
            </a:pPr>
            <a:r>
              <a:rPr lang="fr-FR" sz="2800" b="1" dirty="0" smtClean="0"/>
              <a:t>})(</a:t>
            </a:r>
            <a:r>
              <a:rPr lang="fr-FR" sz="2800" b="1" dirty="0"/>
              <a:t>jQuery);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5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50765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3600" b="1" dirty="0" smtClean="0"/>
              <a:t>Introduction </a:t>
            </a:r>
            <a:r>
              <a:rPr lang="fr-FR" sz="3600" b="1" dirty="0"/>
              <a:t>JavaScript et </a:t>
            </a:r>
            <a:r>
              <a:rPr lang="fr-FR" sz="3600" b="1" dirty="0" smtClean="0"/>
              <a:t>jQuery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1.1	</a:t>
            </a:r>
            <a:r>
              <a:rPr lang="fr-FR" sz="2800" b="1" dirty="0" smtClean="0"/>
              <a:t>Introduction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1.2</a:t>
            </a:r>
            <a:r>
              <a:rPr lang="fr-FR" sz="2800" b="1" dirty="0">
                <a:solidFill>
                  <a:schemeClr val="accent1"/>
                </a:solidFill>
              </a:rPr>
              <a:t>	</a:t>
            </a:r>
            <a:r>
              <a:rPr lang="fr-FR" sz="2800" b="1" dirty="0"/>
              <a:t>Les IDE et les </a:t>
            </a:r>
            <a:r>
              <a:rPr lang="fr-FR" sz="2800" b="1" dirty="0" smtClean="0"/>
              <a:t>outils</a:t>
            </a:r>
            <a:endParaRPr lang="fr-FR" sz="2800" b="1" dirty="0"/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1.3	</a:t>
            </a:r>
            <a:r>
              <a:rPr lang="fr-FR" sz="2800" b="1" dirty="0" smtClean="0"/>
              <a:t>Installation</a:t>
            </a:r>
            <a:r>
              <a:rPr lang="fr-FR" sz="2800" b="1" dirty="0"/>
              <a:t> </a:t>
            </a:r>
            <a:r>
              <a:rPr lang="fr-FR" sz="2800" b="1" dirty="0" smtClean="0"/>
              <a:t>et </a:t>
            </a:r>
            <a:r>
              <a:rPr lang="fr-FR" sz="2800" b="1" dirty="0"/>
              <a:t>utilisation </a:t>
            </a:r>
            <a:endParaRPr lang="fr-FR" sz="2800" b="1" dirty="0" smtClean="0"/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1.4</a:t>
            </a:r>
            <a:r>
              <a:rPr lang="fr-FR" sz="2800" b="1" dirty="0">
                <a:solidFill>
                  <a:schemeClr val="accent1"/>
                </a:solidFill>
              </a:rPr>
              <a:t>	</a:t>
            </a:r>
            <a:r>
              <a:rPr lang="fr-FR" sz="2800" b="1" dirty="0" smtClean="0"/>
              <a:t>CDN 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1.5	</a:t>
            </a:r>
            <a:r>
              <a:rPr lang="fr-FR" sz="2800" b="1" dirty="0"/>
              <a:t>Ecrire du JavaScript et du jQuery propre et </a:t>
            </a:r>
            <a:r>
              <a:rPr lang="fr-FR" sz="2800" b="1" dirty="0" smtClean="0"/>
              <a:t>structuré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1.6	</a:t>
            </a:r>
            <a:r>
              <a:rPr lang="fr-FR" sz="2800" b="1" dirty="0"/>
              <a:t>F</a:t>
            </a:r>
            <a:r>
              <a:rPr lang="fr-FR" sz="2800" b="1" dirty="0" smtClean="0"/>
              <a:t>ondamentaux JavaScript</a:t>
            </a:r>
            <a:endParaRPr lang="fr-FR" sz="2800" b="1" dirty="0"/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1.7	</a:t>
            </a:r>
            <a:r>
              <a:rPr lang="fr-FR" sz="2800" b="1" dirty="0" smtClean="0"/>
              <a:t>Introduction au DOM</a:t>
            </a:r>
          </a:p>
        </p:txBody>
      </p:sp>
    </p:spTree>
    <p:extLst>
      <p:ext uri="{BB962C8B-B14F-4D97-AF65-F5344CB8AC3E}">
        <p14:creationId xmlns:p14="http://schemas.microsoft.com/office/powerpoint/2010/main" val="6372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1.6</a:t>
            </a:r>
            <a:r>
              <a:rPr lang="fr-FR" sz="2800" b="1" dirty="0" smtClean="0"/>
              <a:t> </a:t>
            </a:r>
            <a:r>
              <a:rPr lang="fr-FR" sz="2800" b="1" dirty="0"/>
              <a:t>F</a:t>
            </a:r>
            <a:r>
              <a:rPr lang="fr-FR" sz="2800" b="1" dirty="0" smtClean="0"/>
              <a:t>ondamentaux </a:t>
            </a:r>
            <a:r>
              <a:rPr lang="fr-FR" sz="2800" b="1" dirty="0"/>
              <a:t>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Tableaux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Objets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Fonctions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smtClean="0"/>
              <a:t>Scope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b="1" dirty="0" err="1" smtClean="0"/>
              <a:t>Closure</a:t>
            </a:r>
            <a:endParaRPr lang="fr-FR" sz="36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3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19999"/>
            <a:ext cx="11516533" cy="5017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Variables</a:t>
            </a:r>
          </a:p>
          <a:p>
            <a:pPr lvl="2"/>
            <a:r>
              <a:rPr lang="en-US" sz="2800" dirty="0"/>
              <a:t>types simples, </a:t>
            </a:r>
            <a:r>
              <a:rPr lang="en-US" sz="2800" dirty="0" err="1" smtClean="0"/>
              <a:t>primitifs</a:t>
            </a:r>
            <a:r>
              <a:rPr lang="en-US" sz="2800" dirty="0" smtClean="0"/>
              <a:t>: number</a:t>
            </a:r>
            <a:r>
              <a:rPr lang="en-US" sz="2800" dirty="0"/>
              <a:t>, string, </a:t>
            </a:r>
            <a:r>
              <a:rPr lang="en-US" sz="2800" dirty="0" err="1"/>
              <a:t>boolean</a:t>
            </a:r>
            <a:r>
              <a:rPr lang="en-US" sz="2800" dirty="0"/>
              <a:t>, null, </a:t>
            </a:r>
            <a:r>
              <a:rPr lang="en-US" sz="2800" dirty="0" smtClean="0"/>
              <a:t>undefined</a:t>
            </a:r>
          </a:p>
          <a:p>
            <a:pPr lvl="2"/>
            <a:r>
              <a:rPr lang="fr-FR" sz="2800" dirty="0" smtClean="0"/>
              <a:t>Le </a:t>
            </a:r>
            <a:r>
              <a:rPr lang="fr-FR" sz="2800" dirty="0"/>
              <a:t>reste : tableaux, fonctions, objets, math, date, </a:t>
            </a:r>
            <a:r>
              <a:rPr lang="fr-FR" sz="2800" dirty="0" err="1"/>
              <a:t>regex</a:t>
            </a:r>
            <a:r>
              <a:rPr lang="fr-FR" sz="2800" dirty="0"/>
              <a:t> sont des </a:t>
            </a:r>
            <a:r>
              <a:rPr lang="fr-FR" sz="2800" dirty="0" smtClean="0"/>
              <a:t>objets</a:t>
            </a:r>
          </a:p>
          <a:p>
            <a:pPr lvl="2"/>
            <a:r>
              <a:rPr lang="fr-FR" sz="2800" dirty="0"/>
              <a:t>operateur d'égalité : === (très important: teste la </a:t>
            </a:r>
            <a:r>
              <a:rPr lang="fr-FR" sz="2800" dirty="0" err="1"/>
              <a:t>valeure</a:t>
            </a:r>
            <a:r>
              <a:rPr lang="fr-FR" sz="2800" dirty="0"/>
              <a:t> </a:t>
            </a:r>
            <a:r>
              <a:rPr lang="fr-FR" sz="2800" b="1" dirty="0"/>
              <a:t>et</a:t>
            </a:r>
            <a:r>
              <a:rPr lang="fr-FR" sz="2800" dirty="0"/>
              <a:t> le type)</a:t>
            </a:r>
            <a:endParaRPr lang="fr-FR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6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19999"/>
            <a:ext cx="11516533" cy="5017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Variables</a:t>
            </a:r>
          </a:p>
          <a:p>
            <a:pPr lvl="2"/>
            <a:r>
              <a:rPr lang="en-US" sz="2800" dirty="0" err="1" smtClean="0"/>
              <a:t>Une</a:t>
            </a:r>
            <a:r>
              <a:rPr lang="en-US" sz="2800" dirty="0" smtClean="0"/>
              <a:t> variable </a:t>
            </a:r>
            <a:r>
              <a:rPr lang="en-US" sz="2800" dirty="0" err="1" smtClean="0"/>
              <a:t>peut</a:t>
            </a:r>
            <a:r>
              <a:rPr lang="en-US" sz="2800" dirty="0" smtClean="0"/>
              <a:t> </a:t>
            </a:r>
            <a:r>
              <a:rPr lang="en-US" sz="2800" dirty="0" err="1" smtClean="0"/>
              <a:t>être</a:t>
            </a:r>
            <a:r>
              <a:rPr lang="en-US" sz="2800" dirty="0" smtClean="0"/>
              <a:t> </a:t>
            </a:r>
            <a:r>
              <a:rPr lang="en-US" sz="2800" dirty="0" err="1" smtClean="0"/>
              <a:t>globale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locale</a:t>
            </a:r>
          </a:p>
          <a:p>
            <a:pPr lvl="2"/>
            <a:r>
              <a:rPr lang="fr-FR" sz="2800" dirty="0" smtClean="0"/>
              <a:t>Elle sera locale si elle est à l’intérieur d’une fonction</a:t>
            </a:r>
          </a:p>
          <a:p>
            <a:pPr lvl="2"/>
            <a:r>
              <a:rPr lang="fr-FR" sz="2800" dirty="0" smtClean="0"/>
              <a:t>Elle sera globale si elle n’est dans aucune fonction, elle sera donc rattachée à l’espace global: l’objet </a:t>
            </a:r>
            <a:r>
              <a:rPr lang="fr-FR" sz="2800" dirty="0" err="1" smtClean="0"/>
              <a:t>window</a:t>
            </a:r>
            <a:endParaRPr lang="fr-FR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19999"/>
            <a:ext cx="11516533" cy="5017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Variables</a:t>
            </a:r>
          </a:p>
          <a:p>
            <a:pPr lvl="2"/>
            <a:r>
              <a:rPr lang="fr-FR" sz="2800" dirty="0"/>
              <a:t>Afin de minimiser les variables globales dans nos applications dans le but de ne pas polluer l'espace global </a:t>
            </a:r>
            <a:r>
              <a:rPr lang="fr-FR" sz="2800" dirty="0" smtClean="0"/>
              <a:t>et </a:t>
            </a:r>
            <a:r>
              <a:rPr lang="fr-FR" sz="2800" dirty="0"/>
              <a:t>de ne pas risquer de causer des conflits avec des librairies tierces, </a:t>
            </a:r>
            <a:r>
              <a:rPr lang="fr-FR" sz="2800" dirty="0" smtClean="0"/>
              <a:t>un bonne </a:t>
            </a:r>
            <a:r>
              <a:rPr lang="fr-FR" sz="2800" dirty="0"/>
              <a:t>pratique consiste à créer une variable globale dans notre </a:t>
            </a:r>
            <a:r>
              <a:rPr lang="fr-FR" sz="2800" dirty="0" smtClean="0"/>
              <a:t>application</a:t>
            </a: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4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19999"/>
            <a:ext cx="11516533" cy="5017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Variables</a:t>
            </a:r>
          </a:p>
          <a:p>
            <a:pPr lvl="2"/>
            <a:r>
              <a:rPr lang="fr-FR" sz="2800" dirty="0" smtClean="0"/>
              <a:t>Cette variable nous </a:t>
            </a:r>
            <a:r>
              <a:rPr lang="fr-FR" sz="2800" dirty="0"/>
              <a:t>servira de conteneur </a:t>
            </a:r>
            <a:r>
              <a:rPr lang="fr-FR" sz="2800" dirty="0" smtClean="0"/>
              <a:t>pour </a:t>
            </a:r>
            <a:r>
              <a:rPr lang="fr-FR" sz="2800" dirty="0"/>
              <a:t>toutes les variables, objets et fonctions de notre application</a:t>
            </a:r>
            <a:r>
              <a:rPr lang="fr-FR" sz="2800" dirty="0" smtClean="0"/>
              <a:t>.</a:t>
            </a:r>
            <a:endParaRPr lang="fr-FR" sz="2800" dirty="0"/>
          </a:p>
          <a:p>
            <a:pPr lvl="2"/>
            <a:r>
              <a:rPr lang="fr-FR" sz="2800" dirty="0"/>
              <a:t>Pour faire une analogie avec la programmation objet, nous créerons ainsi le </a:t>
            </a:r>
            <a:r>
              <a:rPr lang="fr-FR" sz="2800" dirty="0" err="1"/>
              <a:t>namespace</a:t>
            </a:r>
            <a:r>
              <a:rPr lang="fr-FR" sz="2800" dirty="0"/>
              <a:t> de notre application.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0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20000"/>
            <a:ext cx="12024533" cy="508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Tableaux</a:t>
            </a:r>
          </a:p>
          <a:p>
            <a:pPr lvl="2"/>
            <a:r>
              <a:rPr lang="fr-FR" sz="2800" b="1" dirty="0"/>
              <a:t>var </a:t>
            </a:r>
            <a:r>
              <a:rPr lang="fr-FR" sz="2800" b="1" dirty="0" err="1"/>
              <a:t>tbCouleurs</a:t>
            </a:r>
            <a:r>
              <a:rPr lang="fr-FR" sz="2800" b="1" dirty="0"/>
              <a:t> = </a:t>
            </a:r>
            <a:r>
              <a:rPr lang="fr-FR" sz="2800" b="1" dirty="0" smtClean="0"/>
              <a:t>[];</a:t>
            </a:r>
            <a:br>
              <a:rPr lang="fr-FR" sz="2800" b="1" dirty="0" smtClean="0"/>
            </a:br>
            <a:r>
              <a:rPr lang="fr-FR" sz="2800" b="1" dirty="0" err="1" smtClean="0"/>
              <a:t>tbCouleurs</a:t>
            </a:r>
            <a:r>
              <a:rPr lang="fr-FR" sz="2800" b="1" dirty="0" smtClean="0"/>
              <a:t>[0</a:t>
            </a:r>
            <a:r>
              <a:rPr lang="fr-FR" sz="2800" b="1" dirty="0"/>
              <a:t>] = "bleu</a:t>
            </a:r>
            <a:r>
              <a:rPr lang="fr-FR" sz="2800" b="1" dirty="0" smtClean="0"/>
              <a:t>";</a:t>
            </a:r>
            <a:endParaRPr lang="fr-FR" sz="2800" b="1" dirty="0"/>
          </a:p>
          <a:p>
            <a:pPr lvl="2"/>
            <a:r>
              <a:rPr lang="fr-FR" sz="2800" b="1" dirty="0" smtClean="0"/>
              <a:t>var </a:t>
            </a:r>
            <a:r>
              <a:rPr lang="fr-FR" sz="2800" b="1" dirty="0" err="1"/>
              <a:t>tbEleves</a:t>
            </a:r>
            <a:r>
              <a:rPr lang="fr-FR" sz="2800" b="1" dirty="0"/>
              <a:t> = ["Thomas", "Sofiane", "Tien</a:t>
            </a:r>
            <a:r>
              <a:rPr lang="fr-FR" sz="2800" b="1" dirty="0" smtClean="0"/>
              <a:t>"];</a:t>
            </a:r>
          </a:p>
          <a:p>
            <a:pPr lvl="2"/>
            <a:r>
              <a:rPr lang="fr-FR" sz="2800" b="1" dirty="0" err="1" smtClean="0"/>
              <a:t>tbCouleurs</a:t>
            </a:r>
            <a:r>
              <a:rPr lang="fr-FR" sz="2800" b="1" dirty="0" smtClean="0"/>
              <a:t>["</a:t>
            </a:r>
            <a:r>
              <a:rPr lang="fr-FR" sz="2800" b="1" dirty="0"/>
              <a:t>bleu"] = "#0000ff</a:t>
            </a:r>
            <a:r>
              <a:rPr lang="fr-FR" sz="2800" b="1" dirty="0" smtClean="0"/>
              <a:t>";</a:t>
            </a:r>
          </a:p>
          <a:p>
            <a:pPr lvl="2"/>
            <a:r>
              <a:rPr lang="fr-FR" sz="2800" b="1" dirty="0"/>
              <a:t>var </a:t>
            </a:r>
            <a:r>
              <a:rPr lang="fr-FR" sz="2800" b="1" dirty="0" err="1"/>
              <a:t>monProduit</a:t>
            </a:r>
            <a:r>
              <a:rPr lang="fr-FR" sz="2800" b="1" dirty="0"/>
              <a:t> = [1, "Laptop</a:t>
            </a:r>
            <a:r>
              <a:rPr lang="fr-FR" sz="2800" b="1" dirty="0" smtClean="0"/>
              <a:t>", </a:t>
            </a:r>
            <a:r>
              <a:rPr lang="fr-FR" sz="2800" b="1" dirty="0" err="1" smtClean="0"/>
              <a:t>dateAchatProduit</a:t>
            </a:r>
            <a:r>
              <a:rPr lang="fr-FR" sz="2800" b="1" dirty="0"/>
              <a:t>];</a:t>
            </a:r>
            <a:endParaRPr lang="fr-FR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0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Objets</a:t>
            </a:r>
          </a:p>
          <a:p>
            <a:pPr lvl="2"/>
            <a:r>
              <a:rPr lang="fr-FR" sz="2800" b="1" dirty="0"/>
              <a:t>var </a:t>
            </a:r>
            <a:r>
              <a:rPr lang="fr-FR" sz="2800" b="1" dirty="0" err="1"/>
              <a:t>obj</a:t>
            </a:r>
            <a:r>
              <a:rPr lang="fr-FR" sz="2800" b="1" dirty="0"/>
              <a:t> = { }; </a:t>
            </a:r>
            <a:endParaRPr lang="fr-FR" sz="2800" b="1" dirty="0" smtClean="0"/>
          </a:p>
          <a:p>
            <a:pPr lvl="2"/>
            <a:r>
              <a:rPr lang="fr-FR" sz="2800" b="1" dirty="0" smtClean="0"/>
              <a:t>var produit = { ‘id’: 1, ‘nom’: ‘</a:t>
            </a:r>
            <a:r>
              <a:rPr lang="fr-FR" sz="2800" b="1" dirty="0" err="1" smtClean="0"/>
              <a:t>LapTop</a:t>
            </a:r>
            <a:r>
              <a:rPr lang="fr-FR" sz="2800" b="1" dirty="0" smtClean="0"/>
              <a:t>’ };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Fonctions </a:t>
            </a:r>
          </a:p>
          <a:p>
            <a:pPr lvl="2"/>
            <a:r>
              <a:rPr lang="fr-FR" sz="2800" dirty="0"/>
              <a:t>anonymes et auto </a:t>
            </a:r>
            <a:r>
              <a:rPr lang="fr-FR" sz="2800" dirty="0" smtClean="0"/>
              <a:t>exécutrice: elle </a:t>
            </a:r>
            <a:r>
              <a:rPr lang="fr-FR" sz="2800" dirty="0"/>
              <a:t>n'aura pas </a:t>
            </a:r>
            <a:r>
              <a:rPr lang="fr-FR" sz="2800" dirty="0" smtClean="0"/>
              <a:t>besoin </a:t>
            </a:r>
            <a:r>
              <a:rPr lang="fr-FR" sz="2800" dirty="0"/>
              <a:t>d'être </a:t>
            </a:r>
            <a:r>
              <a:rPr lang="fr-FR" sz="2800" dirty="0" smtClean="0"/>
              <a:t>invoquée pour s'exécuter </a:t>
            </a:r>
          </a:p>
          <a:p>
            <a:pPr marL="914400" lvl="2" indent="0">
              <a:buNone/>
            </a:pPr>
            <a:r>
              <a:rPr lang="en-US" sz="2800" b="1" dirty="0" smtClean="0"/>
              <a:t>alert(function (){</a:t>
            </a:r>
            <a:br>
              <a:rPr lang="en-US" sz="2800" b="1" dirty="0" smtClean="0"/>
            </a:br>
            <a:r>
              <a:rPr lang="en-US" sz="2800" b="1" dirty="0" smtClean="0"/>
              <a:t>	return </a:t>
            </a:r>
            <a:r>
              <a:rPr lang="en-US" sz="2800" b="1" dirty="0"/>
              <a:t>arguments[0] + arguments[1</a:t>
            </a:r>
            <a:r>
              <a:rPr lang="en-US" sz="2800" b="1" dirty="0" smtClean="0"/>
              <a:t>];</a:t>
            </a:r>
            <a:br>
              <a:rPr lang="en-US" sz="2800" b="1" dirty="0" smtClean="0"/>
            </a:br>
            <a:r>
              <a:rPr lang="en-US" sz="2800" b="1" dirty="0" smtClean="0"/>
              <a:t>}(</a:t>
            </a:r>
            <a:r>
              <a:rPr lang="en-US" sz="2800" b="1" dirty="0"/>
              <a:t>1,2));</a:t>
            </a:r>
            <a:endParaRPr lang="fr-FR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4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Fonctions </a:t>
            </a:r>
          </a:p>
          <a:p>
            <a:pPr lvl="2"/>
            <a:r>
              <a:rPr lang="fr-FR" sz="2800" dirty="0"/>
              <a:t>fonctions nommées vs fonctions </a:t>
            </a:r>
            <a:r>
              <a:rPr lang="fr-FR" sz="2800" dirty="0" smtClean="0"/>
              <a:t>anonymes:</a:t>
            </a:r>
          </a:p>
          <a:p>
            <a:pPr lvl="2"/>
            <a:r>
              <a:rPr lang="fr-FR" sz="2800" dirty="0"/>
              <a:t>les fonctions nommées peuvent être </a:t>
            </a:r>
            <a:r>
              <a:rPr lang="fr-FR" sz="2800" dirty="0" err="1"/>
              <a:t>appellées</a:t>
            </a:r>
            <a:r>
              <a:rPr lang="fr-FR" sz="2800" dirty="0"/>
              <a:t> avant leur déclaration, pas les fonctions </a:t>
            </a:r>
            <a:r>
              <a:rPr lang="fr-FR" sz="2800" dirty="0" smtClean="0"/>
              <a:t>anonymes.</a:t>
            </a:r>
          </a:p>
          <a:p>
            <a:pPr marL="1219170" lvl="2" indent="0">
              <a:buNone/>
            </a:pPr>
            <a:r>
              <a:rPr lang="en-US" sz="2800" b="1" dirty="0" err="1" smtClean="0"/>
              <a:t>var</a:t>
            </a:r>
            <a:r>
              <a:rPr lang="en-US" sz="2800" b="1" dirty="0" smtClean="0"/>
              <a:t> results = (function (){</a:t>
            </a:r>
            <a:br>
              <a:rPr lang="en-US" sz="2800" b="1" dirty="0" smtClean="0"/>
            </a:br>
            <a:r>
              <a:rPr lang="en-US" sz="2800" b="1" dirty="0" smtClean="0"/>
              <a:t>	return arguments[0] + arguments[1];</a:t>
            </a:r>
            <a:br>
              <a:rPr lang="en-US" sz="2800" b="1" dirty="0" smtClean="0"/>
            </a:br>
            <a:r>
              <a:rPr lang="en-US" sz="2800" b="1" dirty="0" smtClean="0"/>
              <a:t>}(1,2));</a:t>
            </a:r>
            <a:endParaRPr lang="fr-FR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8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425858" cy="5144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arguments </a:t>
            </a:r>
          </a:p>
          <a:p>
            <a:pPr lvl="2"/>
            <a:r>
              <a:rPr lang="fr-FR" sz="2800" dirty="0" smtClean="0"/>
              <a:t>Par défaut ‘</a:t>
            </a:r>
            <a:r>
              <a:rPr lang="fr-FR" sz="2800" b="1" dirty="0" err="1" smtClean="0"/>
              <a:t>this</a:t>
            </a:r>
            <a:r>
              <a:rPr lang="fr-FR" sz="2800" dirty="0" smtClean="0"/>
              <a:t>’ </a:t>
            </a:r>
            <a:r>
              <a:rPr lang="fr-FR" sz="2800" dirty="0"/>
              <a:t>et </a:t>
            </a:r>
            <a:r>
              <a:rPr lang="fr-FR" sz="2800" dirty="0" smtClean="0"/>
              <a:t>‘</a:t>
            </a:r>
            <a:r>
              <a:rPr lang="fr-FR" sz="2800" b="1" dirty="0" smtClean="0"/>
              <a:t>arguments</a:t>
            </a:r>
            <a:r>
              <a:rPr lang="fr-FR" sz="2800" dirty="0" smtClean="0"/>
              <a:t>’ </a:t>
            </a:r>
            <a:r>
              <a:rPr lang="fr-FR" sz="2800" dirty="0"/>
              <a:t>sont passé </a:t>
            </a:r>
            <a:r>
              <a:rPr lang="fr-FR" sz="2800" dirty="0" smtClean="0"/>
              <a:t>implicitement en </a:t>
            </a:r>
            <a:r>
              <a:rPr lang="fr-FR" sz="2800" dirty="0"/>
              <a:t>paramètre de fonction</a:t>
            </a:r>
            <a:r>
              <a:rPr lang="fr-FR" sz="2800" dirty="0" smtClean="0"/>
              <a:t>:</a:t>
            </a:r>
          </a:p>
          <a:p>
            <a:pPr lvl="2"/>
            <a:r>
              <a:rPr lang="fr-FR" sz="2800" dirty="0" smtClean="0"/>
              <a:t>Arguments est passé comme un tableau mais n’a pas les fonctionnalités d’un tableau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2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1.1</a:t>
            </a:r>
            <a:r>
              <a:rPr lang="fr-FR" sz="2800" b="1" dirty="0" smtClean="0"/>
              <a:t> Introduction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JavaScript </a:t>
            </a:r>
            <a:r>
              <a:rPr lang="fr-FR" sz="3600" dirty="0"/>
              <a:t>est incontournable. 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C'est </a:t>
            </a:r>
            <a:r>
              <a:rPr lang="fr-FR" sz="3600" dirty="0"/>
              <a:t>le </a:t>
            </a:r>
            <a:r>
              <a:rPr lang="fr-FR" sz="3600" dirty="0" smtClean="0"/>
              <a:t>langage </a:t>
            </a:r>
            <a:r>
              <a:rPr lang="fr-FR" sz="3600" dirty="0"/>
              <a:t>des </a:t>
            </a:r>
            <a:r>
              <a:rPr lang="fr-FR" sz="3600" dirty="0" smtClean="0"/>
              <a:t>navigateurs.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jQuery est un </a:t>
            </a:r>
            <a:r>
              <a:rPr lang="fr-FR" sz="3600" dirty="0" err="1" smtClean="0"/>
              <a:t>wrapper</a:t>
            </a:r>
            <a:r>
              <a:rPr lang="fr-FR" sz="3600" dirty="0" smtClean="0"/>
              <a:t>, une surcouche au-dessus de JavaScript.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On peut voir jQuery comme une extension de JavaScript.</a:t>
            </a:r>
            <a:endParaRPr lang="fr-FR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6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425858" cy="5144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err="1" smtClean="0"/>
              <a:t>this</a:t>
            </a:r>
            <a:r>
              <a:rPr lang="fr-FR" sz="3600" b="1" dirty="0" smtClean="0"/>
              <a:t> </a:t>
            </a:r>
          </a:p>
          <a:p>
            <a:pPr lvl="2"/>
            <a:r>
              <a:rPr lang="fr-FR" sz="2800" dirty="0" smtClean="0"/>
              <a:t>La signification de </a:t>
            </a:r>
            <a:r>
              <a:rPr lang="fr-FR" sz="2800" b="1" dirty="0" err="1" smtClean="0"/>
              <a:t>this</a:t>
            </a:r>
            <a:r>
              <a:rPr lang="fr-FR" sz="2800" dirty="0" smtClean="0"/>
              <a:t> dépend du contexte d’</a:t>
            </a:r>
            <a:r>
              <a:rPr lang="fr-FR" sz="2800" dirty="0" err="1" smtClean="0"/>
              <a:t>execution</a:t>
            </a:r>
            <a:r>
              <a:rPr lang="fr-FR" sz="2800" dirty="0" smtClean="0"/>
              <a:t> de la fonction:</a:t>
            </a:r>
          </a:p>
          <a:p>
            <a:pPr lvl="3"/>
            <a:r>
              <a:rPr lang="fr-FR" sz="2800" dirty="0" smtClean="0"/>
              <a:t>Si la fonction est utilisé dans un gestionnaire d’évènement, alors il fait référence à l’élément du DOM auquel l’évènement se rattache.</a:t>
            </a:r>
          </a:p>
          <a:p>
            <a:pPr lvl="3"/>
            <a:r>
              <a:rPr lang="fr-FR" sz="2800" dirty="0" smtClean="0"/>
              <a:t>Sinon elle correspond à la fonction en cours comme le </a:t>
            </a:r>
            <a:r>
              <a:rPr lang="fr-FR" sz="2800" dirty="0" err="1" smtClean="0"/>
              <a:t>this</a:t>
            </a:r>
            <a:r>
              <a:rPr lang="fr-FR" sz="2800" dirty="0" smtClean="0"/>
              <a:t> en POO.</a:t>
            </a:r>
            <a:endParaRPr lang="fr-FR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9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Scope</a:t>
            </a:r>
          </a:p>
          <a:p>
            <a:pPr lvl="2"/>
            <a:r>
              <a:rPr lang="fr-FR" sz="2800" dirty="0"/>
              <a:t>La portée d'une variable en </a:t>
            </a:r>
            <a:r>
              <a:rPr lang="fr-FR" sz="2800" dirty="0" smtClean="0"/>
              <a:t>JavaScript </a:t>
            </a:r>
            <a:r>
              <a:rPr lang="fr-FR" sz="2800" dirty="0"/>
              <a:t>est la fonction, pas le </a:t>
            </a:r>
            <a:r>
              <a:rPr lang="fr-FR" sz="2800" dirty="0" smtClean="0"/>
              <a:t>block</a:t>
            </a:r>
            <a:endParaRPr lang="fr-FR" sz="2800" dirty="0"/>
          </a:p>
          <a:p>
            <a:pPr lvl="2"/>
            <a:r>
              <a:rPr lang="fr-FR" sz="2800" dirty="0"/>
              <a:t>la portée est la visibilité et le temps de </a:t>
            </a:r>
            <a:r>
              <a:rPr lang="fr-FR" sz="2800" dirty="0" smtClean="0"/>
              <a:t>vie</a:t>
            </a:r>
          </a:p>
          <a:p>
            <a:pPr marL="914400" lvl="2" indent="0">
              <a:buNone/>
            </a:pPr>
            <a:endParaRPr lang="fr-FR" sz="3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7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4556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smtClean="0"/>
              <a:t>Scope</a:t>
            </a:r>
            <a:endParaRPr lang="fr-FR" sz="3400" dirty="0"/>
          </a:p>
          <a:p>
            <a:pPr marL="457200" lvl="1" indent="0">
              <a:buNone/>
            </a:pPr>
            <a:r>
              <a:rPr lang="fr-FR" sz="2800" b="1" dirty="0"/>
              <a:t>(</a:t>
            </a:r>
            <a:r>
              <a:rPr lang="fr-FR" sz="2800" b="1" dirty="0" err="1"/>
              <a:t>function</a:t>
            </a:r>
            <a:r>
              <a:rPr lang="fr-FR" sz="2800" b="1" dirty="0"/>
              <a:t>() </a:t>
            </a:r>
            <a:r>
              <a:rPr lang="fr-FR" sz="2800" b="1" dirty="0" smtClean="0"/>
              <a:t>{</a:t>
            </a:r>
            <a:br>
              <a:rPr lang="fr-FR" sz="2800" b="1" dirty="0" smtClean="0"/>
            </a:br>
            <a:r>
              <a:rPr lang="fr-FR" sz="2800" b="1" dirty="0" smtClean="0"/>
              <a:t>	if(</a:t>
            </a:r>
            <a:r>
              <a:rPr lang="fr-FR" sz="2800" b="1" dirty="0" err="1" smtClean="0"/>
              <a:t>true</a:t>
            </a:r>
            <a:r>
              <a:rPr lang="fr-FR" sz="2800" b="1" dirty="0" smtClean="0"/>
              <a:t>)</a:t>
            </a:r>
            <a:br>
              <a:rPr lang="fr-FR" sz="2800" b="1" dirty="0" smtClean="0"/>
            </a:br>
            <a:r>
              <a:rPr lang="fr-FR" sz="2800" b="1" dirty="0" smtClean="0"/>
              <a:t>	{</a:t>
            </a:r>
            <a:br>
              <a:rPr lang="fr-FR" sz="2800" b="1" dirty="0" smtClean="0"/>
            </a:br>
            <a:r>
              <a:rPr lang="fr-FR" sz="2800" b="1" dirty="0" smtClean="0"/>
              <a:t>		var </a:t>
            </a:r>
            <a:r>
              <a:rPr lang="fr-FR" sz="2800" b="1" dirty="0"/>
              <a:t>message = "cette </a:t>
            </a:r>
            <a:r>
              <a:rPr lang="fr-FR" sz="2800" b="1" dirty="0" smtClean="0"/>
              <a:t>var </a:t>
            </a:r>
            <a:r>
              <a:rPr lang="fr-FR" sz="2800" b="1" dirty="0"/>
              <a:t>est affichée </a:t>
            </a:r>
            <a:r>
              <a:rPr lang="fr-FR" sz="2800" b="1" dirty="0" err="1" smtClean="0"/>
              <a:t>qd</a:t>
            </a:r>
            <a:r>
              <a:rPr lang="fr-FR" sz="2800" b="1" dirty="0" smtClean="0"/>
              <a:t> même";</a:t>
            </a:r>
            <a:br>
              <a:rPr lang="fr-FR" sz="2800" b="1" dirty="0" smtClean="0"/>
            </a:br>
            <a:r>
              <a:rPr lang="fr-FR" sz="2800" b="1" dirty="0" smtClean="0"/>
              <a:t>	}</a:t>
            </a:r>
            <a:br>
              <a:rPr lang="fr-FR" sz="2800" b="1" dirty="0" smtClean="0"/>
            </a:br>
            <a:r>
              <a:rPr lang="fr-FR" sz="2800" b="1" dirty="0" smtClean="0"/>
              <a:t>	</a:t>
            </a:r>
            <a:r>
              <a:rPr lang="fr-FR" sz="2800" b="1" dirty="0" err="1" smtClean="0"/>
              <a:t>alert</a:t>
            </a:r>
            <a:r>
              <a:rPr lang="fr-FR" sz="2800" b="1" dirty="0"/>
              <a:t>("Cette </a:t>
            </a:r>
            <a:r>
              <a:rPr lang="fr-FR" sz="2800" b="1" dirty="0" smtClean="0"/>
              <a:t>var </a:t>
            </a:r>
            <a:r>
              <a:rPr lang="fr-FR" sz="2800" b="1" dirty="0"/>
              <a:t>n'est pas dans la même portée et </a:t>
            </a:r>
            <a:r>
              <a:rPr lang="fr-FR" sz="2800" b="1" dirty="0" smtClean="0"/>
              <a:t>		pourtant </a:t>
            </a:r>
            <a:r>
              <a:rPr lang="fr-FR" sz="2800" b="1" dirty="0"/>
              <a:t>..." + message);</a:t>
            </a:r>
          </a:p>
          <a:p>
            <a:pPr marL="457200" lvl="1" indent="0">
              <a:buNone/>
            </a:pPr>
            <a:r>
              <a:rPr lang="fr-FR" sz="2800" b="1" dirty="0"/>
              <a:t>})();</a:t>
            </a:r>
            <a:endParaRPr lang="fr-FR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088688" cy="5124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err="1" smtClean="0"/>
              <a:t>Closure</a:t>
            </a:r>
            <a:endParaRPr lang="fr-FR" sz="3600" b="1" dirty="0" smtClean="0"/>
          </a:p>
          <a:p>
            <a:pPr lvl="2"/>
            <a:r>
              <a:rPr lang="fr-FR" sz="2800" dirty="0" smtClean="0"/>
              <a:t>Il arrive très souvent que des fonctions soient imbriquées dans les autres.</a:t>
            </a:r>
          </a:p>
          <a:p>
            <a:pPr lvl="2"/>
            <a:r>
              <a:rPr lang="fr-FR" sz="2800" dirty="0" smtClean="0"/>
              <a:t>Dans ce cas, la fonction interne a accès aux paramètres et aux variables de la fonction englobante à l’exception de </a:t>
            </a:r>
            <a:r>
              <a:rPr lang="fr-FR" sz="2800" b="1" dirty="0" err="1" smtClean="0"/>
              <a:t>this</a:t>
            </a:r>
            <a:r>
              <a:rPr lang="fr-FR" sz="2800" dirty="0" smtClean="0"/>
              <a:t> et </a:t>
            </a:r>
            <a:r>
              <a:rPr lang="fr-FR" sz="2800" b="1" dirty="0" smtClean="0"/>
              <a:t>arguments</a:t>
            </a:r>
            <a:r>
              <a:rPr lang="fr-FR" sz="2800" dirty="0" smtClean="0"/>
              <a:t>.</a:t>
            </a:r>
          </a:p>
          <a:p>
            <a:pPr lvl="2"/>
            <a:r>
              <a:rPr lang="fr-FR" sz="2800" dirty="0" smtClean="0"/>
              <a:t>Ce lien vers ce contexte externe est appelé une </a:t>
            </a:r>
            <a:r>
              <a:rPr lang="fr-FR" sz="2800" dirty="0" err="1" smtClean="0"/>
              <a:t>closure</a:t>
            </a:r>
            <a:r>
              <a:rPr lang="fr-FR" sz="2800" dirty="0" smtClean="0"/>
              <a:t> (fermeture)</a:t>
            </a:r>
          </a:p>
          <a:p>
            <a:pPr marL="914400" lvl="2" indent="0">
              <a:buNone/>
            </a:pPr>
            <a:endParaRPr lang="fr-FR" sz="3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2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088688" cy="5124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err="1" smtClean="0"/>
              <a:t>Closure</a:t>
            </a:r>
            <a:endParaRPr lang="fr-FR" sz="3600" b="1" dirty="0" smtClean="0"/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$(document).</a:t>
            </a:r>
            <a:r>
              <a:rPr lang="fr-FR" sz="2800" b="1" dirty="0" err="1"/>
              <a:t>ready</a:t>
            </a:r>
            <a:r>
              <a:rPr lang="fr-FR" sz="2800" b="1" dirty="0"/>
              <a:t>(</a:t>
            </a:r>
            <a:r>
              <a:rPr lang="fr-FR" sz="2800" b="1" dirty="0" err="1"/>
              <a:t>function</a:t>
            </a:r>
            <a:r>
              <a:rPr lang="fr-FR" sz="2800" b="1" dirty="0"/>
              <a:t>(){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var </a:t>
            </a:r>
            <a:r>
              <a:rPr lang="fr-FR" sz="2800" b="1" dirty="0" err="1"/>
              <a:t>counter</a:t>
            </a:r>
            <a:r>
              <a:rPr lang="fr-FR" sz="2800" b="1" dirty="0"/>
              <a:t> = 0;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$("#</a:t>
            </a:r>
            <a:r>
              <a:rPr lang="fr-FR" sz="2800" b="1" dirty="0" err="1"/>
              <a:t>idcounter</a:t>
            </a:r>
            <a:r>
              <a:rPr lang="fr-FR" sz="2800" b="1" dirty="0"/>
              <a:t>").click(</a:t>
            </a:r>
            <a:r>
              <a:rPr lang="fr-FR" sz="2800" b="1" dirty="0" err="1"/>
              <a:t>function</a:t>
            </a:r>
            <a:r>
              <a:rPr lang="fr-FR" sz="2800" b="1" dirty="0"/>
              <a:t>(){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	</a:t>
            </a:r>
            <a:r>
              <a:rPr lang="fr-FR" sz="2800" b="1" dirty="0" err="1"/>
              <a:t>counter</a:t>
            </a:r>
            <a:r>
              <a:rPr lang="fr-FR" sz="2800" b="1" dirty="0"/>
              <a:t>++;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	console.log("</a:t>
            </a:r>
            <a:r>
              <a:rPr lang="fr-FR" sz="2800" b="1" dirty="0" err="1"/>
              <a:t>counter</a:t>
            </a:r>
            <a:r>
              <a:rPr lang="fr-FR" sz="2800" b="1" dirty="0"/>
              <a:t>: " + </a:t>
            </a:r>
            <a:r>
              <a:rPr lang="fr-FR" sz="2800" b="1" dirty="0" err="1"/>
              <a:t>counter</a:t>
            </a:r>
            <a:r>
              <a:rPr lang="fr-FR" sz="2800" b="1" dirty="0"/>
              <a:t>);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});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	</a:t>
            </a:r>
          </a:p>
          <a:p>
            <a:pPr marL="685783" lvl="1" indent="0">
              <a:spcBef>
                <a:spcPts val="0"/>
              </a:spcBef>
              <a:buNone/>
            </a:pPr>
            <a:r>
              <a:rPr lang="fr-FR" sz="2800" b="1" dirty="0"/>
              <a:t>});</a:t>
            </a:r>
            <a:endParaRPr lang="fr-FR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6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19999"/>
            <a:ext cx="11088688" cy="5124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Fondamentaux JavaScript</a:t>
            </a:r>
          </a:p>
          <a:p>
            <a:pPr marL="609585" lvl="1" indent="0">
              <a:buNone/>
            </a:pPr>
            <a:r>
              <a:rPr lang="fr-FR" sz="3600" b="1" dirty="0" err="1"/>
              <a:t>t</a:t>
            </a:r>
            <a:r>
              <a:rPr lang="fr-FR" sz="3600" b="1" dirty="0" err="1" smtClean="0"/>
              <a:t>his</a:t>
            </a:r>
            <a:r>
              <a:rPr lang="fr-FR" sz="3600" b="1" dirty="0" smtClean="0"/>
              <a:t> dans des fonctions imbriquées</a:t>
            </a:r>
          </a:p>
          <a:p>
            <a:pPr lvl="2"/>
            <a:r>
              <a:rPr lang="fr-FR" sz="2800" dirty="0"/>
              <a:t>A</a:t>
            </a:r>
            <a:r>
              <a:rPr lang="fr-FR" sz="2800" dirty="0" smtClean="0"/>
              <a:t>fin </a:t>
            </a:r>
            <a:r>
              <a:rPr lang="fr-FR" sz="2800" dirty="0"/>
              <a:t>de pouvoir faire référence au </a:t>
            </a:r>
            <a:r>
              <a:rPr lang="fr-FR" sz="2800" dirty="0" err="1"/>
              <a:t>this</a:t>
            </a:r>
            <a:r>
              <a:rPr lang="fr-FR" sz="2800" dirty="0"/>
              <a:t> du </a:t>
            </a:r>
            <a:r>
              <a:rPr lang="fr-FR" sz="2800" dirty="0" err="1"/>
              <a:t>context</a:t>
            </a:r>
            <a:r>
              <a:rPr lang="fr-FR" sz="2800" dirty="0"/>
              <a:t> externe, il est pertinent de l’affecter à une variable qu’on utilisera dans la fonction </a:t>
            </a:r>
            <a:r>
              <a:rPr lang="fr-FR" sz="2800" dirty="0" smtClean="0"/>
              <a:t>imbriquée</a:t>
            </a:r>
            <a:endParaRPr lang="fr-FR" sz="2800" dirty="0"/>
          </a:p>
          <a:p>
            <a:pPr lvl="2"/>
            <a:r>
              <a:rPr lang="fr-FR" sz="2800" dirty="0" smtClean="0"/>
              <a:t>Cette technique est très souvent appliquée lors de l’utilisation de gestionnaires d’évènements</a:t>
            </a:r>
            <a:endParaRPr lang="fr-FR" sz="3400" dirty="0"/>
          </a:p>
          <a:p>
            <a:pPr lvl="2"/>
            <a:endParaRPr lang="fr-FR" sz="2800" dirty="0" smtClean="0"/>
          </a:p>
          <a:p>
            <a:pPr marL="914400" lvl="2" indent="0">
              <a:buNone/>
            </a:pPr>
            <a:endParaRPr lang="fr-FR" sz="3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1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19999"/>
            <a:ext cx="11543845" cy="5124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1.6</a:t>
            </a:r>
            <a:r>
              <a:rPr lang="fr-FR" sz="2800" b="1" dirty="0"/>
              <a:t> Quelques fondamentaux JavaScript</a:t>
            </a:r>
          </a:p>
          <a:p>
            <a:pPr marL="609585" lvl="1" indent="0">
              <a:buNone/>
            </a:pPr>
            <a:r>
              <a:rPr lang="fr-FR" sz="3600" b="1" dirty="0" err="1"/>
              <a:t>this</a:t>
            </a:r>
            <a:r>
              <a:rPr lang="fr-FR" sz="3600" b="1" dirty="0"/>
              <a:t> dans des fonctions imbriquées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sz="2800" b="1" dirty="0" smtClean="0"/>
              <a:t> </a:t>
            </a:r>
            <a:r>
              <a:rPr lang="en-US" sz="2800" b="1" dirty="0" err="1"/>
              <a:t>Foobar</a:t>
            </a:r>
            <a:r>
              <a:rPr lang="en-US" sz="2800" b="1" dirty="0"/>
              <a:t>() {</a:t>
            </a:r>
            <a:endParaRPr lang="fr-FR" sz="2800" b="1" dirty="0"/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i="1" dirty="0" err="1"/>
              <a:t>var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that</a:t>
            </a:r>
            <a:r>
              <a:rPr lang="en-US" sz="2800" b="1" dirty="0"/>
              <a:t> =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this</a:t>
            </a:r>
            <a:r>
              <a:rPr lang="en-US" sz="2800" b="1" dirty="0"/>
              <a:t>;</a:t>
            </a:r>
            <a:endParaRPr lang="fr-FR" sz="2800" b="1" dirty="0"/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/>
              <a:t>document.getElementById</a:t>
            </a:r>
            <a:r>
              <a:rPr lang="en-US" sz="2800" b="1" dirty="0"/>
              <a:t>("</a:t>
            </a:r>
            <a:r>
              <a:rPr lang="en-US" sz="2800" b="1" dirty="0" err="1"/>
              <a:t>monElement</a:t>
            </a:r>
            <a:r>
              <a:rPr lang="en-US" sz="2800" b="1" dirty="0"/>
              <a:t>").</a:t>
            </a:r>
            <a:r>
              <a:rPr lang="en-US" sz="2800" b="1" dirty="0" err="1"/>
              <a:t>onclick</a:t>
            </a:r>
            <a:r>
              <a:rPr lang="en-US" sz="2800" b="1" dirty="0"/>
              <a:t> =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</a:rPr>
              <a:t>function</a:t>
            </a:r>
            <a:r>
              <a:rPr lang="en-US" sz="2800" b="1" dirty="0"/>
              <a:t> () </a:t>
            </a:r>
            <a:r>
              <a:rPr lang="en-US" sz="2800" b="1" dirty="0" smtClean="0"/>
              <a:t>{</a:t>
            </a:r>
            <a:br>
              <a:rPr lang="en-US" sz="2800" b="1" dirty="0" smtClean="0"/>
            </a:br>
            <a:r>
              <a:rPr lang="en-US" sz="2800" b="1" dirty="0" smtClean="0"/>
              <a:t>	</a:t>
            </a:r>
            <a:r>
              <a:rPr lang="fr-FR" sz="2800" b="1" i="1" dirty="0"/>
              <a:t>var</a:t>
            </a:r>
            <a:r>
              <a:rPr lang="fr-FR" sz="2800" b="1" dirty="0"/>
              <a:t> </a:t>
            </a:r>
            <a:r>
              <a:rPr lang="fr-FR" sz="2800" b="1" dirty="0" err="1"/>
              <a:t>nomDuNoeud</a:t>
            </a:r>
            <a:r>
              <a:rPr lang="fr-FR" sz="2800" b="1" dirty="0"/>
              <a:t> = </a:t>
            </a:r>
            <a:r>
              <a:rPr lang="fr-FR" sz="2800" b="1" i="1" dirty="0" err="1">
                <a:solidFill>
                  <a:schemeClr val="accent3">
                    <a:lumMod val="50000"/>
                  </a:schemeClr>
                </a:solidFill>
              </a:rPr>
              <a:t>this</a:t>
            </a:r>
            <a:r>
              <a:rPr lang="fr-FR" sz="2800" b="1" dirty="0" err="1"/>
              <a:t>.tagName</a:t>
            </a:r>
            <a:r>
              <a:rPr lang="fr-FR" sz="2800" b="1" dirty="0" smtClean="0"/>
              <a:t>;</a:t>
            </a:r>
            <a:r>
              <a:rPr lang="fr-FR" sz="2800" b="1" dirty="0"/>
              <a:t/>
            </a:r>
            <a:br>
              <a:rPr lang="fr-FR" sz="2800" b="1" dirty="0"/>
            </a:br>
            <a:r>
              <a:rPr lang="fr-FR" sz="2800" b="1" dirty="0" smtClean="0">
                <a:solidFill>
                  <a:schemeClr val="tx2"/>
                </a:solidFill>
              </a:rPr>
              <a:t>	</a:t>
            </a: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Ici </a:t>
            </a:r>
            <a:r>
              <a:rPr lang="fr-FR" sz="2800" b="1" dirty="0" err="1">
                <a:solidFill>
                  <a:schemeClr val="accent3">
                    <a:lumMod val="50000"/>
                  </a:schemeClr>
                </a:solidFill>
              </a:rPr>
              <a:t>this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 désigne le </a:t>
            </a:r>
            <a:r>
              <a:rPr lang="fr-FR" sz="2800" b="1" dirty="0" err="1">
                <a:solidFill>
                  <a:schemeClr val="accent3">
                    <a:lumMod val="50000"/>
                  </a:schemeClr>
                </a:solidFill>
              </a:rPr>
              <a:t>noeud</a:t>
            </a:r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 du DOM qui a levé </a:t>
            </a: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</a:rPr>
              <a:t>l’évènement</a:t>
            </a:r>
            <a:r>
              <a:rPr lang="fr-FR" sz="2800" b="1" dirty="0" smtClean="0">
                <a:solidFill>
                  <a:schemeClr val="tx2"/>
                </a:solidFill>
              </a:rPr>
              <a:t/>
            </a:r>
            <a:br>
              <a:rPr lang="fr-FR" sz="2800" b="1" dirty="0" smtClean="0">
                <a:solidFill>
                  <a:schemeClr val="tx2"/>
                </a:solidFill>
              </a:rPr>
            </a:br>
            <a:r>
              <a:rPr lang="fr-FR" sz="2800" b="1" dirty="0" smtClean="0">
                <a:solidFill>
                  <a:schemeClr val="tx2"/>
                </a:solidFill>
              </a:rPr>
              <a:t>	</a:t>
            </a:r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Mais </a:t>
            </a:r>
            <a:r>
              <a:rPr lang="fr-FR" sz="2800" b="1" dirty="0" err="1">
                <a:solidFill>
                  <a:schemeClr val="accent6">
                    <a:lumMod val="50000"/>
                  </a:schemeClr>
                </a:solidFill>
              </a:rPr>
              <a:t>that</a:t>
            </a:r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 désigne le contexte de la fonction de niveau supérieur</a:t>
            </a:r>
          </a:p>
          <a:p>
            <a:pPr marL="0" indent="0">
              <a:buNone/>
            </a:pPr>
            <a:r>
              <a:rPr lang="fr-FR" sz="2800" b="1" dirty="0"/>
              <a:t>    };</a:t>
            </a:r>
          </a:p>
          <a:p>
            <a:pPr marL="0" indent="0">
              <a:buNone/>
            </a:pPr>
            <a:r>
              <a:rPr lang="fr-FR" sz="2800" b="1" dirty="0"/>
              <a:t>}</a:t>
            </a:r>
          </a:p>
          <a:p>
            <a:pPr lvl="2"/>
            <a:endParaRPr lang="fr-FR" sz="3400" dirty="0"/>
          </a:p>
          <a:p>
            <a:pPr lvl="2"/>
            <a:endParaRPr lang="fr-FR" sz="2800" dirty="0" smtClean="0"/>
          </a:p>
          <a:p>
            <a:pPr marL="914400" lvl="2" indent="0">
              <a:buNone/>
            </a:pPr>
            <a:endParaRPr lang="fr-FR" sz="3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7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971778" cy="461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1.7</a:t>
            </a:r>
            <a:r>
              <a:rPr lang="fr-FR" sz="2800" b="1" dirty="0" smtClean="0"/>
              <a:t> Introduction au DOM</a:t>
            </a:r>
          </a:p>
          <a:p>
            <a:pPr marL="609585" lvl="1" indent="0">
              <a:buNone/>
            </a:pPr>
            <a:r>
              <a:rPr lang="fr-FR" sz="3600" dirty="0"/>
              <a:t>Le DOM est la </a:t>
            </a:r>
            <a:r>
              <a:rPr lang="fr-FR" sz="3600" dirty="0" smtClean="0"/>
              <a:t>représentation </a:t>
            </a:r>
            <a:r>
              <a:rPr lang="fr-FR" sz="3600" dirty="0"/>
              <a:t>de l'arborescence (de l'arbre) des éléments HTML d'une page web en mémoire sous forme d'objets </a:t>
            </a:r>
            <a:r>
              <a:rPr lang="fr-FR" sz="3600" dirty="0" smtClean="0"/>
              <a:t>manipulables</a:t>
            </a:r>
            <a:endParaRPr lang="fr-FR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9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0971778" cy="461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1.7</a:t>
            </a:r>
            <a:r>
              <a:rPr lang="fr-FR" sz="2800" b="1" dirty="0"/>
              <a:t> Introduction au DOM</a:t>
            </a:r>
          </a:p>
          <a:p>
            <a:pPr marL="609585" lvl="1" indent="0">
              <a:buNone/>
            </a:pPr>
            <a:r>
              <a:rPr lang="fr-FR" sz="2800" dirty="0" smtClean="0"/>
              <a:t>C'est </a:t>
            </a:r>
            <a:r>
              <a:rPr lang="fr-FR" sz="2800" dirty="0"/>
              <a:t>un standard du </a:t>
            </a:r>
            <a:r>
              <a:rPr lang="fr-FR" sz="2800" dirty="0" smtClean="0"/>
              <a:t>W3C </a:t>
            </a:r>
            <a:r>
              <a:rPr lang="fr-FR" sz="2800" dirty="0"/>
              <a:t>qui permet d'accéder à des documents (html) et de manipuler leurs éléments via une API: </a:t>
            </a:r>
            <a:r>
              <a:rPr lang="fr-FR" sz="2800" dirty="0" smtClean="0"/>
              <a:t>propriétés</a:t>
            </a:r>
            <a:r>
              <a:rPr lang="fr-FR" sz="2800" dirty="0"/>
              <a:t>, méthodes, </a:t>
            </a:r>
            <a:r>
              <a:rPr lang="fr-FR" sz="2800" dirty="0" smtClean="0"/>
              <a:t>évènements</a:t>
            </a: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4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1.7</a:t>
            </a:r>
            <a:r>
              <a:rPr lang="fr-FR" sz="2800" b="1" dirty="0"/>
              <a:t> Introduction au DOM</a:t>
            </a:r>
          </a:p>
          <a:p>
            <a:pPr marL="609585" lvl="1" indent="0">
              <a:buNone/>
            </a:pPr>
            <a:r>
              <a:rPr lang="fr-FR" sz="3600" dirty="0" smtClean="0"/>
              <a:t>Arborescence du DOM</a:t>
            </a:r>
          </a:p>
          <a:p>
            <a:pPr marL="1219170" lvl="2" indent="0">
              <a:buNone/>
            </a:pPr>
            <a:r>
              <a:rPr lang="fr-FR" sz="3600" dirty="0" smtClean="0"/>
              <a:t>(Objet) </a:t>
            </a:r>
            <a:r>
              <a:rPr lang="fr-FR" sz="3600" dirty="0" err="1" smtClean="0"/>
              <a:t>window</a:t>
            </a:r>
            <a:endParaRPr lang="fr-FR" sz="3600" dirty="0" smtClean="0"/>
          </a:p>
          <a:p>
            <a:pPr marL="1828755" lvl="3" indent="0">
              <a:buNone/>
            </a:pPr>
            <a:r>
              <a:rPr lang="fr-FR" sz="3600" dirty="0" smtClean="0"/>
              <a:t>(Objet) document </a:t>
            </a:r>
            <a:r>
              <a:rPr lang="fr-FR" sz="3600" dirty="0"/>
              <a:t>(</a:t>
            </a:r>
            <a:r>
              <a:rPr lang="fr-FR" sz="3600" dirty="0" smtClean="0"/>
              <a:t>body)</a:t>
            </a:r>
          </a:p>
          <a:p>
            <a:pPr marL="2438339" lvl="4" indent="0">
              <a:buNone/>
            </a:pPr>
            <a:r>
              <a:rPr lang="fr-FR" sz="3600" dirty="0" smtClean="0"/>
              <a:t>éléments </a:t>
            </a:r>
            <a:r>
              <a:rPr lang="fr-FR" sz="3600" dirty="0"/>
              <a:t>du body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4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523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1.1</a:t>
            </a:r>
            <a:r>
              <a:rPr lang="fr-FR" sz="2800" b="1" dirty="0" smtClean="0"/>
              <a:t>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Il </a:t>
            </a:r>
            <a:r>
              <a:rPr lang="fr-FR" sz="2800" dirty="0"/>
              <a:t>permet de manipuler le DOM, faire des appels </a:t>
            </a:r>
            <a:r>
              <a:rPr lang="fr-FR" sz="2800" dirty="0" smtClean="0"/>
              <a:t>Ajax, </a:t>
            </a:r>
            <a:r>
              <a:rPr lang="fr-FR" sz="2800" dirty="0"/>
              <a:t>d'appliquer des effets et d'interagir avec les évènement disponibles du DOM dans une page web.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JavaScript </a:t>
            </a:r>
            <a:r>
              <a:rPr lang="fr-FR" sz="2800" dirty="0"/>
              <a:t>est un </a:t>
            </a:r>
            <a:r>
              <a:rPr lang="fr-FR" sz="2800" dirty="0" smtClean="0"/>
              <a:t>langage extrêmement </a:t>
            </a:r>
            <a:r>
              <a:rPr lang="fr-FR" sz="2800" dirty="0"/>
              <a:t>puissant et expressif mais il est parfois </a:t>
            </a:r>
            <a:r>
              <a:rPr lang="fr-FR" sz="2800" dirty="0" smtClean="0"/>
              <a:t>incompris </a:t>
            </a:r>
            <a:r>
              <a:rPr lang="fr-FR" sz="2800" dirty="0"/>
              <a:t>et peu </a:t>
            </a:r>
            <a:r>
              <a:rPr lang="fr-FR" sz="2800" dirty="0" smtClean="0"/>
              <a:t>apprécié </a:t>
            </a:r>
            <a:r>
              <a:rPr lang="fr-FR" sz="2800" dirty="0"/>
              <a:t>surtout des développeurs qui viennent du monde de la programmation objet.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Il a été conçu par les équipes de </a:t>
            </a:r>
            <a:r>
              <a:rPr lang="fr-FR" sz="2800" dirty="0" smtClean="0"/>
              <a:t>Netscape </a:t>
            </a:r>
            <a:r>
              <a:rPr lang="fr-FR" sz="2800" dirty="0"/>
              <a:t>en quelques semaines et de ce fait connait des erreurs de conceptions.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00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488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1.7</a:t>
            </a:r>
            <a:r>
              <a:rPr lang="fr-FR" sz="2800" b="1" dirty="0"/>
              <a:t> </a:t>
            </a:r>
            <a:r>
              <a:rPr lang="fr-FR" sz="2800" b="1" dirty="0" smtClean="0"/>
              <a:t>L’API du DOM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46" y="2416363"/>
            <a:ext cx="6056364" cy="37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1.1</a:t>
            </a:r>
            <a:r>
              <a:rPr lang="fr-FR" sz="2800" b="1" dirty="0" smtClean="0"/>
              <a:t>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Malgré ses tares, qui sont, entre autres, les variables globales </a:t>
            </a:r>
            <a:r>
              <a:rPr lang="fr-FR" sz="2800" dirty="0" smtClean="0"/>
              <a:t>... le JavaScript </a:t>
            </a:r>
            <a:r>
              <a:rPr lang="fr-FR" sz="2800" dirty="0"/>
              <a:t>et </a:t>
            </a:r>
            <a:r>
              <a:rPr lang="fr-FR" sz="2800" dirty="0" smtClean="0"/>
              <a:t>donc également </a:t>
            </a:r>
            <a:r>
              <a:rPr lang="fr-FR" sz="2800" dirty="0"/>
              <a:t>les </a:t>
            </a:r>
            <a:r>
              <a:rPr lang="fr-FR" sz="2800" dirty="0" smtClean="0"/>
              <a:t>Framework JavaScript (qui </a:t>
            </a:r>
            <a:r>
              <a:rPr lang="fr-FR" sz="2800" dirty="0"/>
              <a:t>sont </a:t>
            </a:r>
            <a:r>
              <a:rPr lang="fr-FR" sz="2800" dirty="0" smtClean="0"/>
              <a:t>des surcouches </a:t>
            </a:r>
            <a:r>
              <a:rPr lang="fr-FR" sz="2800" dirty="0"/>
              <a:t>au dessus de </a:t>
            </a:r>
            <a:r>
              <a:rPr lang="fr-FR" sz="2800" dirty="0" smtClean="0"/>
              <a:t>JavaScript) </a:t>
            </a:r>
            <a:r>
              <a:rPr lang="fr-FR" sz="2800" dirty="0"/>
              <a:t>nous permettent de faire des choses très </a:t>
            </a:r>
            <a:r>
              <a:rPr lang="fr-FR" sz="2800" dirty="0" smtClean="0"/>
              <a:t>utiles </a:t>
            </a:r>
            <a:r>
              <a:rPr lang="fr-FR" sz="2800" dirty="0"/>
              <a:t>en tant que développeurs </a:t>
            </a:r>
            <a:r>
              <a:rPr lang="fr-FR" sz="2800" dirty="0" smtClean="0"/>
              <a:t>d'applications web.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Par exemple manipuler </a:t>
            </a:r>
            <a:r>
              <a:rPr lang="fr-FR" sz="2800" dirty="0"/>
              <a:t>et transformer le mise en page de notre page web dans avoir à faire un aller retour au serveur web </a:t>
            </a:r>
            <a:r>
              <a:rPr lang="fr-FR" sz="2800" dirty="0" smtClean="0"/>
              <a:t>qui héberge notre application ou </a:t>
            </a:r>
            <a:r>
              <a:rPr lang="fr-FR" sz="2800" dirty="0"/>
              <a:t>effectuer des appels hors bande et récupérer juste les données </a:t>
            </a:r>
            <a:r>
              <a:rPr lang="fr-FR" sz="2800" dirty="0" smtClean="0"/>
              <a:t>nécessaires pour modifier </a:t>
            </a:r>
            <a:r>
              <a:rPr lang="fr-FR" sz="2800" dirty="0"/>
              <a:t>une petite portion de notre page web sans avoir à la recharger </a:t>
            </a:r>
            <a:r>
              <a:rPr lang="fr-FR" sz="2800" dirty="0" smtClean="0"/>
              <a:t>complètement.</a:t>
            </a: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3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898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1.1</a:t>
            </a:r>
            <a:r>
              <a:rPr lang="fr-FR" sz="2800" b="1" dirty="0" smtClean="0"/>
              <a:t> jQuery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Avant jQuery, </a:t>
            </a:r>
            <a:r>
              <a:rPr lang="fr-FR" sz="2800" dirty="0"/>
              <a:t>nous devions souvent créer du </a:t>
            </a:r>
            <a:r>
              <a:rPr lang="fr-FR" sz="2800" dirty="0" smtClean="0"/>
              <a:t>JavaScript </a:t>
            </a:r>
            <a:r>
              <a:rPr lang="fr-FR" sz="2800" dirty="0"/>
              <a:t>qui s'adapte aux différents navigateurs.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En effet, chaque navigateur possède son propre moteur </a:t>
            </a:r>
            <a:r>
              <a:rPr lang="fr-FR" sz="2800" dirty="0" smtClean="0"/>
              <a:t>JavaScript </a:t>
            </a:r>
            <a:r>
              <a:rPr lang="fr-FR" sz="2800" dirty="0"/>
              <a:t>et donc ses propres règles d'interprétation du </a:t>
            </a:r>
            <a:r>
              <a:rPr lang="fr-FR" sz="2800" dirty="0" smtClean="0"/>
              <a:t>JavaScript.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Il faut distinguer le langage JavaScript et l’API JavaScript du DOM qui permet de manipuler les éléments du navigateur.</a:t>
            </a:r>
            <a:endParaRPr lang="fr-FR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91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9" y="1620000"/>
            <a:ext cx="11543845" cy="475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1.1</a:t>
            </a:r>
            <a:r>
              <a:rPr lang="fr-FR" sz="2800" b="1" dirty="0" smtClean="0"/>
              <a:t> </a:t>
            </a:r>
            <a:r>
              <a:rPr lang="fr-FR" sz="2800" b="1" dirty="0"/>
              <a:t>jQuery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De </a:t>
            </a:r>
            <a:r>
              <a:rPr lang="fr-FR" sz="2800" dirty="0"/>
              <a:t>plus, tous les navigateurs ne respectaient pas les normes proposées par le W3c sous fond de guerre des navigateurs.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jQuery </a:t>
            </a:r>
            <a:r>
              <a:rPr lang="fr-FR" sz="2800" dirty="0"/>
              <a:t>a permis d'écrire un seul code pour tous les navigateurs, a fournit des méthodes faciles et beaucoup plus simple pour manipuler le DOM, </a:t>
            </a:r>
            <a:r>
              <a:rPr lang="fr-FR" sz="2800" dirty="0" smtClean="0"/>
              <a:t>faire </a:t>
            </a:r>
            <a:r>
              <a:rPr lang="fr-FR" sz="2800" dirty="0"/>
              <a:t>des appels </a:t>
            </a:r>
            <a:r>
              <a:rPr lang="fr-FR" sz="2800" dirty="0" smtClean="0"/>
              <a:t>Ajax, </a:t>
            </a:r>
            <a:r>
              <a:rPr lang="fr-FR" sz="2800" dirty="0"/>
              <a:t>réaliser des effets </a:t>
            </a:r>
            <a:r>
              <a:rPr lang="fr-FR" sz="2800" dirty="0" smtClean="0"/>
              <a:t>graphiques et des animations, créer </a:t>
            </a:r>
            <a:r>
              <a:rPr lang="fr-FR" sz="2800" dirty="0"/>
              <a:t>des composants réutilisables ainsi que la possibilité de pouvoir chainer une partie de ces fonctionnalités.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3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0886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1.1</a:t>
            </a:r>
            <a:r>
              <a:rPr lang="fr-FR" sz="2800" b="1" dirty="0" smtClean="0"/>
              <a:t> jQuery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 smtClean="0"/>
              <a:t>Que nous apporte jQuery par rapport à JavaScript: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Il est cross browser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Il corrige certaines erreurs de conception du langage JavaScript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Il corrige certains bug dans le DOM et dans les navigateurs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Il rend le JavaScript plus élégant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800" dirty="0" smtClean="0"/>
              <a:t>Son code est plus compréhensible et plus maintenable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3067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03549"/>
          </a:xfrm>
        </p:spPr>
        <p:txBody>
          <a:bodyPr/>
          <a:lstStyle/>
          <a:p>
            <a:r>
              <a:rPr lang="fr-FR" sz="4400" b="1" dirty="0" smtClean="0"/>
              <a:t>1. Introduction </a:t>
            </a:r>
            <a:r>
              <a:rPr lang="fr-FR" sz="4400" b="1" dirty="0"/>
              <a:t>JavaScript et </a:t>
            </a:r>
            <a:r>
              <a:rPr lang="fr-FR" sz="4400" b="1" dirty="0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7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2062</Words>
  <Application>Microsoft Office PowerPoint</Application>
  <PresentationFormat>Grand écran</PresentationFormat>
  <Paragraphs>300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9_Thème Office</vt:lpstr>
      <vt:lpstr>jQuery</vt:lpstr>
      <vt:lpstr>Sommaire</vt:lpstr>
      <vt:lpstr>Sommaire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  <vt:lpstr>1. Introduction JavaScript et 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stephane belkheraz</dc:creator>
  <cp:lastModifiedBy>Stéphane BELKHERAZ</cp:lastModifiedBy>
  <cp:revision>95</cp:revision>
  <dcterms:created xsi:type="dcterms:W3CDTF">2016-12-11T20:23:51Z</dcterms:created>
  <dcterms:modified xsi:type="dcterms:W3CDTF">2017-01-10T10:18:26Z</dcterms:modified>
</cp:coreProperties>
</file>